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56" r:id="rId4"/>
    <p:sldId id="257" r:id="rId5"/>
    <p:sldId id="298" r:id="rId6"/>
    <p:sldId id="299" r:id="rId7"/>
    <p:sldId id="300" r:id="rId8"/>
    <p:sldId id="324" r:id="rId9"/>
    <p:sldId id="321" r:id="rId10"/>
    <p:sldId id="322" r:id="rId11"/>
    <p:sldId id="323" r:id="rId12"/>
    <p:sldId id="303" r:id="rId13"/>
    <p:sldId id="304" r:id="rId14"/>
    <p:sldId id="301" r:id="rId15"/>
    <p:sldId id="305" r:id="rId16"/>
    <p:sldId id="302" r:id="rId17"/>
    <p:sldId id="306" r:id="rId18"/>
    <p:sldId id="312" r:id="rId19"/>
    <p:sldId id="307" r:id="rId20"/>
    <p:sldId id="309" r:id="rId21"/>
    <p:sldId id="310" r:id="rId22"/>
    <p:sldId id="311" r:id="rId23"/>
    <p:sldId id="320" r:id="rId24"/>
    <p:sldId id="308" r:id="rId25"/>
    <p:sldId id="314" r:id="rId26"/>
    <p:sldId id="315" r:id="rId27"/>
    <p:sldId id="319" r:id="rId28"/>
    <p:sldId id="326" r:id="rId29"/>
    <p:sldId id="327" r:id="rId30"/>
    <p:sldId id="316" r:id="rId31"/>
    <p:sldId id="317" r:id="rId32"/>
    <p:sldId id="318" r:id="rId33"/>
    <p:sldId id="258" r:id="rId3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3300" autoAdjust="0"/>
  </p:normalViewPr>
  <p:slideViewPr>
    <p:cSldViewPr>
      <p:cViewPr varScale="1">
        <p:scale>
          <a:sx n="78" d="100"/>
          <a:sy n="78" d="100"/>
        </p:scale>
        <p:origin x="-11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5CEE-409D-419D-9F3A-8440CA6F5E94}" type="datetimeFigureOut">
              <a:rPr lang="zh-CN" altLang="en-US" smtClean="0"/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B1133-479B-4E04-B963-1E17144D1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不同的业务的数据含义存储在不同的表中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1133-479B-4E04-B963-1E17144D12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8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1133-479B-4E04-B963-1E17144D12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产品表取出所有价格大于</a:t>
            </a:r>
            <a:r>
              <a:rPr lang="en-US" altLang="zh-CN" sz="1200" dirty="0"/>
              <a:t>5000</a:t>
            </a:r>
            <a:r>
              <a:rPr lang="zh-CN" altLang="en-US" sz="1200" dirty="0"/>
              <a:t>的产品的名称和</a:t>
            </a:r>
            <a:r>
              <a:rPr lang="en-US" altLang="zh-CN" sz="1200" dirty="0"/>
              <a:t>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1133-479B-4E04-B963-1E17144D12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4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ED97C3E-F1CE-4C91-98E9-7997DC916CD7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6619504-AC76-442F-A9B4-E5E4DDF21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B952422-9346-49C1-A84E-FD29E8C4785D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8CAF808-B033-4539-BC16-04BA1F95A6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翅膀\封面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logo及应用\VI应用\PPT\ppt设计\新LOGOppt-翅膀\内页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翅膀\封底 拷贝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#withdraw_info!A1"/><Relationship Id="rId13" Type="http://schemas.openxmlformats.org/officeDocument/2006/relationships/hyperlink" Target="#case_report_base_archive!A1"/><Relationship Id="rId3" Type="http://schemas.openxmlformats.org/officeDocument/2006/relationships/hyperlink" Target="#collection!A1"/><Relationship Id="rId7" Type="http://schemas.openxmlformats.org/officeDocument/2006/relationships/hyperlink" Target="#withdraw!A1"/><Relationship Id="rId12" Type="http://schemas.openxmlformats.org/officeDocument/2006/relationships/hyperlink" Target="#case_report_base!A1"/><Relationship Id="rId2" Type="http://schemas.openxmlformats.org/officeDocument/2006/relationships/hyperlink" Target="#case!A1"/><Relationship Id="rId16" Type="http://schemas.openxmlformats.org/officeDocument/2006/relationships/hyperlink" Target="#company_info!A1"/><Relationship Id="rId1" Type="http://schemas.openxmlformats.org/officeDocument/2006/relationships/slideLayout" Target="../slideLayouts/slideLayout18.xml"/><Relationship Id="rId6" Type="http://schemas.openxmlformats.org/officeDocument/2006/relationships/hyperlink" Target="#debtor_relationship!A1"/><Relationship Id="rId11" Type="http://schemas.openxmlformats.org/officeDocument/2006/relationships/hyperlink" Target="#RANGE!A1"/><Relationship Id="rId5" Type="http://schemas.openxmlformats.org/officeDocument/2006/relationships/hyperlink" Target="#debtor!A1"/><Relationship Id="rId15" Type="http://schemas.openxmlformats.org/officeDocument/2006/relationships/hyperlink" Target="#zc_task_case_details!A1"/><Relationship Id="rId10" Type="http://schemas.openxmlformats.org/officeDocument/2006/relationships/hyperlink" Target="#repayment!A1"/><Relationship Id="rId4" Type="http://schemas.openxmlformats.org/officeDocument/2006/relationships/hyperlink" Target="#info!A1"/><Relationship Id="rId9" Type="http://schemas.openxmlformats.org/officeDocument/2006/relationships/hyperlink" Target="#withdraw_installment!A1"/><Relationship Id="rId14" Type="http://schemas.openxmlformats.org/officeDocument/2006/relationships/hyperlink" Target="#call_cdr!A1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27584" y="1021854"/>
            <a:ext cx="7776864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N" sz="4000" kern="0" dirty="0">
                <a:latin typeface="+mj-lt"/>
                <a:ea typeface="微软雅黑" pitchFamily="34" charset="-122"/>
                <a:cs typeface="+mj-cs"/>
              </a:rPr>
              <a:t>SQL</a:t>
            </a:r>
            <a:r>
              <a:rPr lang="zh-CN" altLang="en-US" sz="4000" kern="0">
                <a:latin typeface="+mj-lt"/>
                <a:ea typeface="微软雅黑" pitchFamily="34" charset="-122"/>
                <a:cs typeface="+mj-cs"/>
              </a:rPr>
              <a:t>基础语法</a:t>
            </a:r>
            <a:endParaRPr lang="zh-CN" altLang="en-US" sz="4000" kern="0" dirty="0">
              <a:latin typeface="+mj-lt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示例数据库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1055514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customer：客户数据表; </a:t>
            </a:r>
          </a:p>
          <a:p>
            <a:r>
              <a:rPr lang="zh-CN" altLang="en-US" dirty="0"/>
              <a:t>product：产品信息表; </a:t>
            </a:r>
          </a:p>
          <a:p>
            <a:r>
              <a:rPr lang="zh-CN" altLang="en-US" dirty="0"/>
              <a:t>category：产品分类表; </a:t>
            </a:r>
          </a:p>
          <a:p>
            <a:r>
              <a:rPr lang="zh-CN" altLang="en-US" dirty="0"/>
              <a:t>order：订单数据表；</a:t>
            </a:r>
          </a:p>
          <a:p>
            <a:r>
              <a:rPr lang="zh-CN" altLang="en-US" dirty="0"/>
              <a:t>order_detail：存储每个销售订单的订单产品项目表（每个订单的产品详细）；</a:t>
            </a:r>
          </a:p>
          <a:p>
            <a:r>
              <a:rPr lang="zh-CN" altLang="en-US" dirty="0"/>
              <a:t>payment：客户的付款信息表；</a:t>
            </a:r>
          </a:p>
          <a:p>
            <a:r>
              <a:rPr lang="zh-CN" altLang="en-US" dirty="0"/>
              <a:t>employee：员工以及组织结构信息表；</a:t>
            </a:r>
          </a:p>
          <a:p>
            <a:r>
              <a:rPr lang="zh-CN" altLang="en-US" dirty="0"/>
              <a:t>office：销售办公室（办事处）的数据表；</a:t>
            </a:r>
          </a:p>
        </p:txBody>
      </p:sp>
    </p:spTree>
    <p:extLst>
      <p:ext uri="{BB962C8B-B14F-4D97-AF65-F5344CB8AC3E}">
        <p14:creationId xmlns:p14="http://schemas.microsoft.com/office/powerpoint/2010/main" val="82591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1618792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数据库表</a:t>
            </a:r>
            <a:r>
              <a:rPr lang="en-US" altLang="zh-CN" sz="2800" dirty="0"/>
              <a:t>ER</a:t>
            </a:r>
            <a:r>
              <a:rPr lang="zh-CN" altLang="en-US" sz="2800" dirty="0"/>
              <a:t>图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6392"/>
            <a:ext cx="6311800" cy="495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</a:t>
            </a:r>
            <a:r>
              <a:rPr lang="zh-CN" altLang="en-US" dirty="0"/>
              <a:t>查询语句</a:t>
            </a:r>
            <a:r>
              <a:rPr lang="en-US" altLang="zh-CN" dirty="0"/>
              <a:t>SELECT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467544" y="839255"/>
            <a:ext cx="7920880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SELECT[ALL|DISTINCT|DISTINCTROW|]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{*|</a:t>
            </a:r>
            <a:r>
              <a:rPr lang="en-US" altLang="zh-CN" sz="2400" dirty="0" err="1">
                <a:ea typeface="宋体" charset="-122"/>
              </a:rPr>
              <a:t>talbe</a:t>
            </a:r>
            <a:r>
              <a:rPr lang="en-US" altLang="zh-CN" sz="2400" dirty="0">
                <a:ea typeface="宋体" charset="-122"/>
              </a:rPr>
              <a:t>.*|[table.]field1[AS alias1][,[table.]field2[AS alias2][,…]]} ----</a:t>
            </a:r>
            <a:r>
              <a:rPr lang="zh-CN" altLang="en-US" sz="2400" dirty="0">
                <a:ea typeface="宋体" charset="-122"/>
              </a:rPr>
              <a:t>字段名称</a:t>
            </a:r>
            <a:endParaRPr lang="en-US" altLang="zh-CN" sz="2400" dirty="0">
              <a:ea typeface="宋体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FROM </a:t>
            </a:r>
            <a:r>
              <a:rPr lang="en-US" altLang="zh-CN" sz="2400" dirty="0" err="1">
                <a:ea typeface="宋体" charset="-122"/>
              </a:rPr>
              <a:t>tableexpression</a:t>
            </a:r>
            <a:r>
              <a:rPr lang="en-US" altLang="zh-CN" sz="2400" dirty="0">
                <a:ea typeface="宋体" charset="-122"/>
              </a:rPr>
              <a:t>[,…]  ---</a:t>
            </a:r>
            <a:r>
              <a:rPr lang="zh-CN" altLang="en-US" sz="2400" dirty="0">
                <a:ea typeface="宋体" charset="-122"/>
              </a:rPr>
              <a:t>表名称</a:t>
            </a:r>
            <a:endParaRPr lang="en-US" altLang="zh-CN" sz="2400" dirty="0">
              <a:ea typeface="宋体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 [WHERE…]    ---</a:t>
            </a:r>
            <a:r>
              <a:rPr lang="zh-CN" altLang="en-US" sz="2400" dirty="0">
                <a:ea typeface="宋体" charset="-122"/>
              </a:rPr>
              <a:t>查询条件</a:t>
            </a:r>
            <a:endParaRPr lang="en-US" altLang="zh-CN" sz="2400" dirty="0">
              <a:ea typeface="宋体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[GROUP BY…]  ---</a:t>
            </a:r>
            <a:r>
              <a:rPr lang="zh-CN" altLang="en-US" sz="2400" dirty="0">
                <a:ea typeface="宋体" charset="-122"/>
              </a:rPr>
              <a:t>分组</a:t>
            </a:r>
            <a:endParaRPr lang="en-US" altLang="zh-CN" sz="2400" dirty="0">
              <a:ea typeface="宋体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[HAVING…]     ---</a:t>
            </a:r>
            <a:r>
              <a:rPr lang="zh-CN" altLang="en-US" sz="2400" dirty="0">
                <a:ea typeface="宋体" charset="-122"/>
              </a:rPr>
              <a:t>筛选</a:t>
            </a:r>
            <a:endParaRPr lang="en-US" altLang="zh-CN" sz="2400" dirty="0">
              <a:ea typeface="宋体" charset="-122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[ORDER BY…]   ---</a:t>
            </a:r>
            <a:r>
              <a:rPr lang="zh-CN" altLang="en-US" sz="2400" dirty="0">
                <a:ea typeface="宋体" charset="-122"/>
              </a:rPr>
              <a:t>排序</a:t>
            </a:r>
            <a:endParaRPr lang="en-US" altLang="zh-CN" sz="2400" dirty="0">
              <a:effectLst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90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/>
          <p:cNvSpPr>
            <a:spLocks noChangeArrowheads="1"/>
          </p:cNvSpPr>
          <p:nvPr/>
        </p:nvSpPr>
        <p:spPr bwMode="auto">
          <a:xfrm>
            <a:off x="755576" y="627534"/>
            <a:ext cx="4464496" cy="444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查询所有信息：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smtClean="0"/>
              <a:t>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 smtClean="0"/>
              <a:t>from </a:t>
            </a:r>
            <a:r>
              <a:rPr lang="zh-CN" altLang="en-US" sz="1400" dirty="0"/>
              <a:t>customer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 smtClean="0"/>
              <a:t>查询</a:t>
            </a:r>
            <a:r>
              <a:rPr lang="zh-CN" altLang="en-US" sz="1400" dirty="0"/>
              <a:t>全部顾客姓名、联系人姓名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customer_name,contact_name</a:t>
            </a:r>
            <a:r>
              <a:rPr lang="en-US" altLang="zh-CN" sz="1400" dirty="0"/>
              <a:t> 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 smtClean="0"/>
              <a:t>查询</a:t>
            </a:r>
            <a:r>
              <a:rPr lang="zh-CN" altLang="en-US" sz="1400" dirty="0"/>
              <a:t>城市为上海的客户的信息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customer_name,contact_name,city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city='</a:t>
            </a:r>
            <a:r>
              <a:rPr lang="zh-CN" altLang="en-US" sz="1400" dirty="0"/>
              <a:t>上海</a:t>
            </a:r>
            <a:r>
              <a:rPr lang="en-US" altLang="zh-CN" sz="1400" dirty="0"/>
              <a:t>‘</a:t>
            </a:r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 smtClean="0"/>
              <a:t>查询</a:t>
            </a:r>
            <a:r>
              <a:rPr lang="zh-CN" altLang="en-US" sz="1400" dirty="0"/>
              <a:t>城市为上海的，且信用额度大于</a:t>
            </a:r>
            <a:r>
              <a:rPr lang="en-US" altLang="zh-CN" sz="1400" dirty="0"/>
              <a:t>100000</a:t>
            </a:r>
            <a:r>
              <a:rPr lang="zh-CN" altLang="en-US" sz="1400" dirty="0"/>
              <a:t>的客户信息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customer_name,contact_name,city,credit_limit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city='</a:t>
            </a:r>
            <a:r>
              <a:rPr lang="zh-CN" altLang="en-US" sz="1400" dirty="0"/>
              <a:t>上海</a:t>
            </a:r>
            <a:r>
              <a:rPr lang="en-US" altLang="zh-CN" sz="1400" dirty="0"/>
              <a:t>'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and </a:t>
            </a:r>
            <a:r>
              <a:rPr lang="en-US" altLang="zh-CN" sz="1400" dirty="0" err="1"/>
              <a:t>credit_limit</a:t>
            </a:r>
            <a:r>
              <a:rPr lang="en-US" altLang="zh-CN" sz="1400" dirty="0"/>
              <a:t>&gt;100000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</a:t>
            </a:r>
            <a:r>
              <a:rPr lang="en-US" altLang="zh-CN" dirty="0"/>
              <a:t>:where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037"/>
          <p:cNvSpPr>
            <a:spLocks noChangeArrowheads="1"/>
          </p:cNvSpPr>
          <p:nvPr/>
        </p:nvSpPr>
        <p:spPr bwMode="auto">
          <a:xfrm>
            <a:off x="4860032" y="843558"/>
            <a:ext cx="4032448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查询城市为上海的客户的信息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customer_name,contact_name,city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city in('</a:t>
            </a:r>
            <a:r>
              <a:rPr lang="zh-CN" altLang="en-US" sz="1400" dirty="0"/>
              <a:t>上海</a:t>
            </a:r>
            <a:r>
              <a:rPr lang="en-US" altLang="zh-CN" sz="1400" dirty="0"/>
              <a:t>','</a:t>
            </a:r>
            <a:r>
              <a:rPr lang="zh-CN" altLang="en-US" sz="1400" dirty="0"/>
              <a:t>深圳</a:t>
            </a:r>
            <a:r>
              <a:rPr lang="en-US" altLang="zh-CN" sz="1400" dirty="0"/>
              <a:t>')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1302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87537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示例：</a:t>
            </a:r>
            <a:r>
              <a:rPr lang="en-US" altLang="zh-CN" dirty="0"/>
              <a:t>group by</a:t>
            </a:r>
            <a:r>
              <a:rPr lang="zh-CN" altLang="en-US" dirty="0"/>
              <a:t>、</a:t>
            </a:r>
            <a:r>
              <a:rPr lang="en-US" altLang="zh-CN" dirty="0"/>
              <a:t>having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36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查询所有信用额度大于</a:t>
            </a:r>
            <a:r>
              <a:rPr lang="en-US" altLang="zh-CN" sz="1400" dirty="0"/>
              <a:t>10000</a:t>
            </a:r>
            <a:r>
              <a:rPr lang="zh-CN" altLang="en-US" sz="1400" dirty="0"/>
              <a:t>顾客，在每个城市的顾客数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city,count</a:t>
            </a:r>
            <a:r>
              <a:rPr lang="en-US" altLang="zh-CN" sz="1400" dirty="0"/>
              <a:t>(*)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</a:t>
            </a:r>
            <a:r>
              <a:rPr lang="en-US" altLang="zh-CN" sz="1400" dirty="0" err="1"/>
              <a:t>credit_limit</a:t>
            </a:r>
            <a:r>
              <a:rPr lang="en-US" altLang="zh-CN" sz="1400" dirty="0"/>
              <a:t>&gt;10000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group by city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查询信用额度大于</a:t>
            </a:r>
            <a:r>
              <a:rPr lang="en-US" altLang="zh-CN" sz="1400" dirty="0"/>
              <a:t>10000</a:t>
            </a:r>
            <a:r>
              <a:rPr lang="zh-CN" altLang="en-US" sz="1400" dirty="0"/>
              <a:t>顾客的数量大于</a:t>
            </a:r>
            <a:r>
              <a:rPr lang="en-US" altLang="zh-CN" sz="1400" dirty="0"/>
              <a:t>1</a:t>
            </a:r>
            <a:r>
              <a:rPr lang="zh-CN" altLang="en-US" sz="1400" dirty="0"/>
              <a:t>的城市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city,count</a:t>
            </a:r>
            <a:r>
              <a:rPr lang="en-US" altLang="zh-CN" sz="1400" dirty="0"/>
              <a:t>(*)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</a:t>
            </a:r>
            <a:r>
              <a:rPr lang="en-US" altLang="zh-CN" sz="1400" dirty="0" err="1"/>
              <a:t>credit_limit</a:t>
            </a:r>
            <a:r>
              <a:rPr lang="en-US" altLang="zh-CN" sz="1400" dirty="0"/>
              <a:t>&gt;10000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group by city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Having count(*)&gt;1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1439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示例：排序 、</a:t>
            </a:r>
            <a:r>
              <a:rPr lang="en-US" altLang="zh-CN" dirty="0"/>
              <a:t>limit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按信用额度从大到小排序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customer_name,credit_limit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order by </a:t>
            </a:r>
            <a:r>
              <a:rPr lang="en-US" altLang="zh-CN" sz="1400" dirty="0" err="1"/>
              <a:t>credit_limit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desc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取前</a:t>
            </a:r>
            <a:r>
              <a:rPr lang="en-US" altLang="zh-CN" sz="1400" dirty="0"/>
              <a:t>3</a:t>
            </a:r>
            <a:r>
              <a:rPr lang="zh-CN" altLang="en-US" sz="1400" dirty="0"/>
              <a:t>条记录，大量数据时方便查看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customer_name,credit_limit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customer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Limit 3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0111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示例（三）：基本函数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查询记录条数、某个字段的条数、某个字段去重后的条数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count(*),count(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),count(distinct </a:t>
            </a:r>
            <a:r>
              <a:rPr lang="en-US" altLang="zh-CN" sz="1400" dirty="0" err="1"/>
              <a:t>customer_id</a:t>
            </a:r>
            <a:r>
              <a:rPr lang="en-US" altLang="zh-CN" sz="1400" dirty="0"/>
              <a:t>)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fengyh.order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查询订单表中每个顾客的总订单额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customer_id,sum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)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fengyh.order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group by </a:t>
            </a:r>
            <a:r>
              <a:rPr lang="en-US" altLang="zh-CN" sz="1400" dirty="0" err="1"/>
              <a:t>customer_id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DATE_FORMAT</a:t>
            </a:r>
            <a:r>
              <a:rPr lang="zh-CN" altLang="en-US" sz="1400" dirty="0"/>
              <a:t>函数，字符串转化为日期的是</a:t>
            </a:r>
            <a:r>
              <a:rPr lang="en-US" altLang="zh-CN" sz="1400" dirty="0" err="1"/>
              <a:t>str_to_date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fengyh.order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DATE_FORMAT(</a:t>
            </a:r>
            <a:r>
              <a:rPr lang="en-US" altLang="zh-CN" sz="1400" dirty="0" err="1"/>
              <a:t>order_date,'%Y</a:t>
            </a:r>
            <a:r>
              <a:rPr lang="en-US" altLang="zh-CN" sz="1400" dirty="0"/>
              <a:t>-%m-%d') = '2016-05-15'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7470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示例：子查询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查询有哪些订单包含了产品</a:t>
            </a:r>
            <a:r>
              <a:rPr lang="en-US" altLang="zh-CN" sz="1400" dirty="0"/>
              <a:t>ID</a:t>
            </a:r>
            <a:r>
              <a:rPr lang="zh-CN" altLang="en-US" sz="1400" dirty="0"/>
              <a:t>是</a:t>
            </a:r>
            <a:r>
              <a:rPr lang="en-US" altLang="zh-CN" sz="1400" dirty="0"/>
              <a:t>1</a:t>
            </a:r>
            <a:r>
              <a:rPr lang="zh-CN" altLang="en-US" sz="1400" dirty="0"/>
              <a:t>的产品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product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</a:t>
            </a:r>
            <a:r>
              <a:rPr lang="en-US" altLang="zh-CN" sz="1400" dirty="0" err="1"/>
              <a:t>product_id</a:t>
            </a:r>
            <a:r>
              <a:rPr lang="en-US" altLang="zh-CN" sz="1400" dirty="0"/>
              <a:t>=1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fengyh.order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</a:t>
            </a:r>
            <a:r>
              <a:rPr lang="en-US" altLang="zh-CN" sz="1400" dirty="0" err="1"/>
              <a:t>order_id</a:t>
            </a:r>
            <a:r>
              <a:rPr lang="en-US" altLang="zh-CN" sz="1400" dirty="0"/>
              <a:t> in (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	select </a:t>
            </a:r>
            <a:r>
              <a:rPr lang="en-US" altLang="zh-CN" sz="1400" dirty="0" err="1"/>
              <a:t>order_id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	from </a:t>
            </a:r>
            <a:r>
              <a:rPr lang="en-US" altLang="zh-CN" sz="1400" dirty="0" err="1"/>
              <a:t>order_detail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	where </a:t>
            </a:r>
            <a:r>
              <a:rPr lang="en-US" altLang="zh-CN" sz="1400" dirty="0" err="1"/>
              <a:t>product_id</a:t>
            </a:r>
            <a:r>
              <a:rPr lang="en-US" altLang="zh-CN" sz="1400" dirty="0"/>
              <a:t>=1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)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2516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示例：内关联查询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员工表和部门表都有</a:t>
            </a:r>
            <a:r>
              <a:rPr lang="en-US" altLang="zh-CN" sz="1400" dirty="0" err="1"/>
              <a:t>dept_id</a:t>
            </a:r>
            <a:r>
              <a:rPr lang="zh-CN" altLang="en-US" sz="1400" dirty="0"/>
              <a:t>字段，可以通过它进行两张表的关联，从而得到员工所在部门的名称</a:t>
            </a:r>
            <a:r>
              <a:rPr lang="en-US" altLang="zh-CN" sz="1400" dirty="0" err="1"/>
              <a:t>dept_name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a.*,</a:t>
            </a:r>
            <a:r>
              <a:rPr lang="en-US" altLang="zh-CN" sz="1400" dirty="0" err="1"/>
              <a:t>b.dept_name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(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employee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) a inner join (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department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) b ON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 err="1"/>
              <a:t>a.dept_id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b.dept_id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6040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示例：外关联查询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外关联查询分为左外和右外关联，以左外关联为例：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以下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与内连接的区别在于：外连接如果有员工找不到部门，还是为显示出来，部门处填</a:t>
            </a:r>
            <a:r>
              <a:rPr lang="en-US" altLang="zh-CN" sz="1400" dirty="0"/>
              <a:t>null</a:t>
            </a:r>
            <a:r>
              <a:rPr lang="zh-CN" altLang="en-US" sz="1400" dirty="0"/>
              <a:t>。如果是内连接，则会舍弃这个记录。所以内连接的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查出来会是</a:t>
            </a:r>
            <a:r>
              <a:rPr lang="en-US" altLang="zh-CN" sz="1400" dirty="0"/>
              <a:t>36</a:t>
            </a:r>
            <a:r>
              <a:rPr lang="zh-CN" altLang="en-US" sz="1400" dirty="0"/>
              <a:t>条记录，而本</a:t>
            </a:r>
            <a:r>
              <a:rPr lang="en-US" altLang="zh-CN" sz="1400" dirty="0"/>
              <a:t>SQL</a:t>
            </a:r>
            <a:r>
              <a:rPr lang="zh-CN" altLang="en-US" sz="1400" dirty="0"/>
              <a:t>查出来是</a:t>
            </a:r>
            <a:r>
              <a:rPr lang="en-US" altLang="zh-CN" sz="1400" dirty="0"/>
              <a:t>57</a:t>
            </a:r>
            <a:r>
              <a:rPr lang="zh-CN" altLang="en-US" sz="1400" dirty="0"/>
              <a:t>条记录，说明有</a:t>
            </a:r>
            <a:r>
              <a:rPr lang="en-US" altLang="zh-CN" sz="1400" dirty="0"/>
              <a:t>21</a:t>
            </a:r>
            <a:r>
              <a:rPr lang="zh-CN" altLang="en-US" sz="1400" dirty="0"/>
              <a:t>个员工没有分配部门。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a.*,</a:t>
            </a:r>
            <a:r>
              <a:rPr lang="en-US" altLang="zh-CN" sz="1400" dirty="0" err="1"/>
              <a:t>b.dept_name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(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	select 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	from employee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) a LEFT OUTER JOIN (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	select *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	from department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) b ON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 err="1"/>
              <a:t>a.dept_id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b.dept_id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8335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843632" y="1581449"/>
            <a:ext cx="360363" cy="358775"/>
          </a:xfrm>
          <a:prstGeom prst="star4">
            <a:avLst>
              <a:gd name="adj" fmla="val 19602"/>
            </a:avLst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3" name="组合 29"/>
          <p:cNvGrpSpPr>
            <a:grpSpLocks/>
          </p:cNvGrpSpPr>
          <p:nvPr/>
        </p:nvGrpSpPr>
        <p:grpSpPr bwMode="auto">
          <a:xfrm>
            <a:off x="2388554" y="1509441"/>
            <a:ext cx="4022725" cy="442913"/>
            <a:chOff x="3906838" y="2216150"/>
            <a:chExt cx="4022725" cy="442913"/>
          </a:xfrm>
        </p:grpSpPr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3995738" y="2216150"/>
              <a:ext cx="3933825" cy="4429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286251" y="2252663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/>
                <a:t>MySQL</a:t>
              </a:r>
              <a:r>
                <a:rPr lang="zh-CN" altLang="en-US" sz="2000" dirty="0"/>
                <a:t>客户端工具使用</a:t>
              </a: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906838" y="2322513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27" name="组合 30"/>
          <p:cNvGrpSpPr>
            <a:grpSpLocks/>
          </p:cNvGrpSpPr>
          <p:nvPr/>
        </p:nvGrpSpPr>
        <p:grpSpPr bwMode="auto">
          <a:xfrm>
            <a:off x="2388554" y="2229521"/>
            <a:ext cx="4022725" cy="442913"/>
            <a:chOff x="3906838" y="2986088"/>
            <a:chExt cx="4022725" cy="442912"/>
          </a:xfrm>
        </p:grpSpPr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995738" y="2986088"/>
              <a:ext cx="3933825" cy="4429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000" dirty="0">
                  <a:latin typeface="+mn-lt"/>
                </a:rPr>
                <a:t>   </a:t>
              </a:r>
              <a:r>
                <a:rPr lang="en-US" altLang="zh-CN" sz="2000" dirty="0"/>
                <a:t>SQL</a:t>
              </a:r>
              <a:r>
                <a:rPr lang="zh-CN" altLang="en-US" sz="2000" dirty="0"/>
                <a:t>语句使用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3906838" y="3094038"/>
              <a:ext cx="228600" cy="228599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4" name="组合 31"/>
          <p:cNvGrpSpPr>
            <a:grpSpLocks/>
          </p:cNvGrpSpPr>
          <p:nvPr/>
        </p:nvGrpSpPr>
        <p:grpSpPr bwMode="auto">
          <a:xfrm>
            <a:off x="2388554" y="2927872"/>
            <a:ext cx="3986212" cy="442912"/>
            <a:chOff x="3948113" y="3714750"/>
            <a:chExt cx="3986212" cy="442913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>
              <a:off x="4000500" y="3714750"/>
              <a:ext cx="3933825" cy="4429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4327525" y="3751262"/>
              <a:ext cx="3429000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/>
                <a:t>资产</a:t>
              </a:r>
              <a:r>
                <a:rPr lang="en-US" altLang="zh-CN" sz="2000" dirty="0"/>
                <a:t>360</a:t>
              </a:r>
              <a:r>
                <a:rPr lang="zh-CN" altLang="en-US" sz="2000" dirty="0"/>
                <a:t>数据库表简介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3948113" y="3821112"/>
              <a:ext cx="228600" cy="228601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----SELECT</a:t>
            </a:r>
            <a:r>
              <a:rPr lang="zh-CN" altLang="en-US" dirty="0"/>
              <a:t>示例：</a:t>
            </a:r>
            <a:r>
              <a:rPr lang="en-US" altLang="zh-CN" dirty="0"/>
              <a:t>case</a:t>
            </a:r>
            <a:r>
              <a:rPr lang="zh-CN" altLang="en-US" dirty="0"/>
              <a:t>使用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263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按订单收入区间统计该收入区间的订单个数：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select 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sum(case when 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&gt;0 and 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&lt;=10000 then 1 else 0 end),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sum(case when 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&gt;10000 and 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&lt;=50000 then 1 else 0 end),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sum(case when 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&gt;50000 and 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&lt;=100000 then 1 else 0 end),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sum(case when </a:t>
            </a:r>
            <a:r>
              <a:rPr lang="en-US" altLang="zh-CN" sz="1400" dirty="0" err="1"/>
              <a:t>total_money</a:t>
            </a:r>
            <a:r>
              <a:rPr lang="en-US" altLang="zh-CN" sz="1400" dirty="0"/>
              <a:t>&gt;100000 then 1 else 0 end)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fengyh.order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9117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----create</a:t>
            </a:r>
            <a:r>
              <a:rPr lang="zh-CN" altLang="en-US" dirty="0"/>
              <a:t>示例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98757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CREATE TABLE `department` (</a:t>
            </a:r>
          </a:p>
          <a:p>
            <a:r>
              <a:rPr lang="en-US" altLang="zh-CN" dirty="0"/>
              <a:t>  `</a:t>
            </a:r>
            <a:r>
              <a:rPr lang="en-US" altLang="zh-CN" dirty="0" err="1"/>
              <a:t>dept_id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(10) unsigned NOT NULL AUTO_INCREMENT,</a:t>
            </a:r>
          </a:p>
          <a:p>
            <a:r>
              <a:rPr lang="en-US" altLang="zh-CN" dirty="0"/>
              <a:t>  `</a:t>
            </a:r>
            <a:r>
              <a:rPr lang="en-US" altLang="zh-CN" dirty="0" err="1"/>
              <a:t>dept_name</a:t>
            </a:r>
            <a:r>
              <a:rPr lang="en-US" altLang="zh-CN" dirty="0"/>
              <a:t>` varchar(64) NOT NULL DEFAULT '',</a:t>
            </a:r>
          </a:p>
          <a:p>
            <a:r>
              <a:rPr lang="en-US" altLang="zh-CN" dirty="0"/>
              <a:t>  `</a:t>
            </a:r>
            <a:r>
              <a:rPr lang="en-US" altLang="zh-CN" dirty="0" err="1"/>
              <a:t>emp_num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(4) unsigned DEFAULT '0' COMMENT '</a:t>
            </a:r>
            <a:r>
              <a:rPr lang="zh-CN" altLang="en-US" dirty="0"/>
              <a:t>员工数量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PRIMARY KEY (`</a:t>
            </a:r>
            <a:r>
              <a:rPr lang="en-US" altLang="zh-CN" dirty="0" err="1"/>
              <a:t>dept_id</a:t>
            </a:r>
            <a:r>
              <a:rPr lang="en-US" altLang="zh-CN" dirty="0"/>
              <a:t>`)</a:t>
            </a:r>
          </a:p>
          <a:p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AUTO_INCREMENT=1008 DEFAULT CHARSET=utf8;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88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----insert</a:t>
            </a:r>
            <a:r>
              <a:rPr lang="zh-CN" altLang="en-US" dirty="0"/>
              <a:t>示例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向部门表中插入一条记录</a:t>
            </a:r>
            <a:r>
              <a:rPr lang="en-US" altLang="zh-CN" sz="1400" dirty="0"/>
              <a:t>, </a:t>
            </a:r>
            <a:r>
              <a:rPr lang="zh-CN" altLang="en-US" sz="1400" dirty="0"/>
              <a:t>字段顺序要一一对应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insert into department (</a:t>
            </a:r>
            <a:r>
              <a:rPr lang="en-US" altLang="zh-CN" sz="1400" dirty="0" err="1"/>
              <a:t>dept_id,dept_name,emp_num</a:t>
            </a:r>
            <a:r>
              <a:rPr lang="en-US" altLang="zh-CN" sz="1400" dirty="0"/>
              <a:t>) values('2000', '</a:t>
            </a:r>
            <a:r>
              <a:rPr lang="zh-CN" altLang="en-US" sz="1400" dirty="0"/>
              <a:t>运输部</a:t>
            </a:r>
            <a:r>
              <a:rPr lang="en-US" altLang="zh-CN" sz="1400" dirty="0"/>
              <a:t>',0);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commit;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085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----update</a:t>
            </a:r>
            <a:r>
              <a:rPr lang="zh-CN" altLang="en-US" dirty="0"/>
              <a:t>示例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755576" y="627534"/>
            <a:ext cx="7920880" cy="237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zh-CN" altLang="en-US" sz="1400" dirty="0"/>
              <a:t>更新部门表中一条记录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update department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set </a:t>
            </a:r>
            <a:r>
              <a:rPr lang="en-US" altLang="zh-CN" sz="1400" dirty="0" err="1"/>
              <a:t>dept_name</a:t>
            </a:r>
            <a:r>
              <a:rPr lang="en-US" altLang="zh-CN" sz="1400" dirty="0"/>
              <a:t> ='</a:t>
            </a:r>
            <a:r>
              <a:rPr lang="zh-CN" altLang="en-US" sz="1400" dirty="0"/>
              <a:t>商品部</a:t>
            </a:r>
            <a:r>
              <a:rPr lang="en-US" altLang="zh-CN" sz="1400" dirty="0"/>
              <a:t>',</a:t>
            </a:r>
            <a:r>
              <a:rPr lang="en-US" altLang="zh-CN" sz="1400" dirty="0" err="1"/>
              <a:t>emp_num</a:t>
            </a:r>
            <a:r>
              <a:rPr lang="en-US" altLang="zh-CN" sz="1400" dirty="0"/>
              <a:t>=10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</a:t>
            </a:r>
            <a:r>
              <a:rPr lang="en-US" altLang="zh-CN" sz="1400" dirty="0" err="1"/>
              <a:t>dept_id</a:t>
            </a:r>
            <a:r>
              <a:rPr lang="en-US" altLang="zh-CN" sz="1400" dirty="0"/>
              <a:t>=2000;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commit;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6229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----delete</a:t>
            </a:r>
            <a:r>
              <a:rPr lang="zh-CN" altLang="en-US" dirty="0"/>
              <a:t>示例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899592" y="631313"/>
            <a:ext cx="7920880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 </a:t>
            </a:r>
            <a:r>
              <a:rPr lang="zh-CN" altLang="en-US" sz="1400" dirty="0"/>
              <a:t>删除部门表中一条记录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delete from department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where </a:t>
            </a:r>
            <a:r>
              <a:rPr lang="en-US" altLang="zh-CN" sz="1400" dirty="0" err="1"/>
              <a:t>dept_id</a:t>
            </a:r>
            <a:r>
              <a:rPr lang="en-US" altLang="zh-CN" sz="1400" dirty="0"/>
              <a:t>=2000;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commit;</a:t>
            </a:r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4689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----</a:t>
            </a:r>
            <a:r>
              <a:rPr lang="zh-CN" altLang="en-US" dirty="0"/>
              <a:t>性能相关注意事项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Rectangle 1037"/>
          <p:cNvSpPr>
            <a:spLocks noChangeArrowheads="1"/>
          </p:cNvSpPr>
          <p:nvPr/>
        </p:nvSpPr>
        <p:spPr bwMode="auto">
          <a:xfrm>
            <a:off x="899592" y="631313"/>
            <a:ext cx="7920880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DC9D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1</a:t>
            </a:r>
            <a:r>
              <a:rPr lang="zh-CN" altLang="en-US" sz="1400" dirty="0"/>
              <a:t>、避免使用</a:t>
            </a:r>
            <a:r>
              <a:rPr lang="en-US" altLang="zh-CN" sz="1400" dirty="0"/>
              <a:t>select *</a:t>
            </a:r>
            <a:r>
              <a:rPr lang="zh-CN" altLang="en-US" sz="1400" dirty="0"/>
              <a:t>，尽量写出来只用的字段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2</a:t>
            </a:r>
            <a:r>
              <a:rPr lang="zh-CN" altLang="en-US" sz="1400" dirty="0"/>
              <a:t>、尽量利用索引进行过滤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3</a:t>
            </a:r>
            <a:r>
              <a:rPr lang="zh-CN" altLang="en-US" sz="1400" dirty="0"/>
              <a:t>、避免在</a:t>
            </a:r>
            <a:r>
              <a:rPr lang="en-US" altLang="zh-CN" sz="1400" dirty="0"/>
              <a:t>where</a:t>
            </a:r>
            <a:r>
              <a:rPr lang="zh-CN" altLang="en-US" sz="1400" dirty="0"/>
              <a:t>子句中用</a:t>
            </a:r>
            <a:r>
              <a:rPr lang="en-US" altLang="zh-CN" sz="1400" dirty="0"/>
              <a:t>or</a:t>
            </a:r>
            <a:r>
              <a:rPr lang="zh-CN" altLang="en-US" sz="1400" dirty="0"/>
              <a:t>、</a:t>
            </a:r>
            <a:r>
              <a:rPr lang="en-US" altLang="zh-CN" sz="1400" dirty="0"/>
              <a:t>&lt;&gt;</a:t>
            </a:r>
            <a:r>
              <a:rPr lang="zh-CN" altLang="en-US" sz="1400" dirty="0"/>
              <a:t>的操作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4</a:t>
            </a:r>
            <a:r>
              <a:rPr lang="zh-CN" altLang="en-US" sz="1400" dirty="0"/>
              <a:t>、尽量早过滤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5</a:t>
            </a:r>
            <a:r>
              <a:rPr lang="zh-CN" altLang="en-US" sz="1400" dirty="0"/>
              <a:t>、尽量避免写一个大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处理全部事情，没有可读性，且很难把握性能。</a:t>
            </a:r>
            <a:endParaRPr lang="en-US" altLang="zh-CN" sz="1400" dirty="0"/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6</a:t>
            </a:r>
            <a:r>
              <a:rPr lang="zh-CN" altLang="en-US" sz="1400" dirty="0"/>
              <a:t>、用</a:t>
            </a:r>
            <a:r>
              <a:rPr lang="en-US" altLang="zh-CN" sz="1400" dirty="0"/>
              <a:t>union all </a:t>
            </a:r>
            <a:r>
              <a:rPr lang="zh-CN" altLang="en-US" sz="1400" dirty="0"/>
              <a:t>提单</a:t>
            </a:r>
            <a:r>
              <a:rPr lang="en-US" altLang="zh-CN" sz="1400" dirty="0"/>
              <a:t>union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zh-CN" sz="1400" dirty="0"/>
              <a:t>7</a:t>
            </a:r>
            <a:r>
              <a:rPr lang="zh-CN" altLang="en-US" sz="1400" dirty="0"/>
              <a:t>、尽量避免类型转换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56223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excel</a:t>
            </a:r>
            <a:r>
              <a:rPr lang="zh-CN" altLang="en-US" dirty="0"/>
              <a:t>导入到</a:t>
            </a:r>
            <a:r>
              <a:rPr lang="en-US" altLang="zh-CN" dirty="0" err="1"/>
              <a:t>Mysql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15566"/>
            <a:ext cx="6711392" cy="35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5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程序处理</a:t>
            </a:r>
            <a:r>
              <a:rPr lang="en-US" altLang="zh-CN" dirty="0" err="1"/>
              <a:t>Mysql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817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1843632" y="2931790"/>
            <a:ext cx="360363" cy="358775"/>
          </a:xfrm>
          <a:prstGeom prst="star4">
            <a:avLst>
              <a:gd name="adj" fmla="val 19602"/>
            </a:avLst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388554" y="1541155"/>
            <a:ext cx="4022725" cy="442913"/>
            <a:chOff x="3906838" y="2216150"/>
            <a:chExt cx="4022725" cy="442913"/>
          </a:xfrm>
        </p:grpSpPr>
        <p:sp>
          <p:nvSpPr>
            <p:cNvPr id="4" name="AutoShape 17"/>
            <p:cNvSpPr>
              <a:spLocks noChangeArrowheads="1"/>
            </p:cNvSpPr>
            <p:nvPr/>
          </p:nvSpPr>
          <p:spPr bwMode="auto">
            <a:xfrm>
              <a:off x="3995738" y="2216150"/>
              <a:ext cx="3933825" cy="4429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4286251" y="2252663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/>
                <a:t>MySQL</a:t>
              </a:r>
              <a:r>
                <a:rPr lang="zh-CN" altLang="en-US" sz="2000" dirty="0"/>
                <a:t>客户端工具使用</a:t>
              </a:r>
            </a:p>
          </p:txBody>
        </p:sp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3906838" y="2322513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7" name="组合 30"/>
          <p:cNvGrpSpPr>
            <a:grpSpLocks/>
          </p:cNvGrpSpPr>
          <p:nvPr/>
        </p:nvGrpSpPr>
        <p:grpSpPr bwMode="auto">
          <a:xfrm>
            <a:off x="2388554" y="2229521"/>
            <a:ext cx="4022725" cy="442913"/>
            <a:chOff x="3906838" y="2986088"/>
            <a:chExt cx="4022725" cy="442912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3995738" y="2986088"/>
              <a:ext cx="3933825" cy="4429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000" dirty="0">
                  <a:latin typeface="+mn-lt"/>
                </a:rPr>
                <a:t>   </a:t>
              </a:r>
              <a:r>
                <a:rPr lang="en-US" altLang="zh-CN" sz="2000" dirty="0"/>
                <a:t>SQL</a:t>
              </a:r>
              <a:r>
                <a:rPr lang="zh-CN" altLang="en-US" sz="2000" dirty="0"/>
                <a:t>语句使用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3906838" y="3094038"/>
              <a:ext cx="228600" cy="228599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4" name="组合 31"/>
          <p:cNvGrpSpPr>
            <a:grpSpLocks/>
          </p:cNvGrpSpPr>
          <p:nvPr/>
        </p:nvGrpSpPr>
        <p:grpSpPr bwMode="auto">
          <a:xfrm>
            <a:off x="2388554" y="2927872"/>
            <a:ext cx="3986212" cy="442912"/>
            <a:chOff x="3948113" y="3714750"/>
            <a:chExt cx="3986212" cy="442913"/>
          </a:xfrm>
        </p:grpSpPr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4000500" y="3714750"/>
              <a:ext cx="3933825" cy="4429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4327525" y="3751262"/>
              <a:ext cx="3429000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/>
                <a:t>资产</a:t>
              </a:r>
              <a:r>
                <a:rPr lang="en-US" altLang="zh-CN" sz="2000" dirty="0"/>
                <a:t>360</a:t>
              </a:r>
              <a:r>
                <a:rPr lang="zh-CN" altLang="en-US" sz="2000" dirty="0"/>
                <a:t>数据库表简介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3948113" y="3821112"/>
              <a:ext cx="228600" cy="228601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740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69987"/>
              </p:ext>
            </p:extLst>
          </p:nvPr>
        </p:nvGraphicFramePr>
        <p:xfrm>
          <a:off x="827584" y="627538"/>
          <a:ext cx="7272807" cy="3816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0349">
                  <a:extLst>
                    <a:ext uri="{9D8B030D-6E8A-4147-A177-3AD203B41FA5}">
                      <a16:colId xmlns:a16="http://schemas.microsoft.com/office/drawing/2014/main" xmlns="" val="2234292998"/>
                    </a:ext>
                  </a:extLst>
                </a:gridCol>
                <a:gridCol w="2404357">
                  <a:extLst>
                    <a:ext uri="{9D8B030D-6E8A-4147-A177-3AD203B41FA5}">
                      <a16:colId xmlns:a16="http://schemas.microsoft.com/office/drawing/2014/main" xmlns="" val="116831756"/>
                    </a:ext>
                  </a:extLst>
                </a:gridCol>
                <a:gridCol w="2688101">
                  <a:extLst>
                    <a:ext uri="{9D8B030D-6E8A-4147-A177-3AD203B41FA5}">
                      <a16:colId xmlns:a16="http://schemas.microsoft.com/office/drawing/2014/main" xmlns="" val="458942194"/>
                    </a:ext>
                  </a:extLst>
                </a:gridCol>
              </a:tblGrid>
              <a:tr h="2244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数据库名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数据表名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含义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97240562"/>
                  </a:ext>
                </a:extLst>
              </a:tr>
              <a:tr h="224495"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zichan360_case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2" action="ppaction://hlinkfile"/>
                        </a:rPr>
                        <a:t>委案表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30081249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collection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3" action="ppaction://hlinkfile"/>
                        </a:rPr>
                        <a:t>委案催收记录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01719251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4" action="ppaction://hlinkfile"/>
                        </a:rPr>
                        <a:t>委案详情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85617374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debtor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5" action="ppaction://hlinkfile"/>
                        </a:rPr>
                        <a:t>委案债务人历史信息表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2005699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debtor_relationship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6" action="ppaction://hlinkfile"/>
                        </a:rPr>
                        <a:t>债务人关系表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87251570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withdraw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7" action="ppaction://hlinkfile"/>
                        </a:rPr>
                        <a:t>提现记录表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7729761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withdraw_info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8" action="ppaction://hlinkfile"/>
                        </a:rPr>
                        <a:t>提现附属信息表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13607584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withdraw_installment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9" action="ppaction://hlinkfile"/>
                        </a:rPr>
                        <a:t>提现分期表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56738928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repayment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10" action="ppaction://hlinkfile"/>
                        </a:rPr>
                        <a:t>还款表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43781869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out_case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 dirty="0">
                          <a:effectLst/>
                          <a:hlinkClick r:id="rId11" action="ppaction://hlinkfile"/>
                        </a:rPr>
                        <a:t>出催案件表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02166776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case_report_base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>
                          <a:effectLst/>
                          <a:hlinkClick r:id="rId12" action="ppaction://hlinkfile"/>
                        </a:rPr>
                        <a:t>案件快照表（近三月）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87564796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case_report_base_archive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 dirty="0">
                          <a:effectLst/>
                          <a:hlinkClick r:id="rId13" action="ppaction://hlinkfile"/>
                        </a:rPr>
                        <a:t>案件快照表（全量）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1239671"/>
                  </a:ext>
                </a:extLst>
              </a:tr>
              <a:tr h="22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base_installment_flow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 dirty="0">
                          <a:effectLst/>
                        </a:rPr>
                        <a:t>流水表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9640535"/>
                  </a:ext>
                </a:extLst>
              </a:tr>
              <a:tr h="224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call_cdr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14" action="ppaction://hlinkfile"/>
                        </a:rPr>
                        <a:t>呼叫日志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0482619"/>
                  </a:ext>
                </a:extLst>
              </a:tr>
              <a:tr h="224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zichan360_ivrtask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zc_task_case_details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15" action="ppaction://hlinkfile"/>
                        </a:rPr>
                        <a:t>任务</a:t>
                      </a:r>
                      <a:r>
                        <a:rPr lang="en-US" altLang="zh-CN" sz="1100" u="sng" strike="noStrike" dirty="0">
                          <a:effectLst/>
                          <a:hlinkClick r:id="rId15" action="ppaction://hlinkfile"/>
                        </a:rPr>
                        <a:t>-</a:t>
                      </a:r>
                      <a:r>
                        <a:rPr lang="zh-CN" altLang="en-US" sz="1100" u="sng" strike="noStrike" dirty="0">
                          <a:effectLst/>
                          <a:hlinkClick r:id="rId15" action="ppaction://hlinkfile"/>
                        </a:rPr>
                        <a:t>委案关联拨打信息表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605554395"/>
                  </a:ext>
                </a:extLst>
              </a:tr>
              <a:tr h="224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auth_center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company_info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sng" strike="noStrike" dirty="0">
                          <a:effectLst/>
                          <a:hlinkClick r:id="rId16" action="ppaction://hlinkfile"/>
                        </a:rPr>
                        <a:t>公司信息表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33494847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资产</a:t>
            </a:r>
            <a:r>
              <a:rPr lang="en-US" altLang="zh-CN" dirty="0"/>
              <a:t>360</a:t>
            </a:r>
            <a:r>
              <a:rPr lang="zh-CN" altLang="en-US" dirty="0"/>
              <a:t>常用库表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3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MySQL</a:t>
            </a:r>
            <a:r>
              <a:rPr lang="zh-CN" altLang="en-US" dirty="0"/>
              <a:t>客户端工具</a:t>
            </a:r>
            <a:r>
              <a:rPr lang="en-US" altLang="zh-CN" dirty="0"/>
              <a:t>—</a:t>
            </a:r>
            <a:r>
              <a:rPr lang="zh-CN" altLang="en-US" dirty="0"/>
              <a:t>navicat登录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3237"/>
            <a:ext cx="7704856" cy="4096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158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587344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问题与建议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9592" y="1055514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建议：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系统读一本关于</a:t>
            </a:r>
            <a:r>
              <a:rPr lang="en-US" altLang="zh-CN" dirty="0"/>
              <a:t>SQL</a:t>
            </a:r>
            <a:r>
              <a:rPr lang="zh-CN" altLang="en-US" dirty="0"/>
              <a:t>的书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多问多写。</a:t>
            </a:r>
          </a:p>
        </p:txBody>
      </p:sp>
    </p:spTree>
    <p:extLst>
      <p:ext uri="{BB962C8B-B14F-4D97-AF65-F5344CB8AC3E}">
        <p14:creationId xmlns:p14="http://schemas.microsoft.com/office/powerpoint/2010/main" val="1239214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MySQL</a:t>
            </a:r>
            <a:r>
              <a:rPr lang="zh-CN" altLang="en-US" dirty="0"/>
              <a:t>客户端工具</a:t>
            </a:r>
            <a:r>
              <a:rPr lang="en-US" altLang="zh-CN" dirty="0"/>
              <a:t>—SQL</a:t>
            </a:r>
            <a:r>
              <a:rPr lang="zh-CN" altLang="en-US" dirty="0"/>
              <a:t>查询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76542"/>
            <a:ext cx="7704856" cy="36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/>
          <p:cNvSpPr>
            <a:spLocks noChangeArrowheads="1"/>
          </p:cNvSpPr>
          <p:nvPr/>
        </p:nvSpPr>
        <p:spPr bwMode="auto">
          <a:xfrm>
            <a:off x="1843632" y="2211710"/>
            <a:ext cx="360363" cy="358775"/>
          </a:xfrm>
          <a:prstGeom prst="star4">
            <a:avLst>
              <a:gd name="adj" fmla="val 19602"/>
            </a:avLst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388554" y="1541155"/>
            <a:ext cx="4022725" cy="442913"/>
            <a:chOff x="3906838" y="2216150"/>
            <a:chExt cx="4022725" cy="442913"/>
          </a:xfrm>
        </p:grpSpPr>
        <p:sp>
          <p:nvSpPr>
            <p:cNvPr id="4" name="AutoShape 17"/>
            <p:cNvSpPr>
              <a:spLocks noChangeArrowheads="1"/>
            </p:cNvSpPr>
            <p:nvPr/>
          </p:nvSpPr>
          <p:spPr bwMode="auto">
            <a:xfrm>
              <a:off x="3995738" y="2216150"/>
              <a:ext cx="3933825" cy="4429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4286251" y="2252663"/>
              <a:ext cx="3429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/>
                <a:t>MySQL</a:t>
              </a:r>
              <a:r>
                <a:rPr lang="zh-CN" altLang="en-US" sz="2000" dirty="0"/>
                <a:t>客户端工具使用</a:t>
              </a:r>
            </a:p>
          </p:txBody>
        </p:sp>
        <p:sp>
          <p:nvSpPr>
            <p:cNvPr id="6" name="Oval 23"/>
            <p:cNvSpPr>
              <a:spLocks noChangeArrowheads="1"/>
            </p:cNvSpPr>
            <p:nvPr/>
          </p:nvSpPr>
          <p:spPr bwMode="auto">
            <a:xfrm>
              <a:off x="3906838" y="2322513"/>
              <a:ext cx="228600" cy="228600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7" name="组合 30"/>
          <p:cNvGrpSpPr>
            <a:grpSpLocks/>
          </p:cNvGrpSpPr>
          <p:nvPr/>
        </p:nvGrpSpPr>
        <p:grpSpPr bwMode="auto">
          <a:xfrm>
            <a:off x="2388554" y="2229521"/>
            <a:ext cx="4022725" cy="442913"/>
            <a:chOff x="3906838" y="2986088"/>
            <a:chExt cx="4022725" cy="442912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3995738" y="2986088"/>
              <a:ext cx="3933825" cy="44291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000" dirty="0">
                  <a:latin typeface="+mn-lt"/>
                </a:rPr>
                <a:t>   </a:t>
              </a:r>
              <a:r>
                <a:rPr lang="en-US" altLang="zh-CN" sz="2000" dirty="0"/>
                <a:t>SQL</a:t>
              </a:r>
              <a:r>
                <a:rPr lang="zh-CN" altLang="en-US" sz="2000" dirty="0"/>
                <a:t>语句使用</a:t>
              </a:r>
              <a:endParaRPr lang="zh-CN" altLang="en-US" sz="2000" dirty="0">
                <a:latin typeface="+mn-lt"/>
              </a:endParaRPr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3906838" y="3094038"/>
              <a:ext cx="228600" cy="228599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4" name="组合 31"/>
          <p:cNvGrpSpPr>
            <a:grpSpLocks/>
          </p:cNvGrpSpPr>
          <p:nvPr/>
        </p:nvGrpSpPr>
        <p:grpSpPr bwMode="auto">
          <a:xfrm>
            <a:off x="2388554" y="2927872"/>
            <a:ext cx="3986212" cy="442912"/>
            <a:chOff x="3948113" y="3714750"/>
            <a:chExt cx="3986212" cy="442913"/>
          </a:xfrm>
        </p:grpSpPr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4000500" y="3714750"/>
              <a:ext cx="3933825" cy="4429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4327525" y="3751262"/>
              <a:ext cx="3429000" cy="400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/>
                <a:t>资产</a:t>
              </a:r>
              <a:r>
                <a:rPr lang="en-US" altLang="zh-CN" sz="2000" dirty="0"/>
                <a:t>360</a:t>
              </a:r>
              <a:r>
                <a:rPr lang="zh-CN" altLang="en-US" sz="2000" dirty="0"/>
                <a:t>数据库表简介</a:t>
              </a:r>
              <a:endParaRPr lang="en-US" altLang="zh-CN" sz="2000" dirty="0">
                <a:latin typeface="+mn-lt"/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3948113" y="3821112"/>
              <a:ext cx="228600" cy="228601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FFFFFF"/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629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基本存储方式：表和字段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7614"/>
            <a:ext cx="8177843" cy="20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常用数据类型：数字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24082"/>
              </p:ext>
            </p:extLst>
          </p:nvPr>
        </p:nvGraphicFramePr>
        <p:xfrm>
          <a:off x="683568" y="797395"/>
          <a:ext cx="7906072" cy="393459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15459">
                  <a:extLst>
                    <a:ext uri="{9D8B030D-6E8A-4147-A177-3AD203B41FA5}">
                      <a16:colId xmlns:a16="http://schemas.microsoft.com/office/drawing/2014/main" xmlns="" val="897118612"/>
                    </a:ext>
                  </a:extLst>
                </a:gridCol>
                <a:gridCol w="1691332">
                  <a:extLst>
                    <a:ext uri="{9D8B030D-6E8A-4147-A177-3AD203B41FA5}">
                      <a16:colId xmlns:a16="http://schemas.microsoft.com/office/drawing/2014/main" xmlns="" val="1372246151"/>
                    </a:ext>
                  </a:extLst>
                </a:gridCol>
                <a:gridCol w="2927686">
                  <a:extLst>
                    <a:ext uri="{9D8B030D-6E8A-4147-A177-3AD203B41FA5}">
                      <a16:colId xmlns:a16="http://schemas.microsoft.com/office/drawing/2014/main" xmlns="" val="2423378776"/>
                    </a:ext>
                  </a:extLst>
                </a:gridCol>
                <a:gridCol w="1256136">
                  <a:extLst>
                    <a:ext uri="{9D8B030D-6E8A-4147-A177-3AD203B41FA5}">
                      <a16:colId xmlns:a16="http://schemas.microsoft.com/office/drawing/2014/main" xmlns="" val="957871440"/>
                    </a:ext>
                  </a:extLst>
                </a:gridCol>
                <a:gridCol w="1015459">
                  <a:extLst>
                    <a:ext uri="{9D8B030D-6E8A-4147-A177-3AD203B41FA5}">
                      <a16:colId xmlns:a16="http://schemas.microsoft.com/office/drawing/2014/main" xmlns="" val="2122803701"/>
                    </a:ext>
                  </a:extLst>
                </a:gridCol>
              </a:tblGrid>
              <a:tr h="25708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范围（有符号）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范围（无符号）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197720553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TINYINT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(-128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127)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255)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小整数值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358962190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SMALLINT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(-32 768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32 767)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65 535)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大整数值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334751174"/>
                  </a:ext>
                </a:extLst>
              </a:tr>
              <a:tr h="257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MEDIUMINT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(-8 388 608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8 388 607)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16 777 215)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大整数值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133947461"/>
                  </a:ext>
                </a:extLst>
              </a:tr>
              <a:tr h="432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INTEGER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(-2 147 483 648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2 147 483 647)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4 294 967 295)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大整数值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731328130"/>
                  </a:ext>
                </a:extLst>
              </a:tr>
              <a:tr h="432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BIGINT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(-9 233 372 036 854 775 808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9 223 372 036 854 775 807)</a:t>
                      </a:r>
                      <a:endParaRPr lang="en-US" altLang="zh-CN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(0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18 446 744 073 709 551 615)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极大整数值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971717578"/>
                  </a:ext>
                </a:extLst>
              </a:tr>
              <a:tr h="257089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(-3.402 823 466 E+38，-1.175 494 351 E-38)，0，(1.175 494 351 E-38，3.402 823 466 351 E+38)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0，(1.175 494 351 E-38，3.402 823 466 E+38)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946307328"/>
                  </a:ext>
                </a:extLst>
              </a:tr>
              <a:tr h="257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515278145"/>
                  </a:ext>
                </a:extLst>
              </a:tr>
              <a:tr h="257089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 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(-1.797 693 134 862 315 7 E+308，-2.225 073 858 507 201 4 E-308)，0，(2.225 073 858 507 201 4 E-308，1.797 693 134 862 315 7 E+308)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0，(2.225 073 858 507 201 4 E-308，1.797 693 134 862 315 7 E+308)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777819169"/>
                  </a:ext>
                </a:extLst>
              </a:tr>
              <a:tr h="568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浮点数值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612465062"/>
                  </a:ext>
                </a:extLst>
              </a:tr>
              <a:tr h="432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DECIMAL(M,D) ，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M&gt;D，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M+2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否则为</a:t>
                      </a:r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D+2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依赖于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依赖于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小数值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9134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常用数据类型：字符串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19155"/>
              </p:ext>
            </p:extLst>
          </p:nvPr>
        </p:nvGraphicFramePr>
        <p:xfrm>
          <a:off x="683568" y="843558"/>
          <a:ext cx="7776864" cy="374441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38839">
                  <a:extLst>
                    <a:ext uri="{9D8B030D-6E8A-4147-A177-3AD203B41FA5}">
                      <a16:colId xmlns:a16="http://schemas.microsoft.com/office/drawing/2014/main" xmlns="" val="1659065177"/>
                    </a:ext>
                  </a:extLst>
                </a:gridCol>
                <a:gridCol w="2467243">
                  <a:extLst>
                    <a:ext uri="{9D8B030D-6E8A-4147-A177-3AD203B41FA5}">
                      <a16:colId xmlns:a16="http://schemas.microsoft.com/office/drawing/2014/main" xmlns="" val="2014142335"/>
                    </a:ext>
                  </a:extLst>
                </a:gridCol>
                <a:gridCol w="4270782">
                  <a:extLst>
                    <a:ext uri="{9D8B030D-6E8A-4147-A177-3AD203B41FA5}">
                      <a16:colId xmlns:a16="http://schemas.microsoft.com/office/drawing/2014/main" xmlns="" val="2888024984"/>
                    </a:ext>
                  </a:extLst>
                </a:gridCol>
              </a:tblGrid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595738612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0-255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定长字符串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066580274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0-65535 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变长字符串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54688355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TINYBLOB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0-255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不超过 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 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个字符的二进制字符串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947945522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TINYTEXT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0-255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短文本字符串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913532292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0-65 535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二进制形式的长文本数据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88335627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0-65 535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长文本数据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359449462"/>
                  </a:ext>
                </a:extLst>
              </a:tr>
              <a:tr h="509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MEDIUMBLOB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0-16 777 215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二进制形式的中等长度文本数据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135386038"/>
                  </a:ext>
                </a:extLst>
              </a:tr>
              <a:tr h="50987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MEDIUMTEXT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0-16 777 215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中等长度文本数据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949777387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LONGBLOB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0-4 294 967 295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二进制形式的极大文本数据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4007201504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LONGTEXT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0-4 294 967 295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极大文本数据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73324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60920" y="195486"/>
            <a:ext cx="6096000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>
                <a:latin typeface="Arial" charset="0"/>
                <a:ea typeface="宋体" pitchFamily="2" charset="-122"/>
              </a:defRPr>
            </a:lvl5pPr>
            <a:lvl6pPr>
              <a:defRPr sz="2800">
                <a:latin typeface="Arial" charset="0"/>
                <a:ea typeface="宋体" pitchFamily="2" charset="-122"/>
              </a:defRPr>
            </a:lvl6pPr>
            <a:lvl7pPr>
              <a:defRPr sz="2800">
                <a:latin typeface="Arial" charset="0"/>
                <a:ea typeface="宋体" pitchFamily="2" charset="-122"/>
              </a:defRPr>
            </a:lvl7pPr>
            <a:lvl8pPr>
              <a:defRPr sz="2800">
                <a:latin typeface="Arial" charset="0"/>
                <a:ea typeface="宋体" pitchFamily="2" charset="-122"/>
              </a:defRPr>
            </a:lvl8pPr>
            <a:lvl9pPr>
              <a:defRPr sz="2800"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常用数据类型：日期与时间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5726"/>
              </p:ext>
            </p:extLst>
          </p:nvPr>
        </p:nvGraphicFramePr>
        <p:xfrm>
          <a:off x="683568" y="1059582"/>
          <a:ext cx="7848872" cy="330719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xmlns="" val="842076788"/>
                    </a:ext>
                  </a:extLst>
                </a:gridCol>
                <a:gridCol w="563992">
                  <a:extLst>
                    <a:ext uri="{9D8B030D-6E8A-4147-A177-3AD203B41FA5}">
                      <a16:colId xmlns:a16="http://schemas.microsoft.com/office/drawing/2014/main" xmlns="" val="2407814475"/>
                    </a:ext>
                  </a:extLst>
                </a:gridCol>
                <a:gridCol w="2919066">
                  <a:extLst>
                    <a:ext uri="{9D8B030D-6E8A-4147-A177-3AD203B41FA5}">
                      <a16:colId xmlns:a16="http://schemas.microsoft.com/office/drawing/2014/main" xmlns="" val="1419274883"/>
                    </a:ext>
                  </a:extLst>
                </a:gridCol>
                <a:gridCol w="1478942">
                  <a:extLst>
                    <a:ext uri="{9D8B030D-6E8A-4147-A177-3AD203B41FA5}">
                      <a16:colId xmlns:a16="http://schemas.microsoft.com/office/drawing/2014/main" xmlns="" val="3790844678"/>
                    </a:ext>
                  </a:extLst>
                </a:gridCol>
                <a:gridCol w="1878760">
                  <a:extLst>
                    <a:ext uri="{9D8B030D-6E8A-4147-A177-3AD203B41FA5}">
                      <a16:colId xmlns:a16="http://schemas.microsoft.com/office/drawing/2014/main" xmlns="" val="2503752040"/>
                    </a:ext>
                  </a:extLst>
                </a:gridCol>
              </a:tblGrid>
              <a:tr h="480824"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大小（字节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3906914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24146"/>
                  </a:ext>
                </a:extLst>
              </a:tr>
              <a:tr h="413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1000-01-01/9999-12-31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YYYY-MM-DD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043058279"/>
                  </a:ext>
                </a:extLst>
              </a:tr>
              <a:tr h="413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'-838:59:59'/'838:59:59'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HH:MM:SS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时间值或持续时间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62373361"/>
                  </a:ext>
                </a:extLst>
              </a:tr>
              <a:tr h="413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1901/2155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3147417606"/>
                  </a:ext>
                </a:extLst>
              </a:tr>
              <a:tr h="69658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1000-01-01 00:00:00/9999-12-31 23:59:59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YYYY-MM-DD HH:MM:SS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混合日期和时间值</a:t>
                      </a:r>
                      <a:endParaRPr lang="zh-CN" alt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833302253"/>
                  </a:ext>
                </a:extLst>
              </a:tr>
              <a:tr h="69658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1970-01-01 00:00:00/2037 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年某时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YYYYMMDD HHMMSS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混合日期和时间值，时间戳</a:t>
                      </a:r>
                      <a:endParaRPr lang="zh-CN" alt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6447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1517</Words>
  <Application>Microsoft Office PowerPoint</Application>
  <PresentationFormat>全屏显示(16:9)</PresentationFormat>
  <Paragraphs>350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edianzu</cp:lastModifiedBy>
  <cp:revision>266</cp:revision>
  <dcterms:created xsi:type="dcterms:W3CDTF">2014-06-18T08:36:17Z</dcterms:created>
  <dcterms:modified xsi:type="dcterms:W3CDTF">2017-07-10T09:01:30Z</dcterms:modified>
</cp:coreProperties>
</file>