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9" r:id="rId3"/>
    <p:sldId id="26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18"/>
  </p:normalViewPr>
  <p:slideViewPr>
    <p:cSldViewPr snapToGrid="0" snapToObjects="1">
      <p:cViewPr>
        <p:scale>
          <a:sx n="105" d="100"/>
          <a:sy n="105" d="100"/>
        </p:scale>
        <p:origin x="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AB252-C08F-1B41-B634-142BFA34C431}" type="datetimeFigureOut">
              <a:rPr kumimoji="1" lang="zh-TW" altLang="en-US" smtClean="0"/>
              <a:t>2024/4/14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0B5C2-BE9F-704D-A9D6-6BBEE6C9DC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914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0B5C2-BE9F-704D-A9D6-6BBEE6C9DC5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303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0B5C2-BE9F-704D-A9D6-6BBEE6C9DC5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498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0B5C2-BE9F-704D-A9D6-6BBEE6C9DC5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4357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0B5C2-BE9F-704D-A9D6-6BBEE6C9DC5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41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557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92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536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5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0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6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4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20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E7DCFE-4F50-48FD-A0DF-0B44956E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彩葉圖案">
            <a:extLst>
              <a:ext uri="{FF2B5EF4-FFF2-40B4-BE49-F238E27FC236}">
                <a16:creationId xmlns:a16="http://schemas.microsoft.com/office/drawing/2014/main" id="{FEBD2498-7549-EB04-A8C2-B835D27DCD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3" b="13890"/>
          <a:stretch/>
        </p:blipFill>
        <p:spPr>
          <a:xfrm>
            <a:off x="1" y="-4463"/>
            <a:ext cx="12191999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ACA378-7594-4CA7-A0F2-B9D9DB9EE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7755" y="3756691"/>
            <a:ext cx="2743200" cy="3101309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09804D-EEDA-4241-A1DC-D0EE3699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94513" y="0"/>
            <a:ext cx="7097487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455384-AD1E-43F5-A0B6-C938F956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686" y="1560529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553F18-B1DF-AF4F-A353-D12FF9318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110" y="2412786"/>
            <a:ext cx="3790765" cy="2823099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zh-TW" sz="2800" dirty="0">
                <a:solidFill>
                  <a:srgbClr val="000000"/>
                </a:solidFill>
              </a:rPr>
              <a:t>2024.04.14Week2 review</a:t>
            </a:r>
            <a:endParaRPr kumimoji="1"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BD8352-82E5-8744-AB59-5027A5B66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1679" y="370827"/>
            <a:ext cx="6564940" cy="5889296"/>
          </a:xfrm>
          <a:solidFill>
            <a:schemeClr val="bg1">
              <a:alpha val="66000"/>
            </a:schemeClr>
          </a:solidFill>
        </p:spPr>
        <p:txBody>
          <a:bodyPr anchor="t">
            <a:noAutofit/>
          </a:bodyPr>
          <a:lstStyle/>
          <a:p>
            <a:r>
              <a:rPr lang="en-US" altLang="zh-TW" sz="2400" i="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Major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Python, </a:t>
            </a:r>
            <a:r>
              <a:rPr lang="en-US" altLang="zh-TW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zh-TW" alt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基本語法熟悉。</a:t>
            </a:r>
            <a:endParaRPr lang="en-US" altLang="zh-TW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For, if </a:t>
            </a:r>
            <a:r>
              <a:rPr lang="zh-TW" alt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的交叉運用。</a:t>
            </a:r>
            <a:endParaRPr lang="en-US" altLang="zh-TW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i="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Minor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條件表達式</a:t>
            </a:r>
            <a:r>
              <a:rPr lang="en-US" altLang="zh-TW" sz="2400" b="0" dirty="0">
                <a:latin typeface="Calibri" panose="020F0502020204030204" pitchFamily="34" charset="0"/>
                <a:cs typeface="Calibri" panose="020F0502020204030204" pitchFamily="34" charset="0"/>
              </a:rPr>
              <a:t>(conditional expression)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匿名函式</a:t>
            </a:r>
            <a:r>
              <a:rPr lang="en-US" altLang="zh-TW" sz="2400" b="0" dirty="0">
                <a:latin typeface="Calibri" panose="020F0502020204030204" pitchFamily="34" charset="0"/>
                <a:cs typeface="Calibri" panose="020F0502020204030204" pitchFamily="34" charset="0"/>
              </a:rPr>
              <a:t>(Anonymous Function)</a:t>
            </a:r>
            <a:endParaRPr lang="en-US" altLang="zh-TW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kumimoji="1" lang="en-US" altLang="zh-TW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by </a:t>
            </a:r>
            <a:r>
              <a:rPr kumimoji="1" lang="en-US" altLang="zh-TW" sz="24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yanbo</a:t>
            </a:r>
            <a:r>
              <a:rPr kumimoji="1" lang="zh-TW" altLang="en-US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彥伯</a:t>
            </a:r>
            <a:endParaRPr kumimoji="1" lang="en-US" altLang="zh-TW" sz="24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6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7ACC5-F731-6147-9199-96EEA107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728889"/>
          </a:xfrm>
        </p:spPr>
        <p:txBody>
          <a:bodyPr/>
          <a:lstStyle/>
          <a:p>
            <a:r>
              <a:rPr kumimoji="1" lang="en-US" altLang="zh-TW" b="1" dirty="0">
                <a:latin typeface="Georgia" panose="02040502050405020303" pitchFamily="18" charset="0"/>
                <a:cs typeface="Calibri" panose="020F0502020204030204" pitchFamily="34" charset="0"/>
              </a:rPr>
              <a:t>Week2</a:t>
            </a:r>
            <a:endParaRPr kumimoji="1" lang="zh-TW" altLang="en-US" b="1" dirty="0">
              <a:latin typeface="Georgia" panose="02040502050405020303" pitchFamily="18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FFC121-6BA3-7C46-8D16-C19925BF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1371599"/>
            <a:ext cx="10357666" cy="4835770"/>
          </a:xfrm>
        </p:spPr>
        <p:txBody>
          <a:bodyPr>
            <a:normAutofit lnSpcReduction="10000"/>
          </a:bodyPr>
          <a:lstStyle/>
          <a:p>
            <a:r>
              <a:rPr lang="en-US" altLang="zh-TW" b="0" i="0" dirty="0">
                <a:effectLst/>
                <a:latin typeface="gg sans"/>
              </a:rPr>
              <a:t>【</a:t>
            </a:r>
            <a:r>
              <a:rPr lang="zh-TW" altLang="en-US" b="0" i="0" dirty="0">
                <a:effectLst/>
                <a:latin typeface="gg sans"/>
              </a:rPr>
              <a:t>第二週任務公告</a:t>
            </a:r>
            <a:r>
              <a:rPr lang="en-US" altLang="zh-TW" b="0" i="0" dirty="0">
                <a:effectLst/>
                <a:latin typeface="gg sans"/>
              </a:rPr>
              <a:t>】 </a:t>
            </a:r>
            <a:r>
              <a:rPr lang="zh-TW" altLang="en-US" b="0" i="0" dirty="0">
                <a:effectLst/>
                <a:latin typeface="gg sans"/>
              </a:rPr>
              <a:t>如火如荼進入第二週！這週要請各位使用 </a:t>
            </a:r>
            <a:r>
              <a:rPr lang="en-US" altLang="zh-TW" b="0" i="0" dirty="0">
                <a:effectLst/>
                <a:latin typeface="gg sans"/>
              </a:rPr>
              <a:t>JavaScript </a:t>
            </a:r>
            <a:r>
              <a:rPr lang="zh-TW" altLang="en-US" b="0" i="0" dirty="0">
                <a:effectLst/>
                <a:latin typeface="gg sans"/>
              </a:rPr>
              <a:t>和 </a:t>
            </a:r>
            <a:r>
              <a:rPr lang="en-US" altLang="zh-TW" b="0" i="0" dirty="0">
                <a:effectLst/>
                <a:latin typeface="gg sans"/>
              </a:rPr>
              <a:t>Python </a:t>
            </a:r>
            <a:r>
              <a:rPr lang="zh-TW" altLang="en-US" b="0" i="0" dirty="0">
                <a:effectLst/>
                <a:latin typeface="gg sans"/>
              </a:rPr>
              <a:t>基礎語法完成一些邏輯演算。 詳情請參考以下說明及附件檔案： </a:t>
            </a:r>
            <a:endParaRPr lang="en-US" altLang="zh-TW" b="0" i="0" dirty="0">
              <a:effectLst/>
              <a:latin typeface="gg sans"/>
            </a:endParaRPr>
          </a:p>
          <a:p>
            <a:r>
              <a:rPr lang="zh-TW" altLang="en-US" b="0" i="0" dirty="0">
                <a:effectLst/>
                <a:latin typeface="gg sans"/>
              </a:rPr>
              <a:t>任務目標：運用程式語言解決問題。 </a:t>
            </a:r>
            <a:endParaRPr lang="en-US" altLang="zh-TW" b="0" i="0" dirty="0">
              <a:effectLst/>
              <a:latin typeface="gg sans"/>
            </a:endParaRPr>
          </a:p>
          <a:p>
            <a:r>
              <a:rPr lang="zh-TW" altLang="en-US" b="0" i="0" dirty="0">
                <a:effectLst/>
                <a:latin typeface="gg sans"/>
              </a:rPr>
              <a:t>成果形式：請繼續使用第一週建立的 </a:t>
            </a:r>
            <a:r>
              <a:rPr lang="en-US" altLang="zh-TW" b="0" i="0" dirty="0">
                <a:effectLst/>
                <a:latin typeface="gg sans"/>
              </a:rPr>
              <a:t>GitHub Repository</a:t>
            </a:r>
            <a:r>
              <a:rPr lang="zh-TW" altLang="en-US" b="0" i="0" dirty="0">
                <a:effectLst/>
                <a:latin typeface="gg sans"/>
              </a:rPr>
              <a:t>，在其中另外建立一個名為 </a:t>
            </a:r>
            <a:r>
              <a:rPr lang="en-US" altLang="zh-TW" b="0" i="0" dirty="0">
                <a:effectLst/>
                <a:latin typeface="gg sans"/>
              </a:rPr>
              <a:t>week2 </a:t>
            </a:r>
            <a:r>
              <a:rPr lang="zh-TW" altLang="en-US" b="0" i="0" dirty="0">
                <a:effectLst/>
                <a:latin typeface="gg sans"/>
              </a:rPr>
              <a:t>的子資料夾，將所有本週任務相關的程式檔案都放進 </a:t>
            </a:r>
            <a:r>
              <a:rPr lang="en-US" altLang="zh-TW" b="0" i="0" dirty="0">
                <a:effectLst/>
                <a:latin typeface="gg sans"/>
              </a:rPr>
              <a:t>week2 </a:t>
            </a:r>
            <a:r>
              <a:rPr lang="zh-TW" altLang="en-US" b="0" i="0" dirty="0">
                <a:effectLst/>
                <a:latin typeface="gg sans"/>
              </a:rPr>
              <a:t>子資料夾中。 </a:t>
            </a:r>
            <a:endParaRPr lang="en-US" altLang="zh-TW" b="0" i="0" dirty="0">
              <a:effectLst/>
              <a:latin typeface="gg sans"/>
            </a:endParaRPr>
          </a:p>
          <a:p>
            <a:r>
              <a:rPr lang="zh-TW" altLang="en-US" b="0" i="0" dirty="0">
                <a:effectLst/>
                <a:latin typeface="gg sans"/>
              </a:rPr>
              <a:t>繳交期限：</a:t>
            </a:r>
            <a:r>
              <a:rPr lang="en-US" altLang="zh-TW" b="1" i="0" dirty="0">
                <a:effectLst/>
                <a:latin typeface="inherit"/>
              </a:rPr>
              <a:t>4/14 </a:t>
            </a:r>
            <a:r>
              <a:rPr lang="zh-TW" altLang="en-US" b="1" i="0" dirty="0">
                <a:effectLst/>
                <a:latin typeface="inherit"/>
              </a:rPr>
              <a:t>週日，</a:t>
            </a:r>
            <a:r>
              <a:rPr lang="en-US" altLang="zh-TW" b="1" i="0" dirty="0">
                <a:effectLst/>
                <a:latin typeface="inherit"/>
              </a:rPr>
              <a:t>23 </a:t>
            </a:r>
            <a:r>
              <a:rPr lang="zh-TW" altLang="en-US" b="1" i="0" dirty="0">
                <a:effectLst/>
                <a:latin typeface="inherit"/>
              </a:rPr>
              <a:t>點 </a:t>
            </a:r>
            <a:r>
              <a:rPr lang="en-US" altLang="zh-TW" b="1" i="0" dirty="0">
                <a:effectLst/>
                <a:latin typeface="inherit"/>
              </a:rPr>
              <a:t>59 </a:t>
            </a:r>
            <a:r>
              <a:rPr lang="zh-TW" altLang="en-US" b="1" i="0" dirty="0">
                <a:effectLst/>
                <a:latin typeface="inherit"/>
              </a:rPr>
              <a:t>分（</a:t>
            </a:r>
            <a:r>
              <a:rPr lang="en-US" altLang="zh-TW" b="1" i="0" dirty="0">
                <a:effectLst/>
                <a:latin typeface="inherit"/>
              </a:rPr>
              <a:t>UTC+8</a:t>
            </a:r>
            <a:r>
              <a:rPr lang="zh-TW" altLang="en-US" b="1" i="0" dirty="0">
                <a:effectLst/>
                <a:latin typeface="inherit"/>
              </a:rPr>
              <a:t>）</a:t>
            </a:r>
            <a:r>
              <a:rPr lang="zh-TW" altLang="en-US" b="0" i="0" dirty="0">
                <a:effectLst/>
                <a:latin typeface="gg sans"/>
              </a:rPr>
              <a:t>。 </a:t>
            </a:r>
            <a:endParaRPr lang="en-US" altLang="zh-TW" b="0" i="0" dirty="0">
              <a:effectLst/>
              <a:latin typeface="gg sans"/>
            </a:endParaRPr>
          </a:p>
          <a:p>
            <a:r>
              <a:rPr lang="zh-TW" altLang="en-US" b="0" i="0" dirty="0">
                <a:effectLst/>
                <a:latin typeface="gg sans"/>
              </a:rPr>
              <a:t>繳交方式：請直接私訊彭彭老師，並在訊息中提供姓名、</a:t>
            </a:r>
            <a:r>
              <a:rPr lang="en-US" altLang="zh-TW" b="0" i="0" dirty="0">
                <a:effectLst/>
                <a:latin typeface="gg sans"/>
              </a:rPr>
              <a:t>GitHub Repository </a:t>
            </a:r>
            <a:r>
              <a:rPr lang="zh-TW" altLang="en-US" b="0" i="0" dirty="0">
                <a:effectLst/>
                <a:latin typeface="gg sans"/>
              </a:rPr>
              <a:t>的 </a:t>
            </a:r>
            <a:r>
              <a:rPr lang="en-US" altLang="zh-TW" b="0" i="0" dirty="0">
                <a:effectLst/>
                <a:latin typeface="gg sans"/>
              </a:rPr>
              <a:t>week2 </a:t>
            </a:r>
            <a:r>
              <a:rPr lang="zh-TW" altLang="en-US" b="0" i="0" dirty="0">
                <a:effectLst/>
                <a:latin typeface="gg sans"/>
              </a:rPr>
              <a:t>資料夾原始碼所在的網址。 注意事項：若對題意有任何疑問，請務必儘早主動釐清確認。 本週任務中有標示 </a:t>
            </a:r>
            <a:r>
              <a:rPr lang="en-US" altLang="zh-TW" b="0" i="0" dirty="0">
                <a:effectLst/>
                <a:latin typeface="gg sans"/>
              </a:rPr>
              <a:t>Optional </a:t>
            </a:r>
            <a:r>
              <a:rPr lang="zh-TW" altLang="en-US" b="0" i="0" dirty="0">
                <a:effectLst/>
                <a:latin typeface="gg sans"/>
              </a:rPr>
              <a:t>的題目，大家可以自由選擇是否要完成，並非一定要繳交的任務項目，請根據自己的情況決定是否完成～ </a:t>
            </a:r>
            <a:br>
              <a:rPr lang="zh-TW" altLang="en-US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187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A1611434-B9CA-134E-8345-08307DDB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6" y="0"/>
            <a:ext cx="11643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7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螢幕擷取畫面, 字型, 文件 的圖片&#10;&#10;自動產生的描述">
            <a:extLst>
              <a:ext uri="{FF2B5EF4-FFF2-40B4-BE49-F238E27FC236}">
                <a16:creationId xmlns:a16="http://schemas.microsoft.com/office/drawing/2014/main" id="{C9970665-834F-8444-990E-6E1A95A0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81455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30A7D6-FC2A-5047-970A-F79E0AF52B85}"/>
              </a:ext>
            </a:extLst>
          </p:cNvPr>
          <p:cNvSpPr txBox="1"/>
          <p:nvPr/>
        </p:nvSpPr>
        <p:spPr>
          <a:xfrm>
            <a:off x="7481455" y="763345"/>
            <a:ext cx="4124391" cy="5858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解題概要</a:t>
            </a:r>
            <a:r>
              <a:rPr kumimoji="1" lang="en-US" altLang="zh-TW" dirty="0">
                <a:sym typeface="Wingdings" pitchFamily="2" charset="2"/>
              </a:rPr>
              <a:t>: partly hinted from Teacher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endParaRPr kumimoji="1" lang="en-US" altLang="zh-TW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TW" altLang="en-US" dirty="0"/>
              <a:t>先撇開圖論</a:t>
            </a:r>
            <a:endParaRPr kumimoji="1" lang="en-US" altLang="zh-TW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TW" altLang="en-US" dirty="0"/>
              <a:t>主線、支線分開處理</a:t>
            </a:r>
            <a:endParaRPr kumimoji="1" lang="en-US" altLang="zh-TW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TW" altLang="en-US" dirty="0"/>
              <a:t>簡單思考：要找尋最短距離的朋友，所以怎麼計算差值？用</a:t>
            </a:r>
            <a:r>
              <a:rPr kumimoji="1" lang="en-US" altLang="zh-TW" dirty="0"/>
              <a:t> list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 index</a:t>
            </a:r>
            <a:r>
              <a:rPr kumimoji="1" lang="zh-TW" altLang="en-US" dirty="0"/>
              <a:t>，或者用 </a:t>
            </a:r>
            <a:r>
              <a:rPr kumimoji="1" lang="en-US" altLang="zh-TW" dirty="0"/>
              <a:t>dictionary {key: value}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dirty="0"/>
              <a:t>似乎</a:t>
            </a:r>
            <a:r>
              <a:rPr kumimoji="1" lang="en-US" altLang="zh-TW" dirty="0"/>
              <a:t>index</a:t>
            </a:r>
            <a:r>
              <a:rPr kumimoji="1" lang="zh-TW" altLang="en-US" dirty="0"/>
              <a:t> 比較簡單</a:t>
            </a:r>
            <a:r>
              <a:rPr kumimoji="1" lang="en-US" altLang="zh-TW" dirty="0">
                <a:sym typeface="Wingdings" pitchFamily="2" charset="2"/>
              </a:rPr>
              <a:t>list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dirty="0">
                <a:sym typeface="Wingdings" pitchFamily="2" charset="2"/>
              </a:rPr>
              <a:t>但我需要有另外一個</a:t>
            </a:r>
            <a:r>
              <a:rPr kumimoji="1" lang="en-US" altLang="zh-TW" dirty="0">
                <a:sym typeface="Wingdings" pitchFamily="2" charset="2"/>
              </a:rPr>
              <a:t>dictionary</a:t>
            </a:r>
            <a:r>
              <a:rPr kumimoji="1" lang="zh-TW" altLang="en-US" dirty="0">
                <a:sym typeface="Wingdings" pitchFamily="2" charset="2"/>
              </a:rPr>
              <a:t>來記錄 </a:t>
            </a:r>
            <a:r>
              <a:rPr kumimoji="1" lang="en-US" altLang="zh-TW" dirty="0">
                <a:sym typeface="Wingdings" pitchFamily="2" charset="2"/>
              </a:rPr>
              <a:t>{friend: distance}</a:t>
            </a:r>
            <a:endParaRPr kumimoji="1" lang="en-US" altLang="zh-TW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en-US" altLang="zh-TW" dirty="0"/>
          </a:p>
          <a:p>
            <a:pPr>
              <a:lnSpc>
                <a:spcPct val="150000"/>
              </a:lnSpc>
            </a:pPr>
            <a:endParaRPr kumimoji="1" lang="en-US" altLang="zh-TW" dirty="0"/>
          </a:p>
          <a:p>
            <a:pPr>
              <a:lnSpc>
                <a:spcPct val="150000"/>
              </a:lnSpc>
            </a:pPr>
            <a:endParaRPr kumimoji="1" lang="en-US" altLang="zh-TW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377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742A4D3-2432-AF4A-842A-46A738EC3C52}"/>
              </a:ext>
            </a:extLst>
          </p:cNvPr>
          <p:cNvSpPr txBox="1"/>
          <p:nvPr/>
        </p:nvSpPr>
        <p:spPr>
          <a:xfrm>
            <a:off x="183839" y="291827"/>
            <a:ext cx="4124391" cy="6274346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解題概要</a:t>
            </a:r>
            <a:r>
              <a:rPr kumimoji="1" lang="en-US" altLang="zh-TW" dirty="0">
                <a:sym typeface="Wingdings" pitchFamily="2" charset="2"/>
              </a:rPr>
              <a:t>: partly hinted from Teacher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endParaRPr kumimoji="1" lang="en-US" altLang="zh-TW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TW" altLang="en-US" dirty="0"/>
              <a:t>先撇開圖論</a:t>
            </a:r>
            <a:endParaRPr kumimoji="1" lang="en-US" altLang="zh-TW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TW" altLang="en-US" dirty="0"/>
              <a:t>主線、支線分開處理</a:t>
            </a:r>
            <a:endParaRPr kumimoji="1" lang="en-US" altLang="zh-TW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TW" altLang="en-US" dirty="0"/>
              <a:t>簡單思考：要找尋最短距離的朋友，所以怎麼計算差值？用</a:t>
            </a:r>
            <a:r>
              <a:rPr kumimoji="1" lang="en-US" altLang="zh-TW" dirty="0"/>
              <a:t> </a:t>
            </a:r>
            <a:r>
              <a:rPr kumimoji="1" lang="en-US" altLang="zh-TW" dirty="0">
                <a:highlight>
                  <a:srgbClr val="FFFF00"/>
                </a:highlight>
              </a:rPr>
              <a:t>list </a:t>
            </a:r>
            <a:r>
              <a:rPr kumimoji="1" lang="zh-TW" altLang="en-US" dirty="0">
                <a:highlight>
                  <a:srgbClr val="FFFF00"/>
                </a:highlight>
              </a:rPr>
              <a:t>的</a:t>
            </a:r>
            <a:r>
              <a:rPr kumimoji="1" lang="en-US" altLang="zh-TW" dirty="0">
                <a:highlight>
                  <a:srgbClr val="FFFF00"/>
                </a:highlight>
              </a:rPr>
              <a:t> index</a:t>
            </a:r>
            <a:r>
              <a:rPr kumimoji="1" lang="zh-TW" altLang="en-US" dirty="0"/>
              <a:t>，或者用 </a:t>
            </a:r>
            <a:r>
              <a:rPr kumimoji="1" lang="en-US" altLang="zh-TW" dirty="0"/>
              <a:t>dictionary {key: value}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dirty="0"/>
              <a:t>似乎</a:t>
            </a:r>
            <a:r>
              <a:rPr kumimoji="1" lang="en-US" altLang="zh-TW" dirty="0">
                <a:highlight>
                  <a:srgbClr val="FFFF00"/>
                </a:highlight>
              </a:rPr>
              <a:t>index</a:t>
            </a:r>
            <a:r>
              <a:rPr kumimoji="1" lang="zh-TW" altLang="en-US" dirty="0">
                <a:highlight>
                  <a:srgbClr val="FFFF00"/>
                </a:highlight>
              </a:rPr>
              <a:t> 比較簡單</a:t>
            </a:r>
            <a:r>
              <a:rPr kumimoji="1" lang="en-US" altLang="zh-TW" dirty="0">
                <a:highlight>
                  <a:srgbClr val="FFFF00"/>
                </a:highlight>
                <a:sym typeface="Wingdings" pitchFamily="2" charset="2"/>
              </a:rPr>
              <a:t>list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dirty="0">
                <a:sym typeface="Wingdings" pitchFamily="2" charset="2"/>
              </a:rPr>
              <a:t>但我需要有另外一個</a:t>
            </a:r>
            <a:r>
              <a:rPr kumimoji="1" lang="en-US" altLang="zh-TW" dirty="0">
                <a:sym typeface="Wingdings" pitchFamily="2" charset="2"/>
              </a:rPr>
              <a:t>dictionary</a:t>
            </a:r>
            <a:r>
              <a:rPr kumimoji="1" lang="zh-TW" altLang="en-US" dirty="0">
                <a:sym typeface="Wingdings" pitchFamily="2" charset="2"/>
              </a:rPr>
              <a:t>來記錄 </a:t>
            </a:r>
            <a:r>
              <a:rPr kumimoji="1" lang="en-US" altLang="zh-TW" dirty="0">
                <a:sym typeface="Wingdings" pitchFamily="2" charset="2"/>
              </a:rPr>
              <a:t>{friend: distance}</a:t>
            </a:r>
            <a:endParaRPr kumimoji="1" lang="en-US" altLang="zh-TW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TW" altLang="en-US" dirty="0"/>
              <a:t>所以我可能需要創建至少：</a:t>
            </a:r>
            <a:endParaRPr kumimoji="1" lang="en-US" altLang="zh-TW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en-US" altLang="zh-TW" dirty="0"/>
              <a:t>List (distance)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en-US" altLang="zh-TW" dirty="0"/>
              <a:t>Dictionary (</a:t>
            </a:r>
            <a:r>
              <a:rPr kumimoji="1" lang="en-US" altLang="zh-TW" dirty="0" err="1"/>
              <a:t>friend_distance</a:t>
            </a:r>
            <a:r>
              <a:rPr kumimoji="1" lang="en-US" altLang="zh-TW" dirty="0"/>
              <a:t>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zh-TW" altLang="en-US" dirty="0"/>
              <a:t>主線、支線的 </a:t>
            </a:r>
            <a:r>
              <a:rPr kumimoji="1" lang="en-US" altLang="zh-TW" dirty="0"/>
              <a:t>List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362445-816F-F344-AA15-C484A6E6CCDD}"/>
              </a:ext>
            </a:extLst>
          </p:cNvPr>
          <p:cNvSpPr txBox="1"/>
          <p:nvPr/>
        </p:nvSpPr>
        <p:spPr>
          <a:xfrm>
            <a:off x="4114801" y="231962"/>
            <a:ext cx="7699930" cy="5720349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流程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en-US" altLang="zh-TW" dirty="0">
                <a:highlight>
                  <a:srgbClr val="C0C0C0"/>
                </a:highlight>
              </a:rPr>
              <a:t>Def </a:t>
            </a:r>
            <a:r>
              <a:rPr lang="en-US" altLang="zh-TW" b="1" dirty="0" err="1">
                <a:solidFill>
                  <a:srgbClr val="00206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find_and_print</a:t>
            </a:r>
            <a:r>
              <a:rPr lang="zh-TW" altLang="en-US" b="1" dirty="0">
                <a:solidFill>
                  <a:srgbClr val="00206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（</a:t>
            </a:r>
            <a:r>
              <a:rPr lang="en-US" altLang="zh-TW" b="0" dirty="0">
                <a:solidFill>
                  <a:srgbClr val="0070C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messages,</a:t>
            </a:r>
            <a:r>
              <a:rPr lang="en-US" altLang="zh-TW" dirty="0">
                <a:solidFill>
                  <a:srgbClr val="0070C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 </a:t>
            </a:r>
            <a:r>
              <a:rPr lang="en-US" altLang="zh-TW" b="0" dirty="0" err="1">
                <a:solidFill>
                  <a:srgbClr val="0070C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current</a:t>
            </a:r>
            <a:r>
              <a:rPr lang="en-US" altLang="zh-TW" dirty="0" err="1">
                <a:solidFill>
                  <a:srgbClr val="0070C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_</a:t>
            </a:r>
            <a:r>
              <a:rPr lang="en-US" altLang="zh-TW" b="0" dirty="0" err="1">
                <a:solidFill>
                  <a:srgbClr val="0070C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station</a:t>
            </a:r>
            <a:r>
              <a:rPr lang="en-US" altLang="zh-TW" b="0" dirty="0">
                <a:solidFill>
                  <a:srgbClr val="0070C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):):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/>
              <a:t>        Dictionary={} ? / List =[ ]?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先檢驗名字跟訊息裡的站名</a:t>
            </a:r>
            <a:r>
              <a:rPr lang="zh-TW" altLang="en-US" dirty="0">
                <a:solidFill>
                  <a:srgbClr val="7CA668"/>
                </a:solidFill>
                <a:latin typeface="Menlo" panose="020B0609030804020204" pitchFamily="49" charset="0"/>
              </a:rPr>
              <a:t>、有符合的，就比對</a:t>
            </a:r>
            <a:r>
              <a:rPr lang="en-US" altLang="zh-TW" dirty="0">
                <a:solidFill>
                  <a:srgbClr val="7CA668"/>
                </a:solidFill>
                <a:latin typeface="Menlo" panose="020B0609030804020204" pitchFamily="49" charset="0"/>
              </a:rPr>
              <a:t>index</a:t>
            </a:r>
            <a:endParaRPr lang="en-US" altLang="zh-TW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TW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name,</a:t>
            </a:r>
            <a:r>
              <a:rPr lang="en-US" altLang="zh-TW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msg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zh-TW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messages.items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/>
              <a:t>Dictionary={} ? / List =[ ]?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	</a:t>
            </a:r>
            <a:endParaRPr kumimoji="1" lang="zh-TW" altLang="en-US" dirty="0"/>
          </a:p>
          <a:p>
            <a:pPr lvl="1">
              <a:lnSpc>
                <a:spcPct val="150000"/>
              </a:lnSpc>
            </a:pPr>
            <a:endParaRPr lang="en-US" altLang="zh-TW" b="0" dirty="0">
              <a:solidFill>
                <a:srgbClr val="0070C0"/>
              </a:solidFill>
              <a:effectLst/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TW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TW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ct val="150000"/>
              </a:lnSpc>
            </a:pPr>
            <a:endParaRPr lang="en-US" altLang="zh-TW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endParaRPr kumimoji="1" lang="en-US" altLang="zh-TW" dirty="0"/>
          </a:p>
          <a:p>
            <a:pPr>
              <a:lnSpc>
                <a:spcPct val="150000"/>
              </a:lnSpc>
            </a:pPr>
            <a:endParaRPr kumimoji="1" lang="en-US" altLang="zh-TW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1F73B7-AA58-EB4A-A93F-976B1362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622" y="2787602"/>
            <a:ext cx="7038109" cy="7245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6F9A6A0-33FA-9145-8683-AF5E49EF2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189" y="3629141"/>
            <a:ext cx="7153977" cy="7245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E2C655D-918A-4D42-9AD3-EB395C5E7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189" y="4470680"/>
            <a:ext cx="6865542" cy="17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B362445-816F-F344-AA15-C484A6E6CCDD}"/>
              </a:ext>
            </a:extLst>
          </p:cNvPr>
          <p:cNvSpPr txBox="1"/>
          <p:nvPr/>
        </p:nvSpPr>
        <p:spPr>
          <a:xfrm>
            <a:off x="800067" y="447470"/>
            <a:ext cx="10591866" cy="5443350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流程</a:t>
            </a:r>
            <a:endParaRPr lang="zh-TW" altLang="en-US" b="0" dirty="0">
              <a:solidFill>
                <a:srgbClr val="FFFFFF"/>
              </a:solidFill>
              <a:effectLst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b="0" dirty="0">
                <a:solidFill>
                  <a:srgbClr val="7CA668"/>
                </a:solidFill>
                <a:effectLst/>
              </a:rPr>
              <a:t>紀錄 </a:t>
            </a:r>
            <a:r>
              <a:rPr lang="en-US" altLang="zh-TW" b="0" dirty="0">
                <a:solidFill>
                  <a:srgbClr val="7CA668"/>
                </a:solidFill>
                <a:effectLst/>
              </a:rPr>
              <a:t>the distance for each friend</a:t>
            </a:r>
            <a:r>
              <a:rPr lang="zh-TW" altLang="en-US" b="0" dirty="0">
                <a:solidFill>
                  <a:srgbClr val="7CA668"/>
                </a:solidFill>
                <a:effectLst/>
              </a:rPr>
              <a:t>（用創立的那個</a:t>
            </a:r>
            <a:r>
              <a:rPr lang="en-US" altLang="zh-TW" b="0" dirty="0">
                <a:solidFill>
                  <a:srgbClr val="7CA668"/>
                </a:solidFill>
                <a:effectLst/>
              </a:rPr>
              <a:t> </a:t>
            </a:r>
            <a:r>
              <a:rPr lang="en-US" altLang="zh-TW" b="0" dirty="0">
                <a:effectLst/>
              </a:rPr>
              <a:t>Dictionary</a:t>
            </a:r>
            <a:r>
              <a:rPr lang="en-US" altLang="zh-TW" b="0" dirty="0">
                <a:solidFill>
                  <a:srgbClr val="7CA668"/>
                </a:solidFill>
                <a:effectLst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rgbClr val="0070C0"/>
                </a:solidFill>
                <a:effectLst/>
              </a:rPr>
              <a:t>把一些東西加到空字典的方法</a:t>
            </a:r>
            <a:r>
              <a:rPr lang="zh-TW" altLang="en-US" b="0" dirty="0">
                <a:solidFill>
                  <a:schemeClr val="accent5">
                    <a:lumMod val="75000"/>
                  </a:schemeClr>
                </a:solidFill>
                <a:effectLst/>
              </a:rPr>
              <a:t>：</a:t>
            </a:r>
            <a:r>
              <a:rPr lang="en-US" altLang="zh-TW" b="0" dirty="0">
                <a:effectLst/>
              </a:rPr>
              <a:t>Dictionary</a:t>
            </a:r>
            <a:r>
              <a:rPr lang="en-US" altLang="zh-TW" b="0" dirty="0">
                <a:solidFill>
                  <a:schemeClr val="accent5">
                    <a:lumMod val="75000"/>
                  </a:schemeClr>
                </a:solidFill>
                <a:effectLst/>
              </a:rPr>
              <a:t>[key] = volume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b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dirty="0">
                <a:solidFill>
                  <a:srgbClr val="7CA668"/>
                </a:solidFill>
              </a:rPr>
              <a:t>取上面最小值</a:t>
            </a:r>
            <a:r>
              <a:rPr lang="en-US" altLang="zh-TW" dirty="0">
                <a:solidFill>
                  <a:srgbClr val="7CA668"/>
                </a:solidFill>
              </a:rPr>
              <a:t>(Value) </a:t>
            </a:r>
            <a:r>
              <a:rPr lang="zh-TW" altLang="en-US" dirty="0">
                <a:solidFill>
                  <a:srgbClr val="7CA668"/>
                </a:solidFill>
              </a:rPr>
              <a:t>輸出 朋友的名字 </a:t>
            </a:r>
            <a:r>
              <a:rPr lang="en-US" altLang="zh-TW" dirty="0">
                <a:solidFill>
                  <a:srgbClr val="7CA668"/>
                </a:solidFill>
              </a:rPr>
              <a:t>(Key) </a:t>
            </a:r>
          </a:p>
          <a:p>
            <a:pPr lvl="2">
              <a:lnSpc>
                <a:spcPct val="150000"/>
              </a:lnSpc>
            </a:pPr>
            <a:r>
              <a:rPr lang="en-US" altLang="zh-TW" b="0" dirty="0" err="1">
                <a:solidFill>
                  <a:srgbClr val="0070C0"/>
                </a:solidFill>
                <a:effectLst/>
              </a:rPr>
              <a:t>shortest_distance</a:t>
            </a:r>
            <a:r>
              <a:rPr lang="en-US" altLang="zh-TW" b="0" dirty="0">
                <a:solidFill>
                  <a:srgbClr val="0070C0"/>
                </a:solidFill>
                <a:effectLst/>
              </a:rPr>
              <a:t> = </a:t>
            </a:r>
            <a:r>
              <a:rPr lang="en-US" altLang="zh-TW" b="0" dirty="0">
                <a:solidFill>
                  <a:srgbClr val="C00000"/>
                </a:solidFill>
                <a:effectLst/>
              </a:rPr>
              <a:t>min</a:t>
            </a:r>
            <a:r>
              <a:rPr lang="en-US" altLang="zh-TW" b="0" dirty="0">
                <a:solidFill>
                  <a:srgbClr val="0070C0"/>
                </a:solidFill>
                <a:effectLst/>
              </a:rPr>
              <a:t>( </a:t>
            </a:r>
            <a:r>
              <a:rPr lang="en-US" altLang="zh-TW" b="0" dirty="0" err="1">
                <a:effectLst/>
              </a:rPr>
              <a:t>Dictionary.</a:t>
            </a:r>
            <a:r>
              <a:rPr lang="en-US" altLang="zh-TW" b="0" dirty="0" err="1">
                <a:solidFill>
                  <a:srgbClr val="C00000"/>
                </a:solidFill>
                <a:effectLst/>
              </a:rPr>
              <a:t>values</a:t>
            </a:r>
            <a:r>
              <a:rPr lang="en-US" altLang="zh-TW" b="0" dirty="0">
                <a:solidFill>
                  <a:srgbClr val="0070C0"/>
                </a:solidFill>
                <a:effectLst/>
              </a:rPr>
              <a:t>() )</a:t>
            </a:r>
          </a:p>
          <a:p>
            <a:pPr lvl="2">
              <a:lnSpc>
                <a:spcPct val="150000"/>
              </a:lnSpc>
            </a:pPr>
            <a:r>
              <a:rPr lang="en-US" altLang="zh-TW" b="0" dirty="0" err="1">
                <a:solidFill>
                  <a:srgbClr val="0070C0"/>
                </a:solidFill>
                <a:effectLst/>
              </a:rPr>
              <a:t>Closest_friend</a:t>
            </a:r>
            <a:r>
              <a:rPr lang="en-US" altLang="zh-TW" b="0" dirty="0">
                <a:solidFill>
                  <a:srgbClr val="0070C0"/>
                </a:solidFill>
                <a:effectLst/>
              </a:rPr>
              <a:t>=[]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70C0"/>
                </a:solidFill>
              </a:rPr>
              <a:t> key, value 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in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/>
              <a:t>Dictionary</a:t>
            </a:r>
            <a:r>
              <a:rPr lang="en-US" altLang="zh-TW" dirty="0" err="1">
                <a:solidFill>
                  <a:srgbClr val="0070C0"/>
                </a:solidFill>
              </a:rPr>
              <a:t>.items</a:t>
            </a:r>
            <a:r>
              <a:rPr lang="en-US" altLang="zh-TW" dirty="0">
                <a:solidFill>
                  <a:srgbClr val="0070C0"/>
                </a:solidFill>
              </a:rPr>
              <a:t>():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Menlo" panose="020B0609030804020204" pitchFamily="49" charset="0"/>
              </a:rPr>
              <a:t>	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70C0"/>
                </a:solidFill>
              </a:rPr>
              <a:t> value == </a:t>
            </a:r>
            <a:r>
              <a:rPr lang="zh-TW" altLang="en-US" dirty="0">
                <a:solidFill>
                  <a:srgbClr val="0070C0"/>
                </a:solidFill>
              </a:rPr>
              <a:t>＿＿＿＿＿＿＿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</a:rPr>
              <a:t>		</a:t>
            </a:r>
            <a:r>
              <a:rPr lang="zh-TW" altLang="en-US" dirty="0">
                <a:solidFill>
                  <a:srgbClr val="0070C0"/>
                </a:solidFill>
              </a:rPr>
              <a:t>＿＿＿＿＿＿＿</a:t>
            </a:r>
            <a:r>
              <a:rPr lang="en-US" altLang="zh-TW" dirty="0">
                <a:solidFill>
                  <a:srgbClr val="0070C0"/>
                </a:solidFill>
              </a:rPr>
              <a:t>.append(key)</a:t>
            </a:r>
          </a:p>
          <a:p>
            <a:pPr>
              <a:lnSpc>
                <a:spcPct val="150000"/>
              </a:lnSpc>
            </a:pPr>
            <a:endParaRPr kumimoji="1" lang="en-US" altLang="zh-TW" dirty="0"/>
          </a:p>
          <a:p>
            <a:pPr>
              <a:lnSpc>
                <a:spcPct val="150000"/>
              </a:lnSpc>
            </a:pPr>
            <a:endParaRPr kumimoji="1" lang="en-US" altLang="zh-TW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8413BDB3-9890-2846-93C4-8C3A643EA322}"/>
              </a:ext>
            </a:extLst>
          </p:cNvPr>
          <p:cNvSpPr/>
          <p:nvPr/>
        </p:nvSpPr>
        <p:spPr>
          <a:xfrm>
            <a:off x="7095743" y="3427117"/>
            <a:ext cx="4296189" cy="573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濃縮：列表生成式</a:t>
            </a:r>
          </a:p>
        </p:txBody>
      </p:sp>
    </p:spTree>
    <p:extLst>
      <p:ext uri="{BB962C8B-B14F-4D97-AF65-F5344CB8AC3E}">
        <p14:creationId xmlns:p14="http://schemas.microsoft.com/office/powerpoint/2010/main" val="4158624491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529</Words>
  <Application>Microsoft Macintosh PowerPoint</Application>
  <PresentationFormat>寬螢幕</PresentationFormat>
  <Paragraphs>63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gg sans</vt:lpstr>
      <vt:lpstr>inherit</vt:lpstr>
      <vt:lpstr>Arial</vt:lpstr>
      <vt:lpstr>Avenir Next LT Pro Light</vt:lpstr>
      <vt:lpstr>Calibri</vt:lpstr>
      <vt:lpstr>Georgia</vt:lpstr>
      <vt:lpstr>Menlo</vt:lpstr>
      <vt:lpstr>VeniceBeachVTI</vt:lpstr>
      <vt:lpstr>2024.04.14Week2 review</vt:lpstr>
      <vt:lpstr>Week2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YANBO CHEN</dc:creator>
  <cp:lastModifiedBy>YANBO CHEN</cp:lastModifiedBy>
  <cp:revision>99</cp:revision>
  <dcterms:created xsi:type="dcterms:W3CDTF">2024-04-06T23:06:47Z</dcterms:created>
  <dcterms:modified xsi:type="dcterms:W3CDTF">2024-04-14T04:28:46Z</dcterms:modified>
</cp:coreProperties>
</file>