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zhang kai"/>
  <p:cmAuthor clrIdx="1" id="1" initials="" lastIdx="1" name="Rind Alhag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01T18:58:03.226">
    <p:pos x="196" y="725"/>
    <p:text>why we have two subsystems</p:text>
  </p:cm>
  <p:cm authorId="1" idx="1" dt="2021-03-01T18:58:03.226">
    <p:pos x="196" y="725"/>
    <p:text>one datacenter vs. many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1bf490b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1bf490b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1bf490b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1bf490b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098c7b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098c7b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1bf4cbb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1bf4cbb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134c2044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134c2044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fb17b0b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fb17b0b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9b75b2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9b75b2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9b75b28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9b75b28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9b75b28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9b75b28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9b75b28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9b75b28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fb17b0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fb17b0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098c613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098c613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c098c613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c098c613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098c613c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098c613c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098c613c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098c613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1e77e9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1e77e9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1e77e975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1e77e97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c134c20440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c134c2044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098c613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098c613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098c613c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098c613c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134c20440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134c20440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fb17b0b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fb17b0b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098c613c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c098c613c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fb17b0bf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fb17b0b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098c613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098c613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098c613c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098c613c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098c613c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098c613c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098c613c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098c613c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098c613c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098c613c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098c613c9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098c613c9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098c613c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c098c613c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098c613c9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098c613c9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fb17b0b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fb17b0b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098c613c9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098c613c9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098c613c9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098c613c9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c098c613c9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c098c613c9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098c613c9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c098c613c9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c098c613c9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c098c613c9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c134c20440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134c20440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098c613c9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098c613c9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098c613c9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c098c613c9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098c613c9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098c613c9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fb17b0b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fb17b0b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fb17b0b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fb17b0b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c134c204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c134c204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c134c204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c134c204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134c2044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134c2044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9c87d24b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9c87d24b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c134c204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c134c204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134c2044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134c2044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c134c2044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c134c2044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c134c2044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c134c2044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c134c204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c134c204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c134c20440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c134c20440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098c7bb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098c7bb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fb17b0b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fb17b0b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134c2044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134c2044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098c7bb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098c7bb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1bf490b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1bf490b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73763"/>
              </a:buClr>
              <a:buSzPts val="2800"/>
              <a:buNone/>
              <a:defRPr sz="2800">
                <a:solidFill>
                  <a:srgbClr val="073763"/>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p:nvPr/>
        </p:nvSpPr>
        <p:spPr>
          <a:xfrm>
            <a:off x="0" y="125"/>
            <a:ext cx="1233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123300" y="125"/>
            <a:ext cx="73200" cy="51435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comments" Target="../comments/commen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9.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55850" y="67965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4080">
                <a:solidFill>
                  <a:srgbClr val="073763"/>
                </a:solidFill>
              </a:rPr>
              <a:t>Datacenter and Renewable Energy</a:t>
            </a:r>
            <a:endParaRPr b="1" sz="4080">
              <a:solidFill>
                <a:srgbClr val="073763"/>
              </a:solidFill>
            </a:endParaRPr>
          </a:p>
          <a:p>
            <a:pPr indent="0" lvl="0" marL="0" rtl="0" algn="ctr">
              <a:spcBef>
                <a:spcPts val="0"/>
              </a:spcBef>
              <a:spcAft>
                <a:spcPts val="0"/>
              </a:spcAft>
              <a:buSzPts val="990"/>
              <a:buNone/>
            </a:pPr>
            <a:r>
              <a:rPr lang="en-GB" sz="3180">
                <a:solidFill>
                  <a:srgbClr val="073763"/>
                </a:solidFill>
              </a:rPr>
              <a:t>Justification report</a:t>
            </a:r>
            <a:endParaRPr sz="3180">
              <a:solidFill>
                <a:srgbClr val="073763"/>
              </a:solidFill>
            </a:endParaRPr>
          </a:p>
        </p:txBody>
      </p:sp>
      <p:sp>
        <p:nvSpPr>
          <p:cNvPr id="57" name="Google Shape;57;p13"/>
          <p:cNvSpPr txBox="1"/>
          <p:nvPr/>
        </p:nvSpPr>
        <p:spPr>
          <a:xfrm>
            <a:off x="2539950" y="3040700"/>
            <a:ext cx="406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rgbClr val="073763"/>
                </a:solidFill>
              </a:rPr>
              <a:t>Group 3 : </a:t>
            </a:r>
            <a:r>
              <a:rPr lang="en-GB" sz="1200">
                <a:solidFill>
                  <a:srgbClr val="073763"/>
                </a:solidFill>
              </a:rPr>
              <a:t>Rind Alhage, Kai Zhang, Yan Chen, Icare Sakr</a:t>
            </a:r>
            <a:endParaRPr sz="1200">
              <a:solidFill>
                <a:srgbClr val="073763"/>
              </a:solidFill>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a:t>
            </a:r>
            <a:r>
              <a:rPr lang="en-GB"/>
              <a:t>perational Analysis</a:t>
            </a:r>
            <a:r>
              <a:rPr lang="en-GB"/>
              <a:t> - OABD</a:t>
            </a:r>
            <a:endParaRPr/>
          </a:p>
        </p:txBody>
      </p:sp>
      <p:sp>
        <p:nvSpPr>
          <p:cNvPr id="123" name="Google Shape;123;p22"/>
          <p:cNvSpPr txBox="1"/>
          <p:nvPr/>
        </p:nvSpPr>
        <p:spPr>
          <a:xfrm>
            <a:off x="602900" y="1121125"/>
            <a:ext cx="70413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These operational activities listed here are </a:t>
            </a:r>
            <a:r>
              <a:rPr lang="en-GB"/>
              <a:t>basic</a:t>
            </a:r>
            <a:r>
              <a:rPr lang="en-GB"/>
              <a:t> elements for our system. They will be interlinked and analysed in the following diagram (operational activity breakdown).</a:t>
            </a:r>
            <a:endParaRPr/>
          </a:p>
        </p:txBody>
      </p:sp>
      <p:pic>
        <p:nvPicPr>
          <p:cNvPr id="124" name="Google Shape;124;p22"/>
          <p:cNvPicPr preferRelativeResize="0"/>
          <p:nvPr/>
        </p:nvPicPr>
        <p:blipFill>
          <a:blip r:embed="rId3">
            <a:alphaModFix/>
          </a:blip>
          <a:stretch>
            <a:fillRect/>
          </a:stretch>
        </p:blipFill>
        <p:spPr>
          <a:xfrm>
            <a:off x="1092413" y="1840125"/>
            <a:ext cx="6959164" cy="2761026"/>
          </a:xfrm>
          <a:prstGeom prst="rect">
            <a:avLst/>
          </a:prstGeom>
          <a:noFill/>
          <a:ln>
            <a:noFill/>
          </a:ln>
        </p:spPr>
      </p:pic>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a:t>
            </a:r>
            <a:r>
              <a:rPr lang="en-GB"/>
              <a:t>perational Analysis</a:t>
            </a:r>
            <a:r>
              <a:rPr lang="en-GB"/>
              <a:t> - OCB</a:t>
            </a:r>
            <a:endParaRPr/>
          </a:p>
        </p:txBody>
      </p:sp>
      <p:sp>
        <p:nvSpPr>
          <p:cNvPr id="131" name="Google Shape;131;p23"/>
          <p:cNvSpPr txBox="1"/>
          <p:nvPr/>
        </p:nvSpPr>
        <p:spPr>
          <a:xfrm>
            <a:off x="311700" y="1198300"/>
            <a:ext cx="3014100" cy="2898900"/>
          </a:xfrm>
          <a:prstGeom prst="rect">
            <a:avLst/>
          </a:prstGeom>
          <a:noFill/>
          <a:ln>
            <a:noFill/>
          </a:ln>
        </p:spPr>
        <p:txBody>
          <a:bodyPr anchorCtr="0" anchor="t" bIns="91425" lIns="91425" spcFirstLastPara="1" rIns="91425" wrap="square" tIns="91425">
            <a:spAutoFit/>
          </a:bodyPr>
          <a:lstStyle/>
          <a:p>
            <a:pPr indent="0" lvl="0" marL="0" rtl="0" algn="just">
              <a:spcBef>
                <a:spcPts val="1000"/>
              </a:spcBef>
              <a:spcAft>
                <a:spcPts val="0"/>
              </a:spcAft>
              <a:buNone/>
            </a:pPr>
            <a:r>
              <a:rPr lang="en-GB" sz="1200"/>
              <a:t>This diagram OCB (Operational Capability Blank) connects entities, actors and capabilities, and presents more interaction details. These capabilities mean that actors in entities should engage a </a:t>
            </a:r>
            <a:r>
              <a:rPr lang="en-GB" sz="1200"/>
              <a:t>particular</a:t>
            </a:r>
            <a:r>
              <a:rPr lang="en-GB" sz="1200"/>
              <a:t> function in the system. </a:t>
            </a:r>
            <a:r>
              <a:rPr lang="en-GB" sz="1200"/>
              <a:t>Several actors could have the same capabilities.</a:t>
            </a:r>
            <a:r>
              <a:rPr lang="en-GB" sz="1200"/>
              <a:t> </a:t>
            </a:r>
            <a:endParaRPr sz="1200"/>
          </a:p>
          <a:p>
            <a:pPr indent="0" lvl="0" marL="0" rtl="0" algn="just">
              <a:spcBef>
                <a:spcPts val="1000"/>
              </a:spcBef>
              <a:spcAft>
                <a:spcPts val="0"/>
              </a:spcAft>
              <a:buNone/>
            </a:pPr>
            <a:r>
              <a:rPr lang="en-GB" sz="1200"/>
              <a:t>For example, the marketing staff of electricity RE provider sells the electricity to the energy service provider, and the energy service provider will buy it. So the electricity trade is a common capability for the two entities.</a:t>
            </a:r>
            <a:endParaRPr sz="1200"/>
          </a:p>
        </p:txBody>
      </p:sp>
      <p:pic>
        <p:nvPicPr>
          <p:cNvPr id="132" name="Google Shape;132;p23"/>
          <p:cNvPicPr preferRelativeResize="0"/>
          <p:nvPr/>
        </p:nvPicPr>
        <p:blipFill>
          <a:blip r:embed="rId3">
            <a:alphaModFix/>
          </a:blip>
          <a:stretch>
            <a:fillRect/>
          </a:stretch>
        </p:blipFill>
        <p:spPr>
          <a:xfrm>
            <a:off x="3395550" y="1198300"/>
            <a:ext cx="5513873" cy="2871524"/>
          </a:xfrm>
          <a:prstGeom prst="rect">
            <a:avLst/>
          </a:prstGeom>
          <a:noFill/>
          <a:ln>
            <a:noFill/>
          </a:ln>
        </p:spPr>
      </p:pic>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34" name="Google Shape;134;p23"/>
          <p:cNvSpPr/>
          <p:nvPr/>
        </p:nvSpPr>
        <p:spPr>
          <a:xfrm>
            <a:off x="7863500" y="2159250"/>
            <a:ext cx="455400" cy="393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a:t>
            </a:r>
            <a:r>
              <a:rPr lang="en-GB"/>
              <a:t>perational Analysis</a:t>
            </a:r>
            <a:r>
              <a:rPr lang="en-GB"/>
              <a:t> - OAB</a:t>
            </a:r>
            <a:endParaRPr/>
          </a:p>
        </p:txBody>
      </p:sp>
      <p:sp>
        <p:nvSpPr>
          <p:cNvPr id="140" name="Google Shape;140;p24"/>
          <p:cNvSpPr txBox="1"/>
          <p:nvPr/>
        </p:nvSpPr>
        <p:spPr>
          <a:xfrm>
            <a:off x="311700" y="1121125"/>
            <a:ext cx="3053700" cy="3801900"/>
          </a:xfrm>
          <a:prstGeom prst="rect">
            <a:avLst/>
          </a:prstGeom>
          <a:noFill/>
          <a:ln>
            <a:noFill/>
          </a:ln>
        </p:spPr>
        <p:txBody>
          <a:bodyPr anchorCtr="0" anchor="t" bIns="91425" lIns="91425" spcFirstLastPara="1" rIns="91425" wrap="square" tIns="91425">
            <a:spAutoFit/>
          </a:bodyPr>
          <a:lstStyle/>
          <a:p>
            <a:pPr indent="0" lvl="0" marL="0" rtl="0" algn="just">
              <a:spcBef>
                <a:spcPts val="1000"/>
              </a:spcBef>
              <a:spcAft>
                <a:spcPts val="0"/>
              </a:spcAft>
              <a:buNone/>
            </a:pPr>
            <a:r>
              <a:rPr lang="en-GB" sz="1000"/>
              <a:t>The OAB (Operational Architecture Blank) </a:t>
            </a:r>
            <a:r>
              <a:rPr lang="en-GB" sz="1000"/>
              <a:t>illustrates</a:t>
            </a:r>
            <a:r>
              <a:rPr lang="en-GB" sz="1000"/>
              <a:t> the</a:t>
            </a:r>
            <a:r>
              <a:rPr b="1" lang="en-GB" sz="1000">
                <a:solidFill>
                  <a:srgbClr val="0000FF"/>
                </a:solidFill>
              </a:rPr>
              <a:t> main operational process</a:t>
            </a:r>
            <a:r>
              <a:rPr lang="en-GB" sz="1000"/>
              <a:t> of this system. We focus on the operational entities and operational activities. </a:t>
            </a:r>
            <a:endParaRPr sz="1000"/>
          </a:p>
          <a:p>
            <a:pPr indent="0" lvl="0" marL="0" rtl="0" algn="just">
              <a:spcBef>
                <a:spcPts val="1000"/>
              </a:spcBef>
              <a:spcAft>
                <a:spcPts val="0"/>
              </a:spcAft>
              <a:buNone/>
            </a:pPr>
            <a:r>
              <a:rPr lang="en-GB" sz="1000"/>
              <a:t>In this system, we assume that we prioritise the use of electricity converted by renewable energy. If the electricity supply does not fit the assumed needs, we </a:t>
            </a:r>
            <a:r>
              <a:rPr lang="en-GB" sz="1000"/>
              <a:t>need to use the electricity converted by traditional energy to complete the needs. </a:t>
            </a:r>
            <a:endParaRPr sz="1000"/>
          </a:p>
          <a:p>
            <a:pPr indent="0" lvl="0" marL="0" rtl="0" algn="just">
              <a:spcBef>
                <a:spcPts val="1000"/>
              </a:spcBef>
              <a:spcAft>
                <a:spcPts val="0"/>
              </a:spcAft>
              <a:buNone/>
            </a:pPr>
            <a:r>
              <a:rPr lang="en-GB" sz="1000"/>
              <a:t>The electricity RE provider </a:t>
            </a:r>
            <a:r>
              <a:rPr lang="en-GB" sz="1000"/>
              <a:t>forecasts</a:t>
            </a:r>
            <a:r>
              <a:rPr lang="en-GB" sz="1000"/>
              <a:t> renewable energy production and provides the forecast information to energy service provider. Meanwhile, it sells the electricity converted by renewable energy to the energy service provider. </a:t>
            </a:r>
            <a:endParaRPr sz="1000"/>
          </a:p>
          <a:p>
            <a:pPr indent="0" lvl="0" marL="0" rtl="0" algn="just">
              <a:spcBef>
                <a:spcPts val="1000"/>
              </a:spcBef>
              <a:spcAft>
                <a:spcPts val="0"/>
              </a:spcAft>
              <a:buNone/>
            </a:pPr>
            <a:r>
              <a:rPr lang="en-GB" sz="1000"/>
              <a:t>The energy service provider combines the data flow forecast from google, the weather temperature around the data center and electricity production from renewable energy forecast, and makes a supply plan for google company. Google buys electricity service provided by the energy service provider </a:t>
            </a:r>
            <a:r>
              <a:rPr lang="en-GB" sz="1000"/>
              <a:t>according</a:t>
            </a:r>
            <a:r>
              <a:rPr lang="en-GB" sz="1000"/>
              <a:t> to </a:t>
            </a:r>
            <a:r>
              <a:rPr lang="en-GB" sz="1000"/>
              <a:t>its</a:t>
            </a:r>
            <a:r>
              <a:rPr lang="en-GB" sz="1000"/>
              <a:t> needs.</a:t>
            </a:r>
            <a:endParaRPr sz="1000"/>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2" name="Google Shape;142;p24"/>
          <p:cNvPicPr preferRelativeResize="0"/>
          <p:nvPr/>
        </p:nvPicPr>
        <p:blipFill>
          <a:blip r:embed="rId3">
            <a:alphaModFix/>
          </a:blip>
          <a:stretch>
            <a:fillRect/>
          </a:stretch>
        </p:blipFill>
        <p:spPr>
          <a:xfrm>
            <a:off x="3320275" y="1121125"/>
            <a:ext cx="5700877" cy="321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a:t>
            </a:r>
            <a:r>
              <a:rPr lang="en-GB"/>
              <a:t>perational analysis</a:t>
            </a:r>
            <a:r>
              <a:rPr lang="en-GB"/>
              <a:t> - OES</a:t>
            </a:r>
            <a:endParaRPr/>
          </a:p>
        </p:txBody>
      </p:sp>
      <p:sp>
        <p:nvSpPr>
          <p:cNvPr id="148" name="Google Shape;148;p25"/>
          <p:cNvSpPr txBox="1"/>
          <p:nvPr/>
        </p:nvSpPr>
        <p:spPr>
          <a:xfrm>
            <a:off x="311700" y="1182100"/>
            <a:ext cx="37503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The entity scenario presents the process of electricity produced and electricity sold. A </a:t>
            </a:r>
            <a:r>
              <a:rPr lang="en-GB"/>
              <a:t>similar process can be found in the traditional energy production and selling.</a:t>
            </a:r>
            <a:r>
              <a:rPr lang="en-GB"/>
              <a:t> </a:t>
            </a:r>
            <a:r>
              <a:rPr lang="en-GB"/>
              <a:t>The simple presentation makes the process from renewable energy collection to selling more clear.</a:t>
            </a:r>
            <a:r>
              <a:rPr lang="en-GB"/>
              <a:t> There are also other entity scenarios, such as OES - Make supply plan and OES - cooling the Google data center.</a:t>
            </a:r>
            <a:endParaRPr/>
          </a:p>
        </p:txBody>
      </p:sp>
      <p:pic>
        <p:nvPicPr>
          <p:cNvPr id="149" name="Google Shape;149;p25"/>
          <p:cNvPicPr preferRelativeResize="0"/>
          <p:nvPr/>
        </p:nvPicPr>
        <p:blipFill>
          <a:blip r:embed="rId3">
            <a:alphaModFix/>
          </a:blip>
          <a:stretch>
            <a:fillRect/>
          </a:stretch>
        </p:blipFill>
        <p:spPr>
          <a:xfrm>
            <a:off x="4393050" y="1110175"/>
            <a:ext cx="4244706" cy="3101975"/>
          </a:xfrm>
          <a:prstGeom prst="rect">
            <a:avLst/>
          </a:prstGeom>
          <a:noFill/>
          <a:ln>
            <a:noFill/>
          </a:ln>
        </p:spPr>
      </p:pic>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51" name="Google Shape;151;p25"/>
          <p:cNvSpPr txBox="1"/>
          <p:nvPr/>
        </p:nvSpPr>
        <p:spPr>
          <a:xfrm>
            <a:off x="4964050" y="4237588"/>
            <a:ext cx="375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OES - Convert RE into electricity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Operational analysis - Challenges</a:t>
            </a:r>
            <a:endParaRPr/>
          </a:p>
        </p:txBody>
      </p:sp>
      <p:sp>
        <p:nvSpPr>
          <p:cNvPr id="157" name="Google Shape;157;p26"/>
          <p:cNvSpPr txBox="1"/>
          <p:nvPr/>
        </p:nvSpPr>
        <p:spPr>
          <a:xfrm>
            <a:off x="311700" y="1182100"/>
            <a:ext cx="7586100" cy="2683500"/>
          </a:xfrm>
          <a:prstGeom prst="rect">
            <a:avLst/>
          </a:prstGeom>
          <a:noFill/>
          <a:ln>
            <a:noFill/>
          </a:ln>
        </p:spPr>
        <p:txBody>
          <a:bodyPr anchorCtr="0" anchor="t" bIns="91425" lIns="91425" spcFirstLastPara="1" rIns="91425" wrap="square" tIns="91425">
            <a:spAutoFit/>
          </a:bodyPr>
          <a:lstStyle/>
          <a:p>
            <a:pPr indent="-317500" lvl="0" marL="457200" rtl="0" algn="just">
              <a:spcBef>
                <a:spcPts val="1000"/>
              </a:spcBef>
              <a:spcAft>
                <a:spcPts val="0"/>
              </a:spcAft>
              <a:buSzPts val="1400"/>
              <a:buAutoNum type="arabicPeriod"/>
            </a:pPr>
            <a:r>
              <a:rPr b="1" lang="en-GB"/>
              <a:t>Generated electrical energy : </a:t>
            </a:r>
            <a:r>
              <a:rPr lang="en-GB"/>
              <a:t>It is hard to </a:t>
            </a:r>
            <a:r>
              <a:rPr lang="en-GB"/>
              <a:t>guarantee</a:t>
            </a:r>
            <a:r>
              <a:rPr lang="en-GB"/>
              <a:t> the stable generated electrical energy every day due to the variable climate. So in order to respond to green and environmental protection, we assume that Google prioritises the use of electricity converted by renewable energy. If it is not enough, electricity converted by traditional energy will be used. </a:t>
            </a:r>
            <a:r>
              <a:rPr i="1" lang="en-GB"/>
              <a:t>(This changes in the SA due to variabilities)</a:t>
            </a:r>
            <a:endParaRPr i="1"/>
          </a:p>
          <a:p>
            <a:pPr indent="-317500" lvl="0" marL="457200" rtl="0" algn="just">
              <a:spcBef>
                <a:spcPts val="1000"/>
              </a:spcBef>
              <a:spcAft>
                <a:spcPts val="0"/>
              </a:spcAft>
              <a:buSzPts val="1400"/>
              <a:buAutoNum type="arabicPeriod"/>
            </a:pPr>
            <a:r>
              <a:rPr b="1" lang="en-GB"/>
              <a:t>Price </a:t>
            </a:r>
            <a:r>
              <a:rPr b="1" lang="en-GB"/>
              <a:t>of electricity : </a:t>
            </a:r>
            <a:r>
              <a:rPr lang="en-GB"/>
              <a:t>The </a:t>
            </a:r>
            <a:r>
              <a:rPr lang="en-GB"/>
              <a:t>price</a:t>
            </a:r>
            <a:r>
              <a:rPr lang="en-GB"/>
              <a:t> of electricity is unknown. We can’t really know the </a:t>
            </a:r>
            <a:r>
              <a:rPr lang="en-GB"/>
              <a:t>price</a:t>
            </a:r>
            <a:r>
              <a:rPr lang="en-GB"/>
              <a:t> in our project. May be </a:t>
            </a:r>
            <a:r>
              <a:rPr lang="en-GB"/>
              <a:t>price</a:t>
            </a:r>
            <a:r>
              <a:rPr lang="en-GB"/>
              <a:t> of electricity converted by renewable energy is more expensive than the other. Google may be use electricity whose </a:t>
            </a:r>
            <a:r>
              <a:rPr lang="en-GB"/>
              <a:t>price</a:t>
            </a:r>
            <a:r>
              <a:rPr lang="en-GB"/>
              <a:t> is cheaper in consideration of lower cost. In our system, we advocate that Google doesn’t care about the </a:t>
            </a:r>
            <a:r>
              <a:rPr lang="en-GB"/>
              <a:t>price</a:t>
            </a:r>
            <a:r>
              <a:rPr lang="en-GB"/>
              <a:t> of electricity and </a:t>
            </a:r>
            <a:r>
              <a:rPr lang="en-GB"/>
              <a:t>prioritise</a:t>
            </a:r>
            <a:r>
              <a:rPr lang="en-GB"/>
              <a:t> use of electricity </a:t>
            </a:r>
            <a:r>
              <a:rPr lang="en-GB">
                <a:solidFill>
                  <a:schemeClr val="dk1"/>
                </a:solidFill>
              </a:rPr>
              <a:t>converted by renewable energy.</a:t>
            </a:r>
            <a:endParaRPr/>
          </a:p>
          <a:p>
            <a:pPr indent="0" lvl="0" marL="0" rtl="0" algn="just">
              <a:spcBef>
                <a:spcPts val="0"/>
              </a:spcBef>
              <a:spcAft>
                <a:spcPts val="0"/>
              </a:spcAft>
              <a:buNone/>
            </a:pPr>
            <a:r>
              <a:t/>
            </a:r>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System Analysis (SA)</a:t>
            </a:r>
            <a:endParaRPr/>
          </a:p>
        </p:txBody>
      </p:sp>
      <p:sp>
        <p:nvSpPr>
          <p:cNvPr id="164" name="Google Shape;16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GB"/>
              <a:t>Steps for SA:</a:t>
            </a:r>
            <a:endParaRPr/>
          </a:p>
          <a:p>
            <a:pPr indent="-342900" lvl="0" marL="457200" rtl="0" algn="l">
              <a:spcBef>
                <a:spcPts val="1200"/>
              </a:spcBef>
              <a:spcAft>
                <a:spcPts val="0"/>
              </a:spcAft>
              <a:buSzPts val="1800"/>
              <a:buChar char="●"/>
            </a:pPr>
            <a:r>
              <a:rPr lang="en-GB"/>
              <a:t>Our focus and simplification</a:t>
            </a:r>
            <a:endParaRPr/>
          </a:p>
          <a:p>
            <a:pPr indent="-342900" lvl="0" marL="457200" rtl="0" algn="l">
              <a:spcBef>
                <a:spcPts val="0"/>
              </a:spcBef>
              <a:spcAft>
                <a:spcPts val="0"/>
              </a:spcAft>
              <a:buSzPts val="1800"/>
              <a:buChar char="●"/>
            </a:pPr>
            <a:r>
              <a:rPr lang="en-GB"/>
              <a:t>Diagrams and variabilities</a:t>
            </a:r>
            <a:endParaRPr/>
          </a:p>
          <a:p>
            <a:pPr indent="-342900" lvl="0" marL="457200" rtl="0" algn="l">
              <a:spcBef>
                <a:spcPts val="0"/>
              </a:spcBef>
              <a:spcAft>
                <a:spcPts val="0"/>
              </a:spcAft>
              <a:buSzPts val="1800"/>
              <a:buChar char="●"/>
            </a:pPr>
            <a:r>
              <a:rPr lang="en-GB"/>
              <a:t>Challenges</a:t>
            </a:r>
            <a:endParaRPr/>
          </a:p>
        </p:txBody>
      </p:sp>
      <p:sp>
        <p:nvSpPr>
          <p:cNvPr id="165" name="Google Shape;16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focus and simplification</a:t>
            </a:r>
            <a:endParaRPr/>
          </a:p>
        </p:txBody>
      </p:sp>
      <p:sp>
        <p:nvSpPr>
          <p:cNvPr id="171" name="Google Shape;171;p28"/>
          <p:cNvSpPr txBox="1"/>
          <p:nvPr/>
        </p:nvSpPr>
        <p:spPr>
          <a:xfrm>
            <a:off x="602900" y="1121125"/>
            <a:ext cx="78039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In the SA analysis, we try to define the main objective of our system, including its missions and the corresponding capabilities to support the missions.</a:t>
            </a:r>
            <a:endParaRPr/>
          </a:p>
        </p:txBody>
      </p:sp>
      <p:sp>
        <p:nvSpPr>
          <p:cNvPr id="172" name="Google Shape;172;p28"/>
          <p:cNvSpPr txBox="1"/>
          <p:nvPr/>
        </p:nvSpPr>
        <p:spPr>
          <a:xfrm>
            <a:off x="627600" y="2731725"/>
            <a:ext cx="78888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We find some </a:t>
            </a:r>
            <a:r>
              <a:rPr lang="en-GB"/>
              <a:t>similarities</a:t>
            </a:r>
            <a:r>
              <a:rPr lang="en-GB"/>
              <a:t> between the operational activities (in OAB) and several system functions (in SAB), </a:t>
            </a:r>
            <a:r>
              <a:rPr b="1" lang="en-GB"/>
              <a:t>which are made from </a:t>
            </a:r>
            <a:r>
              <a:rPr b="1" lang="en-GB"/>
              <a:t>different</a:t>
            </a:r>
            <a:r>
              <a:rPr b="1" lang="en-GB"/>
              <a:t> points of view, that of the system not the actors and entities.</a:t>
            </a:r>
            <a:r>
              <a:rPr lang="en-GB"/>
              <a:t> The exchange data between functions is also specified to make the system clear and logical.</a:t>
            </a:r>
            <a:endParaRPr/>
          </a:p>
        </p:txBody>
      </p:sp>
      <p:pic>
        <p:nvPicPr>
          <p:cNvPr id="173" name="Google Shape;173;p28"/>
          <p:cNvPicPr preferRelativeResize="0"/>
          <p:nvPr/>
        </p:nvPicPr>
        <p:blipFill>
          <a:blip r:embed="rId3">
            <a:alphaModFix/>
          </a:blip>
          <a:stretch>
            <a:fillRect/>
          </a:stretch>
        </p:blipFill>
        <p:spPr>
          <a:xfrm>
            <a:off x="4991325" y="1472997"/>
            <a:ext cx="2879275" cy="1258725"/>
          </a:xfrm>
          <a:prstGeom prst="rect">
            <a:avLst/>
          </a:prstGeom>
          <a:noFill/>
          <a:ln>
            <a:noFill/>
          </a:ln>
        </p:spPr>
      </p:pic>
      <p:pic>
        <p:nvPicPr>
          <p:cNvPr id="174" name="Google Shape;174;p28"/>
          <p:cNvPicPr preferRelativeResize="0"/>
          <p:nvPr/>
        </p:nvPicPr>
        <p:blipFill>
          <a:blip r:embed="rId4">
            <a:alphaModFix/>
          </a:blip>
          <a:stretch>
            <a:fillRect/>
          </a:stretch>
        </p:blipFill>
        <p:spPr>
          <a:xfrm>
            <a:off x="1481388" y="3714450"/>
            <a:ext cx="2447925" cy="1409700"/>
          </a:xfrm>
          <a:prstGeom prst="rect">
            <a:avLst/>
          </a:prstGeom>
          <a:noFill/>
          <a:ln>
            <a:noFill/>
          </a:ln>
        </p:spPr>
      </p:pic>
      <p:pic>
        <p:nvPicPr>
          <p:cNvPr id="175" name="Google Shape;175;p28"/>
          <p:cNvPicPr preferRelativeResize="0"/>
          <p:nvPr/>
        </p:nvPicPr>
        <p:blipFill>
          <a:blip r:embed="rId5">
            <a:alphaModFix/>
          </a:blip>
          <a:stretch>
            <a:fillRect/>
          </a:stretch>
        </p:blipFill>
        <p:spPr>
          <a:xfrm>
            <a:off x="5181596" y="3455600"/>
            <a:ext cx="1062225" cy="1610275"/>
          </a:xfrm>
          <a:prstGeom prst="rect">
            <a:avLst/>
          </a:prstGeom>
          <a:noFill/>
          <a:ln>
            <a:noFill/>
          </a:ln>
        </p:spPr>
      </p:pic>
      <p:sp>
        <p:nvSpPr>
          <p:cNvPr id="176" name="Google Shape;176;p28"/>
          <p:cNvSpPr/>
          <p:nvPr/>
        </p:nvSpPr>
        <p:spPr>
          <a:xfrm>
            <a:off x="4002200" y="4147800"/>
            <a:ext cx="847800" cy="31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focus and simplification</a:t>
            </a:r>
            <a:endParaRPr/>
          </a:p>
        </p:txBody>
      </p:sp>
      <p:sp>
        <p:nvSpPr>
          <p:cNvPr id="183" name="Google Shape;183;p29"/>
          <p:cNvSpPr txBox="1"/>
          <p:nvPr/>
        </p:nvSpPr>
        <p:spPr>
          <a:xfrm>
            <a:off x="457200" y="1017725"/>
            <a:ext cx="83715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We also make the role of each entity clear. For example, in OA, the Energy service provider works like a campanny in charges of everything, including buying electricity and developing a </a:t>
            </a:r>
            <a:r>
              <a:rPr lang="en-GB"/>
              <a:t>plan, but in SA, it is more like a software that focuses on </a:t>
            </a:r>
            <a:r>
              <a:rPr b="1" lang="en-GB"/>
              <a:t>making several propositions for future electricity usage</a:t>
            </a:r>
            <a:r>
              <a:rPr lang="en-GB"/>
              <a:t>. This is more logical and safer to have the human’s confirmation before taking actions. What’s more, after the modification, our system can run in continuous mode and work for more than one datacenter, which gives possibilities to optimize the supply plan among multiple datacenters. </a:t>
            </a:r>
            <a:endParaRPr/>
          </a:p>
        </p:txBody>
      </p:sp>
      <p:pic>
        <p:nvPicPr>
          <p:cNvPr id="184" name="Google Shape;184;p29"/>
          <p:cNvPicPr preferRelativeResize="0"/>
          <p:nvPr/>
        </p:nvPicPr>
        <p:blipFill>
          <a:blip r:embed="rId3">
            <a:alphaModFix/>
          </a:blip>
          <a:stretch>
            <a:fillRect/>
          </a:stretch>
        </p:blipFill>
        <p:spPr>
          <a:xfrm>
            <a:off x="457200" y="2402150"/>
            <a:ext cx="2978614" cy="2588950"/>
          </a:xfrm>
          <a:prstGeom prst="rect">
            <a:avLst/>
          </a:prstGeom>
          <a:noFill/>
          <a:ln>
            <a:noFill/>
          </a:ln>
        </p:spPr>
      </p:pic>
      <p:sp>
        <p:nvSpPr>
          <p:cNvPr id="185" name="Google Shape;185;p29"/>
          <p:cNvSpPr/>
          <p:nvPr/>
        </p:nvSpPr>
        <p:spPr>
          <a:xfrm>
            <a:off x="3697400" y="3538200"/>
            <a:ext cx="874500" cy="32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9"/>
          <p:cNvPicPr preferRelativeResize="0"/>
          <p:nvPr/>
        </p:nvPicPr>
        <p:blipFill>
          <a:blip r:embed="rId4">
            <a:alphaModFix/>
          </a:blip>
          <a:stretch>
            <a:fillRect/>
          </a:stretch>
        </p:blipFill>
        <p:spPr>
          <a:xfrm>
            <a:off x="4724300" y="2402150"/>
            <a:ext cx="3673211" cy="2588950"/>
          </a:xfrm>
          <a:prstGeom prst="rect">
            <a:avLst/>
          </a:prstGeom>
          <a:noFill/>
          <a:ln>
            <a:noFill/>
          </a:ln>
        </p:spPr>
      </p:pic>
      <p:sp>
        <p:nvSpPr>
          <p:cNvPr id="187" name="Google Shape;18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focus and simplification</a:t>
            </a:r>
            <a:endParaRPr/>
          </a:p>
        </p:txBody>
      </p:sp>
      <p:sp>
        <p:nvSpPr>
          <p:cNvPr id="193" name="Google Shape;193;p30"/>
          <p:cNvSpPr txBox="1"/>
          <p:nvPr/>
        </p:nvSpPr>
        <p:spPr>
          <a:xfrm>
            <a:off x="448800" y="1055988"/>
            <a:ext cx="82464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To emphasize the role of our energy management system (EMS), we simplify those </a:t>
            </a:r>
            <a:r>
              <a:rPr lang="en-GB"/>
              <a:t>trivial activities. For example, the activity of purchasing electricity from providers is eliminated in the energy management system. We decided that the EMS will only provide the supply plan and the datacenter will purchase electricity directly. Additionally, the activity of producing electricity is removed from electricity provider since we are only interested in our system, and only show functions of external actors if they interact with our system.</a:t>
            </a:r>
            <a:endParaRPr/>
          </a:p>
        </p:txBody>
      </p:sp>
      <p:pic>
        <p:nvPicPr>
          <p:cNvPr id="194" name="Google Shape;194;p30"/>
          <p:cNvPicPr preferRelativeResize="0"/>
          <p:nvPr/>
        </p:nvPicPr>
        <p:blipFill>
          <a:blip r:embed="rId3">
            <a:alphaModFix/>
          </a:blip>
          <a:stretch>
            <a:fillRect/>
          </a:stretch>
        </p:blipFill>
        <p:spPr>
          <a:xfrm>
            <a:off x="4972900" y="3044675"/>
            <a:ext cx="1781175" cy="1162050"/>
          </a:xfrm>
          <a:prstGeom prst="rect">
            <a:avLst/>
          </a:prstGeom>
          <a:noFill/>
          <a:ln>
            <a:noFill/>
          </a:ln>
        </p:spPr>
      </p:pic>
      <p:pic>
        <p:nvPicPr>
          <p:cNvPr id="195" name="Google Shape;195;p30"/>
          <p:cNvPicPr preferRelativeResize="0"/>
          <p:nvPr/>
        </p:nvPicPr>
        <p:blipFill>
          <a:blip r:embed="rId4">
            <a:alphaModFix/>
          </a:blip>
          <a:stretch>
            <a:fillRect/>
          </a:stretch>
        </p:blipFill>
        <p:spPr>
          <a:xfrm>
            <a:off x="7508325" y="2657150"/>
            <a:ext cx="1019175" cy="1809750"/>
          </a:xfrm>
          <a:prstGeom prst="rect">
            <a:avLst/>
          </a:prstGeom>
          <a:noFill/>
          <a:ln>
            <a:noFill/>
          </a:ln>
        </p:spPr>
      </p:pic>
      <p:sp>
        <p:nvSpPr>
          <p:cNvPr id="196" name="Google Shape;196;p30"/>
          <p:cNvSpPr/>
          <p:nvPr/>
        </p:nvSpPr>
        <p:spPr>
          <a:xfrm>
            <a:off x="6841025" y="3434350"/>
            <a:ext cx="591000" cy="29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30"/>
          <p:cNvPicPr preferRelativeResize="0"/>
          <p:nvPr/>
        </p:nvPicPr>
        <p:blipFill rotWithShape="1">
          <a:blip r:embed="rId5">
            <a:alphaModFix/>
          </a:blip>
          <a:srcRect b="0" l="10442" r="0" t="0"/>
          <a:stretch/>
        </p:blipFill>
        <p:spPr>
          <a:xfrm>
            <a:off x="699925" y="2571750"/>
            <a:ext cx="1323975" cy="2056550"/>
          </a:xfrm>
          <a:prstGeom prst="rect">
            <a:avLst/>
          </a:prstGeom>
          <a:noFill/>
          <a:ln>
            <a:noFill/>
          </a:ln>
        </p:spPr>
      </p:pic>
      <p:pic>
        <p:nvPicPr>
          <p:cNvPr id="198" name="Google Shape;198;p30"/>
          <p:cNvPicPr preferRelativeResize="0"/>
          <p:nvPr/>
        </p:nvPicPr>
        <p:blipFill>
          <a:blip r:embed="rId6">
            <a:alphaModFix/>
          </a:blip>
          <a:stretch>
            <a:fillRect/>
          </a:stretch>
        </p:blipFill>
        <p:spPr>
          <a:xfrm>
            <a:off x="2889750" y="3157113"/>
            <a:ext cx="1323975" cy="885825"/>
          </a:xfrm>
          <a:prstGeom prst="rect">
            <a:avLst/>
          </a:prstGeom>
          <a:noFill/>
          <a:ln>
            <a:noFill/>
          </a:ln>
        </p:spPr>
      </p:pic>
      <p:sp>
        <p:nvSpPr>
          <p:cNvPr id="199" name="Google Shape;199;p30"/>
          <p:cNvSpPr/>
          <p:nvPr/>
        </p:nvSpPr>
        <p:spPr>
          <a:xfrm>
            <a:off x="2161325" y="3454388"/>
            <a:ext cx="591000" cy="29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diagrams - [MCB] mission capabilities</a:t>
            </a:r>
            <a:endParaRPr/>
          </a:p>
        </p:txBody>
      </p:sp>
      <p:pic>
        <p:nvPicPr>
          <p:cNvPr id="206" name="Google Shape;206;p31"/>
          <p:cNvPicPr preferRelativeResize="0"/>
          <p:nvPr/>
        </p:nvPicPr>
        <p:blipFill>
          <a:blip r:embed="rId3">
            <a:alphaModFix/>
          </a:blip>
          <a:stretch>
            <a:fillRect/>
          </a:stretch>
        </p:blipFill>
        <p:spPr>
          <a:xfrm>
            <a:off x="311700" y="2931950"/>
            <a:ext cx="3676650" cy="1638300"/>
          </a:xfrm>
          <a:prstGeom prst="rect">
            <a:avLst/>
          </a:prstGeom>
          <a:noFill/>
          <a:ln>
            <a:noFill/>
          </a:ln>
        </p:spPr>
      </p:pic>
      <p:pic>
        <p:nvPicPr>
          <p:cNvPr id="207" name="Google Shape;207;p31"/>
          <p:cNvPicPr preferRelativeResize="0"/>
          <p:nvPr/>
        </p:nvPicPr>
        <p:blipFill>
          <a:blip r:embed="rId4">
            <a:alphaModFix/>
          </a:blip>
          <a:stretch>
            <a:fillRect/>
          </a:stretch>
        </p:blipFill>
        <p:spPr>
          <a:xfrm>
            <a:off x="3981475" y="2233050"/>
            <a:ext cx="4705350" cy="2657475"/>
          </a:xfrm>
          <a:prstGeom prst="rect">
            <a:avLst/>
          </a:prstGeom>
          <a:noFill/>
          <a:ln>
            <a:noFill/>
          </a:ln>
        </p:spPr>
      </p:pic>
      <p:sp>
        <p:nvSpPr>
          <p:cNvPr id="208" name="Google Shape;208;p31"/>
          <p:cNvSpPr txBox="1"/>
          <p:nvPr/>
        </p:nvSpPr>
        <p:spPr>
          <a:xfrm>
            <a:off x="422250" y="1237650"/>
            <a:ext cx="841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We defined two missions in the system, one is to </a:t>
            </a:r>
            <a:r>
              <a:rPr lang="en-GB"/>
              <a:t>forecast the electricity needs of the datacenter, the other one is to make the supply plan.</a:t>
            </a:r>
            <a:r>
              <a:rPr lang="en-GB"/>
              <a:t> The first mission is related to the datacenter and weather station, and the other one is concerned with the weather station and electricity providers. </a:t>
            </a:r>
            <a:endParaRPr/>
          </a:p>
        </p:txBody>
      </p:sp>
      <p:sp>
        <p:nvSpPr>
          <p:cNvPr id="209" name="Google Shape;20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 of our model</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b="1" lang="en-GB"/>
              <a:t>Background : </a:t>
            </a:r>
            <a:r>
              <a:rPr lang="en-GB"/>
              <a:t>Web giants such as Google are increasingly looking for using renewable energy to power and cool their data centres. By producing/using renewable energy on-site, they can reduce emissions and costs compared to traditional electricity, while greening their image with customers. Solar PV and wind power are </a:t>
            </a:r>
            <a:r>
              <a:rPr lang="en-GB"/>
              <a:t>most commonly </a:t>
            </a:r>
            <a:r>
              <a:rPr lang="en-GB"/>
              <a:t>used to generate electricity. And other synergies can be created for cooling conditions, like natural ventilation (wind + fans) or hydraulic systems (water).</a:t>
            </a:r>
            <a:endParaRPr/>
          </a:p>
          <a:p>
            <a:pPr indent="0" lvl="0" marL="0" rtl="0" algn="just">
              <a:spcBef>
                <a:spcPts val="1200"/>
              </a:spcBef>
              <a:spcAft>
                <a:spcPts val="0"/>
              </a:spcAft>
              <a:buNone/>
            </a:pPr>
            <a:r>
              <a:rPr b="1" lang="en-GB"/>
              <a:t>Objective : </a:t>
            </a:r>
            <a:r>
              <a:rPr lang="en-GB"/>
              <a:t>We propose to exploit the system engineering approach on the theme of the installation of data centres of Google in certain regions of Lebanon with high levels of insolation and wind to reduce the </a:t>
            </a:r>
            <a:r>
              <a:rPr lang="en-GB"/>
              <a:t>necessary </a:t>
            </a:r>
            <a:r>
              <a:rPr lang="en-GB"/>
              <a:t>energy consumption to supply and ventilate the data centres. </a:t>
            </a:r>
            <a:endParaRPr/>
          </a:p>
          <a:p>
            <a:pPr indent="0" lvl="0" marL="0" rtl="0" algn="just">
              <a:spcBef>
                <a:spcPts val="1200"/>
              </a:spcBef>
              <a:spcAft>
                <a:spcPts val="1200"/>
              </a:spcAft>
              <a:buClr>
                <a:schemeClr val="dk1"/>
              </a:buClr>
              <a:buSzPct val="61111"/>
              <a:buFont typeface="Arial"/>
              <a:buNone/>
            </a:pPr>
            <a:r>
              <a:rPr b="1" lang="en-GB"/>
              <a:t>Challenge : </a:t>
            </a:r>
            <a:r>
              <a:rPr lang="en-GB"/>
              <a:t>Climate will influence electricity generation capability every day.</a:t>
            </a:r>
            <a:r>
              <a:rPr lang="en-GB"/>
              <a:t>  It cannot supply the client with electricity at constant power. Meanwhile, data flow from the data center change constantly. More data flow is processed, more temperature will be generated by the data center so that more electricity consumption of cooling condition for cooling data center. But, if the cooling conditions can’t cool the data center sufficiently, it will influence the performance of data center.</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diagrams - [SAB] structure</a:t>
            </a:r>
            <a:endParaRPr/>
          </a:p>
        </p:txBody>
      </p:sp>
      <p:sp>
        <p:nvSpPr>
          <p:cNvPr id="215" name="Google Shape;215;p32"/>
          <p:cNvSpPr txBox="1"/>
          <p:nvPr/>
        </p:nvSpPr>
        <p:spPr>
          <a:xfrm>
            <a:off x="223625" y="1017725"/>
            <a:ext cx="3271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 SAB diagram, we</a:t>
            </a:r>
            <a:endParaRPr/>
          </a:p>
          <a:p>
            <a:pPr indent="-317500" lvl="0" marL="457200" rtl="0" algn="l">
              <a:spcBef>
                <a:spcPts val="0"/>
              </a:spcBef>
              <a:spcAft>
                <a:spcPts val="0"/>
              </a:spcAft>
              <a:buSzPts val="1400"/>
              <a:buChar char="●"/>
            </a:pPr>
            <a:r>
              <a:rPr lang="en-GB"/>
              <a:t>Create the actors and allocate related system functions.</a:t>
            </a:r>
            <a:endParaRPr/>
          </a:p>
          <a:p>
            <a:pPr indent="-317500" lvl="0" marL="457200" rtl="0" algn="l">
              <a:spcBef>
                <a:spcPts val="0"/>
              </a:spcBef>
              <a:spcAft>
                <a:spcPts val="0"/>
              </a:spcAft>
              <a:buSzPts val="1400"/>
              <a:buChar char="●"/>
            </a:pPr>
            <a:r>
              <a:rPr lang="en-GB"/>
              <a:t>Add </a:t>
            </a:r>
            <a:r>
              <a:rPr lang="en-GB"/>
              <a:t>functional</a:t>
            </a:r>
            <a:r>
              <a:rPr lang="en-GB"/>
              <a:t> exchanges and component exchanges between different functions and components respectively.</a:t>
            </a:r>
            <a:endParaRPr/>
          </a:p>
          <a:p>
            <a:pPr indent="-317500" lvl="0" marL="457200" rtl="0" algn="l">
              <a:spcBef>
                <a:spcPts val="0"/>
              </a:spcBef>
              <a:spcAft>
                <a:spcPts val="0"/>
              </a:spcAft>
              <a:buSzPts val="1400"/>
              <a:buChar char="●"/>
            </a:pPr>
            <a:r>
              <a:rPr lang="en-GB"/>
              <a:t>Create the functional path for a specific feature.</a:t>
            </a:r>
            <a:endParaRPr/>
          </a:p>
          <a:p>
            <a:pPr indent="-317500" lvl="0" marL="457200" rtl="0" algn="l">
              <a:spcBef>
                <a:spcPts val="0"/>
              </a:spcBef>
              <a:spcAft>
                <a:spcPts val="0"/>
              </a:spcAft>
              <a:buSzPts val="1400"/>
              <a:buChar char="●"/>
            </a:pPr>
            <a:r>
              <a:rPr lang="en-GB"/>
              <a:t>Design the variabilities </a:t>
            </a:r>
            <a:endParaRPr/>
          </a:p>
        </p:txBody>
      </p:sp>
      <p:pic>
        <p:nvPicPr>
          <p:cNvPr id="216" name="Google Shape;216;p32"/>
          <p:cNvPicPr preferRelativeResize="0"/>
          <p:nvPr/>
        </p:nvPicPr>
        <p:blipFill>
          <a:blip r:embed="rId3">
            <a:alphaModFix/>
          </a:blip>
          <a:stretch>
            <a:fillRect/>
          </a:stretch>
        </p:blipFill>
        <p:spPr>
          <a:xfrm>
            <a:off x="3495375" y="1264526"/>
            <a:ext cx="5602850" cy="3071950"/>
          </a:xfrm>
          <a:prstGeom prst="rect">
            <a:avLst/>
          </a:prstGeom>
          <a:noFill/>
          <a:ln>
            <a:noFill/>
          </a:ln>
        </p:spPr>
      </p:pic>
      <p:sp>
        <p:nvSpPr>
          <p:cNvPr id="217" name="Google Shape;21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diagrams - [SAB] - functional path</a:t>
            </a:r>
            <a:endParaRPr/>
          </a:p>
        </p:txBody>
      </p:sp>
      <p:sp>
        <p:nvSpPr>
          <p:cNvPr id="223" name="Google Shape;223;p33"/>
          <p:cNvSpPr txBox="1"/>
          <p:nvPr/>
        </p:nvSpPr>
        <p:spPr>
          <a:xfrm>
            <a:off x="160175" y="1017725"/>
            <a:ext cx="88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4" name="Google Shape;224;p33"/>
          <p:cNvSpPr txBox="1"/>
          <p:nvPr/>
        </p:nvSpPr>
        <p:spPr>
          <a:xfrm>
            <a:off x="232975" y="1339575"/>
            <a:ext cx="2824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 the functional path, we design the path to calculate electrical needs of the </a:t>
            </a:r>
            <a:r>
              <a:rPr lang="en-GB"/>
              <a:t>datacenter</a:t>
            </a:r>
            <a:r>
              <a:rPr lang="en-GB"/>
              <a:t>. It calculates the electricity needs for cooling the machines and adds them to the cost of powering the machines.</a:t>
            </a:r>
            <a:endParaRPr/>
          </a:p>
        </p:txBody>
      </p:sp>
      <p:sp>
        <p:nvSpPr>
          <p:cNvPr id="225" name="Google Shape;225;p33"/>
          <p:cNvSpPr txBox="1"/>
          <p:nvPr/>
        </p:nvSpPr>
        <p:spPr>
          <a:xfrm>
            <a:off x="311700" y="2959200"/>
            <a:ext cx="254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rPr>
              <a:t>There are still other options:</a:t>
            </a:r>
            <a:endParaRPr>
              <a:solidFill>
                <a:schemeClr val="dk1"/>
              </a:solidFill>
            </a:endParaRPr>
          </a:p>
          <a:p>
            <a:pPr indent="-317500" lvl="0" marL="457200" rtl="0" algn="l">
              <a:spcBef>
                <a:spcPts val="0"/>
              </a:spcBef>
              <a:spcAft>
                <a:spcPts val="0"/>
              </a:spcAft>
              <a:buSzPts val="1400"/>
              <a:buChar char="●"/>
            </a:pPr>
            <a:r>
              <a:rPr lang="en-GB"/>
              <a:t>Make supply plan</a:t>
            </a:r>
            <a:endParaRPr/>
          </a:p>
          <a:p>
            <a:pPr indent="-317500" lvl="0" marL="457200" rtl="0" algn="l">
              <a:spcBef>
                <a:spcPts val="0"/>
              </a:spcBef>
              <a:spcAft>
                <a:spcPts val="0"/>
              </a:spcAft>
              <a:buSzPts val="1400"/>
              <a:buChar char="●"/>
            </a:pPr>
            <a:r>
              <a:rPr lang="en-GB"/>
              <a:t>Calculate traditional electricity (TE) need</a:t>
            </a:r>
            <a:endParaRPr/>
          </a:p>
          <a:p>
            <a:pPr indent="-317500" lvl="0" marL="457200" rtl="0" algn="l">
              <a:spcBef>
                <a:spcPts val="0"/>
              </a:spcBef>
              <a:spcAft>
                <a:spcPts val="0"/>
              </a:spcAft>
              <a:buSzPts val="1400"/>
              <a:buChar char="●"/>
            </a:pPr>
            <a:r>
              <a:rPr lang="en-GB"/>
              <a:t>e.t.c</a:t>
            </a:r>
            <a:endParaRPr/>
          </a:p>
        </p:txBody>
      </p:sp>
      <p:pic>
        <p:nvPicPr>
          <p:cNvPr id="226" name="Google Shape;226;p33"/>
          <p:cNvPicPr preferRelativeResize="0"/>
          <p:nvPr/>
        </p:nvPicPr>
        <p:blipFill>
          <a:blip r:embed="rId3">
            <a:alphaModFix/>
          </a:blip>
          <a:stretch>
            <a:fillRect/>
          </a:stretch>
        </p:blipFill>
        <p:spPr>
          <a:xfrm>
            <a:off x="3132050" y="1445500"/>
            <a:ext cx="5909925" cy="2943100"/>
          </a:xfrm>
          <a:prstGeom prst="rect">
            <a:avLst/>
          </a:prstGeom>
          <a:noFill/>
          <a:ln>
            <a:noFill/>
          </a:ln>
        </p:spPr>
      </p:pic>
      <p:sp>
        <p:nvSpPr>
          <p:cNvPr id="227" name="Google Shape;22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diagrams - [SAB] - variabilities</a:t>
            </a:r>
            <a:endParaRPr/>
          </a:p>
        </p:txBody>
      </p:sp>
      <p:sp>
        <p:nvSpPr>
          <p:cNvPr id="233" name="Google Shape;233;p34"/>
          <p:cNvSpPr txBox="1"/>
          <p:nvPr/>
        </p:nvSpPr>
        <p:spPr>
          <a:xfrm>
            <a:off x="160175" y="1017725"/>
            <a:ext cx="88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4" name="Google Shape;234;p34"/>
          <p:cNvSpPr txBox="1"/>
          <p:nvPr/>
        </p:nvSpPr>
        <p:spPr>
          <a:xfrm>
            <a:off x="422250" y="1077500"/>
            <a:ext cx="8241300" cy="405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For the variabilities of our model, we considered several alternatives:</a:t>
            </a:r>
            <a:endParaRPr/>
          </a:p>
          <a:p>
            <a:pPr indent="-317500" lvl="0" marL="457200" rtl="0" algn="l">
              <a:spcBef>
                <a:spcPts val="1000"/>
              </a:spcBef>
              <a:spcAft>
                <a:spcPts val="0"/>
              </a:spcAft>
              <a:buClr>
                <a:schemeClr val="dk1"/>
              </a:buClr>
              <a:buSzPts val="1400"/>
              <a:buChar char="●"/>
            </a:pPr>
            <a:r>
              <a:rPr b="1" lang="en-GB">
                <a:solidFill>
                  <a:schemeClr val="dk1"/>
                </a:solidFill>
              </a:rPr>
              <a:t>One or multiple datacenters.</a:t>
            </a:r>
            <a:r>
              <a:rPr lang="en-GB">
                <a:solidFill>
                  <a:schemeClr val="dk1"/>
                </a:solidFill>
              </a:rPr>
              <a:t> The system can be set to manage one or multiple datacenters. In multiple-datacenter mode, the system will develop the most appropriate supply plan for all datacenters, which might not be optimal for one datacenter.</a:t>
            </a:r>
            <a:endParaRPr>
              <a:solidFill>
                <a:schemeClr val="dk1"/>
              </a:solidFill>
            </a:endParaRPr>
          </a:p>
          <a:p>
            <a:pPr indent="-317500" lvl="0" marL="457200" rtl="0" algn="l">
              <a:spcBef>
                <a:spcPts val="1000"/>
              </a:spcBef>
              <a:spcAft>
                <a:spcPts val="0"/>
              </a:spcAft>
              <a:buClr>
                <a:schemeClr val="dk1"/>
              </a:buClr>
              <a:buSzPts val="1400"/>
              <a:buChar char="●"/>
            </a:pPr>
            <a:r>
              <a:rPr b="1" lang="en-GB">
                <a:solidFill>
                  <a:schemeClr val="dk1"/>
                </a:solidFill>
              </a:rPr>
              <a:t>Long-term plan or short-term plan</a:t>
            </a:r>
            <a:r>
              <a:rPr lang="en-GB">
                <a:solidFill>
                  <a:schemeClr val="dk1"/>
                </a:solidFill>
              </a:rPr>
              <a:t>. During making supply plan, the system can be set to make a supply plan for a long time or short time. The different modes will affect the choice of electricity providers due to the cost factor.</a:t>
            </a:r>
            <a:endParaRPr>
              <a:solidFill>
                <a:schemeClr val="dk1"/>
              </a:solidFill>
            </a:endParaRPr>
          </a:p>
          <a:p>
            <a:pPr indent="-317500" lvl="0" marL="457200" rtl="0" algn="l">
              <a:spcBef>
                <a:spcPts val="1000"/>
              </a:spcBef>
              <a:spcAft>
                <a:spcPts val="0"/>
              </a:spcAft>
              <a:buClr>
                <a:schemeClr val="dk1"/>
              </a:buClr>
              <a:buSzPts val="1400"/>
              <a:buChar char="●"/>
            </a:pPr>
            <a:r>
              <a:rPr b="1" lang="en-GB">
                <a:solidFill>
                  <a:schemeClr val="dk1"/>
                </a:solidFill>
              </a:rPr>
              <a:t>Renewable energy variability. </a:t>
            </a:r>
            <a:r>
              <a:rPr lang="en-GB">
                <a:solidFill>
                  <a:schemeClr val="dk1"/>
                </a:solidFill>
              </a:rPr>
              <a:t>This variability is related to the type of renewable energy used to produce the electricity. Several types of energy, including wind, hydropower, and sunpower, can be taken into consideration.</a:t>
            </a:r>
            <a:endParaRPr>
              <a:solidFill>
                <a:schemeClr val="dk1"/>
              </a:solidFill>
            </a:endParaRPr>
          </a:p>
          <a:p>
            <a:pPr indent="-317500" lvl="0" marL="457200" rtl="0" algn="l">
              <a:spcBef>
                <a:spcPts val="1000"/>
              </a:spcBef>
              <a:spcAft>
                <a:spcPts val="0"/>
              </a:spcAft>
              <a:buClr>
                <a:schemeClr val="dk1"/>
              </a:buClr>
              <a:buSzPts val="1400"/>
              <a:buChar char="●"/>
            </a:pPr>
            <a:r>
              <a:rPr b="1" lang="en-GB">
                <a:solidFill>
                  <a:schemeClr val="dk1"/>
                </a:solidFill>
              </a:rPr>
              <a:t>Operation mode variability. </a:t>
            </a:r>
            <a:r>
              <a:rPr lang="en-GB">
                <a:solidFill>
                  <a:schemeClr val="dk1"/>
                </a:solidFill>
              </a:rPr>
              <a:t>We can choose the different types of electricity according to our budget. For example, we can only use the electricity produced by renewable energy which is more environmentally friendly. We can also choose the mix mode, where both the RE and TE are selected. </a:t>
            </a:r>
            <a:endParaRPr>
              <a:solidFill>
                <a:schemeClr val="dk1"/>
              </a:solidFill>
            </a:endParaRPr>
          </a:p>
          <a:p>
            <a:pPr indent="0" lvl="0" marL="0" rtl="0" algn="l">
              <a:spcBef>
                <a:spcPts val="1000"/>
              </a:spcBef>
              <a:spcAft>
                <a:spcPts val="0"/>
              </a:spcAft>
              <a:buNone/>
            </a:pPr>
            <a:r>
              <a:t/>
            </a:r>
            <a:endParaRPr/>
          </a:p>
        </p:txBody>
      </p:sp>
      <p:sp>
        <p:nvSpPr>
          <p:cNvPr id="235" name="Google Shape;235;p34"/>
          <p:cNvSpPr txBox="1"/>
          <p:nvPr/>
        </p:nvSpPr>
        <p:spPr>
          <a:xfrm>
            <a:off x="677275" y="4580725"/>
            <a:ext cx="69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Finally, we decide to implement the operation mode variability in our model.</a:t>
            </a:r>
            <a:endParaRPr/>
          </a:p>
        </p:txBody>
      </p:sp>
      <p:sp>
        <p:nvSpPr>
          <p:cNvPr id="236" name="Google Shape;23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11475" y="292625"/>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diagrams - [SAB] -</a:t>
            </a:r>
            <a:r>
              <a:rPr lang="en-GB" sz="2750"/>
              <a:t> </a:t>
            </a:r>
            <a:r>
              <a:rPr lang="en-GB" sz="2750"/>
              <a:t>operation mode variability</a:t>
            </a:r>
            <a:endParaRPr sz="2750"/>
          </a:p>
        </p:txBody>
      </p:sp>
      <p:sp>
        <p:nvSpPr>
          <p:cNvPr id="242" name="Google Shape;242;p35"/>
          <p:cNvSpPr txBox="1"/>
          <p:nvPr/>
        </p:nvSpPr>
        <p:spPr>
          <a:xfrm>
            <a:off x="160175" y="1017725"/>
            <a:ext cx="88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3" name="Google Shape;243;p35"/>
          <p:cNvSpPr txBox="1"/>
          <p:nvPr/>
        </p:nvSpPr>
        <p:spPr>
          <a:xfrm>
            <a:off x="160175" y="727875"/>
            <a:ext cx="8751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 the operation mode variability, we have the following options:</a:t>
            </a:r>
            <a:endParaRPr/>
          </a:p>
          <a:p>
            <a:pPr indent="-317500" lvl="0" marL="457200" rtl="0" algn="l">
              <a:spcBef>
                <a:spcPts val="0"/>
              </a:spcBef>
              <a:spcAft>
                <a:spcPts val="0"/>
              </a:spcAft>
              <a:buSzPts val="1400"/>
              <a:buAutoNum type="arabicParenR"/>
            </a:pPr>
            <a:r>
              <a:rPr lang="en-GB"/>
              <a:t>Only RE. The datacenter will use RE even when it’s not enough. In this case, it will change the data load to adapt to the amount of provided electricity.</a:t>
            </a:r>
            <a:endParaRPr/>
          </a:p>
          <a:p>
            <a:pPr indent="-317500" lvl="0" marL="457200" rtl="0" algn="l">
              <a:spcBef>
                <a:spcPts val="0"/>
              </a:spcBef>
              <a:spcAft>
                <a:spcPts val="0"/>
              </a:spcAft>
              <a:buSzPts val="1400"/>
              <a:buAutoNum type="arabicParenR"/>
            </a:pPr>
            <a:r>
              <a:rPr lang="en-GB"/>
              <a:t>Only TE. The datacenter can run with maximum data load because we assume the TE is unlimited and stable.</a:t>
            </a:r>
            <a:endParaRPr/>
          </a:p>
          <a:p>
            <a:pPr indent="-317500" lvl="0" marL="457200" rtl="0" algn="l">
              <a:spcBef>
                <a:spcPts val="0"/>
              </a:spcBef>
              <a:spcAft>
                <a:spcPts val="0"/>
              </a:spcAft>
              <a:buSzPts val="1400"/>
              <a:buAutoNum type="arabicParenR"/>
            </a:pPr>
            <a:r>
              <a:rPr lang="en-GB"/>
              <a:t>Mix RE and TE. The datacenter will use RE when provided RE is sufficient. It will also use some TE when the RE cannot meet the </a:t>
            </a:r>
            <a:r>
              <a:rPr lang="en-GB"/>
              <a:t>requirement</a:t>
            </a:r>
            <a:r>
              <a:rPr lang="en-GB"/>
              <a:t>. The percentage of TE usage can be specified to keep the datacenter running normally.</a:t>
            </a:r>
            <a:endParaRPr/>
          </a:p>
          <a:p>
            <a:pPr indent="0" lvl="0" marL="0" rtl="0" algn="l">
              <a:spcBef>
                <a:spcPts val="0"/>
              </a:spcBef>
              <a:spcAft>
                <a:spcPts val="0"/>
              </a:spcAft>
              <a:buNone/>
            </a:pPr>
            <a:r>
              <a:rPr lang="en-GB"/>
              <a:t>Finally, we set two modes, ECO mode(1) and MIX mode(3). The second mode is discarded because the third one is always the better choice considering the environmental factor.</a:t>
            </a:r>
            <a:endParaRPr/>
          </a:p>
        </p:txBody>
      </p:sp>
      <p:pic>
        <p:nvPicPr>
          <p:cNvPr id="244" name="Google Shape;244;p35"/>
          <p:cNvPicPr preferRelativeResize="0"/>
          <p:nvPr/>
        </p:nvPicPr>
        <p:blipFill>
          <a:blip r:embed="rId3">
            <a:alphaModFix/>
          </a:blip>
          <a:stretch>
            <a:fillRect/>
          </a:stretch>
        </p:blipFill>
        <p:spPr>
          <a:xfrm>
            <a:off x="378600" y="2971075"/>
            <a:ext cx="3545975" cy="1913125"/>
          </a:xfrm>
          <a:prstGeom prst="rect">
            <a:avLst/>
          </a:prstGeom>
          <a:noFill/>
          <a:ln>
            <a:noFill/>
          </a:ln>
        </p:spPr>
      </p:pic>
      <p:sp>
        <p:nvSpPr>
          <p:cNvPr id="245" name="Google Shape;245;p35"/>
          <p:cNvSpPr txBox="1"/>
          <p:nvPr/>
        </p:nvSpPr>
        <p:spPr>
          <a:xfrm>
            <a:off x="1238725" y="4821725"/>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 ECO mode</a:t>
            </a:r>
            <a:endParaRPr/>
          </a:p>
        </p:txBody>
      </p:sp>
      <p:sp>
        <p:nvSpPr>
          <p:cNvPr id="246" name="Google Shape;246;p35"/>
          <p:cNvSpPr txBox="1"/>
          <p:nvPr/>
        </p:nvSpPr>
        <p:spPr>
          <a:xfrm>
            <a:off x="6772425" y="4793350"/>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 MIX mode</a:t>
            </a:r>
            <a:endParaRPr/>
          </a:p>
        </p:txBody>
      </p:sp>
      <p:pic>
        <p:nvPicPr>
          <p:cNvPr id="247" name="Google Shape;247;p35"/>
          <p:cNvPicPr preferRelativeResize="0"/>
          <p:nvPr/>
        </p:nvPicPr>
        <p:blipFill>
          <a:blip r:embed="rId4">
            <a:alphaModFix/>
          </a:blip>
          <a:stretch>
            <a:fillRect/>
          </a:stretch>
        </p:blipFill>
        <p:spPr>
          <a:xfrm>
            <a:off x="5326500" y="2976974"/>
            <a:ext cx="3545975" cy="1901335"/>
          </a:xfrm>
          <a:prstGeom prst="rect">
            <a:avLst/>
          </a:prstGeom>
          <a:noFill/>
          <a:ln>
            <a:noFill/>
          </a:ln>
        </p:spPr>
      </p:pic>
      <p:sp>
        <p:nvSpPr>
          <p:cNvPr id="248" name="Google Shape;24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nvSpPr>
        <p:spPr>
          <a:xfrm>
            <a:off x="160175" y="1017725"/>
            <a:ext cx="88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4" name="Google Shape;254;p36"/>
          <p:cNvSpPr txBox="1"/>
          <p:nvPr/>
        </p:nvSpPr>
        <p:spPr>
          <a:xfrm>
            <a:off x="4014750" y="4659925"/>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 ECO mode</a:t>
            </a:r>
            <a:endParaRPr/>
          </a:p>
        </p:txBody>
      </p:sp>
      <p:sp>
        <p:nvSpPr>
          <p:cNvPr id="255" name="Google Shape;25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56" name="Google Shape;256;p36"/>
          <p:cNvPicPr preferRelativeResize="0"/>
          <p:nvPr/>
        </p:nvPicPr>
        <p:blipFill>
          <a:blip r:embed="rId3">
            <a:alphaModFix/>
          </a:blip>
          <a:stretch>
            <a:fillRect/>
          </a:stretch>
        </p:blipFill>
        <p:spPr>
          <a:xfrm>
            <a:off x="234862" y="27650"/>
            <a:ext cx="8732426" cy="46910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nvSpPr>
        <p:spPr>
          <a:xfrm>
            <a:off x="160175" y="1017725"/>
            <a:ext cx="88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2" name="Google Shape;262;p37"/>
          <p:cNvSpPr txBox="1"/>
          <p:nvPr/>
        </p:nvSpPr>
        <p:spPr>
          <a:xfrm>
            <a:off x="4014750" y="4659925"/>
            <a:ext cx="11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 MIX mode</a:t>
            </a:r>
            <a:endParaRPr/>
          </a:p>
        </p:txBody>
      </p:sp>
      <p:pic>
        <p:nvPicPr>
          <p:cNvPr id="263" name="Google Shape;263;p37"/>
          <p:cNvPicPr preferRelativeResize="0"/>
          <p:nvPr/>
        </p:nvPicPr>
        <p:blipFill>
          <a:blip r:embed="rId3">
            <a:alphaModFix/>
          </a:blip>
          <a:stretch>
            <a:fillRect/>
          </a:stretch>
        </p:blipFill>
        <p:spPr>
          <a:xfrm>
            <a:off x="262200" y="7"/>
            <a:ext cx="8881800" cy="4762354"/>
          </a:xfrm>
          <a:prstGeom prst="rect">
            <a:avLst/>
          </a:prstGeom>
          <a:noFill/>
          <a:ln>
            <a:noFill/>
          </a:ln>
        </p:spPr>
      </p:pic>
      <p:sp>
        <p:nvSpPr>
          <p:cNvPr id="264" name="Google Shape;26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System Analysis - diagrams - [MSM] mode state machine</a:t>
            </a:r>
            <a:endParaRPr/>
          </a:p>
        </p:txBody>
      </p:sp>
      <p:sp>
        <p:nvSpPr>
          <p:cNvPr id="270" name="Google Shape;27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71" name="Google Shape;271;p38"/>
          <p:cNvPicPr preferRelativeResize="0"/>
          <p:nvPr/>
        </p:nvPicPr>
        <p:blipFill>
          <a:blip r:embed="rId3">
            <a:alphaModFix/>
          </a:blip>
          <a:stretch>
            <a:fillRect/>
          </a:stretch>
        </p:blipFill>
        <p:spPr>
          <a:xfrm>
            <a:off x="2768424" y="1511775"/>
            <a:ext cx="6311575" cy="3468299"/>
          </a:xfrm>
          <a:prstGeom prst="rect">
            <a:avLst/>
          </a:prstGeom>
          <a:noFill/>
          <a:ln>
            <a:noFill/>
          </a:ln>
        </p:spPr>
      </p:pic>
      <p:sp>
        <p:nvSpPr>
          <p:cNvPr id="272" name="Google Shape;272;p38"/>
          <p:cNvSpPr txBox="1"/>
          <p:nvPr/>
        </p:nvSpPr>
        <p:spPr>
          <a:xfrm>
            <a:off x="169975" y="1085050"/>
            <a:ext cx="4640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This diagram shows the relation between two modes and demonstrates the case when the mode will change.</a:t>
            </a:r>
            <a:endParaRPr/>
          </a:p>
          <a:p>
            <a:pPr indent="0" lvl="0" marL="0" rtl="0" algn="l">
              <a:spcBef>
                <a:spcPts val="0"/>
              </a:spcBef>
              <a:spcAft>
                <a:spcPts val="0"/>
              </a:spcAft>
              <a:buNone/>
            </a:pPr>
            <a:r>
              <a:rPr lang="en-GB"/>
              <a:t>For example, from the initial point, the customer can choose which mode he wants to apply. Then, the system will develop a supply plan. In MIX mode, when the RE is not enough, the system will decide to use maximum RE and some percentage of TE. The customer can also define the percentage if he wants.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diagrams - [SDFB] root system function</a:t>
            </a:r>
            <a:endParaRPr/>
          </a:p>
        </p:txBody>
      </p:sp>
      <p:sp>
        <p:nvSpPr>
          <p:cNvPr id="278" name="Google Shape;278;p39"/>
          <p:cNvSpPr txBox="1"/>
          <p:nvPr/>
        </p:nvSpPr>
        <p:spPr>
          <a:xfrm>
            <a:off x="160175" y="1017725"/>
            <a:ext cx="8881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 SDFB diagram, we put more details about the function “make supply plan”. There are other alternatives as well, like calculate electrical needs, calculate TE needs, etc. We finally choose this one because it’s the </a:t>
            </a:r>
            <a:r>
              <a:rPr lang="en-GB"/>
              <a:t>essential part in our </a:t>
            </a:r>
            <a:r>
              <a:rPr lang="en-GB"/>
              <a:t>system</a:t>
            </a:r>
            <a:r>
              <a:rPr lang="en-GB"/>
              <a:t>.</a:t>
            </a:r>
            <a:r>
              <a:rPr lang="en-GB"/>
              <a:t>  This function aims to check whether all these conditions are </a:t>
            </a:r>
            <a:r>
              <a:rPr lang="en-GB"/>
              <a:t>satisfied, then make a plan for electricity supply.</a:t>
            </a:r>
            <a:endParaRPr/>
          </a:p>
        </p:txBody>
      </p:sp>
      <p:pic>
        <p:nvPicPr>
          <p:cNvPr id="279" name="Google Shape;279;p39"/>
          <p:cNvPicPr preferRelativeResize="0"/>
          <p:nvPr/>
        </p:nvPicPr>
        <p:blipFill>
          <a:blip r:embed="rId3">
            <a:alphaModFix/>
          </a:blip>
          <a:stretch>
            <a:fillRect/>
          </a:stretch>
        </p:blipFill>
        <p:spPr>
          <a:xfrm>
            <a:off x="744800" y="1971875"/>
            <a:ext cx="7712549" cy="2999625"/>
          </a:xfrm>
          <a:prstGeom prst="rect">
            <a:avLst/>
          </a:prstGeom>
          <a:noFill/>
          <a:ln>
            <a:noFill/>
          </a:ln>
        </p:spPr>
      </p:pic>
      <p:sp>
        <p:nvSpPr>
          <p:cNvPr id="280" name="Google Shape;280;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diagrams - [SDFB] root system function</a:t>
            </a:r>
            <a:endParaRPr/>
          </a:p>
        </p:txBody>
      </p:sp>
      <p:sp>
        <p:nvSpPr>
          <p:cNvPr id="286" name="Google Shape;286;p40"/>
          <p:cNvSpPr txBox="1"/>
          <p:nvPr/>
        </p:nvSpPr>
        <p:spPr>
          <a:xfrm>
            <a:off x="160175" y="1017725"/>
            <a:ext cx="8314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There are three conditions when making a supply plan. </a:t>
            </a:r>
            <a:endParaRPr/>
          </a:p>
          <a:p>
            <a:pPr indent="-317500" lvl="0" marL="457200" rtl="0" algn="l">
              <a:spcBef>
                <a:spcPts val="0"/>
              </a:spcBef>
              <a:spcAft>
                <a:spcPts val="0"/>
              </a:spcAft>
              <a:buSzPts val="1400"/>
              <a:buChar char="●"/>
            </a:pPr>
            <a:r>
              <a:rPr b="1" lang="en-GB"/>
              <a:t>Electrical needs condition.</a:t>
            </a:r>
            <a:r>
              <a:rPr lang="en-GB"/>
              <a:t> This condition is related to the data load in the datacenter and aims to </a:t>
            </a:r>
            <a:r>
              <a:rPr lang="en-GB"/>
              <a:t>guarantee </a:t>
            </a:r>
            <a:r>
              <a:rPr lang="en-GB"/>
              <a:t>the routine work of the datacenter.</a:t>
            </a:r>
            <a:endParaRPr/>
          </a:p>
          <a:p>
            <a:pPr indent="-317500" lvl="0" marL="457200" rtl="0" algn="l">
              <a:spcBef>
                <a:spcPts val="0"/>
              </a:spcBef>
              <a:spcAft>
                <a:spcPts val="0"/>
              </a:spcAft>
              <a:buSzPts val="1400"/>
              <a:buChar char="●"/>
            </a:pPr>
            <a:r>
              <a:rPr b="1" lang="en-GB"/>
              <a:t>Economic condition.</a:t>
            </a:r>
            <a:r>
              <a:rPr lang="en-GB"/>
              <a:t> This condition is to verify whether this plan meets the budget of the datacenter.</a:t>
            </a:r>
            <a:endParaRPr/>
          </a:p>
          <a:p>
            <a:pPr indent="-317500" lvl="0" marL="457200" rtl="0" algn="l">
              <a:spcBef>
                <a:spcPts val="0"/>
              </a:spcBef>
              <a:spcAft>
                <a:spcPts val="0"/>
              </a:spcAft>
              <a:buSzPts val="1400"/>
              <a:buChar char="●"/>
            </a:pPr>
            <a:r>
              <a:rPr b="1" lang="en-GB"/>
              <a:t>Environmental condition.</a:t>
            </a:r>
            <a:r>
              <a:rPr lang="en-GB"/>
              <a:t> This condition is target to check the potential emission and </a:t>
            </a:r>
            <a:r>
              <a:rPr lang="en-GB"/>
              <a:t>pollution</a:t>
            </a:r>
            <a:r>
              <a:rPr lang="en-GB"/>
              <a:t> of the supply plan. It can be used to judge whether this datacenter is green.</a:t>
            </a:r>
            <a:endParaRPr/>
          </a:p>
        </p:txBody>
      </p:sp>
      <p:pic>
        <p:nvPicPr>
          <p:cNvPr id="287" name="Google Shape;287;p40"/>
          <p:cNvPicPr preferRelativeResize="0"/>
          <p:nvPr/>
        </p:nvPicPr>
        <p:blipFill>
          <a:blip r:embed="rId3">
            <a:alphaModFix/>
          </a:blip>
          <a:stretch>
            <a:fillRect/>
          </a:stretch>
        </p:blipFill>
        <p:spPr>
          <a:xfrm>
            <a:off x="632025" y="3427000"/>
            <a:ext cx="1685925" cy="1104900"/>
          </a:xfrm>
          <a:prstGeom prst="rect">
            <a:avLst/>
          </a:prstGeom>
          <a:noFill/>
          <a:ln>
            <a:noFill/>
          </a:ln>
        </p:spPr>
      </p:pic>
      <p:pic>
        <p:nvPicPr>
          <p:cNvPr id="288" name="Google Shape;288;p40"/>
          <p:cNvPicPr preferRelativeResize="0"/>
          <p:nvPr/>
        </p:nvPicPr>
        <p:blipFill>
          <a:blip r:embed="rId4">
            <a:alphaModFix/>
          </a:blip>
          <a:stretch>
            <a:fillRect/>
          </a:stretch>
        </p:blipFill>
        <p:spPr>
          <a:xfrm>
            <a:off x="2972625" y="3512725"/>
            <a:ext cx="2019300" cy="933450"/>
          </a:xfrm>
          <a:prstGeom prst="rect">
            <a:avLst/>
          </a:prstGeom>
          <a:noFill/>
          <a:ln>
            <a:noFill/>
          </a:ln>
        </p:spPr>
      </p:pic>
      <p:pic>
        <p:nvPicPr>
          <p:cNvPr id="289" name="Google Shape;289;p40"/>
          <p:cNvPicPr preferRelativeResize="0"/>
          <p:nvPr/>
        </p:nvPicPr>
        <p:blipFill>
          <a:blip r:embed="rId5">
            <a:alphaModFix/>
          </a:blip>
          <a:stretch>
            <a:fillRect/>
          </a:stretch>
        </p:blipFill>
        <p:spPr>
          <a:xfrm>
            <a:off x="5493800" y="3503200"/>
            <a:ext cx="2286000" cy="952500"/>
          </a:xfrm>
          <a:prstGeom prst="rect">
            <a:avLst/>
          </a:prstGeom>
          <a:noFill/>
          <a:ln>
            <a:noFill/>
          </a:ln>
        </p:spPr>
      </p:pic>
      <p:sp>
        <p:nvSpPr>
          <p:cNvPr id="290" name="Google Shape;29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311700" y="8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diagrams - [</a:t>
            </a:r>
            <a:r>
              <a:rPr lang="en-GB"/>
              <a:t>ES] check price</a:t>
            </a:r>
            <a:endParaRPr/>
          </a:p>
        </p:txBody>
      </p:sp>
      <p:sp>
        <p:nvSpPr>
          <p:cNvPr id="296" name="Google Shape;296;p41"/>
          <p:cNvSpPr txBox="1"/>
          <p:nvPr>
            <p:ph idx="1" type="body"/>
          </p:nvPr>
        </p:nvSpPr>
        <p:spPr>
          <a:xfrm>
            <a:off x="311700" y="936800"/>
            <a:ext cx="415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We design this diagram to show the function of checking price from both TE and RE electricity providers.</a:t>
            </a:r>
            <a:endParaRPr sz="1400"/>
          </a:p>
        </p:txBody>
      </p:sp>
      <p:sp>
        <p:nvSpPr>
          <p:cNvPr id="297" name="Google Shape;29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98" name="Google Shape;298;p41"/>
          <p:cNvPicPr preferRelativeResize="0"/>
          <p:nvPr/>
        </p:nvPicPr>
        <p:blipFill>
          <a:blip r:embed="rId3">
            <a:alphaModFix/>
          </a:blip>
          <a:stretch>
            <a:fillRect/>
          </a:stretch>
        </p:blipFill>
        <p:spPr>
          <a:xfrm>
            <a:off x="5038926" y="657675"/>
            <a:ext cx="3650900" cy="440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Simplification</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None/>
            </a:pPr>
            <a:r>
              <a:rPr lang="en-GB"/>
              <a:t>Data center is a very important part of Google to provide a high-quality service for users. The stable operation of the data center is crucial under changing data flows. The sufficient high-</a:t>
            </a:r>
            <a:r>
              <a:rPr lang="en-GB"/>
              <a:t>qualify</a:t>
            </a:r>
            <a:r>
              <a:rPr lang="en-GB"/>
              <a:t> electricity supply becomes a key point to drive the relative equipement. </a:t>
            </a:r>
            <a:endParaRPr/>
          </a:p>
          <a:p>
            <a:pPr indent="-308610" lvl="0" marL="457200" rtl="0" algn="l">
              <a:lnSpc>
                <a:spcPct val="115000"/>
              </a:lnSpc>
              <a:spcBef>
                <a:spcPts val="1200"/>
              </a:spcBef>
              <a:spcAft>
                <a:spcPts val="0"/>
              </a:spcAft>
              <a:buSzPct val="100000"/>
              <a:buAutoNum type="arabicPeriod"/>
            </a:pPr>
            <a:r>
              <a:rPr lang="en-GB"/>
              <a:t>However, Google is not professional in energy. If it wants to create a team to focus on the supply plan, it will spend a lot of time and the cost is also large. So in order to deploy efficiently the data center in Lebanon, we choose to be an </a:t>
            </a:r>
            <a:r>
              <a:rPr lang="en-GB"/>
              <a:t>external</a:t>
            </a:r>
            <a:r>
              <a:rPr lang="en-GB"/>
              <a:t> service provider for Google. It is more professional and more efficient. And we just consider that Google is a client.</a:t>
            </a:r>
            <a:endParaRPr/>
          </a:p>
          <a:p>
            <a:pPr indent="-308610" lvl="0" marL="457200" rtl="0" algn="l">
              <a:lnSpc>
                <a:spcPct val="115000"/>
              </a:lnSpc>
              <a:spcBef>
                <a:spcPts val="1000"/>
              </a:spcBef>
              <a:spcAft>
                <a:spcPts val="0"/>
              </a:spcAft>
              <a:buSzPct val="100000"/>
              <a:buAutoNum type="arabicPeriod"/>
            </a:pPr>
            <a:r>
              <a:rPr lang="en-GB"/>
              <a:t>Usually</a:t>
            </a:r>
            <a:r>
              <a:rPr lang="en-GB"/>
              <a:t>, there are several types of renewable energy such as, wind, hydro and PV. Using all of them at the same time to generate electricity for Google would give us too many factors to consider like electricity generation cost and </a:t>
            </a:r>
            <a:r>
              <a:rPr lang="en-GB"/>
              <a:t>price</a:t>
            </a:r>
            <a:r>
              <a:rPr lang="en-GB"/>
              <a:t> of electricity. Therefore, we dropped the idea and decided to only use one renewable energy provider</a:t>
            </a:r>
            <a:endParaRPr/>
          </a:p>
          <a:p>
            <a:pPr indent="-308610" lvl="0" marL="457200" rtl="0" algn="l">
              <a:lnSpc>
                <a:spcPct val="115000"/>
              </a:lnSpc>
              <a:spcBef>
                <a:spcPts val="1000"/>
              </a:spcBef>
              <a:spcAft>
                <a:spcPts val="1000"/>
              </a:spcAft>
              <a:buSzPct val="100000"/>
              <a:buAutoNum type="arabicPeriod"/>
            </a:pPr>
            <a:r>
              <a:rPr lang="en-GB"/>
              <a:t>If there is some surplus electricity currently, we could store it and use it later. The storage of electricity will make our project more complicated, so we just considered the electricity converted by the renewable energy provider without storage.</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System Analysis - challenges</a:t>
            </a:r>
            <a:endParaRPr/>
          </a:p>
        </p:txBody>
      </p:sp>
      <p:sp>
        <p:nvSpPr>
          <p:cNvPr id="304" name="Google Shape;304;p42"/>
          <p:cNvSpPr txBox="1"/>
          <p:nvPr/>
        </p:nvSpPr>
        <p:spPr>
          <a:xfrm>
            <a:off x="422250" y="1135725"/>
            <a:ext cx="7818900" cy="194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There are some problems we met in the system analysis. Most of them were about the balance between simplicity and variabilities. Here are some examples:</a:t>
            </a:r>
            <a:endParaRPr/>
          </a:p>
          <a:p>
            <a:pPr indent="-317500" lvl="0" marL="457200" rtl="0" algn="l">
              <a:spcBef>
                <a:spcPts val="1000"/>
              </a:spcBef>
              <a:spcAft>
                <a:spcPts val="0"/>
              </a:spcAft>
              <a:buSzPts val="1400"/>
              <a:buAutoNum type="arabicParenR"/>
            </a:pPr>
            <a:r>
              <a:rPr b="1" lang="en-GB"/>
              <a:t>Choice of variability</a:t>
            </a:r>
            <a:r>
              <a:rPr lang="en-GB"/>
              <a:t>. Like we showed in prev</a:t>
            </a:r>
            <a:r>
              <a:rPr lang="en-GB"/>
              <a:t>ious </a:t>
            </a:r>
            <a:r>
              <a:rPr lang="en-GB"/>
              <a:t>slides, we proposed several variabilities, some of them are complex but useful in real applications. Due to the limited time, we have to choose a simple but important variability.</a:t>
            </a:r>
            <a:endParaRPr/>
          </a:p>
          <a:p>
            <a:pPr indent="-317500" lvl="0" marL="457200" rtl="0" algn="l">
              <a:spcBef>
                <a:spcPts val="1000"/>
              </a:spcBef>
              <a:spcAft>
                <a:spcPts val="1000"/>
              </a:spcAft>
              <a:buSzPts val="1400"/>
              <a:buAutoNum type="arabicParenR"/>
            </a:pPr>
            <a:r>
              <a:rPr b="1" lang="en-GB"/>
              <a:t>Define the boundary of each entity</a:t>
            </a:r>
            <a:r>
              <a:rPr lang="en-GB"/>
              <a:t>. It is difficult to define the role of each entity clearly. Each entity can </a:t>
            </a:r>
            <a:r>
              <a:rPr lang="en-GB"/>
              <a:t>possess</a:t>
            </a:r>
            <a:r>
              <a:rPr lang="en-GB"/>
              <a:t> a lot of functions and we need to pick the nontrivial functions.</a:t>
            </a:r>
            <a:endParaRPr/>
          </a:p>
        </p:txBody>
      </p:sp>
      <p:sp>
        <p:nvSpPr>
          <p:cNvPr id="305" name="Google Shape;30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a:t>
            </a:r>
            <a:r>
              <a:rPr lang="en-GB"/>
              <a:t>Physical Architecture</a:t>
            </a:r>
            <a:r>
              <a:rPr lang="en-GB"/>
              <a:t> (PA)</a:t>
            </a:r>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Steps for PA:</a:t>
            </a:r>
            <a:endParaRPr/>
          </a:p>
          <a:p>
            <a:pPr indent="-342900" lvl="0" marL="457200" rtl="0" algn="l">
              <a:spcBef>
                <a:spcPts val="1200"/>
              </a:spcBef>
              <a:spcAft>
                <a:spcPts val="0"/>
              </a:spcAft>
              <a:buSzPts val="1800"/>
              <a:buChar char="●"/>
            </a:pPr>
            <a:r>
              <a:rPr lang="en-GB"/>
              <a:t>Our focus</a:t>
            </a:r>
            <a:endParaRPr/>
          </a:p>
          <a:p>
            <a:pPr indent="-342900" lvl="0" marL="457200" rtl="0" algn="l">
              <a:spcBef>
                <a:spcPts val="0"/>
              </a:spcBef>
              <a:spcAft>
                <a:spcPts val="0"/>
              </a:spcAft>
              <a:buSzPts val="1800"/>
              <a:buChar char="●"/>
            </a:pPr>
            <a:r>
              <a:rPr lang="en-GB"/>
              <a:t>Definition of the elements</a:t>
            </a:r>
            <a:endParaRPr/>
          </a:p>
          <a:p>
            <a:pPr indent="-342900" lvl="0" marL="457200" rtl="0" algn="l">
              <a:spcBef>
                <a:spcPts val="0"/>
              </a:spcBef>
              <a:spcAft>
                <a:spcPts val="0"/>
              </a:spcAft>
              <a:buSzPts val="1800"/>
              <a:buChar char="●"/>
            </a:pPr>
            <a:r>
              <a:rPr lang="en-GB"/>
              <a:t>Diagrams and variabilities</a:t>
            </a:r>
            <a:endParaRPr/>
          </a:p>
          <a:p>
            <a:pPr indent="-342900" lvl="0" marL="457200" rtl="0" algn="l">
              <a:spcBef>
                <a:spcPts val="0"/>
              </a:spcBef>
              <a:spcAft>
                <a:spcPts val="0"/>
              </a:spcAft>
              <a:buSzPts val="1800"/>
              <a:buChar char="●"/>
            </a:pPr>
            <a:r>
              <a:rPr lang="en-GB"/>
              <a:t>Challenges</a:t>
            </a:r>
            <a:endParaRPr/>
          </a:p>
        </p:txBody>
      </p:sp>
      <p:sp>
        <p:nvSpPr>
          <p:cNvPr id="312" name="Google Shape;31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Our focus</a:t>
            </a:r>
            <a:endParaRPr/>
          </a:p>
        </p:txBody>
      </p:sp>
      <p:sp>
        <p:nvSpPr>
          <p:cNvPr id="318" name="Google Shape;31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After the first two perspectives that focused on the client and system </a:t>
            </a:r>
            <a:r>
              <a:rPr b="1" lang="en-GB" sz="1400"/>
              <a:t>needs</a:t>
            </a:r>
            <a:r>
              <a:rPr lang="en-GB" sz="1400"/>
              <a:t>, we transition </a:t>
            </a:r>
            <a:r>
              <a:rPr lang="en-GB" sz="1400"/>
              <a:t>towards</a:t>
            </a:r>
            <a:r>
              <a:rPr lang="en-GB" sz="1400"/>
              <a:t> the </a:t>
            </a:r>
            <a:r>
              <a:rPr b="1" lang="en-GB" sz="1400"/>
              <a:t>solution </a:t>
            </a:r>
            <a:r>
              <a:rPr lang="en-GB" sz="1400"/>
              <a:t>in the </a:t>
            </a:r>
            <a:r>
              <a:rPr lang="en-GB" sz="1400"/>
              <a:t>physical architecture</a:t>
            </a:r>
            <a:r>
              <a:rPr lang="en-GB" sz="1400"/>
              <a:t>. In this perspective, the focus is on defining the solution as a system with a sufficient level of detail on how it will be developed and built at both hardware and software levels. It allows to finalize the behavior and structure of the architecture including the exchanges between the components. </a:t>
            </a:r>
            <a:endParaRPr sz="1400"/>
          </a:p>
          <a:p>
            <a:pPr indent="0" lvl="0" marL="0" rtl="0" algn="l">
              <a:spcBef>
                <a:spcPts val="1200"/>
              </a:spcBef>
              <a:spcAft>
                <a:spcPts val="1200"/>
              </a:spcAft>
              <a:buNone/>
            </a:pPr>
            <a:r>
              <a:rPr lang="en-GB" sz="1400"/>
              <a:t>The complexity of our system does not stem from its number of material components as it is mostly based on software. However, we face the challenge of connecting our system with multiple existing actors and </a:t>
            </a:r>
            <a:r>
              <a:rPr lang="en-GB" sz="1400"/>
              <a:t>systems</a:t>
            </a:r>
            <a:r>
              <a:rPr lang="en-GB" sz="1400"/>
              <a:t> </a:t>
            </a:r>
            <a:r>
              <a:rPr lang="en-GB" sz="1400"/>
              <a:t>due to </a:t>
            </a:r>
            <a:r>
              <a:rPr lang="en-GB" sz="1400"/>
              <a:t>their </a:t>
            </a:r>
            <a:r>
              <a:rPr lang="en-GB" sz="1400"/>
              <a:t>own</a:t>
            </a:r>
            <a:r>
              <a:rPr lang="en-GB" sz="1400"/>
              <a:t> intricacies and complexities. </a:t>
            </a:r>
            <a:endParaRPr sz="1400"/>
          </a:p>
        </p:txBody>
      </p:sp>
      <p:sp>
        <p:nvSpPr>
          <p:cNvPr id="319" name="Google Shape;319;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Definition of the elements </a:t>
            </a:r>
            <a:endParaRPr/>
          </a:p>
        </p:txBody>
      </p:sp>
      <p:sp>
        <p:nvSpPr>
          <p:cNvPr id="325" name="Google Shape;325;p45"/>
          <p:cNvSpPr txBox="1"/>
          <p:nvPr>
            <p:ph idx="1" type="body"/>
          </p:nvPr>
        </p:nvSpPr>
        <p:spPr>
          <a:xfrm>
            <a:off x="311700" y="1152475"/>
            <a:ext cx="8520600" cy="26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We began by trying to define the tangible structure of our physical </a:t>
            </a:r>
            <a:r>
              <a:rPr lang="en-GB" sz="1400"/>
              <a:t>architecture</a:t>
            </a:r>
            <a:r>
              <a:rPr lang="en-GB" sz="1400"/>
              <a:t>. After some initial mistakes, we understood the difference between node PCs and physical actors and were able to use them correctly. </a:t>
            </a:r>
            <a:r>
              <a:rPr b="1" lang="en-GB" sz="1400">
                <a:highlight>
                  <a:srgbClr val="9BECEC"/>
                </a:highlight>
              </a:rPr>
              <a:t>Physical</a:t>
            </a:r>
            <a:r>
              <a:rPr b="1" lang="en-GB" sz="1400">
                <a:highlight>
                  <a:srgbClr val="9BECEC"/>
                </a:highlight>
              </a:rPr>
              <a:t> actors</a:t>
            </a:r>
            <a:r>
              <a:rPr lang="en-GB" sz="1400"/>
              <a:t> are </a:t>
            </a:r>
            <a:r>
              <a:rPr b="1" lang="en-GB" sz="1400"/>
              <a:t>external </a:t>
            </a:r>
            <a:r>
              <a:rPr lang="en-GB" sz="1400"/>
              <a:t>systems that interact with our EMS. On the contrary, node physical components (</a:t>
            </a:r>
            <a:r>
              <a:rPr b="1" lang="en-GB" sz="1400">
                <a:highlight>
                  <a:srgbClr val="FFE599"/>
                </a:highlight>
              </a:rPr>
              <a:t>node PCs</a:t>
            </a:r>
            <a:r>
              <a:rPr lang="en-GB" sz="1400"/>
              <a:t>) are </a:t>
            </a:r>
            <a:r>
              <a:rPr b="1" lang="en-GB" sz="1400"/>
              <a:t>tangible </a:t>
            </a:r>
            <a:r>
              <a:rPr lang="en-GB" sz="1400"/>
              <a:t>components that our system provides. </a:t>
            </a:r>
            <a:endParaRPr sz="1400"/>
          </a:p>
          <a:p>
            <a:pPr indent="0" lvl="0" marL="0" rtl="0" algn="l">
              <a:spcBef>
                <a:spcPts val="1200"/>
              </a:spcBef>
              <a:spcAft>
                <a:spcPts val="1200"/>
              </a:spcAft>
              <a:buNone/>
            </a:pPr>
            <a:r>
              <a:rPr lang="en-GB" sz="1400"/>
              <a:t>Therefore, we allocated physical actors to all the external systems that we don’t provide. This includes notably the cloud which we will only use (not make ourselves), as well as the actors defined in the previous perspectives (datacenter, RE and TE providers, weather station) which only </a:t>
            </a:r>
            <a:r>
              <a:rPr lang="en-GB" sz="1400"/>
              <a:t>interact with our main system. </a:t>
            </a:r>
            <a:endParaRPr sz="1400"/>
          </a:p>
        </p:txBody>
      </p:sp>
      <p:sp>
        <p:nvSpPr>
          <p:cNvPr id="326" name="Google Shape;326;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27" name="Google Shape;327;p45"/>
          <p:cNvPicPr preferRelativeResize="0"/>
          <p:nvPr/>
        </p:nvPicPr>
        <p:blipFill>
          <a:blip r:embed="rId3">
            <a:alphaModFix/>
          </a:blip>
          <a:stretch>
            <a:fillRect/>
          </a:stretch>
        </p:blipFill>
        <p:spPr>
          <a:xfrm>
            <a:off x="1550250" y="3538925"/>
            <a:ext cx="3505200" cy="1323975"/>
          </a:xfrm>
          <a:prstGeom prst="rect">
            <a:avLst/>
          </a:prstGeom>
          <a:noFill/>
          <a:ln>
            <a:noFill/>
          </a:ln>
        </p:spPr>
      </p:pic>
      <p:pic>
        <p:nvPicPr>
          <p:cNvPr id="328" name="Google Shape;328;p45"/>
          <p:cNvPicPr preferRelativeResize="0"/>
          <p:nvPr/>
        </p:nvPicPr>
        <p:blipFill>
          <a:blip r:embed="rId4">
            <a:alphaModFix/>
          </a:blip>
          <a:stretch>
            <a:fillRect/>
          </a:stretch>
        </p:blipFill>
        <p:spPr>
          <a:xfrm>
            <a:off x="5243475" y="3901225"/>
            <a:ext cx="1504950" cy="762000"/>
          </a:xfrm>
          <a:prstGeom prst="rect">
            <a:avLst/>
          </a:prstGeom>
          <a:noFill/>
          <a:ln>
            <a:noFill/>
          </a:ln>
        </p:spPr>
      </p:pic>
      <p:sp>
        <p:nvSpPr>
          <p:cNvPr id="329" name="Google Shape;329;p45"/>
          <p:cNvSpPr txBox="1"/>
          <p:nvPr/>
        </p:nvSpPr>
        <p:spPr>
          <a:xfrm>
            <a:off x="1711400" y="4744975"/>
            <a:ext cx="60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2"/>
                </a:solidFill>
              </a:rPr>
              <a:t>A physical actor, the Weather Station and a node PC, a BUS</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Definition of the elements </a:t>
            </a:r>
            <a:endParaRPr/>
          </a:p>
        </p:txBody>
      </p:sp>
      <p:sp>
        <p:nvSpPr>
          <p:cNvPr id="335" name="Google Shape;335;p46"/>
          <p:cNvSpPr txBox="1"/>
          <p:nvPr>
            <p:ph idx="1" type="body"/>
          </p:nvPr>
        </p:nvSpPr>
        <p:spPr>
          <a:xfrm>
            <a:off x="2927700" y="1152475"/>
            <a:ext cx="6085800" cy="3789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The second distinction we had to make was between node components and behavioural components. </a:t>
            </a:r>
            <a:r>
              <a:rPr b="1" lang="en-GB">
                <a:highlight>
                  <a:srgbClr val="FFE599"/>
                </a:highlight>
              </a:rPr>
              <a:t>Node PCs</a:t>
            </a:r>
            <a:r>
              <a:rPr lang="en-GB"/>
              <a:t> were for </a:t>
            </a:r>
            <a:r>
              <a:rPr b="1" lang="en-GB"/>
              <a:t>tangible </a:t>
            </a:r>
            <a:r>
              <a:rPr lang="en-GB"/>
              <a:t>physical components while </a:t>
            </a:r>
            <a:r>
              <a:rPr b="1" lang="en-GB">
                <a:highlight>
                  <a:srgbClr val="6FA8DC"/>
                </a:highlight>
              </a:rPr>
              <a:t>behaviour PCs</a:t>
            </a:r>
            <a:r>
              <a:rPr lang="en-GB"/>
              <a:t> could define an </a:t>
            </a:r>
            <a:r>
              <a:rPr b="1" lang="en-GB"/>
              <a:t>intangible</a:t>
            </a:r>
            <a:r>
              <a:rPr b="1" lang="en-GB"/>
              <a:t> </a:t>
            </a:r>
            <a:r>
              <a:rPr lang="en-GB"/>
              <a:t>behavior</a:t>
            </a:r>
            <a:r>
              <a:rPr lang="en-GB"/>
              <a:t> without material components and were more appropriate for </a:t>
            </a:r>
            <a:r>
              <a:rPr b="1" lang="en-GB"/>
              <a:t>softwares</a:t>
            </a:r>
            <a:r>
              <a:rPr lang="en-GB"/>
              <a:t>. </a:t>
            </a:r>
            <a:endParaRPr/>
          </a:p>
          <a:p>
            <a:pPr indent="0" lvl="0" marL="0" rtl="0" algn="l">
              <a:spcBef>
                <a:spcPts val="1200"/>
              </a:spcBef>
              <a:spcAft>
                <a:spcPts val="0"/>
              </a:spcAft>
              <a:buNone/>
            </a:pPr>
            <a:r>
              <a:rPr lang="en-GB"/>
              <a:t>We had two options: either our EMS would </a:t>
            </a:r>
            <a:r>
              <a:rPr lang="en-GB"/>
              <a:t>only </a:t>
            </a:r>
            <a:r>
              <a:rPr lang="en-GB"/>
              <a:t>be software (a program installed on an existing data center computer), or it would have its own </a:t>
            </a:r>
            <a:r>
              <a:rPr lang="en-GB"/>
              <a:t>physical</a:t>
            </a:r>
            <a:r>
              <a:rPr lang="en-GB"/>
              <a:t> parts. We finally chose the second option, mainly because the system will need to treat large amounts of data, which requires significant storage and processing power perhaps not available in a classic computer. Thus, we chose to supply our own box set with dedicated processors and storage to ensure proper functioning. It will exchange with the other actors mostly over internet-based links.</a:t>
            </a:r>
            <a:endParaRPr/>
          </a:p>
          <a:p>
            <a:pPr indent="0" lvl="0" marL="0" rtl="0" algn="l">
              <a:spcBef>
                <a:spcPts val="1200"/>
              </a:spcBef>
              <a:spcAft>
                <a:spcPts val="1200"/>
              </a:spcAft>
              <a:buNone/>
            </a:pPr>
            <a:r>
              <a:rPr lang="en-GB"/>
              <a:t>However, for the </a:t>
            </a:r>
            <a:r>
              <a:rPr lang="en-GB"/>
              <a:t>subsystems</a:t>
            </a:r>
            <a:r>
              <a:rPr lang="en-GB"/>
              <a:t> that we will detail later, we decided that they would only be programs (software) installed on the existing devices of the users, so those were modeled as behavior PCs not nodes. For example, the user interface would be a software that could be installed on several devices of the data center operator without having any physical parts.</a:t>
            </a:r>
            <a:endParaRPr/>
          </a:p>
        </p:txBody>
      </p:sp>
      <p:sp>
        <p:nvSpPr>
          <p:cNvPr id="336" name="Google Shape;33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37" name="Google Shape;337;p46"/>
          <p:cNvPicPr preferRelativeResize="0"/>
          <p:nvPr/>
        </p:nvPicPr>
        <p:blipFill>
          <a:blip r:embed="rId3">
            <a:alphaModFix/>
          </a:blip>
          <a:stretch>
            <a:fillRect/>
          </a:stretch>
        </p:blipFill>
        <p:spPr>
          <a:xfrm>
            <a:off x="233288" y="1017723"/>
            <a:ext cx="2541625" cy="2874800"/>
          </a:xfrm>
          <a:prstGeom prst="rect">
            <a:avLst/>
          </a:prstGeom>
          <a:noFill/>
          <a:ln>
            <a:noFill/>
          </a:ln>
        </p:spPr>
      </p:pic>
      <p:pic>
        <p:nvPicPr>
          <p:cNvPr id="338" name="Google Shape;338;p46"/>
          <p:cNvPicPr preferRelativeResize="0"/>
          <p:nvPr/>
        </p:nvPicPr>
        <p:blipFill>
          <a:blip r:embed="rId4">
            <a:alphaModFix/>
          </a:blip>
          <a:stretch>
            <a:fillRect/>
          </a:stretch>
        </p:blipFill>
        <p:spPr>
          <a:xfrm>
            <a:off x="319900" y="3892525"/>
            <a:ext cx="2368425" cy="715296"/>
          </a:xfrm>
          <a:prstGeom prst="rect">
            <a:avLst/>
          </a:prstGeom>
          <a:noFill/>
          <a:ln>
            <a:noFill/>
          </a:ln>
        </p:spPr>
      </p:pic>
      <p:sp>
        <p:nvSpPr>
          <p:cNvPr id="339" name="Google Shape;339;p46"/>
          <p:cNvSpPr txBox="1"/>
          <p:nvPr/>
        </p:nvSpPr>
        <p:spPr>
          <a:xfrm>
            <a:off x="196113" y="4539175"/>
            <a:ext cx="2616000" cy="6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GB" sz="900">
                <a:solidFill>
                  <a:schemeClr val="dk2"/>
                </a:solidFill>
                <a:highlight>
                  <a:srgbClr val="FFE599"/>
                </a:highlight>
              </a:rPr>
              <a:t>Node PC</a:t>
            </a:r>
            <a:r>
              <a:rPr lang="en-GB" sz="900">
                <a:solidFill>
                  <a:schemeClr val="dk2"/>
                </a:solidFill>
              </a:rPr>
              <a:t> for the tangible EMS and </a:t>
            </a:r>
            <a:r>
              <a:rPr b="1" lang="en-GB" sz="900">
                <a:solidFill>
                  <a:schemeClr val="dk2"/>
                </a:solidFill>
                <a:highlight>
                  <a:srgbClr val="6FA8DC"/>
                </a:highlight>
              </a:rPr>
              <a:t>behaviour PC</a:t>
            </a:r>
            <a:r>
              <a:rPr lang="en-GB" sz="900">
                <a:solidFill>
                  <a:schemeClr val="dk2"/>
                </a:solidFill>
              </a:rPr>
              <a:t> for the user interface subsystem (control data and energy plans)</a:t>
            </a:r>
            <a:endParaRPr sz="9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Diagrams</a:t>
            </a:r>
            <a:endParaRPr/>
          </a:p>
        </p:txBody>
      </p:sp>
      <p:sp>
        <p:nvSpPr>
          <p:cNvPr id="345" name="Google Shape;34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PAB tangible structure</a:t>
            </a:r>
            <a:endParaRPr b="1" sz="1400"/>
          </a:p>
          <a:p>
            <a:pPr indent="0" lvl="0" marL="0" rtl="0" algn="l">
              <a:spcBef>
                <a:spcPts val="1200"/>
              </a:spcBef>
              <a:spcAft>
                <a:spcPts val="0"/>
              </a:spcAft>
              <a:buNone/>
            </a:pPr>
            <a:r>
              <a:rPr lang="en-GB" sz="1400"/>
              <a:t>This diagram presents the interacting physical actors and the node/behavior PCs representing our system with the physical links between them. The energy providers are linked to the datacenter by electrical cables. The rest of the links between actors are internet-based (wifi, fiber optics…). As for our main system, the EMS, the box set englobes:</a:t>
            </a:r>
            <a:endParaRPr sz="1400"/>
          </a:p>
          <a:p>
            <a:pPr indent="-317500" lvl="0" marL="457200" rtl="0" algn="l">
              <a:spcBef>
                <a:spcPts val="1200"/>
              </a:spcBef>
              <a:spcAft>
                <a:spcPts val="0"/>
              </a:spcAft>
              <a:buSzPts val="1400"/>
              <a:buChar char="●"/>
            </a:pPr>
            <a:r>
              <a:rPr lang="en-GB" sz="1400"/>
              <a:t>Two processors: one for the main EMS software and another </a:t>
            </a:r>
            <a:r>
              <a:rPr lang="en-GB" sz="1400"/>
              <a:t>solely</a:t>
            </a:r>
            <a:r>
              <a:rPr lang="en-GB" sz="1400"/>
              <a:t> for communications with the subsystem softwares (linked by cable).</a:t>
            </a:r>
            <a:endParaRPr sz="1400"/>
          </a:p>
          <a:p>
            <a:pPr indent="-317500" lvl="0" marL="457200" rtl="0" algn="l">
              <a:spcBef>
                <a:spcPts val="0"/>
              </a:spcBef>
              <a:spcAft>
                <a:spcPts val="0"/>
              </a:spcAft>
              <a:buSzPts val="1400"/>
              <a:buChar char="●"/>
            </a:pPr>
            <a:r>
              <a:rPr lang="en-GB" sz="1400"/>
              <a:t>A hard drive to store the data on energy and usage which is downloaded from the cloud.</a:t>
            </a:r>
            <a:endParaRPr sz="1400"/>
          </a:p>
          <a:p>
            <a:pPr indent="-317500" lvl="0" marL="457200" rtl="0" algn="l">
              <a:spcBef>
                <a:spcPts val="0"/>
              </a:spcBef>
              <a:spcAft>
                <a:spcPts val="0"/>
              </a:spcAft>
              <a:buSzPts val="1400"/>
              <a:buChar char="●"/>
            </a:pPr>
            <a:r>
              <a:rPr lang="en-GB" sz="1400"/>
              <a:t>RAM, BUS… and other electronic </a:t>
            </a:r>
            <a:r>
              <a:rPr lang="en-GB" sz="1400"/>
              <a:t>components</a:t>
            </a:r>
            <a:r>
              <a:rPr lang="en-GB" sz="1400"/>
              <a:t> (linked by pins).</a:t>
            </a:r>
            <a:endParaRPr sz="1400"/>
          </a:p>
        </p:txBody>
      </p:sp>
      <p:sp>
        <p:nvSpPr>
          <p:cNvPr id="346" name="Google Shape;346;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nvSpPr>
        <p:spPr>
          <a:xfrm>
            <a:off x="287325" y="0"/>
            <a:ext cx="337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rPr>
              <a:t>PAB: tangible structure</a:t>
            </a:r>
            <a:endParaRPr b="1" sz="1800">
              <a:solidFill>
                <a:schemeClr val="dk2"/>
              </a:solidFill>
            </a:endParaRPr>
          </a:p>
        </p:txBody>
      </p:sp>
      <p:sp>
        <p:nvSpPr>
          <p:cNvPr id="352" name="Google Shape;35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53" name="Google Shape;353;p48"/>
          <p:cNvPicPr preferRelativeResize="0"/>
          <p:nvPr/>
        </p:nvPicPr>
        <p:blipFill>
          <a:blip r:embed="rId3">
            <a:alphaModFix/>
          </a:blip>
          <a:stretch>
            <a:fillRect/>
          </a:stretch>
        </p:blipFill>
        <p:spPr>
          <a:xfrm>
            <a:off x="287325" y="373913"/>
            <a:ext cx="8856676" cy="439566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Diagrams</a:t>
            </a:r>
            <a:endParaRPr/>
          </a:p>
        </p:txBody>
      </p:sp>
      <p:sp>
        <p:nvSpPr>
          <p:cNvPr id="359" name="Google Shape;359;p49"/>
          <p:cNvSpPr txBox="1"/>
          <p:nvPr>
            <p:ph idx="1" type="body"/>
          </p:nvPr>
        </p:nvSpPr>
        <p:spPr>
          <a:xfrm>
            <a:off x="311700" y="1152475"/>
            <a:ext cx="8520600" cy="3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PAB behavioral and tangible structure</a:t>
            </a:r>
            <a:endParaRPr b="1" sz="1400"/>
          </a:p>
          <a:p>
            <a:pPr indent="0" lvl="0" marL="0" rtl="0" algn="l">
              <a:spcBef>
                <a:spcPts val="1200"/>
              </a:spcBef>
              <a:spcAft>
                <a:spcPts val="1200"/>
              </a:spcAft>
              <a:buNone/>
            </a:pPr>
            <a:r>
              <a:rPr lang="en-GB" sz="1400"/>
              <a:t>This is our main diagram for the physical structure. The components related to the subsystems will be detailed in a dedicated section. We defined some behavioral and functional components in the external actors which are needed for the interactions with the EMS. For example, the weather station uses live and stored temperature data to perform the predictions. The RE provider is responsible for giving predictions on its production and checking the market price (or providing the fixed contract price). The TE provider needs to provide its tariffs as well as an emission factor (kgCO2/kWh). The datacenter is responsible for providing the data load schedule. These missions were assumed proper to the actors since they would need the information (on prices, emissions, forecast…) anyway for their internal functioning. </a:t>
            </a:r>
            <a:endParaRPr sz="1400"/>
          </a:p>
        </p:txBody>
      </p:sp>
      <p:sp>
        <p:nvSpPr>
          <p:cNvPr id="360" name="Google Shape;360;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66" name="Google Shape;366;p50"/>
          <p:cNvPicPr preferRelativeResize="0"/>
          <p:nvPr/>
        </p:nvPicPr>
        <p:blipFill>
          <a:blip r:embed="rId3">
            <a:alphaModFix/>
          </a:blip>
          <a:stretch>
            <a:fillRect/>
          </a:stretch>
        </p:blipFill>
        <p:spPr>
          <a:xfrm>
            <a:off x="1777588" y="38133"/>
            <a:ext cx="5743500" cy="5067234"/>
          </a:xfrm>
          <a:prstGeom prst="rect">
            <a:avLst/>
          </a:prstGeom>
          <a:noFill/>
          <a:ln>
            <a:noFill/>
          </a:ln>
        </p:spPr>
      </p:pic>
      <p:sp>
        <p:nvSpPr>
          <p:cNvPr id="367" name="Google Shape;367;p50"/>
          <p:cNvSpPr/>
          <p:nvPr/>
        </p:nvSpPr>
        <p:spPr>
          <a:xfrm>
            <a:off x="1779950" y="3854275"/>
            <a:ext cx="3471000" cy="1289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0"/>
          <p:cNvSpPr txBox="1"/>
          <p:nvPr/>
        </p:nvSpPr>
        <p:spPr>
          <a:xfrm>
            <a:off x="1777600" y="3854275"/>
            <a:ext cx="3471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rPr>
              <a:t>PAB behavioral and tangible structure - portion on external physical actors</a:t>
            </a:r>
            <a:endParaRPr b="1"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Diagrams</a:t>
            </a:r>
            <a:endParaRPr/>
          </a:p>
        </p:txBody>
      </p:sp>
      <p:sp>
        <p:nvSpPr>
          <p:cNvPr id="374" name="Google Shape;374;p51"/>
          <p:cNvSpPr txBox="1"/>
          <p:nvPr>
            <p:ph idx="1" type="body"/>
          </p:nvPr>
        </p:nvSpPr>
        <p:spPr>
          <a:xfrm>
            <a:off x="311700" y="1152475"/>
            <a:ext cx="8520600" cy="3904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t>PAB behavioral and tangible structure</a:t>
            </a:r>
            <a:endParaRPr b="1"/>
          </a:p>
          <a:p>
            <a:pPr indent="0" lvl="0" marL="0" rtl="0" algn="l">
              <a:spcBef>
                <a:spcPts val="1200"/>
              </a:spcBef>
              <a:spcAft>
                <a:spcPts val="0"/>
              </a:spcAft>
              <a:buNone/>
            </a:pPr>
            <a:r>
              <a:rPr lang="en-GB"/>
              <a:t>As a software, the functions of our system are centralized in the main processor. The first three behavioral components are common and serve to gradually calculate the total energy needs:</a:t>
            </a:r>
            <a:endParaRPr/>
          </a:p>
          <a:p>
            <a:pPr indent="-317182" lvl="0" marL="457200" rtl="0" algn="l">
              <a:spcBef>
                <a:spcPts val="1200"/>
              </a:spcBef>
              <a:spcAft>
                <a:spcPts val="0"/>
              </a:spcAft>
              <a:buSzPct val="100000"/>
              <a:buChar char="●"/>
            </a:pPr>
            <a:r>
              <a:rPr b="1" lang="en-GB"/>
              <a:t>Forecast data usage needs:</a:t>
            </a:r>
            <a:r>
              <a:rPr lang="en-GB"/>
              <a:t> the module receives a file from the datacenter with the load scheduled to flow through the server and the information is translated into energy needs to power the machines that store and treat the data. .</a:t>
            </a:r>
            <a:endParaRPr b="1"/>
          </a:p>
          <a:p>
            <a:pPr indent="-317182" lvl="0" marL="457200" rtl="0" algn="l">
              <a:spcBef>
                <a:spcPts val="1000"/>
              </a:spcBef>
              <a:spcAft>
                <a:spcPts val="0"/>
              </a:spcAft>
              <a:buSzPct val="100000"/>
              <a:buChar char="●"/>
            </a:pPr>
            <a:r>
              <a:rPr b="1" lang="en-GB"/>
              <a:t>Forecast cooling needs:</a:t>
            </a:r>
            <a:r>
              <a:rPr lang="en-GB"/>
              <a:t> the module receives the temperature forecast file from the weather station and transforms the temperature information into data on energy use needed to cool down the servers at such temperatures. The increased use of the servers will cause additional warming which was translated into additional cooling needs. </a:t>
            </a:r>
            <a:endParaRPr/>
          </a:p>
          <a:p>
            <a:pPr indent="-317182" lvl="0" marL="457200" rtl="0" algn="l">
              <a:spcBef>
                <a:spcPts val="1000"/>
              </a:spcBef>
              <a:spcAft>
                <a:spcPts val="0"/>
              </a:spcAft>
              <a:buSzPct val="100000"/>
              <a:buChar char="●"/>
            </a:pPr>
            <a:r>
              <a:rPr b="1" lang="en-GB"/>
              <a:t>Total energy needs calculator:</a:t>
            </a:r>
            <a:r>
              <a:rPr lang="en-GB"/>
              <a:t> the module takes the output files of the two previous functions and calculates the sum as a schedule of total energy needs for both cooling and power.</a:t>
            </a:r>
            <a:endParaRPr/>
          </a:p>
          <a:p>
            <a:pPr indent="0" lvl="0" marL="0" rtl="0" algn="l">
              <a:spcBef>
                <a:spcPts val="1000"/>
              </a:spcBef>
              <a:spcAft>
                <a:spcPts val="1200"/>
              </a:spcAft>
              <a:buNone/>
            </a:pPr>
            <a:r>
              <a:rPr lang="en-GB"/>
              <a:t>The functional and behavioral exchanges are data files containing temperature predictions and energy needs (a schedule of energy needed per time slot).</a:t>
            </a:r>
            <a:endParaRPr/>
          </a:p>
        </p:txBody>
      </p:sp>
      <p:sp>
        <p:nvSpPr>
          <p:cNvPr id="375" name="Google Shape;375;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GB"/>
              <a:t>O</a:t>
            </a:r>
            <a:r>
              <a:rPr lang="en-GB"/>
              <a:t>perational Analysis</a:t>
            </a:r>
            <a:endParaRPr/>
          </a:p>
          <a:p>
            <a:pPr indent="-342900" lvl="0" marL="457200" rtl="0" algn="l">
              <a:lnSpc>
                <a:spcPct val="150000"/>
              </a:lnSpc>
              <a:spcBef>
                <a:spcPts val="0"/>
              </a:spcBef>
              <a:spcAft>
                <a:spcPts val="0"/>
              </a:spcAft>
              <a:buSzPts val="1800"/>
              <a:buAutoNum type="arabicPeriod"/>
            </a:pPr>
            <a:r>
              <a:rPr lang="en-GB"/>
              <a:t>System Analysis</a:t>
            </a:r>
            <a:endParaRPr/>
          </a:p>
          <a:p>
            <a:pPr indent="-342900" lvl="0" marL="457200" rtl="0" algn="l">
              <a:lnSpc>
                <a:spcPct val="150000"/>
              </a:lnSpc>
              <a:spcBef>
                <a:spcPts val="0"/>
              </a:spcBef>
              <a:spcAft>
                <a:spcPts val="0"/>
              </a:spcAft>
              <a:buSzPts val="1800"/>
              <a:buAutoNum type="arabicPeriod"/>
            </a:pPr>
            <a:r>
              <a:rPr lang="en-GB"/>
              <a:t>Physical Architecture</a:t>
            </a:r>
            <a:endParaRPr/>
          </a:p>
          <a:p>
            <a:pPr indent="-342900" lvl="0" marL="457200" rtl="0" algn="l">
              <a:lnSpc>
                <a:spcPct val="150000"/>
              </a:lnSpc>
              <a:spcBef>
                <a:spcPts val="0"/>
              </a:spcBef>
              <a:spcAft>
                <a:spcPts val="0"/>
              </a:spcAft>
              <a:buSzPts val="1800"/>
              <a:buAutoNum type="arabicPeriod"/>
            </a:pPr>
            <a:r>
              <a:rPr lang="en-GB"/>
              <a:t>Sub-systems</a:t>
            </a:r>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81" name="Google Shape;381;p52"/>
          <p:cNvPicPr preferRelativeResize="0"/>
          <p:nvPr/>
        </p:nvPicPr>
        <p:blipFill rotWithShape="1">
          <a:blip r:embed="rId3">
            <a:alphaModFix/>
          </a:blip>
          <a:srcRect b="1787" l="1594" r="0" t="0"/>
          <a:stretch/>
        </p:blipFill>
        <p:spPr>
          <a:xfrm>
            <a:off x="228300" y="0"/>
            <a:ext cx="8915701" cy="4754051"/>
          </a:xfrm>
          <a:prstGeom prst="rect">
            <a:avLst/>
          </a:prstGeom>
          <a:noFill/>
          <a:ln>
            <a:noFill/>
          </a:ln>
        </p:spPr>
      </p:pic>
      <p:sp>
        <p:nvSpPr>
          <p:cNvPr id="382" name="Google Shape;382;p52"/>
          <p:cNvSpPr txBox="1"/>
          <p:nvPr/>
        </p:nvSpPr>
        <p:spPr>
          <a:xfrm>
            <a:off x="228300" y="4754050"/>
            <a:ext cx="8433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rPr>
              <a:t>PAB behavioral and tangible structure - portion on EMS</a:t>
            </a:r>
            <a:endParaRPr b="1" sz="18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Diagrams - Variabilities</a:t>
            </a:r>
            <a:endParaRPr/>
          </a:p>
        </p:txBody>
      </p:sp>
      <p:sp>
        <p:nvSpPr>
          <p:cNvPr id="388" name="Google Shape;388;p5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t>PAB behavioral and tangible structure</a:t>
            </a:r>
            <a:endParaRPr b="1"/>
          </a:p>
          <a:p>
            <a:pPr indent="0" lvl="0" marL="0" rtl="0" algn="l">
              <a:spcBef>
                <a:spcPts val="1200"/>
              </a:spcBef>
              <a:spcAft>
                <a:spcPts val="0"/>
              </a:spcAft>
              <a:buNone/>
            </a:pPr>
            <a:r>
              <a:rPr lang="en-GB"/>
              <a:t>The three remaining behavioral components are specific to the two variabilities implemented: </a:t>
            </a:r>
            <a:endParaRPr/>
          </a:p>
          <a:p>
            <a:pPr indent="-317182" lvl="0" marL="457200" rtl="0" algn="l">
              <a:spcBef>
                <a:spcPts val="1200"/>
              </a:spcBef>
              <a:spcAft>
                <a:spcPts val="0"/>
              </a:spcAft>
              <a:buSzPct val="100000"/>
              <a:buChar char="●"/>
            </a:pPr>
            <a:r>
              <a:rPr b="1" lang="en-GB"/>
              <a:t>ECO mode:</a:t>
            </a:r>
            <a:r>
              <a:rPr lang="en-GB"/>
              <a:t> the component takes the forecasted RE production and compares it to the total energy needs to deduce any data load that needs to be reduced or sent away to another datacenter (information on remaining load sent back to the datacenter via the user interface). The optimization process is along the RE price and for example, the EMS could propose slight variations or switching to MIX mode if the price is too high. </a:t>
            </a:r>
            <a:endParaRPr/>
          </a:p>
          <a:p>
            <a:pPr indent="-317182" lvl="0" marL="457200" rtl="0" algn="l">
              <a:spcBef>
                <a:spcPts val="1000"/>
              </a:spcBef>
              <a:spcAft>
                <a:spcPts val="1000"/>
              </a:spcAft>
              <a:buSzPct val="100000"/>
              <a:buChar char="●"/>
            </a:pPr>
            <a:r>
              <a:rPr b="1" lang="en-GB"/>
              <a:t>MIX mode:</a:t>
            </a:r>
            <a:r>
              <a:rPr lang="en-GB"/>
              <a:t> To combine RE and TE, the EMS first needs to compare the RE forecast to the total needs. Then it checks if the client conditions are possible, for example if the client has a goal of 30% energy needs to be met by RE the EMS checks if that is possible given the forecast. In case the percentage cannot be met, the default option is to use all the amount of RE available and to complete the rest of the needs with TE. In a second behavioral component, the system takes the total needs and calculated TE portion, along with the energy prices and the emission factor to optimize according to economic and environmental conditions. The system will propose a set of supply plan propositions within a margin of the initial solution in order to optimize these conditions (ex. A plan with only 25% RE but much cheaper than the 30% condition). </a:t>
            </a:r>
            <a:endParaRPr/>
          </a:p>
        </p:txBody>
      </p:sp>
      <p:sp>
        <p:nvSpPr>
          <p:cNvPr id="389" name="Google Shape;389;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95" name="Google Shape;395;p54"/>
          <p:cNvSpPr txBox="1"/>
          <p:nvPr/>
        </p:nvSpPr>
        <p:spPr>
          <a:xfrm>
            <a:off x="497175" y="323375"/>
            <a:ext cx="6666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GB" sz="1800">
                <a:solidFill>
                  <a:schemeClr val="dk2"/>
                </a:solidFill>
              </a:rPr>
              <a:t>PAB behavioral and tangible structure - ECO mode</a:t>
            </a:r>
            <a:endParaRPr/>
          </a:p>
        </p:txBody>
      </p:sp>
      <p:pic>
        <p:nvPicPr>
          <p:cNvPr id="396" name="Google Shape;396;p54"/>
          <p:cNvPicPr preferRelativeResize="0"/>
          <p:nvPr/>
        </p:nvPicPr>
        <p:blipFill>
          <a:blip r:embed="rId3">
            <a:alphaModFix/>
          </a:blip>
          <a:stretch>
            <a:fillRect/>
          </a:stretch>
        </p:blipFill>
        <p:spPr>
          <a:xfrm>
            <a:off x="497175" y="785075"/>
            <a:ext cx="7975273" cy="4206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02" name="Google Shape;402;p55"/>
          <p:cNvPicPr preferRelativeResize="0"/>
          <p:nvPr/>
        </p:nvPicPr>
        <p:blipFill>
          <a:blip r:embed="rId3">
            <a:alphaModFix/>
          </a:blip>
          <a:stretch>
            <a:fillRect/>
          </a:stretch>
        </p:blipFill>
        <p:spPr>
          <a:xfrm>
            <a:off x="414738" y="785075"/>
            <a:ext cx="8314520" cy="4358418"/>
          </a:xfrm>
          <a:prstGeom prst="rect">
            <a:avLst/>
          </a:prstGeom>
          <a:noFill/>
          <a:ln>
            <a:noFill/>
          </a:ln>
        </p:spPr>
      </p:pic>
      <p:sp>
        <p:nvSpPr>
          <p:cNvPr id="403" name="Google Shape;403;p55"/>
          <p:cNvSpPr txBox="1"/>
          <p:nvPr/>
        </p:nvSpPr>
        <p:spPr>
          <a:xfrm>
            <a:off x="414750" y="323375"/>
            <a:ext cx="6666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800">
                <a:solidFill>
                  <a:schemeClr val="dk2"/>
                </a:solidFill>
              </a:rPr>
              <a:t>PAB behavioral and tangible structure - MIX mode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Diagrams </a:t>
            </a:r>
            <a:endParaRPr/>
          </a:p>
        </p:txBody>
      </p:sp>
      <p:sp>
        <p:nvSpPr>
          <p:cNvPr id="409" name="Google Shape;409;p56"/>
          <p:cNvSpPr txBox="1"/>
          <p:nvPr>
            <p:ph idx="1" type="body"/>
          </p:nvPr>
        </p:nvSpPr>
        <p:spPr>
          <a:xfrm>
            <a:off x="311700" y="1152475"/>
            <a:ext cx="8520600" cy="32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PAB behavioral and tangible structure - Functional chain / physical path</a:t>
            </a:r>
            <a:endParaRPr b="1" sz="1400"/>
          </a:p>
          <a:p>
            <a:pPr indent="0" lvl="0" marL="0" rtl="0" algn="l">
              <a:spcBef>
                <a:spcPts val="1200"/>
              </a:spcBef>
              <a:spcAft>
                <a:spcPts val="0"/>
              </a:spcAft>
              <a:buNone/>
            </a:pPr>
            <a:r>
              <a:rPr lang="en-GB" sz="1400"/>
              <a:t>We also did a parallel between a </a:t>
            </a:r>
            <a:r>
              <a:rPr b="1" lang="en-GB" sz="1400"/>
              <a:t>functional chain</a:t>
            </a:r>
            <a:r>
              <a:rPr lang="en-GB" sz="1400"/>
              <a:t> and </a:t>
            </a:r>
            <a:r>
              <a:rPr b="1" lang="en-GB" sz="1400"/>
              <a:t>physical path</a:t>
            </a:r>
            <a:r>
              <a:rPr lang="en-GB" sz="1400"/>
              <a:t> on how to get the temperature from the weather station. It’s a direct functional exchange between “predict temperature” and “read temperature prediction file” in terms of functional chain. However, the physical path is more complex because it needs to transit through the cloud and hard drive in order to transfer and download the data to be treated. </a:t>
            </a:r>
            <a:endParaRPr sz="1400"/>
          </a:p>
          <a:p>
            <a:pPr indent="0" lvl="0" marL="0" rtl="0" algn="l">
              <a:spcBef>
                <a:spcPts val="1200"/>
              </a:spcBef>
              <a:spcAft>
                <a:spcPts val="1200"/>
              </a:spcAft>
              <a:buNone/>
            </a:pPr>
            <a:r>
              <a:rPr lang="en-GB" sz="1400"/>
              <a:t>Other options for functional chains include getting the RE or usage forecasts. In both cases, the physical path would also transit through the cloud and hard drive to the main processor, while the functional exchanges are directly between the actors’ functions and the internal functions of the EMS main processor.</a:t>
            </a:r>
            <a:endParaRPr sz="1400"/>
          </a:p>
        </p:txBody>
      </p:sp>
      <p:sp>
        <p:nvSpPr>
          <p:cNvPr id="410" name="Google Shape;410;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16" name="Google Shape;416;p57"/>
          <p:cNvPicPr preferRelativeResize="0"/>
          <p:nvPr/>
        </p:nvPicPr>
        <p:blipFill>
          <a:blip r:embed="rId3">
            <a:alphaModFix/>
          </a:blip>
          <a:stretch>
            <a:fillRect/>
          </a:stretch>
        </p:blipFill>
        <p:spPr>
          <a:xfrm>
            <a:off x="304800" y="1215500"/>
            <a:ext cx="8839200" cy="2712475"/>
          </a:xfrm>
          <a:prstGeom prst="rect">
            <a:avLst/>
          </a:prstGeom>
          <a:noFill/>
          <a:ln>
            <a:noFill/>
          </a:ln>
        </p:spPr>
      </p:pic>
      <p:sp>
        <p:nvSpPr>
          <p:cNvPr id="417" name="Google Shape;417;p57"/>
          <p:cNvSpPr txBox="1"/>
          <p:nvPr/>
        </p:nvSpPr>
        <p:spPr>
          <a:xfrm>
            <a:off x="304800" y="772550"/>
            <a:ext cx="8839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GB" sz="1800">
                <a:solidFill>
                  <a:schemeClr val="dk2"/>
                </a:solidFill>
              </a:rPr>
              <a:t>PAB behavioral and tangible structure - Functional chain / physical path</a:t>
            </a:r>
            <a:endParaRPr/>
          </a:p>
        </p:txBody>
      </p:sp>
      <p:sp>
        <p:nvSpPr>
          <p:cNvPr id="418" name="Google Shape;418;p57"/>
          <p:cNvSpPr/>
          <p:nvPr/>
        </p:nvSpPr>
        <p:spPr>
          <a:xfrm>
            <a:off x="5761250" y="1396675"/>
            <a:ext cx="134400" cy="134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57"/>
          <p:cNvCxnSpPr/>
          <p:nvPr/>
        </p:nvCxnSpPr>
        <p:spPr>
          <a:xfrm>
            <a:off x="2911425" y="2833625"/>
            <a:ext cx="443400" cy="470100"/>
          </a:xfrm>
          <a:prstGeom prst="straightConnector1">
            <a:avLst/>
          </a:prstGeom>
          <a:noFill/>
          <a:ln cap="flat" cmpd="sng" w="38100">
            <a:solidFill>
              <a:srgbClr val="FF0000"/>
            </a:solidFill>
            <a:prstDash val="solid"/>
            <a:round/>
            <a:headEnd len="med" w="med" type="none"/>
            <a:tailEnd len="med" w="med" type="none"/>
          </a:ln>
        </p:spPr>
      </p:cxnSp>
      <p:cxnSp>
        <p:nvCxnSpPr>
          <p:cNvPr id="420" name="Google Shape;420;p57"/>
          <p:cNvCxnSpPr/>
          <p:nvPr/>
        </p:nvCxnSpPr>
        <p:spPr>
          <a:xfrm>
            <a:off x="3354825" y="3276800"/>
            <a:ext cx="912900" cy="0"/>
          </a:xfrm>
          <a:prstGeom prst="straightConnector1">
            <a:avLst/>
          </a:prstGeom>
          <a:noFill/>
          <a:ln cap="flat" cmpd="sng" w="38100">
            <a:solidFill>
              <a:srgbClr val="FF0000"/>
            </a:solidFill>
            <a:prstDash val="solid"/>
            <a:round/>
            <a:headEnd len="med" w="med" type="none"/>
            <a:tailEnd len="med" w="med" type="none"/>
          </a:ln>
        </p:spPr>
      </p:cxnSp>
      <p:cxnSp>
        <p:nvCxnSpPr>
          <p:cNvPr id="421" name="Google Shape;421;p57"/>
          <p:cNvCxnSpPr/>
          <p:nvPr/>
        </p:nvCxnSpPr>
        <p:spPr>
          <a:xfrm flipH="1" rot="10800000">
            <a:off x="4308075" y="2779700"/>
            <a:ext cx="1893600" cy="497100"/>
          </a:xfrm>
          <a:prstGeom prst="straightConnector1">
            <a:avLst/>
          </a:prstGeom>
          <a:noFill/>
          <a:ln cap="flat" cmpd="sng" w="38100">
            <a:solidFill>
              <a:srgbClr val="FF0000"/>
            </a:solidFill>
            <a:prstDash val="solid"/>
            <a:round/>
            <a:headEnd len="med" w="med" type="none"/>
            <a:tailEnd len="med" w="med" type="none"/>
          </a:ln>
        </p:spPr>
      </p:cxnSp>
      <p:cxnSp>
        <p:nvCxnSpPr>
          <p:cNvPr id="422" name="Google Shape;422;p57"/>
          <p:cNvCxnSpPr/>
          <p:nvPr/>
        </p:nvCxnSpPr>
        <p:spPr>
          <a:xfrm>
            <a:off x="6201675" y="2752700"/>
            <a:ext cx="335700" cy="273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8"/>
          <p:cNvSpPr txBox="1"/>
          <p:nvPr>
            <p:ph type="title"/>
          </p:nvPr>
        </p:nvSpPr>
        <p:spPr>
          <a:xfrm>
            <a:off x="311700" y="0"/>
            <a:ext cx="19650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20"/>
              <a:t>Physical Architecture</a:t>
            </a:r>
            <a:r>
              <a:rPr lang="en-GB" sz="2320"/>
              <a:t> - Diagrams </a:t>
            </a:r>
            <a:endParaRPr sz="2320"/>
          </a:p>
        </p:txBody>
      </p:sp>
      <p:sp>
        <p:nvSpPr>
          <p:cNvPr id="428" name="Google Shape;428;p58"/>
          <p:cNvSpPr txBox="1"/>
          <p:nvPr>
            <p:ph idx="1" type="body"/>
          </p:nvPr>
        </p:nvSpPr>
        <p:spPr>
          <a:xfrm>
            <a:off x="311700" y="1239000"/>
            <a:ext cx="1965000" cy="39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ES - Make ECO supply plan</a:t>
            </a:r>
            <a:endParaRPr b="1" sz="1400"/>
          </a:p>
          <a:p>
            <a:pPr indent="0" lvl="0" marL="0" rtl="0" algn="l">
              <a:spcBef>
                <a:spcPts val="1200"/>
              </a:spcBef>
              <a:spcAft>
                <a:spcPts val="1200"/>
              </a:spcAft>
              <a:buNone/>
            </a:pPr>
            <a:r>
              <a:rPr lang="en-GB" sz="1400"/>
              <a:t>This diagram retraces the explanation of ECO mode in chronological order: reading the RE forecast, comparing it to the needs, checking the price conditions before giving the final result of the remaining data load if applicable. </a:t>
            </a:r>
            <a:endParaRPr sz="1400"/>
          </a:p>
        </p:txBody>
      </p:sp>
      <p:sp>
        <p:nvSpPr>
          <p:cNvPr id="429" name="Google Shape;429;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30" name="Google Shape;430;p58"/>
          <p:cNvPicPr preferRelativeResize="0"/>
          <p:nvPr/>
        </p:nvPicPr>
        <p:blipFill>
          <a:blip r:embed="rId3">
            <a:alphaModFix/>
          </a:blip>
          <a:stretch>
            <a:fillRect/>
          </a:stretch>
        </p:blipFill>
        <p:spPr>
          <a:xfrm>
            <a:off x="2276741" y="0"/>
            <a:ext cx="6867268" cy="5143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Diagrams </a:t>
            </a:r>
            <a:endParaRPr/>
          </a:p>
        </p:txBody>
      </p:sp>
      <p:sp>
        <p:nvSpPr>
          <p:cNvPr id="436" name="Google Shape;436;p59"/>
          <p:cNvSpPr txBox="1"/>
          <p:nvPr>
            <p:ph idx="1" type="body"/>
          </p:nvPr>
        </p:nvSpPr>
        <p:spPr>
          <a:xfrm>
            <a:off x="311700" y="1152475"/>
            <a:ext cx="8520600" cy="162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400"/>
              <a:t>CDB - Energy price class</a:t>
            </a:r>
            <a:endParaRPr b="1" sz="1400"/>
          </a:p>
          <a:p>
            <a:pPr indent="0" lvl="0" marL="0" rtl="0" algn="l">
              <a:spcBef>
                <a:spcPts val="1200"/>
              </a:spcBef>
              <a:spcAft>
                <a:spcPts val="1200"/>
              </a:spcAft>
              <a:buNone/>
            </a:pPr>
            <a:r>
              <a:rPr lang="en-GB" sz="1400"/>
              <a:t>This diagram defines the exchange item on energy price which includes the name of the provider and the price in euros/kWh. This exchange item is used as a reference for all energy-related price exchanges, either RE or TE.</a:t>
            </a:r>
            <a:endParaRPr b="1" sz="1400"/>
          </a:p>
        </p:txBody>
      </p:sp>
      <p:sp>
        <p:nvSpPr>
          <p:cNvPr id="437" name="Google Shape;437;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38" name="Google Shape;438;p59"/>
          <p:cNvPicPr preferRelativeResize="0"/>
          <p:nvPr/>
        </p:nvPicPr>
        <p:blipFill>
          <a:blip r:embed="rId3">
            <a:alphaModFix/>
          </a:blip>
          <a:stretch>
            <a:fillRect/>
          </a:stretch>
        </p:blipFill>
        <p:spPr>
          <a:xfrm>
            <a:off x="1328725" y="2685238"/>
            <a:ext cx="6486525" cy="23717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Physical Architecture</a:t>
            </a:r>
            <a:r>
              <a:rPr lang="en-GB"/>
              <a:t> - Challenges </a:t>
            </a:r>
            <a:endParaRPr/>
          </a:p>
        </p:txBody>
      </p:sp>
      <p:sp>
        <p:nvSpPr>
          <p:cNvPr id="444" name="Google Shape;444;p60"/>
          <p:cNvSpPr txBox="1"/>
          <p:nvPr>
            <p:ph idx="1" type="body"/>
          </p:nvPr>
        </p:nvSpPr>
        <p:spPr>
          <a:xfrm>
            <a:off x="311700" y="1152475"/>
            <a:ext cx="8520600" cy="35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The challenges we faced include:</a:t>
            </a:r>
            <a:endParaRPr sz="1400"/>
          </a:p>
          <a:p>
            <a:pPr indent="-317500" lvl="0" marL="457200" rtl="0" algn="l">
              <a:spcBef>
                <a:spcPts val="1200"/>
              </a:spcBef>
              <a:spcAft>
                <a:spcPts val="0"/>
              </a:spcAft>
              <a:buSzPts val="1400"/>
              <a:buChar char="●"/>
            </a:pPr>
            <a:r>
              <a:rPr lang="en-GB" sz="1400"/>
              <a:t>Having few tangible components with a focus on software</a:t>
            </a:r>
            <a:endParaRPr sz="1400"/>
          </a:p>
          <a:p>
            <a:pPr indent="-317500" lvl="0" marL="457200" rtl="0" algn="l">
              <a:spcBef>
                <a:spcPts val="0"/>
              </a:spcBef>
              <a:spcAft>
                <a:spcPts val="0"/>
              </a:spcAft>
              <a:buSzPts val="1400"/>
              <a:buChar char="●"/>
            </a:pPr>
            <a:r>
              <a:rPr lang="en-GB" sz="1400"/>
              <a:t>Reliance of our EMS on multiple existing external systems</a:t>
            </a:r>
            <a:endParaRPr sz="1400"/>
          </a:p>
          <a:p>
            <a:pPr indent="-317500" lvl="0" marL="457200" rtl="0" algn="l">
              <a:spcBef>
                <a:spcPts val="0"/>
              </a:spcBef>
              <a:spcAft>
                <a:spcPts val="0"/>
              </a:spcAft>
              <a:buSzPts val="1400"/>
              <a:buChar char="●"/>
            </a:pPr>
            <a:r>
              <a:rPr lang="en-GB" sz="1400"/>
              <a:t>Distinguishing</a:t>
            </a:r>
            <a:r>
              <a:rPr lang="en-GB" sz="1400"/>
              <a:t> between actors/node PCs/behavior PCs</a:t>
            </a:r>
            <a:endParaRPr sz="1400"/>
          </a:p>
          <a:p>
            <a:pPr indent="-317500" lvl="0" marL="457200" rtl="0" algn="l">
              <a:spcBef>
                <a:spcPts val="0"/>
              </a:spcBef>
              <a:spcAft>
                <a:spcPts val="0"/>
              </a:spcAft>
              <a:buSzPts val="1400"/>
              <a:buChar char="●"/>
            </a:pPr>
            <a:r>
              <a:rPr lang="en-GB" sz="1400"/>
              <a:t>Clearly defining the operation modes in order to design the appropriate </a:t>
            </a:r>
            <a:r>
              <a:rPr lang="en-GB" sz="1400"/>
              <a:t>functions</a:t>
            </a:r>
            <a:r>
              <a:rPr lang="en-GB" sz="1400"/>
              <a:t> (for example introducing a function to check if the client conditions are possible in mix mode and creating a default option if they are not).</a:t>
            </a:r>
            <a:endParaRPr sz="1400"/>
          </a:p>
          <a:p>
            <a:pPr indent="-317500" lvl="0" marL="457200" rtl="0" algn="l">
              <a:spcBef>
                <a:spcPts val="0"/>
              </a:spcBef>
              <a:spcAft>
                <a:spcPts val="0"/>
              </a:spcAft>
              <a:buSzPts val="1400"/>
              <a:buChar char="●"/>
            </a:pPr>
            <a:r>
              <a:rPr lang="en-GB" sz="1400"/>
              <a:t>Conceiving the form of final output after the optimization process (one or multiple options)</a:t>
            </a:r>
            <a:endParaRPr sz="1400"/>
          </a:p>
        </p:txBody>
      </p:sp>
      <p:sp>
        <p:nvSpPr>
          <p:cNvPr id="445" name="Google Shape;445;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Sub-systems</a:t>
            </a:r>
            <a:endParaRPr/>
          </a:p>
        </p:txBody>
      </p:sp>
      <p:sp>
        <p:nvSpPr>
          <p:cNvPr id="451" name="Google Shape;451;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452" name="Google Shape;452;p61"/>
          <p:cNvSpPr txBox="1"/>
          <p:nvPr/>
        </p:nvSpPr>
        <p:spPr>
          <a:xfrm>
            <a:off x="311700" y="1186500"/>
            <a:ext cx="84111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solidFill>
                  <a:schemeClr val="dk2"/>
                </a:solidFill>
              </a:rPr>
              <a:t>Then we define and initialize a subsystem model </a:t>
            </a:r>
            <a:r>
              <a:rPr lang="en-GB">
                <a:solidFill>
                  <a:schemeClr val="dk2"/>
                </a:solidFill>
              </a:rPr>
              <a:t>based</a:t>
            </a:r>
            <a:r>
              <a:rPr lang="en-GB">
                <a:solidFill>
                  <a:schemeClr val="dk2"/>
                </a:solidFill>
              </a:rPr>
              <a:t> on a model defined in the main system.  If we define the user interface, for example as a software inside a physical node. It will mean therefore that it is in the scope of our supply and we as system </a:t>
            </a:r>
            <a:r>
              <a:rPr lang="en-GB">
                <a:solidFill>
                  <a:schemeClr val="dk2"/>
                </a:solidFill>
              </a:rPr>
              <a:t>integrators a</a:t>
            </a:r>
            <a:r>
              <a:rPr lang="en-GB">
                <a:solidFill>
                  <a:schemeClr val="dk2"/>
                </a:solidFill>
              </a:rPr>
              <a:t>re responsible for its supply. However, a user interface, if we will design it by </a:t>
            </a:r>
            <a:r>
              <a:rPr lang="en-GB">
                <a:solidFill>
                  <a:schemeClr val="dk2"/>
                </a:solidFill>
              </a:rPr>
              <a:t>ourselves</a:t>
            </a:r>
            <a:r>
              <a:rPr lang="en-GB">
                <a:solidFill>
                  <a:schemeClr val="dk2"/>
                </a:solidFill>
              </a:rPr>
              <a:t>, is already a fairly complex system, so in reality, we will not do complex sub-elements of the system by ourselves, but we will decide to externalize it to another system engineering team that will take charge of developing it for us. This means that we are defining levels of </a:t>
            </a:r>
            <a:r>
              <a:rPr lang="en-GB">
                <a:solidFill>
                  <a:schemeClr val="dk2"/>
                </a:solidFill>
              </a:rPr>
              <a:t>engineering that are integrated in our systems, and we have an external architect at the level of the user interface that decides the choices of implementation. </a:t>
            </a:r>
            <a:endParaRPr>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just">
              <a:spcBef>
                <a:spcPts val="0"/>
              </a:spcBef>
              <a:spcAft>
                <a:spcPts val="0"/>
              </a:spcAft>
              <a:buNone/>
            </a:pPr>
            <a:r>
              <a:rPr lang="en-GB">
                <a:solidFill>
                  <a:schemeClr val="dk2"/>
                </a:solidFill>
              </a:rPr>
              <a:t>In capella, there’s a function that will accelerate the workflow we described, which is the system to subsystem transition. In this transition, we initialize a capella model centralized in the user interface which will be the new system of interest and will be in interaction with elements of the main system considered as actors. Furthermore, the functions and components for the user interface in the PAB of the main system, will be considered as the specifications for the sub-system architect.</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Operational Analysis (OA)</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Steps for OA :</a:t>
            </a:r>
            <a:endParaRPr/>
          </a:p>
          <a:p>
            <a:pPr indent="-342900" lvl="0" marL="457200" rtl="0" algn="l">
              <a:spcBef>
                <a:spcPts val="1200"/>
              </a:spcBef>
              <a:spcAft>
                <a:spcPts val="0"/>
              </a:spcAft>
              <a:buSzPts val="1800"/>
              <a:buChar char="●"/>
            </a:pPr>
            <a:r>
              <a:rPr lang="en-GB"/>
              <a:t>Our focus and simplification</a:t>
            </a:r>
            <a:endParaRPr/>
          </a:p>
          <a:p>
            <a:pPr indent="-342900" lvl="0" marL="457200" rtl="0" algn="l">
              <a:spcBef>
                <a:spcPts val="0"/>
              </a:spcBef>
              <a:spcAft>
                <a:spcPts val="0"/>
              </a:spcAft>
              <a:buSzPts val="1800"/>
              <a:buChar char="●"/>
            </a:pPr>
            <a:r>
              <a:rPr lang="en-GB"/>
              <a:t>Definition of the elements </a:t>
            </a:r>
            <a:endParaRPr/>
          </a:p>
          <a:p>
            <a:pPr indent="-342900" lvl="0" marL="457200" rtl="0" algn="l">
              <a:spcBef>
                <a:spcPts val="0"/>
              </a:spcBef>
              <a:spcAft>
                <a:spcPts val="0"/>
              </a:spcAft>
              <a:buSzPts val="1800"/>
              <a:buChar char="●"/>
            </a:pPr>
            <a:r>
              <a:rPr lang="en-GB"/>
              <a:t>Diagrams</a:t>
            </a:r>
            <a:endParaRPr/>
          </a:p>
          <a:p>
            <a:pPr indent="-342900" lvl="0" marL="457200" rtl="0" algn="l">
              <a:spcBef>
                <a:spcPts val="0"/>
              </a:spcBef>
              <a:spcAft>
                <a:spcPts val="0"/>
              </a:spcAft>
              <a:buSzPts val="1800"/>
              <a:buChar char="●"/>
            </a:pPr>
            <a:r>
              <a:rPr lang="en-GB"/>
              <a:t>Challenges</a:t>
            </a:r>
            <a:endParaRPr/>
          </a:p>
          <a:p>
            <a:pPr indent="0" lvl="0" marL="0" rtl="0" algn="l">
              <a:spcBef>
                <a:spcPts val="1200"/>
              </a:spcBef>
              <a:spcAft>
                <a:spcPts val="1200"/>
              </a:spcAft>
              <a:buNone/>
            </a:pPr>
            <a:r>
              <a:t/>
            </a:r>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Subsystems</a:t>
            </a:r>
            <a:endParaRPr/>
          </a:p>
        </p:txBody>
      </p:sp>
      <p:sp>
        <p:nvSpPr>
          <p:cNvPr id="458" name="Google Shape;458;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We performed a vertical SA transition for tw</a:t>
            </a:r>
            <a:r>
              <a:rPr lang="en-GB" sz="1400"/>
              <a:t>o subsystems explained in details in the slides ahead</a:t>
            </a:r>
            <a:r>
              <a:rPr lang="en-GB" sz="1400"/>
              <a:t>. </a:t>
            </a:r>
            <a:endParaRPr sz="1400"/>
          </a:p>
          <a:p>
            <a:pPr indent="-317500" lvl="0" marL="457200" rtl="0" algn="l">
              <a:spcBef>
                <a:spcPts val="1200"/>
              </a:spcBef>
              <a:spcAft>
                <a:spcPts val="0"/>
              </a:spcAft>
              <a:buSzPts val="1400"/>
              <a:buChar char="●"/>
            </a:pPr>
            <a:r>
              <a:rPr lang="en-GB" sz="1400"/>
              <a:t>The user </a:t>
            </a:r>
            <a:r>
              <a:rPr lang="en-GB" sz="1400"/>
              <a:t>interface: linked to a single datacenter to communicate with the EMS.</a:t>
            </a:r>
            <a:endParaRPr sz="1400"/>
          </a:p>
          <a:p>
            <a:pPr indent="-317500" lvl="0" marL="457200" rtl="0" algn="l">
              <a:spcBef>
                <a:spcPts val="1000"/>
              </a:spcBef>
              <a:spcAft>
                <a:spcPts val="1000"/>
              </a:spcAft>
              <a:buSzPts val="1400"/>
              <a:buChar char="●"/>
            </a:pPr>
            <a:r>
              <a:rPr lang="en-GB" sz="1400"/>
              <a:t>The centralized multi-objective data planner software: linked to a centralized planner by the client that communicates with several datacenters.</a:t>
            </a:r>
            <a:endParaRPr sz="1400"/>
          </a:p>
        </p:txBody>
      </p:sp>
      <p:sp>
        <p:nvSpPr>
          <p:cNvPr id="459" name="Google Shape;459;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Subsystem - User Interface</a:t>
            </a:r>
            <a:endParaRPr/>
          </a:p>
        </p:txBody>
      </p:sp>
      <p:sp>
        <p:nvSpPr>
          <p:cNvPr id="465" name="Google Shape;465;p63"/>
          <p:cNvSpPr txBox="1"/>
          <p:nvPr>
            <p:ph idx="1" type="body"/>
          </p:nvPr>
        </p:nvSpPr>
        <p:spPr>
          <a:xfrm>
            <a:off x="311700" y="10711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400"/>
              <a:t>The user interface is a program that can be installed on several devices and operated remotely from the datacenter.</a:t>
            </a:r>
            <a:endParaRPr sz="1400"/>
          </a:p>
          <a:p>
            <a:pPr indent="-325755" lvl="0" marL="457200" rtl="0" algn="l">
              <a:spcBef>
                <a:spcPts val="1200"/>
              </a:spcBef>
              <a:spcAft>
                <a:spcPts val="0"/>
              </a:spcAft>
              <a:buSzPct val="100000"/>
              <a:buChar char="●"/>
            </a:pPr>
            <a:r>
              <a:rPr b="1" lang="en-GB"/>
              <a:t>Problems faced and solved</a:t>
            </a:r>
            <a:endParaRPr b="1"/>
          </a:p>
          <a:p>
            <a:pPr indent="0" lvl="0" marL="0" rtl="0" algn="just">
              <a:spcBef>
                <a:spcPts val="1200"/>
              </a:spcBef>
              <a:spcAft>
                <a:spcPts val="0"/>
              </a:spcAft>
              <a:buNone/>
            </a:pPr>
            <a:r>
              <a:rPr lang="en-GB" sz="1400"/>
              <a:t>The first problem we faced is about the </a:t>
            </a:r>
            <a:r>
              <a:rPr lang="en-GB" sz="1400"/>
              <a:t>physical implementation at the main system level, concerning </a:t>
            </a:r>
            <a:r>
              <a:rPr lang="en-GB" sz="1400"/>
              <a:t>how to send commands and data from the user </a:t>
            </a:r>
            <a:r>
              <a:rPr lang="en-GB" sz="1400"/>
              <a:t>interface</a:t>
            </a:r>
            <a:r>
              <a:rPr lang="en-GB" sz="1400"/>
              <a:t> to our energy management system, without interfering with the energy management system execution. To solve that, we decided to make a parallel processor in our EMS, that will take care of the communications and avoid overloading the main </a:t>
            </a:r>
            <a:r>
              <a:rPr lang="en-GB" sz="1400"/>
              <a:t>processor. We did the same thing with the communication with the centralized multi-objective data planner.</a:t>
            </a:r>
            <a:endParaRPr sz="1400"/>
          </a:p>
          <a:p>
            <a:pPr indent="0" lvl="0" marL="0" rtl="0" algn="just">
              <a:spcBef>
                <a:spcPts val="1200"/>
              </a:spcBef>
              <a:spcAft>
                <a:spcPts val="0"/>
              </a:spcAft>
              <a:buNone/>
            </a:pPr>
            <a:r>
              <a:rPr lang="en-GB" sz="1400"/>
              <a:t>Then, we were confused about what nodes to use for the user interface and we thought first of implementing a physical component concerning the technology where the user interface will be executed (Tablet, … ), but then we decided not to put it as it would be our responsibility to provide it and we should not be limited by one possible technology (It can be installed on several devices remotely (phone or computer)).</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466" name="Google Shape;466;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67" name="Google Shape;467;p63"/>
          <p:cNvPicPr preferRelativeResize="0"/>
          <p:nvPr/>
        </p:nvPicPr>
        <p:blipFill rotWithShape="1">
          <a:blip r:embed="rId3">
            <a:alphaModFix/>
          </a:blip>
          <a:srcRect b="66029" l="0" r="79415" t="0"/>
          <a:stretch/>
        </p:blipFill>
        <p:spPr>
          <a:xfrm>
            <a:off x="6229000" y="3505800"/>
            <a:ext cx="1711525" cy="1480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Subsystem - User Interface</a:t>
            </a:r>
            <a:endParaRPr/>
          </a:p>
        </p:txBody>
      </p:sp>
      <p:sp>
        <p:nvSpPr>
          <p:cNvPr id="473" name="Google Shape;473;p64"/>
          <p:cNvSpPr txBox="1"/>
          <p:nvPr>
            <p:ph idx="1" type="body"/>
          </p:nvPr>
        </p:nvSpPr>
        <p:spPr>
          <a:xfrm>
            <a:off x="311700" y="928950"/>
            <a:ext cx="4179000" cy="3998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GB"/>
              <a:t>LAB diagram</a:t>
            </a:r>
            <a:endParaRPr b="1"/>
          </a:p>
          <a:p>
            <a:pPr indent="0" lvl="0" marL="0" rtl="0" algn="just">
              <a:spcBef>
                <a:spcPts val="1200"/>
              </a:spcBef>
              <a:spcAft>
                <a:spcPts val="0"/>
              </a:spcAft>
              <a:buNone/>
            </a:pPr>
            <a:r>
              <a:rPr lang="en-GB" sz="1400"/>
              <a:t>At the logical architecture level, the user, when operating the EMS, should be able to visualize the information about the current status of the supply plan used in a datacenter as well as the future data projected as given by the centralized planner, and the supply plan proposition given in the output of our EMS. </a:t>
            </a:r>
            <a:endParaRPr sz="1400"/>
          </a:p>
          <a:p>
            <a:pPr indent="0" lvl="0" marL="0" rtl="0" algn="just">
              <a:spcBef>
                <a:spcPts val="1200"/>
              </a:spcBef>
              <a:spcAft>
                <a:spcPts val="0"/>
              </a:spcAft>
              <a:buNone/>
            </a:pPr>
            <a:r>
              <a:rPr lang="en-GB" sz="1400"/>
              <a:t>In the </a:t>
            </a:r>
            <a:r>
              <a:rPr lang="en-GB" sz="1400"/>
              <a:t>controller</a:t>
            </a:r>
            <a:r>
              <a:rPr lang="en-GB" sz="1400"/>
              <a:t> logical component, the user can choose the operation mode of the EMS (ECO, MIX) as well as the corresponding </a:t>
            </a:r>
            <a:r>
              <a:rPr lang="en-GB" sz="1400"/>
              <a:t>settings, run the EMS, choose the supply plan to adopt from the proposed ones, and adjust the dataload of the datacenter if necessary.</a:t>
            </a:r>
            <a:endParaRPr sz="1400"/>
          </a:p>
          <a:p>
            <a:pPr indent="0" lvl="0" marL="0" rtl="0" algn="l">
              <a:spcBef>
                <a:spcPts val="1200"/>
              </a:spcBef>
              <a:spcAft>
                <a:spcPts val="1200"/>
              </a:spcAft>
              <a:buNone/>
            </a:pPr>
            <a:r>
              <a:t/>
            </a:r>
            <a:endParaRPr sz="1400"/>
          </a:p>
        </p:txBody>
      </p:sp>
      <p:sp>
        <p:nvSpPr>
          <p:cNvPr id="474" name="Google Shape;474;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75" name="Google Shape;475;p64"/>
          <p:cNvPicPr preferRelativeResize="0"/>
          <p:nvPr/>
        </p:nvPicPr>
        <p:blipFill>
          <a:blip r:embed="rId3">
            <a:alphaModFix/>
          </a:blip>
          <a:stretch>
            <a:fillRect/>
          </a:stretch>
        </p:blipFill>
        <p:spPr>
          <a:xfrm>
            <a:off x="4490700" y="1159200"/>
            <a:ext cx="4564302" cy="353820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Subsystem - User Interface</a:t>
            </a:r>
            <a:endParaRPr/>
          </a:p>
        </p:txBody>
      </p:sp>
      <p:sp>
        <p:nvSpPr>
          <p:cNvPr id="481" name="Google Shape;481;p65"/>
          <p:cNvSpPr txBox="1"/>
          <p:nvPr>
            <p:ph idx="1" type="body"/>
          </p:nvPr>
        </p:nvSpPr>
        <p:spPr>
          <a:xfrm>
            <a:off x="311700" y="928950"/>
            <a:ext cx="4179000" cy="399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ES diagram</a:t>
            </a:r>
            <a:endParaRPr sz="1400"/>
          </a:p>
          <a:p>
            <a:pPr indent="0" lvl="0" marL="0" rtl="0" algn="l">
              <a:spcBef>
                <a:spcPts val="1200"/>
              </a:spcBef>
              <a:spcAft>
                <a:spcPts val="1200"/>
              </a:spcAft>
              <a:buNone/>
            </a:pPr>
            <a:r>
              <a:t/>
            </a:r>
            <a:endParaRPr sz="1400"/>
          </a:p>
        </p:txBody>
      </p:sp>
      <p:sp>
        <p:nvSpPr>
          <p:cNvPr id="482" name="Google Shape;482;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483" name="Google Shape;483;p65"/>
          <p:cNvPicPr preferRelativeResize="0"/>
          <p:nvPr/>
        </p:nvPicPr>
        <p:blipFill>
          <a:blip r:embed="rId3">
            <a:alphaModFix/>
          </a:blip>
          <a:stretch>
            <a:fillRect/>
          </a:stretch>
        </p:blipFill>
        <p:spPr>
          <a:xfrm>
            <a:off x="4572000" y="0"/>
            <a:ext cx="3437492" cy="514350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6"/>
          <p:cNvSpPr txBox="1"/>
          <p:nvPr>
            <p:ph type="title"/>
          </p:nvPr>
        </p:nvSpPr>
        <p:spPr>
          <a:xfrm>
            <a:off x="311700" y="445025"/>
            <a:ext cx="85206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Subsystem - Centralized multi-objective data planner</a:t>
            </a:r>
            <a:endParaRPr/>
          </a:p>
        </p:txBody>
      </p:sp>
      <p:sp>
        <p:nvSpPr>
          <p:cNvPr id="489" name="Google Shape;489;p66"/>
          <p:cNvSpPr txBox="1"/>
          <p:nvPr>
            <p:ph idx="1" type="body"/>
          </p:nvPr>
        </p:nvSpPr>
        <p:spPr>
          <a:xfrm>
            <a:off x="311700" y="965150"/>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GB"/>
              <a:t>Principle</a:t>
            </a:r>
            <a:endParaRPr b="1"/>
          </a:p>
          <a:p>
            <a:pPr indent="0" lvl="0" marL="0" rtl="0" algn="just">
              <a:spcBef>
                <a:spcPts val="1200"/>
              </a:spcBef>
              <a:spcAft>
                <a:spcPts val="0"/>
              </a:spcAft>
              <a:buNone/>
            </a:pPr>
            <a:r>
              <a:rPr lang="en-GB" sz="1400"/>
              <a:t>When designing our Energy Management System (EMS), we noted that in reality all the data centers are correlated, and the decisions (of energy management, </a:t>
            </a:r>
            <a:r>
              <a:rPr lang="en-GB" sz="1400"/>
              <a:t>computing speed</a:t>
            </a:r>
            <a:r>
              <a:rPr lang="en-GB" sz="1400"/>
              <a:t>…) made at a certain datacenter could affect the decisions made at another datacenter. For example, when setting an ECO mode for a datacenter, and in the case where the amount of r</a:t>
            </a:r>
            <a:r>
              <a:rPr lang="en-GB" sz="1400"/>
              <a:t>enewable</a:t>
            </a:r>
            <a:r>
              <a:rPr lang="en-GB" sz="1400"/>
              <a:t> energy is not enough to process all the </a:t>
            </a:r>
            <a:r>
              <a:rPr lang="en-GB" sz="1400"/>
              <a:t>scheduled</a:t>
            </a:r>
            <a:r>
              <a:rPr lang="en-GB" sz="1400"/>
              <a:t> data load, the remaining load will be sent back to the centralized planner, to distribute it on other data centers which will affect their performances. Therefore, we </a:t>
            </a:r>
            <a:r>
              <a:rPr lang="en-GB" sz="1400"/>
              <a:t>thought</a:t>
            </a:r>
            <a:r>
              <a:rPr lang="en-GB" sz="1400"/>
              <a:t> that we needed a centralized </a:t>
            </a:r>
            <a:r>
              <a:rPr lang="en-GB" sz="1400"/>
              <a:t>planning</a:t>
            </a:r>
            <a:r>
              <a:rPr lang="en-GB" sz="1400"/>
              <a:t> algorithm that takes into consideration all the energy and computing decisions made locally, to generate optimal data distributions that consist of a pareto front of non dominated solutions. This makes sense when we are </a:t>
            </a:r>
            <a:r>
              <a:rPr lang="en-GB" sz="1400"/>
              <a:t>planning</a:t>
            </a:r>
            <a:r>
              <a:rPr lang="en-GB" sz="1400"/>
              <a:t> for data centers that are using our EMS.</a:t>
            </a:r>
            <a:endParaRPr sz="1400"/>
          </a:p>
          <a:p>
            <a:pPr indent="0" lvl="0" marL="0" rtl="0" algn="just">
              <a:spcBef>
                <a:spcPts val="1200"/>
              </a:spcBef>
              <a:spcAft>
                <a:spcPts val="1200"/>
              </a:spcAft>
              <a:buNone/>
            </a:pPr>
            <a:r>
              <a:rPr lang="en-GB" sz="1400"/>
              <a:t>The idea </a:t>
            </a:r>
            <a:r>
              <a:rPr lang="en-GB" sz="1400"/>
              <a:t>behind the multi-objective data planner is to generate optimal distributions of data (at multiple data centers that use our EMS) taking into consideration the load balancing reports (response time, overloading) (giving a metric about the overall processing efficiency) and the energy reports generated by our EMS (giving a metric of power efficiency) at each data center.</a:t>
            </a:r>
            <a:endParaRPr sz="1400"/>
          </a:p>
        </p:txBody>
      </p:sp>
      <p:sp>
        <p:nvSpPr>
          <p:cNvPr id="490" name="Google Shape;490;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7"/>
          <p:cNvSpPr txBox="1"/>
          <p:nvPr>
            <p:ph type="title"/>
          </p:nvPr>
        </p:nvSpPr>
        <p:spPr>
          <a:xfrm>
            <a:off x="311700" y="445025"/>
            <a:ext cx="85206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Subsystem - Centralized multi-objective data planner</a:t>
            </a:r>
            <a:endParaRPr/>
          </a:p>
        </p:txBody>
      </p:sp>
      <p:sp>
        <p:nvSpPr>
          <p:cNvPr id="496" name="Google Shape;496;p67"/>
          <p:cNvSpPr txBox="1"/>
          <p:nvPr>
            <p:ph idx="1" type="body"/>
          </p:nvPr>
        </p:nvSpPr>
        <p:spPr>
          <a:xfrm>
            <a:off x="311700" y="1117550"/>
            <a:ext cx="8520600" cy="40917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Char char="●"/>
            </a:pPr>
            <a:r>
              <a:rPr b="1" lang="en-GB" sz="1700"/>
              <a:t>Genetic algorithms NSGA-II and LAB diagram</a:t>
            </a:r>
            <a:endParaRPr b="1" sz="1700"/>
          </a:p>
          <a:p>
            <a:pPr indent="0" lvl="0" marL="0" rtl="0" algn="just">
              <a:lnSpc>
                <a:spcPct val="105000"/>
              </a:lnSpc>
              <a:spcBef>
                <a:spcPts val="1200"/>
              </a:spcBef>
              <a:spcAft>
                <a:spcPts val="0"/>
              </a:spcAft>
              <a:buNone/>
            </a:pPr>
            <a:r>
              <a:rPr lang="en-GB" sz="1300"/>
              <a:t>The NSGA-II is a robust stochastic multi-objective optimization algorithm that has demonstrated its ability to handle very complex problems in a fully automated manner. </a:t>
            </a:r>
            <a:endParaRPr sz="1300"/>
          </a:p>
          <a:p>
            <a:pPr indent="0" lvl="0" marL="0" rtl="0" algn="just">
              <a:lnSpc>
                <a:spcPct val="105000"/>
              </a:lnSpc>
              <a:spcBef>
                <a:spcPts val="1200"/>
              </a:spcBef>
              <a:spcAft>
                <a:spcPts val="0"/>
              </a:spcAft>
              <a:buNone/>
            </a:pPr>
            <a:r>
              <a:rPr lang="en-GB" sz="1300"/>
              <a:t>The initialization parameters of the algorithm (stopping condition, mutation rate, population size, ...) are not quantifiable and strongly depend on the objective functions, constraints. They can be the result of trial and error, or machine learning approaches.Therefore, we created a separate logical component for initialization in the LAB diagram. The  algorithm node logical component will run the NSGA-II core and read reports of the objective functions as well as show the optimal pareto front. The Run NSGA-II core function is the main core of the algorithm, that will generate an initial population (set of individuals where each individual is a chromosome encoding a possible setting of data distribution and the EMS mode setting at each datacenter), send the population for evaluation (energy reports and load balancing reports) then perform the 3 operations of the genetic algorithm (selection, mutation and crossover) between individuals (in a loop until a number of iterations). </a:t>
            </a:r>
            <a:endParaRPr sz="1300"/>
          </a:p>
          <a:p>
            <a:pPr indent="0" lvl="0" marL="0" rtl="0" algn="just">
              <a:lnSpc>
                <a:spcPct val="105000"/>
              </a:lnSpc>
              <a:spcBef>
                <a:spcPts val="1200"/>
              </a:spcBef>
              <a:spcAft>
                <a:spcPts val="1200"/>
              </a:spcAft>
              <a:buNone/>
            </a:pPr>
            <a:r>
              <a:rPr lang="en-GB" sz="1300"/>
              <a:t>Finally, the physical component of communication with data centers will evaluate the objective functions of each individual (data &amp; energy planning possibility).</a:t>
            </a:r>
            <a:endParaRPr sz="1300"/>
          </a:p>
        </p:txBody>
      </p:sp>
      <p:sp>
        <p:nvSpPr>
          <p:cNvPr id="497" name="Google Shape;497;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8"/>
          <p:cNvSpPr txBox="1"/>
          <p:nvPr>
            <p:ph type="title"/>
          </p:nvPr>
        </p:nvSpPr>
        <p:spPr>
          <a:xfrm>
            <a:off x="311700" y="445025"/>
            <a:ext cx="85206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Subsystem - Centralized multi-objective data planner</a:t>
            </a:r>
            <a:endParaRPr/>
          </a:p>
        </p:txBody>
      </p:sp>
      <p:sp>
        <p:nvSpPr>
          <p:cNvPr id="503" name="Google Shape;503;p68"/>
          <p:cNvSpPr txBox="1"/>
          <p:nvPr>
            <p:ph idx="1" type="body"/>
          </p:nvPr>
        </p:nvSpPr>
        <p:spPr>
          <a:xfrm>
            <a:off x="311700" y="96515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a:t>LAB diagram</a:t>
            </a:r>
            <a:endParaRPr sz="1400"/>
          </a:p>
        </p:txBody>
      </p:sp>
      <p:sp>
        <p:nvSpPr>
          <p:cNvPr id="504" name="Google Shape;504;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505" name="Google Shape;505;p68"/>
          <p:cNvPicPr preferRelativeResize="0"/>
          <p:nvPr/>
        </p:nvPicPr>
        <p:blipFill>
          <a:blip r:embed="rId3">
            <a:alphaModFix/>
          </a:blip>
          <a:stretch>
            <a:fillRect/>
          </a:stretch>
        </p:blipFill>
        <p:spPr>
          <a:xfrm>
            <a:off x="2524350" y="1351325"/>
            <a:ext cx="5395726" cy="32611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9"/>
          <p:cNvSpPr txBox="1"/>
          <p:nvPr>
            <p:ph type="title"/>
          </p:nvPr>
        </p:nvSpPr>
        <p:spPr>
          <a:xfrm>
            <a:off x="311700" y="445025"/>
            <a:ext cx="85206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Subsystem - Centralized multi-objective data planner</a:t>
            </a:r>
            <a:endParaRPr/>
          </a:p>
        </p:txBody>
      </p:sp>
      <p:sp>
        <p:nvSpPr>
          <p:cNvPr id="511" name="Google Shape;511;p69"/>
          <p:cNvSpPr txBox="1"/>
          <p:nvPr>
            <p:ph idx="1" type="body"/>
          </p:nvPr>
        </p:nvSpPr>
        <p:spPr>
          <a:xfrm>
            <a:off x="311700" y="965150"/>
            <a:ext cx="8520600" cy="409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Example with 2 data centers and ES diagram</a:t>
            </a:r>
            <a:endParaRPr b="1"/>
          </a:p>
          <a:p>
            <a:pPr indent="0" lvl="0" marL="0" rtl="0" algn="just">
              <a:spcBef>
                <a:spcPts val="1200"/>
              </a:spcBef>
              <a:spcAft>
                <a:spcPts val="1200"/>
              </a:spcAft>
              <a:buNone/>
            </a:pPr>
            <a:r>
              <a:rPr lang="en-GB" sz="1400"/>
              <a:t>For example, if we have two datacenters using our EMS, the centralized data planner will run the NSGA-II core, and generate a population of n individuals. Each individual is a possibility of how the data is distributed among those 2 datacenters, and the EMS mode settings at each data center. Each individual will be evaluated. For an evaluation of a certain individual, the centralized multi-objective data planner will communicate with the 2 datacenters and send them the future data schedule and mode settings as coded by that individual. Then, the 2 datacenters will send back feedbacks (reports) about the “fitness” of that individual in terms of energy efficiency (CO2 emissions, Price…) and load balancing efficiency (response time, computing overload). After evaluation of all the individuals, the NSGA-II will read the reports and select the K best (non-dominated individuals) and perform the 3 genetic algorithm operations defined previously, the process is then repeated to do a stochastic research in the space of possible data distributions and EMS mode settings. </a:t>
            </a:r>
            <a:endParaRPr sz="1400"/>
          </a:p>
        </p:txBody>
      </p:sp>
      <p:sp>
        <p:nvSpPr>
          <p:cNvPr id="512" name="Google Shape;512;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0"/>
          <p:cNvSpPr txBox="1"/>
          <p:nvPr>
            <p:ph type="title"/>
          </p:nvPr>
        </p:nvSpPr>
        <p:spPr>
          <a:xfrm>
            <a:off x="311700" y="445025"/>
            <a:ext cx="8520600" cy="9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Subsystem - Centralized multi-objective data planner</a:t>
            </a:r>
            <a:endParaRPr/>
          </a:p>
        </p:txBody>
      </p:sp>
      <p:sp>
        <p:nvSpPr>
          <p:cNvPr id="518" name="Google Shape;518;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Exchange scenario </a:t>
            </a:r>
            <a:r>
              <a:rPr b="1" lang="en-GB"/>
              <a:t>diagram</a:t>
            </a:r>
            <a:r>
              <a:rPr b="1" lang="en-GB"/>
              <a:t> (ES)</a:t>
            </a:r>
            <a:endParaRPr b="1"/>
          </a:p>
        </p:txBody>
      </p:sp>
      <p:sp>
        <p:nvSpPr>
          <p:cNvPr id="519" name="Google Shape;519;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520" name="Google Shape;520;p70"/>
          <p:cNvPicPr preferRelativeResize="0"/>
          <p:nvPr/>
        </p:nvPicPr>
        <p:blipFill rotWithShape="1">
          <a:blip r:embed="rId3">
            <a:alphaModFix/>
          </a:blip>
          <a:srcRect b="37581" l="0" r="0" t="0"/>
          <a:stretch/>
        </p:blipFill>
        <p:spPr>
          <a:xfrm>
            <a:off x="5196500" y="1105775"/>
            <a:ext cx="2988274" cy="379134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Problems encountered</a:t>
            </a:r>
            <a:endParaRPr/>
          </a:p>
        </p:txBody>
      </p:sp>
      <p:sp>
        <p:nvSpPr>
          <p:cNvPr id="526" name="Google Shape;526;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In terms of representation, we encountered the problem that we couldn’t find a way to represent in the exchange scenario and in the logical </a:t>
            </a:r>
            <a:r>
              <a:rPr lang="en-GB" sz="1400"/>
              <a:t>architecture</a:t>
            </a:r>
            <a:r>
              <a:rPr lang="en-GB" sz="1400"/>
              <a:t>, the fact that we are communicating with n data centers and not with </a:t>
            </a:r>
            <a:r>
              <a:rPr lang="en-GB" sz="1400"/>
              <a:t>only one.</a:t>
            </a:r>
            <a:endParaRPr sz="1400"/>
          </a:p>
        </p:txBody>
      </p:sp>
      <p:sp>
        <p:nvSpPr>
          <p:cNvPr id="527" name="Google Shape;527;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Operational</a:t>
            </a:r>
            <a:r>
              <a:rPr lang="en-GB"/>
              <a:t> Analysis - Our focus</a:t>
            </a:r>
            <a:endParaRPr/>
          </a:p>
        </p:txBody>
      </p:sp>
      <p:sp>
        <p:nvSpPr>
          <p:cNvPr id="92" name="Google Shape;92;p18"/>
          <p:cNvSpPr txBox="1"/>
          <p:nvPr>
            <p:ph idx="1" type="body"/>
          </p:nvPr>
        </p:nvSpPr>
        <p:spPr>
          <a:xfrm>
            <a:off x="311700" y="1152475"/>
            <a:ext cx="846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400"/>
              <a:t>Operational Analysis is the first part of this project. It only focuses on the user and stakeholder needs. In the operational analysis, we define several key stakeholders, such as Google, electricity service provider, traditional/renewable electricity provider, and key actors in stakeholders are also considered. Through establishing stakeholders’ operational activities, we know generally their interactions. </a:t>
            </a:r>
            <a:endParaRPr sz="1400"/>
          </a:p>
          <a:p>
            <a:pPr indent="0" lvl="0" marL="0" rtl="0" algn="l">
              <a:spcBef>
                <a:spcPts val="1200"/>
              </a:spcBef>
              <a:spcAft>
                <a:spcPts val="0"/>
              </a:spcAft>
              <a:buClr>
                <a:schemeClr val="dk1"/>
              </a:buClr>
              <a:buSzPts val="1100"/>
              <a:buFont typeface="Arial"/>
              <a:buNone/>
            </a:pPr>
            <a:r>
              <a:rPr lang="en-GB" sz="1400"/>
              <a:t>In our system, traditional/renewable electricity providers provide electricity to an energy service provider. Then the energy service provider makes a supply plan for Google. Google will adjust its strategy according to the supply plan.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533" name="Google Shape;533;p72"/>
          <p:cNvSpPr txBox="1"/>
          <p:nvPr>
            <p:ph idx="1" type="body"/>
          </p:nvPr>
        </p:nvSpPr>
        <p:spPr>
          <a:xfrm>
            <a:off x="311700" y="1132275"/>
            <a:ext cx="8520600" cy="2638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In terms of conclusion, we created the EMS solution, that covers as much as we could, in the constraints of the project, the needs of </a:t>
            </a:r>
            <a:r>
              <a:rPr lang="en-GB" sz="1400"/>
              <a:t>the datacenter</a:t>
            </a:r>
            <a:r>
              <a:rPr lang="en-GB" sz="1400"/>
              <a:t> client in </a:t>
            </a:r>
            <a:r>
              <a:rPr lang="en-GB" sz="1400"/>
              <a:t>terms</a:t>
            </a:r>
            <a:r>
              <a:rPr lang="en-GB" sz="1400"/>
              <a:t> of optimizing its energy supply plan. However, our EMS is not limited to datacenters, we can imagine it being used for any factory or even for homes, to help the planet we live in become a better place, and, following Bill Gates’ vision [1], help avoid a future climate disaster while still running our innovative activities optimally. </a:t>
            </a:r>
            <a:endParaRPr sz="1400"/>
          </a:p>
          <a:p>
            <a:pPr indent="0" lvl="0" marL="0" rtl="0" algn="just">
              <a:spcBef>
                <a:spcPts val="1200"/>
              </a:spcBef>
              <a:spcAft>
                <a:spcPts val="1200"/>
              </a:spcAft>
              <a:buNone/>
            </a:pPr>
            <a:r>
              <a:rPr lang="en-GB" sz="1400"/>
              <a:t>Furthermore, we can think of improving our EMS model by adding more variabilities, such as considering natural ventilation as an optimization parameter as well as geolocalization, extending the model to </a:t>
            </a:r>
            <a:r>
              <a:rPr lang="en-GB" sz="1400"/>
              <a:t>explore</a:t>
            </a:r>
            <a:r>
              <a:rPr lang="en-GB" sz="1400"/>
              <a:t> </a:t>
            </a:r>
            <a:r>
              <a:rPr lang="en-GB" sz="1400"/>
              <a:t>countries</a:t>
            </a:r>
            <a:r>
              <a:rPr lang="en-GB" sz="1400"/>
              <a:t> with favorable climates.</a:t>
            </a:r>
            <a:endParaRPr sz="1400"/>
          </a:p>
        </p:txBody>
      </p:sp>
      <p:sp>
        <p:nvSpPr>
          <p:cNvPr id="534" name="Google Shape;534;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535" name="Google Shape;535;p72"/>
          <p:cNvSpPr txBox="1"/>
          <p:nvPr/>
        </p:nvSpPr>
        <p:spPr>
          <a:xfrm>
            <a:off x="551500" y="4441225"/>
            <a:ext cx="733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9999"/>
                </a:solidFill>
              </a:rPr>
              <a:t>[1] Bill Gates, </a:t>
            </a:r>
            <a:r>
              <a:rPr i="1" lang="en-GB">
                <a:solidFill>
                  <a:srgbClr val="999999"/>
                </a:solidFill>
              </a:rPr>
              <a:t>How to avoid a climate disaster: The Solutions We Have and the Breakthroughs We Need</a:t>
            </a:r>
            <a:endParaRPr i="1">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Operational Analysis - Simplification</a:t>
            </a:r>
            <a:endParaRPr/>
          </a:p>
        </p:txBody>
      </p:sp>
      <p:sp>
        <p:nvSpPr>
          <p:cNvPr id="99" name="Google Shape;99;p19"/>
          <p:cNvSpPr txBox="1"/>
          <p:nvPr>
            <p:ph idx="1" type="body"/>
          </p:nvPr>
        </p:nvSpPr>
        <p:spPr>
          <a:xfrm>
            <a:off x="311700" y="1172700"/>
            <a:ext cx="4954800" cy="31296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605"/>
              <a:buNone/>
            </a:pPr>
            <a:r>
              <a:rPr lang="en-GB" sz="1100"/>
              <a:t>Actually, simplicity will be necessary to reduce the complexity of our system including several entities. Each of them could be regarded as one complicated system including numerous functions, but it is not our focus. We just regard them as external entities and analyse their interactions. We don’t care about the details and just focus on the needs and feasibility of creating a system that satisfies those needs. </a:t>
            </a:r>
            <a:endParaRPr sz="1100"/>
          </a:p>
          <a:p>
            <a:pPr indent="-298450" lvl="0" marL="457200" rtl="0" algn="just">
              <a:lnSpc>
                <a:spcPct val="100000"/>
              </a:lnSpc>
              <a:spcBef>
                <a:spcPts val="1200"/>
              </a:spcBef>
              <a:spcAft>
                <a:spcPts val="0"/>
              </a:spcAft>
              <a:buSzPts val="1100"/>
              <a:buAutoNum type="arabicPeriod"/>
            </a:pPr>
            <a:r>
              <a:rPr lang="en-GB" sz="1100"/>
              <a:t>Google company has numerous different types of staff, they coordinate their work with each other. But in our system, we just consider procurement and finance staff. Other staff not related to our system will not be considered. </a:t>
            </a:r>
            <a:endParaRPr sz="1100"/>
          </a:p>
          <a:p>
            <a:pPr indent="-298450" lvl="0" marL="457200" rtl="0" algn="just">
              <a:lnSpc>
                <a:spcPct val="100000"/>
              </a:lnSpc>
              <a:spcBef>
                <a:spcPts val="1000"/>
              </a:spcBef>
              <a:spcAft>
                <a:spcPts val="0"/>
              </a:spcAft>
              <a:buSzPts val="1100"/>
              <a:buAutoNum type="arabicPeriod"/>
            </a:pPr>
            <a:r>
              <a:rPr lang="en-GB" sz="1100"/>
              <a:t>There are several methods for cooling the </a:t>
            </a:r>
            <a:r>
              <a:rPr lang="en-GB" sz="1100"/>
              <a:t>equipments</a:t>
            </a:r>
            <a:r>
              <a:rPr lang="en-GB" sz="1100"/>
              <a:t> of data center such as, putting the equipments into cold water, driving fans in data center by </a:t>
            </a:r>
            <a:r>
              <a:rPr lang="en-GB" sz="1100"/>
              <a:t>the natural wind and electric cooling conditions. If we consider all of them, it’s a very complicated problem. So we just think that the data center will be cooled by cooling conditions (fans) driven by electricity. The electricity is produced using renewable energy.</a:t>
            </a:r>
            <a:endParaRPr sz="1100"/>
          </a:p>
          <a:p>
            <a:pPr indent="0" lvl="0" marL="0" rtl="0" algn="just">
              <a:lnSpc>
                <a:spcPct val="100000"/>
              </a:lnSpc>
              <a:spcBef>
                <a:spcPts val="1000"/>
              </a:spcBef>
              <a:spcAft>
                <a:spcPts val="1200"/>
              </a:spcAft>
              <a:buSzPts val="605"/>
              <a:buNone/>
            </a:pPr>
            <a:r>
              <a:t/>
            </a:r>
            <a:endParaRPr sz="1100"/>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1" name="Google Shape;101;p19"/>
          <p:cNvPicPr preferRelativeResize="0"/>
          <p:nvPr/>
        </p:nvPicPr>
        <p:blipFill rotWithShape="1">
          <a:blip r:embed="rId3">
            <a:alphaModFix/>
          </a:blip>
          <a:srcRect b="40929" l="0" r="41009" t="0"/>
          <a:stretch/>
        </p:blipFill>
        <p:spPr>
          <a:xfrm>
            <a:off x="5778725" y="1744950"/>
            <a:ext cx="2384123" cy="198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a:t>
            </a:r>
            <a:r>
              <a:rPr lang="en-GB"/>
              <a:t>perational Analysis</a:t>
            </a:r>
            <a:r>
              <a:rPr lang="en-GB"/>
              <a:t> - Definition of the elements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GB" sz="1430"/>
              <a:t>In this </a:t>
            </a:r>
            <a:r>
              <a:rPr lang="en-GB" sz="1430"/>
              <a:t>operational analysis</a:t>
            </a:r>
            <a:r>
              <a:rPr lang="en-GB" sz="1430"/>
              <a:t>, we define some </a:t>
            </a:r>
            <a:r>
              <a:rPr lang="en-GB" sz="1430"/>
              <a:t>diagrams</a:t>
            </a:r>
            <a:r>
              <a:rPr lang="en-GB" sz="1430"/>
              <a:t> </a:t>
            </a:r>
            <a:r>
              <a:rPr lang="en-GB" sz="1430"/>
              <a:t>including </a:t>
            </a:r>
            <a:endParaRPr sz="1430"/>
          </a:p>
          <a:p>
            <a:pPr indent="-319405" lvl="0" marL="457200" rtl="0" algn="l">
              <a:lnSpc>
                <a:spcPct val="95000"/>
              </a:lnSpc>
              <a:spcBef>
                <a:spcPts val="1200"/>
              </a:spcBef>
              <a:spcAft>
                <a:spcPts val="0"/>
              </a:spcAft>
              <a:buSzPts val="1430"/>
              <a:buAutoNum type="arabicPeriod"/>
            </a:pPr>
            <a:r>
              <a:rPr lang="en-GB" sz="1430"/>
              <a:t>OEBD (Operational Entity Breakdown), </a:t>
            </a:r>
            <a:endParaRPr sz="1430"/>
          </a:p>
          <a:p>
            <a:pPr indent="-319405" lvl="0" marL="457200" rtl="0" algn="l">
              <a:lnSpc>
                <a:spcPct val="95000"/>
              </a:lnSpc>
              <a:spcBef>
                <a:spcPts val="0"/>
              </a:spcBef>
              <a:spcAft>
                <a:spcPts val="0"/>
              </a:spcAft>
              <a:buSzPts val="1430"/>
              <a:buAutoNum type="arabicPeriod"/>
            </a:pPr>
            <a:r>
              <a:rPr lang="en-GB" sz="1430"/>
              <a:t>OCB (Operational Capabilities Blank), </a:t>
            </a:r>
            <a:endParaRPr sz="1430"/>
          </a:p>
          <a:p>
            <a:pPr indent="-319405" lvl="0" marL="457200" rtl="0" algn="l">
              <a:lnSpc>
                <a:spcPct val="95000"/>
              </a:lnSpc>
              <a:spcBef>
                <a:spcPts val="0"/>
              </a:spcBef>
              <a:spcAft>
                <a:spcPts val="0"/>
              </a:spcAft>
              <a:buSzPts val="1430"/>
              <a:buAutoNum type="arabicPeriod"/>
            </a:pPr>
            <a:r>
              <a:rPr lang="en-GB" sz="1430"/>
              <a:t>OAB (Operational Architecture Blank), </a:t>
            </a:r>
            <a:endParaRPr sz="1430"/>
          </a:p>
          <a:p>
            <a:pPr indent="-319405" lvl="0" marL="457200" rtl="0" algn="l">
              <a:lnSpc>
                <a:spcPct val="95000"/>
              </a:lnSpc>
              <a:spcBef>
                <a:spcPts val="0"/>
              </a:spcBef>
              <a:spcAft>
                <a:spcPts val="0"/>
              </a:spcAft>
              <a:buSzPts val="1430"/>
              <a:buAutoNum type="arabicPeriod"/>
            </a:pPr>
            <a:r>
              <a:rPr lang="en-GB" sz="1430"/>
              <a:t>OABD (Operational Activity Breakdown), </a:t>
            </a:r>
            <a:endParaRPr sz="1430"/>
          </a:p>
          <a:p>
            <a:pPr indent="-319405" lvl="0" marL="457200" rtl="0" algn="l">
              <a:lnSpc>
                <a:spcPct val="95000"/>
              </a:lnSpc>
              <a:spcBef>
                <a:spcPts val="0"/>
              </a:spcBef>
              <a:spcAft>
                <a:spcPts val="0"/>
              </a:spcAft>
              <a:buSzPts val="1430"/>
              <a:buAutoNum type="arabicPeriod"/>
            </a:pPr>
            <a:r>
              <a:rPr lang="en-GB" sz="1430"/>
              <a:t>OES (Entity Scenario). </a:t>
            </a:r>
            <a:endParaRPr sz="1430"/>
          </a:p>
          <a:p>
            <a:pPr indent="0" lvl="0" marL="0" rtl="0" algn="just">
              <a:lnSpc>
                <a:spcPct val="95000"/>
              </a:lnSpc>
              <a:spcBef>
                <a:spcPts val="1200"/>
              </a:spcBef>
              <a:spcAft>
                <a:spcPts val="0"/>
              </a:spcAft>
              <a:buSzPts val="935"/>
              <a:buNone/>
            </a:pPr>
            <a:r>
              <a:rPr lang="en-GB" sz="1430"/>
              <a:t>The OEBD defines the stakeholders (entities and actors) in our system. The OABD shows the necessary operational activities. The operational capabilities and their links to the entities are defined in the diagram OCB. The diagram OAB generally shows our system’s operational process and how our system works. OES explains and details how the activities work in chronological order. </a:t>
            </a:r>
            <a:endParaRPr sz="1430"/>
          </a:p>
          <a:p>
            <a:pPr indent="0" lvl="0" marL="0" rtl="0" algn="just">
              <a:lnSpc>
                <a:spcPct val="95000"/>
              </a:lnSpc>
              <a:spcBef>
                <a:spcPts val="1200"/>
              </a:spcBef>
              <a:spcAft>
                <a:spcPts val="1200"/>
              </a:spcAft>
              <a:buSzPts val="935"/>
              <a:buNone/>
            </a:pPr>
            <a:r>
              <a:rPr lang="en-GB" sz="1430"/>
              <a:t>In this system, the stakeholders needs are complicated and the supply relations are not simple. Therefore, we try to define step by step the visualization of operational architecture to make the system more easily analysed and more comprehensive. </a:t>
            </a:r>
            <a:endParaRPr sz="1430"/>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a:t>
            </a:r>
            <a:r>
              <a:rPr lang="en-GB"/>
              <a:t>perational Analysis</a:t>
            </a:r>
            <a:r>
              <a:rPr lang="en-GB"/>
              <a:t> - </a:t>
            </a:r>
            <a:r>
              <a:rPr lang="en-GB"/>
              <a:t>OEBD</a:t>
            </a:r>
            <a:endParaRPr/>
          </a:p>
        </p:txBody>
      </p:sp>
      <p:sp>
        <p:nvSpPr>
          <p:cNvPr id="114" name="Google Shape;114;p21"/>
          <p:cNvSpPr txBox="1"/>
          <p:nvPr/>
        </p:nvSpPr>
        <p:spPr>
          <a:xfrm>
            <a:off x="419600" y="1100150"/>
            <a:ext cx="4011300" cy="340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100"/>
              <a:t>First of all, we define the entities and actors in the diagram OEBD (Operational Entity Breakdown) presenting the general </a:t>
            </a:r>
            <a:r>
              <a:rPr lang="en-GB" sz="1100"/>
              <a:t>organism</a:t>
            </a:r>
            <a:r>
              <a:rPr lang="en-GB" sz="1100"/>
              <a:t> relation. We focus on 6 entities, like Google data center (client), electricity service provider... </a:t>
            </a:r>
            <a:endParaRPr sz="1100"/>
          </a:p>
          <a:p>
            <a:pPr indent="-298450" lvl="0" marL="457200" rtl="0" algn="just">
              <a:spcBef>
                <a:spcPts val="1000"/>
              </a:spcBef>
              <a:spcAft>
                <a:spcPts val="0"/>
              </a:spcAft>
              <a:buSzPts val="1100"/>
              <a:buChar char="●"/>
            </a:pPr>
            <a:r>
              <a:rPr lang="en-GB" sz="1100"/>
              <a:t>Electricity TE[1] provider here generates electricity from tr</a:t>
            </a:r>
            <a:r>
              <a:rPr lang="en-GB" sz="1100"/>
              <a:t>aditional energy (fossil fuels), such as diesel and gas. </a:t>
            </a:r>
            <a:endParaRPr sz="1100"/>
          </a:p>
          <a:p>
            <a:pPr indent="-298450" lvl="0" marL="457200" rtl="0" algn="just">
              <a:spcBef>
                <a:spcPts val="1000"/>
              </a:spcBef>
              <a:spcAft>
                <a:spcPts val="0"/>
              </a:spcAft>
              <a:buSzPts val="1100"/>
              <a:buChar char="●"/>
            </a:pPr>
            <a:r>
              <a:rPr lang="en-GB" sz="1100"/>
              <a:t>Electricity RE[2] provider only generates electricity from renewable energy, such as wind and solar.</a:t>
            </a:r>
            <a:endParaRPr sz="1100"/>
          </a:p>
          <a:p>
            <a:pPr indent="0" lvl="0" marL="0" rtl="0" algn="just">
              <a:spcBef>
                <a:spcPts val="1000"/>
              </a:spcBef>
              <a:spcAft>
                <a:spcPts val="0"/>
              </a:spcAft>
              <a:buNone/>
            </a:pPr>
            <a:r>
              <a:rPr lang="en-GB" sz="1100"/>
              <a:t>The energy service provider just makes a supply plan of electricity </a:t>
            </a:r>
            <a:r>
              <a:rPr lang="en-GB" sz="1100">
                <a:solidFill>
                  <a:schemeClr val="dk1"/>
                </a:solidFill>
              </a:rPr>
              <a:t>for Google company </a:t>
            </a:r>
            <a:r>
              <a:rPr lang="en-GB" sz="1100"/>
              <a:t>according to information from other entities.</a:t>
            </a:r>
            <a:endParaRPr sz="1100"/>
          </a:p>
          <a:p>
            <a:pPr indent="0" lvl="0" marL="0" rtl="0" algn="just">
              <a:spcBef>
                <a:spcPts val="1000"/>
              </a:spcBef>
              <a:spcAft>
                <a:spcPts val="0"/>
              </a:spcAft>
              <a:buNone/>
            </a:pPr>
            <a:r>
              <a:rPr lang="en-GB" sz="1100"/>
              <a:t>Usually, some staff in these entities focus on their functions in this system. For example, marketing staff is in charge of the electricity trade. </a:t>
            </a:r>
            <a:r>
              <a:rPr lang="en-GB" sz="1100"/>
              <a:t>Through the diagram, we can know </a:t>
            </a:r>
            <a:r>
              <a:rPr lang="en-GB" sz="1100"/>
              <a:t>quickly</a:t>
            </a:r>
            <a:r>
              <a:rPr lang="en-GB" sz="1100"/>
              <a:t> the organism structure of the system.</a:t>
            </a:r>
            <a:endParaRPr sz="1100"/>
          </a:p>
        </p:txBody>
      </p:sp>
      <p:pic>
        <p:nvPicPr>
          <p:cNvPr id="115" name="Google Shape;115;p21"/>
          <p:cNvPicPr preferRelativeResize="0"/>
          <p:nvPr/>
        </p:nvPicPr>
        <p:blipFill>
          <a:blip r:embed="rId3">
            <a:alphaModFix/>
          </a:blip>
          <a:stretch>
            <a:fillRect/>
          </a:stretch>
        </p:blipFill>
        <p:spPr>
          <a:xfrm>
            <a:off x="4430900" y="1100162"/>
            <a:ext cx="4041552" cy="3360673"/>
          </a:xfrm>
          <a:prstGeom prst="rect">
            <a:avLst/>
          </a:prstGeom>
          <a:noFill/>
          <a:ln>
            <a:noFill/>
          </a:ln>
        </p:spPr>
      </p:pic>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7" name="Google Shape;117;p21"/>
          <p:cNvSpPr txBox="1"/>
          <p:nvPr/>
        </p:nvSpPr>
        <p:spPr>
          <a:xfrm>
            <a:off x="5482950" y="4460825"/>
            <a:ext cx="238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[1] </a:t>
            </a:r>
            <a:r>
              <a:rPr lang="en-GB" sz="1000">
                <a:solidFill>
                  <a:schemeClr val="dk1"/>
                </a:solidFill>
              </a:rPr>
              <a:t>TE : traditional energy (fossil fuels)</a:t>
            </a:r>
            <a:endParaRPr sz="1000"/>
          </a:p>
          <a:p>
            <a:pPr indent="0" lvl="0" marL="0" rtl="0" algn="l">
              <a:spcBef>
                <a:spcPts val="0"/>
              </a:spcBef>
              <a:spcAft>
                <a:spcPts val="0"/>
              </a:spcAft>
              <a:buNone/>
            </a:pPr>
            <a:r>
              <a:rPr lang="en-GB" sz="1000"/>
              <a:t>[2] </a:t>
            </a:r>
            <a:r>
              <a:rPr lang="en-GB" sz="1000"/>
              <a:t>RE : renewable energy (wind, solar)</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