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02" r:id="rId2"/>
    <p:sldId id="418" r:id="rId3"/>
    <p:sldId id="423" r:id="rId4"/>
    <p:sldId id="439" r:id="rId5"/>
    <p:sldId id="438" r:id="rId6"/>
    <p:sldId id="435" r:id="rId7"/>
    <p:sldId id="437" r:id="rId8"/>
    <p:sldId id="436" r:id="rId9"/>
    <p:sldId id="440" r:id="rId10"/>
    <p:sldId id="441" r:id="rId11"/>
    <p:sldId id="442" r:id="rId12"/>
    <p:sldId id="443" r:id="rId13"/>
    <p:sldId id="444" r:id="rId14"/>
    <p:sldId id="445" r:id="rId15"/>
    <p:sldId id="404" r:id="rId16"/>
    <p:sldId id="447" r:id="rId17"/>
    <p:sldId id="411" r:id="rId18"/>
    <p:sldId id="412" r:id="rId19"/>
    <p:sldId id="413" r:id="rId20"/>
    <p:sldId id="414" r:id="rId21"/>
    <p:sldId id="415" r:id="rId22"/>
    <p:sldId id="448" r:id="rId23"/>
    <p:sldId id="419" r:id="rId24"/>
    <p:sldId id="416" r:id="rId25"/>
    <p:sldId id="417" r:id="rId26"/>
    <p:sldId id="44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1" autoAdjust="0"/>
    <p:restoredTop sz="93936" autoAdjust="0"/>
  </p:normalViewPr>
  <p:slideViewPr>
    <p:cSldViewPr snapToGrid="0">
      <p:cViewPr varScale="1">
        <p:scale>
          <a:sx n="108" d="100"/>
          <a:sy n="108" d="100"/>
        </p:scale>
        <p:origin x="10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5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3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8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software/programmable/quartus-prime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NCKU CSIE DICLAB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數位</a:t>
            </a:r>
            <a:r>
              <a:rPr lang="en-US" altLang="zh-TW" dirty="0">
                <a:ea typeface="標楷體" panose="03000509000000000000" pitchFamily="65" charset="-120"/>
              </a:rPr>
              <a:t>IC</a:t>
            </a:r>
            <a:r>
              <a:rPr lang="zh-TW" altLang="en-US" dirty="0">
                <a:ea typeface="標楷體" panose="03000509000000000000" pitchFamily="65" charset="-120"/>
              </a:rPr>
              <a:t>設計 </a:t>
            </a:r>
            <a:r>
              <a:rPr lang="en-US" altLang="zh-TW" dirty="0">
                <a:ea typeface="標楷體" panose="03000509000000000000" pitchFamily="65" charset="-120"/>
              </a:rPr>
              <a:t>Tool</a:t>
            </a:r>
            <a:r>
              <a:rPr lang="zh-TW" altLang="en-US" dirty="0">
                <a:ea typeface="標楷體" panose="03000509000000000000" pitchFamily="65" charset="-120"/>
              </a:rPr>
              <a:t>安裝</a:t>
            </a:r>
            <a:r>
              <a:rPr lang="en-US" altLang="zh-TW" dirty="0"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ea typeface="標楷體" panose="03000509000000000000" pitchFamily="65" charset="-120"/>
              </a:rPr>
              <a:t>作業模擬教學</a:t>
            </a:r>
          </a:p>
        </p:txBody>
      </p:sp>
    </p:spTree>
    <p:extLst>
      <p:ext uri="{BB962C8B-B14F-4D97-AF65-F5344CB8AC3E}">
        <p14:creationId xmlns:p14="http://schemas.microsoft.com/office/powerpoint/2010/main" val="19786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35" y="2148074"/>
            <a:ext cx="5701698" cy="45394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6" y="2142985"/>
            <a:ext cx="5697519" cy="45445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654057" y="6284848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654057" y="5915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577049" y="3169328"/>
            <a:ext cx="2467992" cy="433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11337" y="3603087"/>
            <a:ext cx="267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</a:t>
            </a:r>
            <a:r>
              <a:rPr lang="en-US" altLang="zh-TW" dirty="0" err="1">
                <a:solidFill>
                  <a:srgbClr val="FF0000"/>
                </a:solidFill>
              </a:rPr>
              <a:t>Quartus</a:t>
            </a:r>
            <a:r>
              <a:rPr lang="en-US" altLang="zh-TW" dirty="0">
                <a:solidFill>
                  <a:srgbClr val="FF0000"/>
                </a:solidFill>
              </a:rPr>
              <a:t> Prime Lite Edition (Free)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473439" y="6284848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473439" y="5915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577198" y="3243943"/>
            <a:ext cx="2008001" cy="761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368418" y="3988502"/>
            <a:ext cx="291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Check available disk space</a:t>
            </a:r>
          </a:p>
        </p:txBody>
      </p:sp>
    </p:spTree>
    <p:extLst>
      <p:ext uri="{BB962C8B-B14F-4D97-AF65-F5344CB8AC3E}">
        <p14:creationId xmlns:p14="http://schemas.microsoft.com/office/powerpoint/2010/main" val="160253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13" y="1988598"/>
            <a:ext cx="5975036" cy="47324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7578685" y="6321805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608961" y="5952473"/>
            <a:ext cx="78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2.Click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552878" y="2876365"/>
            <a:ext cx="2069863" cy="278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617753" y="2830706"/>
            <a:ext cx="33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Cancel check driver installation</a:t>
            </a:r>
          </a:p>
        </p:txBody>
      </p:sp>
    </p:spTree>
    <p:extLst>
      <p:ext uri="{BB962C8B-B14F-4D97-AF65-F5344CB8AC3E}">
        <p14:creationId xmlns:p14="http://schemas.microsoft.com/office/powerpoint/2010/main" val="81725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" t="1" r="334" b="46872"/>
          <a:stretch/>
        </p:blipFill>
        <p:spPr>
          <a:xfrm>
            <a:off x="1329793" y="2324375"/>
            <a:ext cx="9626076" cy="38964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6: Download device support file</a:t>
            </a:r>
            <a:endParaRPr lang="zh-TW" altLang="en-US" b="1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717469" y="4413005"/>
            <a:ext cx="4503029" cy="644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702099" y="4087937"/>
            <a:ext cx="365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Download Cyclone IV Device Support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1" y="2512381"/>
            <a:ext cx="5359350" cy="42477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7: Install Device</a:t>
            </a:r>
          </a:p>
          <a:p>
            <a:pPr lvl="1"/>
            <a:r>
              <a:rPr lang="en-US" altLang="zh-TW" sz="2000" dirty="0"/>
              <a:t>Windows</a:t>
            </a:r>
            <a:r>
              <a:rPr lang="zh-TW" altLang="en-US" sz="2000" dirty="0"/>
              <a:t>搜尋 </a:t>
            </a:r>
            <a:r>
              <a:rPr lang="en-US" altLang="zh-TW" sz="2000" dirty="0"/>
              <a:t>&gt;</a:t>
            </a:r>
            <a:r>
              <a:rPr lang="zh-TW" altLang="en-US" sz="2000" dirty="0"/>
              <a:t> </a:t>
            </a:r>
            <a:r>
              <a:rPr lang="en-US" altLang="zh-TW" sz="2000" dirty="0"/>
              <a:t>Device Installer</a:t>
            </a:r>
            <a:endParaRPr lang="zh-TW" altLang="en-US" sz="20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69905" y="3304646"/>
            <a:ext cx="4115160" cy="69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16000" y="3994951"/>
            <a:ext cx="34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Select path of device support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785065" y="6471821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700665" y="610248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31" y="2512380"/>
            <a:ext cx="5330064" cy="4229461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375350" y="3604334"/>
            <a:ext cx="1667819" cy="575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6375350" y="4315904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Check Devices &amp; Cyclone IV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197683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113283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0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14" y="2050741"/>
            <a:ext cx="5926012" cy="4700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7" y="2050741"/>
            <a:ext cx="5921464" cy="47005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7: Install Device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276207" y="3192792"/>
            <a:ext cx="2484749" cy="69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222749" y="3883097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Check available disk space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563124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478724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575993" y="6425258"/>
            <a:ext cx="674702" cy="28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491593" y="605592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Synthesis by Quartus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7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063" y="1491433"/>
            <a:ext cx="11615737" cy="5113338"/>
          </a:xfrm>
        </p:spPr>
        <p:txBody>
          <a:bodyPr/>
          <a:lstStyle/>
          <a:p>
            <a:r>
              <a:rPr lang="en-US" altLang="zh-TW" dirty="0"/>
              <a:t>Step1: Create a new project</a:t>
            </a:r>
          </a:p>
          <a:p>
            <a:pPr lvl="1"/>
            <a:r>
              <a:rPr lang="en-US" altLang="zh-TW" dirty="0"/>
              <a:t>File -&gt; new project wizard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26" y="2499859"/>
            <a:ext cx="9282948" cy="4175933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6110876" y="3763145"/>
            <a:ext cx="1142180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02400" y="3404263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25" y="2101075"/>
            <a:ext cx="5849175" cy="46309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2" y="2101075"/>
            <a:ext cx="5836408" cy="46309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063" y="1491433"/>
            <a:ext cx="11615737" cy="5113338"/>
          </a:xfrm>
        </p:spPr>
        <p:txBody>
          <a:bodyPr/>
          <a:lstStyle/>
          <a:p>
            <a:r>
              <a:rPr lang="en-US" altLang="zh-TW" dirty="0"/>
              <a:t>Step1: Create a new </a:t>
            </a:r>
            <a:r>
              <a:rPr lang="en-US" altLang="zh-TW" dirty="0" smtClean="0"/>
              <a:t>project</a:t>
            </a:r>
            <a:endParaRPr lang="en-US" altLang="zh-TW" dirty="0"/>
          </a:p>
        </p:txBody>
      </p:sp>
      <p:sp>
        <p:nvSpPr>
          <p:cNvPr id="7" name="橢圓 6"/>
          <p:cNvSpPr/>
          <p:nvPr/>
        </p:nvSpPr>
        <p:spPr>
          <a:xfrm>
            <a:off x="3623878" y="6334199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32403" y="5964867"/>
            <a:ext cx="109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44090" y="3236207"/>
            <a:ext cx="1097742" cy="274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675961" y="4016443"/>
            <a:ext cx="3531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project name should be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as same as the name of top module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156467" y="2823982"/>
            <a:ext cx="1185365" cy="27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981025" y="1706607"/>
            <a:ext cx="2703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Modify the </a:t>
            </a:r>
            <a:r>
              <a:rPr lang="en-US" altLang="zh-TW" dirty="0">
                <a:solidFill>
                  <a:srgbClr val="FF0000"/>
                </a:solidFill>
              </a:rPr>
              <a:t>project path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Don’t </a:t>
            </a:r>
            <a:r>
              <a:rPr lang="en-US" altLang="zh-TW" dirty="0" smtClean="0">
                <a:solidFill>
                  <a:srgbClr val="FF0000"/>
                </a:solidFill>
              </a:rPr>
              <a:t>use the default </a:t>
            </a:r>
            <a:r>
              <a:rPr lang="en-US" altLang="zh-TW" dirty="0">
                <a:solidFill>
                  <a:srgbClr val="FF0000"/>
                </a:solidFill>
              </a:rPr>
              <a:t>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0CBE0A5-BF9E-490B-9E3C-45F6773EC7E8}"/>
              </a:ext>
            </a:extLst>
          </p:cNvPr>
          <p:cNvCxnSpPr>
            <a:cxnSpLocks/>
          </p:cNvCxnSpPr>
          <p:nvPr/>
        </p:nvCxnSpPr>
        <p:spPr>
          <a:xfrm flipV="1">
            <a:off x="6565464" y="2101075"/>
            <a:ext cx="1415561" cy="7229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0CBE0A5-BF9E-490B-9E3C-45F6773EC7E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792961" y="3510531"/>
            <a:ext cx="2031443" cy="537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638" y="2560743"/>
            <a:ext cx="5275441" cy="41449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65" y="2558565"/>
            <a:ext cx="5254836" cy="41471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Step1: Create a new project</a:t>
            </a:r>
          </a:p>
          <a:p>
            <a:pPr lvl="1"/>
            <a:r>
              <a:rPr lang="en-US" altLang="zh-TW" dirty="0"/>
              <a:t>Add the file excepting the </a:t>
            </a:r>
            <a:r>
              <a:rPr lang="en-US" altLang="zh-TW" dirty="0" err="1"/>
              <a:t>testbench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757179" y="6360389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83459" y="5991057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Click </a:t>
            </a:r>
            <a:r>
              <a:rPr lang="en-US" altLang="zh-TW" dirty="0">
                <a:solidFill>
                  <a:srgbClr val="FF0000"/>
                </a:solidFill>
              </a:rPr>
              <a:t>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4765" y="3229175"/>
            <a:ext cx="1026407" cy="28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0549902" y="3444536"/>
            <a:ext cx="245346" cy="221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0076423" y="3149457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Click </a:t>
            </a:r>
            <a:r>
              <a:rPr lang="en-US" altLang="zh-TW" dirty="0">
                <a:solidFill>
                  <a:srgbClr val="FF0000"/>
                </a:solidFill>
              </a:rPr>
              <a:t>here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1172" y="3188117"/>
            <a:ext cx="234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en-US" altLang="zh-TW" dirty="0" smtClean="0">
                <a:solidFill>
                  <a:srgbClr val="FF0000"/>
                </a:solidFill>
              </a:rPr>
              <a:t>Select Empty project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97166" y="4014994"/>
            <a:ext cx="390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 Select all .v files except the </a:t>
            </a:r>
            <a:r>
              <a:rPr lang="en-US" altLang="zh-TW" dirty="0" err="1" smtClean="0">
                <a:solidFill>
                  <a:srgbClr val="FF0000"/>
                </a:solidFill>
              </a:rPr>
              <a:t>testbench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251267" y="6396021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802400" y="6538472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5. Click </a:t>
            </a:r>
            <a:r>
              <a:rPr lang="en-US" altLang="zh-TW" dirty="0">
                <a:solidFill>
                  <a:srgbClr val="FF0000"/>
                </a:solidFill>
              </a:rPr>
              <a:t>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85" y="2036070"/>
            <a:ext cx="5494219" cy="47588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Step2: Select the device 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FF0000"/>
                </a:solidFill>
              </a:rPr>
              <a:t>EP4CE55F23A7</a:t>
            </a:r>
            <a:endParaRPr lang="zh-TW" altLang="zh-TW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533547" y="3557449"/>
            <a:ext cx="2609801" cy="28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56821" y="3202921"/>
            <a:ext cx="3595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en-US" altLang="zh-TW" dirty="0" smtClean="0">
                <a:solidFill>
                  <a:srgbClr val="FF0000"/>
                </a:solidFill>
              </a:rPr>
              <a:t>Select device family (Cyclone IV 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09958" y="5415969"/>
            <a:ext cx="5245770" cy="3649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451263" y="4825769"/>
            <a:ext cx="16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en-US" altLang="zh-TW" dirty="0" smtClean="0">
                <a:solidFill>
                  <a:srgbClr val="FF0000"/>
                </a:solidFill>
              </a:rPr>
              <a:t>Select device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556352" y="6429961"/>
            <a:ext cx="515621" cy="397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51063" y="6116970"/>
            <a:ext cx="132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Click </a:t>
            </a:r>
            <a:r>
              <a:rPr lang="en-US" altLang="zh-TW" dirty="0">
                <a:solidFill>
                  <a:srgbClr val="FF0000"/>
                </a:solidFill>
              </a:rPr>
              <a:t>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simulation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simulation process and the necessary tools</a:t>
            </a:r>
            <a:r>
              <a:rPr lang="zh-TW" altLang="en-US" dirty="0"/>
              <a:t> </a:t>
            </a:r>
            <a:r>
              <a:rPr lang="en-US" altLang="zh-TW" dirty="0"/>
              <a:t>in this class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tools can be downloaded from :</a:t>
            </a:r>
          </a:p>
          <a:p>
            <a:pPr lvl="1"/>
            <a:r>
              <a:rPr lang="en-US" altLang="zh-TW" dirty="0">
                <a:hlinkClick r:id="rId2"/>
              </a:rPr>
              <a:t>https://www.intel.com/content/www/us/en/software/programmable/quartus-prime/download.html#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4144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Functional simulation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980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Synthesis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8168" y="2221992"/>
            <a:ext cx="1426464" cy="1124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Gate Level simulation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endCxn id="5" idx="1"/>
          </p:cNvCxnSpPr>
          <p:nvPr/>
        </p:nvCxnSpPr>
        <p:spPr>
          <a:xfrm>
            <a:off x="3867912" y="2784348"/>
            <a:ext cx="691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986272" y="2784348"/>
            <a:ext cx="691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6255" y="3437516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02398" y="342611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22974" y="3426118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261282" y="1997476"/>
            <a:ext cx="4083728" cy="1562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2" y="2450452"/>
            <a:ext cx="5015884" cy="43201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 : Gate level simulation configuration </a:t>
            </a:r>
          </a:p>
          <a:p>
            <a:pPr lvl="1"/>
            <a:r>
              <a:rPr lang="en-US" altLang="zh-TW" dirty="0"/>
              <a:t>select </a:t>
            </a:r>
            <a:r>
              <a:rPr lang="en-US" altLang="zh-TW" dirty="0" err="1"/>
              <a:t>ModelSim</a:t>
            </a:r>
            <a:r>
              <a:rPr lang="en-US" altLang="zh-TW" dirty="0"/>
              <a:t>-Altera and Verilog HDL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00832" y="3648595"/>
            <a:ext cx="2716566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77197" y="6539617"/>
            <a:ext cx="665825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16" y="2453813"/>
            <a:ext cx="5016254" cy="43167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77197" y="617028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9651507" y="6539617"/>
            <a:ext cx="665825" cy="20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651507" y="617028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 : compile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Assignment &gt; Settings &gt; Simulation &gt; More EDA Writer Settings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4" y="2494625"/>
            <a:ext cx="6548476" cy="41014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01" y="2476783"/>
            <a:ext cx="3902928" cy="4243568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7416101" y="3894071"/>
            <a:ext cx="3290369" cy="269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706470" y="3854728"/>
            <a:ext cx="475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Off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by </a:t>
            </a:r>
            <a:r>
              <a:rPr lang="en-US" altLang="zh-TW" dirty="0" err="1"/>
              <a:t>Quartus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 : </a:t>
            </a:r>
            <a:r>
              <a:rPr lang="en-US" altLang="zh-TW" dirty="0" smtClean="0"/>
              <a:t>compile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9" y="2077374"/>
            <a:ext cx="7891240" cy="4674093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3714763" y="2395412"/>
            <a:ext cx="280839" cy="269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14763" y="2092591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039" y="2894120"/>
            <a:ext cx="3906175" cy="31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5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2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the gate level file (*.</a:t>
            </a:r>
            <a:r>
              <a:rPr lang="en-US" altLang="zh-TW" dirty="0" err="1"/>
              <a:t>vo</a:t>
            </a:r>
            <a:r>
              <a:rPr lang="en-US" altLang="zh-TW" dirty="0"/>
              <a:t>,*.</a:t>
            </a:r>
            <a:r>
              <a:rPr lang="en-US" altLang="zh-TW" dirty="0" err="1"/>
              <a:t>sdo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can be found in </a:t>
            </a:r>
            <a:r>
              <a:rPr lang="en-US" altLang="zh-TW" i="1" dirty="0"/>
              <a:t>simulation/</a:t>
            </a:r>
            <a:r>
              <a:rPr lang="en-US" altLang="zh-TW" i="1" dirty="0" err="1"/>
              <a:t>modelsim</a:t>
            </a:r>
            <a:r>
              <a:rPr lang="en-US" altLang="zh-TW" dirty="0"/>
              <a:t> folder, and put them into </a:t>
            </a:r>
            <a:r>
              <a:rPr lang="en-US" altLang="zh-TW" dirty="0" err="1">
                <a:solidFill>
                  <a:srgbClr val="FF0000"/>
                </a:solidFill>
              </a:rPr>
              <a:t>modelsim</a:t>
            </a:r>
            <a:r>
              <a:rPr lang="en-US" altLang="zh-TW" dirty="0">
                <a:solidFill>
                  <a:srgbClr val="FF0000"/>
                </a:solidFill>
              </a:rPr>
              <a:t> project directory </a:t>
            </a:r>
            <a:r>
              <a:rPr lang="en-US" altLang="zh-TW" dirty="0"/>
              <a:t>created in functional simulation section.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Simulation folder </a:t>
            </a:r>
            <a:r>
              <a:rPr lang="en-US" altLang="zh-TW" sz="1600" dirty="0"/>
              <a:t>is in the </a:t>
            </a:r>
            <a:r>
              <a:rPr lang="en-US" altLang="zh-TW" sz="1600" dirty="0">
                <a:solidFill>
                  <a:srgbClr val="FF0000"/>
                </a:solidFill>
              </a:rPr>
              <a:t>Quartus project </a:t>
            </a:r>
            <a:r>
              <a:rPr lang="en-US" altLang="zh-TW" sz="1600" dirty="0"/>
              <a:t>directory created in the synthesis section.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6" y="3371582"/>
            <a:ext cx="6424533" cy="293785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96" y="3168362"/>
            <a:ext cx="5315521" cy="33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 </a:t>
            </a:r>
            <a:r>
              <a:rPr lang="en-US" altLang="zh-TW" dirty="0"/>
              <a:t>: gate level </a:t>
            </a:r>
            <a:r>
              <a:rPr lang="en-US" altLang="zh-TW" dirty="0" smtClean="0"/>
              <a:t>simulation</a:t>
            </a:r>
          </a:p>
          <a:p>
            <a:pPr lvl="1"/>
            <a:r>
              <a:rPr lang="en-US" altLang="zh-TW" sz="1800" dirty="0"/>
              <a:t>(Simulate -&gt; Start Simulation Window</a:t>
            </a:r>
            <a:r>
              <a:rPr lang="en-US" altLang="zh-TW" sz="1800" dirty="0" smtClean="0"/>
              <a:t>)</a:t>
            </a:r>
            <a:endParaRPr lang="en-US" altLang="zh-TW" sz="1800" dirty="0"/>
          </a:p>
          <a:p>
            <a:pPr lvl="1"/>
            <a:r>
              <a:rPr lang="en-US" altLang="zh-TW" sz="1800" dirty="0"/>
              <a:t>This time, use the *.</a:t>
            </a:r>
            <a:r>
              <a:rPr lang="en-US" altLang="zh-TW" sz="1800" dirty="0" err="1"/>
              <a:t>vo</a:t>
            </a:r>
            <a:r>
              <a:rPr lang="en-US" altLang="zh-TW" sz="1800" dirty="0"/>
              <a:t> for simulation ( Replace the original </a:t>
            </a:r>
            <a:r>
              <a:rPr lang="en-US" altLang="zh-TW" sz="1800" dirty="0" err="1"/>
              <a:t>top_module.v</a:t>
            </a:r>
            <a:r>
              <a:rPr lang="en-US" altLang="zh-TW" sz="1800" dirty="0"/>
              <a:t> with *.</a:t>
            </a:r>
            <a:r>
              <a:rPr lang="en-US" altLang="zh-TW" sz="1800" dirty="0" err="1"/>
              <a:t>vo</a:t>
            </a:r>
            <a:r>
              <a:rPr lang="en-US" altLang="zh-TW" sz="1800" dirty="0"/>
              <a:t> )</a:t>
            </a:r>
          </a:p>
          <a:p>
            <a:pPr lvl="1"/>
            <a:r>
              <a:rPr lang="en-US" altLang="zh-TW" sz="1800" dirty="0"/>
              <a:t>Repeat the steps </a:t>
            </a:r>
            <a:r>
              <a:rPr lang="en-US" altLang="zh-TW" sz="1800" dirty="0" smtClean="0"/>
              <a:t>of </a:t>
            </a:r>
            <a:r>
              <a:rPr lang="en-US" altLang="zh-TW" sz="1800" dirty="0"/>
              <a:t>functional simulation. ( Need to cancel the no </a:t>
            </a:r>
            <a:r>
              <a:rPr lang="en-US" altLang="zh-TW" sz="1800" dirty="0" err="1"/>
              <a:t>timingchecks</a:t>
            </a:r>
            <a:r>
              <a:rPr lang="en-US" altLang="zh-TW" sz="1800" dirty="0"/>
              <a:t>. 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209" y="3078139"/>
            <a:ext cx="4031622" cy="36492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27541" y="4990082"/>
            <a:ext cx="2657475" cy="27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5">
            <a:extLst>
              <a:ext uri="{FF2B5EF4-FFF2-40B4-BE49-F238E27FC236}">
                <a16:creationId xmlns:a16="http://schemas.microsoft.com/office/drawing/2014/main" id="{B3A8300E-1A5C-4E72-8713-E43B26F40D63}"/>
              </a:ext>
            </a:extLst>
          </p:cNvPr>
          <p:cNvSpPr/>
          <p:nvPr/>
        </p:nvSpPr>
        <p:spPr>
          <a:xfrm>
            <a:off x="6316392" y="4469528"/>
            <a:ext cx="424367" cy="3019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39" y="3209455"/>
            <a:ext cx="4819892" cy="33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11" y="3238950"/>
            <a:ext cx="4230739" cy="28730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877" y="3451100"/>
            <a:ext cx="3679124" cy="4659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5" y="3238950"/>
            <a:ext cx="4246747" cy="287927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3EA6B72-7EC1-43C0-86EA-09BE64C8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Gate-Level Simulation by </a:t>
            </a:r>
            <a:r>
              <a:rPr lang="en-US" altLang="zh-TW" dirty="0" err="1"/>
              <a:t>ModelSim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F0D2D-5C55-43E9-A651-A14686ED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2: Gate Level Simulation </a:t>
            </a:r>
            <a:endParaRPr lang="en-US" altLang="zh-TW" dirty="0" smtClean="0"/>
          </a:p>
          <a:p>
            <a:pPr lvl="1"/>
            <a:r>
              <a:rPr lang="en-US" altLang="zh-TW" sz="1600" dirty="0" smtClean="0"/>
              <a:t>Add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cycloneive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/>
              <a:t>and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altera</a:t>
            </a:r>
            <a:r>
              <a:rPr lang="en-US" altLang="zh-TW" sz="1600" dirty="0" smtClean="0"/>
              <a:t> library to </a:t>
            </a:r>
            <a:r>
              <a:rPr lang="en-US" altLang="zh-TW" sz="1600" dirty="0"/>
              <a:t>search libraries ( click Libraries to add )</a:t>
            </a:r>
          </a:p>
          <a:p>
            <a:pPr lvl="2"/>
            <a:r>
              <a:rPr lang="en-US" altLang="zh-TW" sz="1600" dirty="0"/>
              <a:t>your </a:t>
            </a:r>
            <a:r>
              <a:rPr lang="en-US" altLang="zh-TW" sz="1600" dirty="0" err="1"/>
              <a:t>quartus</a:t>
            </a:r>
            <a:r>
              <a:rPr lang="en-US" altLang="zh-TW" sz="1600" dirty="0"/>
              <a:t> installation disk/altera/13.0sp1/</a:t>
            </a:r>
            <a:r>
              <a:rPr lang="en-US" altLang="zh-TW" sz="1600" dirty="0" err="1"/>
              <a:t>modelsim_ase</a:t>
            </a:r>
            <a:r>
              <a:rPr lang="en-US" altLang="zh-TW" sz="1600" dirty="0"/>
              <a:t>/altera/Verilog/</a:t>
            </a:r>
            <a:r>
              <a:rPr lang="en-US" altLang="zh-TW" sz="1600" dirty="0" err="1"/>
              <a:t>cycloneii</a:t>
            </a:r>
            <a:r>
              <a:rPr lang="en-US" altLang="zh-TW" sz="1600" dirty="0"/>
              <a:t> </a:t>
            </a:r>
          </a:p>
          <a:p>
            <a:pPr lvl="1"/>
            <a:r>
              <a:rPr lang="en-US" altLang="zh-TW" sz="1600" dirty="0"/>
              <a:t>Add </a:t>
            </a:r>
            <a:r>
              <a:rPr lang="en-US" altLang="zh-TW" sz="1600" dirty="0">
                <a:solidFill>
                  <a:srgbClr val="FF0000"/>
                </a:solidFill>
              </a:rPr>
              <a:t>*.</a:t>
            </a:r>
            <a:r>
              <a:rPr lang="en-US" altLang="zh-TW" sz="1600" dirty="0" err="1">
                <a:solidFill>
                  <a:srgbClr val="FF0000"/>
                </a:solidFill>
              </a:rPr>
              <a:t>sdo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to SDF Files and fill </a:t>
            </a:r>
            <a:r>
              <a:rPr lang="en-US" altLang="zh-TW" sz="1600" dirty="0">
                <a:solidFill>
                  <a:srgbClr val="00B0F0"/>
                </a:solidFill>
              </a:rPr>
              <a:t>the instance name </a:t>
            </a:r>
            <a:r>
              <a:rPr lang="en-US" altLang="zh-TW" sz="1600" dirty="0">
                <a:solidFill>
                  <a:srgbClr val="FF0000"/>
                </a:solidFill>
              </a:rPr>
              <a:t>of </a:t>
            </a:r>
            <a:r>
              <a:rPr lang="en-US" altLang="zh-TW" sz="1600" dirty="0">
                <a:solidFill>
                  <a:srgbClr val="00B050"/>
                </a:solidFill>
              </a:rPr>
              <a:t>your design</a:t>
            </a:r>
            <a:r>
              <a:rPr lang="en-US" altLang="zh-TW" sz="1600" dirty="0">
                <a:solidFill>
                  <a:srgbClr val="FF0000"/>
                </a:solidFill>
              </a:rPr>
              <a:t> in 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testbench.v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in “apply to region”  (click SDF to add)</a:t>
            </a:r>
          </a:p>
          <a:p>
            <a:endParaRPr lang="en-US" altLang="zh-TW" sz="16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6D04E5-6E4D-407C-9F6E-5F433F2538F8}"/>
              </a:ext>
            </a:extLst>
          </p:cNvPr>
          <p:cNvSpPr/>
          <p:nvPr/>
        </p:nvSpPr>
        <p:spPr>
          <a:xfrm>
            <a:off x="5660761" y="4294565"/>
            <a:ext cx="2388585" cy="270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2F36E2-69A9-465D-BD5A-96694D905F5C}"/>
              </a:ext>
            </a:extLst>
          </p:cNvPr>
          <p:cNvSpPr/>
          <p:nvPr/>
        </p:nvSpPr>
        <p:spPr>
          <a:xfrm>
            <a:off x="8880250" y="3582621"/>
            <a:ext cx="219362" cy="1857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F3139-BCE3-4BF6-942B-2E3B200DFED1}"/>
              </a:ext>
            </a:extLst>
          </p:cNvPr>
          <p:cNvSpPr/>
          <p:nvPr/>
        </p:nvSpPr>
        <p:spPr>
          <a:xfrm>
            <a:off x="9099612" y="3577499"/>
            <a:ext cx="267248" cy="1908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B56DEE-594B-4B49-96A4-CA982B22EC81}"/>
              </a:ext>
            </a:extLst>
          </p:cNvPr>
          <p:cNvSpPr/>
          <p:nvPr/>
        </p:nvSpPr>
        <p:spPr>
          <a:xfrm>
            <a:off x="5660761" y="4769614"/>
            <a:ext cx="429353" cy="2031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364412" y="4012672"/>
            <a:ext cx="3337576" cy="275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3F0C13B-7467-45E2-8883-87E7256E9DD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82564" y="2866634"/>
            <a:ext cx="3678197" cy="1563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A13B668-B95C-4F36-BEDB-4775C77D900F}"/>
              </a:ext>
            </a:extLst>
          </p:cNvPr>
          <p:cNvCxnSpPr>
            <a:cxnSpLocks/>
          </p:cNvCxnSpPr>
          <p:nvPr/>
        </p:nvCxnSpPr>
        <p:spPr>
          <a:xfrm>
            <a:off x="4349404" y="2891657"/>
            <a:ext cx="4927459" cy="6721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19BC41B-F42A-4810-B11E-3EAEBEB853E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69662" y="2875746"/>
            <a:ext cx="2810588" cy="7997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87E32C1-989B-49D7-9424-D0EFD29D5A9A}"/>
              </a:ext>
            </a:extLst>
          </p:cNvPr>
          <p:cNvSpPr txBox="1"/>
          <p:nvPr/>
        </p:nvSpPr>
        <p:spPr>
          <a:xfrm>
            <a:off x="9612813" y="3146739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Testbench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A7B3606-349D-4435-A75A-46C01D6D1886}"/>
              </a:ext>
            </a:extLst>
          </p:cNvPr>
          <p:cNvCxnSpPr>
            <a:cxnSpLocks/>
          </p:cNvCxnSpPr>
          <p:nvPr/>
        </p:nvCxnSpPr>
        <p:spPr>
          <a:xfrm flipH="1">
            <a:off x="6113914" y="3768397"/>
            <a:ext cx="3162950" cy="10965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1392185" y="3563783"/>
            <a:ext cx="403214" cy="20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554267-2F37-4608-8FFA-CDB006708893}"/>
              </a:ext>
            </a:extLst>
          </p:cNvPr>
          <p:cNvSpPr/>
          <p:nvPr/>
        </p:nvSpPr>
        <p:spPr>
          <a:xfrm>
            <a:off x="6113914" y="3554364"/>
            <a:ext cx="403214" cy="20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46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99012" y="2209800"/>
            <a:ext cx="8689788" cy="1981200"/>
          </a:xfrm>
        </p:spPr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35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38746"/>
          <a:stretch/>
        </p:blipFill>
        <p:spPr>
          <a:xfrm>
            <a:off x="1693232" y="2050414"/>
            <a:ext cx="9618335" cy="43927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2AFA814-21AF-49B5-9FEE-47BBEE0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627C1-FC19-4E2E-831B-6843E93E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1: Register and sign in</a:t>
            </a:r>
          </a:p>
          <a:p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B97BE52-B920-4150-B6D8-66235F3BA464}"/>
              </a:ext>
            </a:extLst>
          </p:cNvPr>
          <p:cNvSpPr/>
          <p:nvPr/>
        </p:nvSpPr>
        <p:spPr>
          <a:xfrm>
            <a:off x="7922008" y="2050414"/>
            <a:ext cx="496278" cy="499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8B9637-9C5F-4BC5-961E-22F8DE23E958}"/>
              </a:ext>
            </a:extLst>
          </p:cNvPr>
          <p:cNvSpPr txBox="1"/>
          <p:nvPr/>
        </p:nvSpPr>
        <p:spPr>
          <a:xfrm>
            <a:off x="7353937" y="1681082"/>
            <a:ext cx="413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 to create an account and sign 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94" y="2092553"/>
            <a:ext cx="9784074" cy="45035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0A7E37-901A-47E5-9672-0600E046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903367-BC94-4953-BF34-4280AFD7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2: Click “ Download for Windows(free, no license required)“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79034BF-1EB9-4F2F-A8A9-6B7B75E297D8}"/>
              </a:ext>
            </a:extLst>
          </p:cNvPr>
          <p:cNvSpPr/>
          <p:nvPr/>
        </p:nvSpPr>
        <p:spPr>
          <a:xfrm>
            <a:off x="7868307" y="4942113"/>
            <a:ext cx="3220607" cy="674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423A36-929D-41DC-8CFF-239C554E83AD}"/>
              </a:ext>
            </a:extLst>
          </p:cNvPr>
          <p:cNvSpPr txBox="1"/>
          <p:nvPr/>
        </p:nvSpPr>
        <p:spPr>
          <a:xfrm>
            <a:off x="10727097" y="4757447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Click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3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6" y="2169886"/>
            <a:ext cx="11433869" cy="41866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D5E37B5-66DF-4931-A006-01A19EDB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3B29FF-EA50-4994-93AF-5B2A8BBB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3: Select software version (20.1.1)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FFB453E-F9E8-4340-956B-B5251EC6174B}"/>
              </a:ext>
            </a:extLst>
          </p:cNvPr>
          <p:cNvSpPr/>
          <p:nvPr/>
        </p:nvSpPr>
        <p:spPr>
          <a:xfrm>
            <a:off x="3559404" y="3897032"/>
            <a:ext cx="1963281" cy="3486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76ACC0-F84A-490B-8719-E5A0B69203D7}"/>
              </a:ext>
            </a:extLst>
          </p:cNvPr>
          <p:cNvSpPr txBox="1"/>
          <p:nvPr/>
        </p:nvSpPr>
        <p:spPr>
          <a:xfrm>
            <a:off x="4821916" y="3542504"/>
            <a:ext cx="211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Select version 20.1.1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3" y="2086062"/>
            <a:ext cx="8955484" cy="45825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D605E7-0C78-46B0-8E1C-82AEEEB2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366E3-B253-4735-800B-B74C22AF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4: Download </a:t>
            </a:r>
            <a:r>
              <a:rPr lang="en-US" altLang="zh-TW" dirty="0" err="1"/>
              <a:t>Quartus</a:t>
            </a:r>
            <a:r>
              <a:rPr lang="en-US" altLang="zh-TW" dirty="0"/>
              <a:t> setup execution file</a:t>
            </a:r>
            <a:endParaRPr lang="zh-TW" altLang="en-US" b="1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3681499" y="2494237"/>
            <a:ext cx="1478330" cy="611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3736830" y="2139709"/>
            <a:ext cx="31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Click the ‘Individual Files’ tab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2276762" y="5242416"/>
            <a:ext cx="4503029" cy="644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5865074" y="4967422"/>
            <a:ext cx="217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Download </a:t>
            </a:r>
            <a:r>
              <a:rPr lang="en-US" altLang="zh-TW" dirty="0" err="1">
                <a:solidFill>
                  <a:srgbClr val="FF0000"/>
                </a:solidFill>
              </a:rPr>
              <a:t>Quartus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56" y="2186781"/>
            <a:ext cx="8591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" y="2148112"/>
            <a:ext cx="5746094" cy="45613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09AC23-B2E5-4B32-BC22-1768E06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and install </a:t>
            </a:r>
            <a:r>
              <a:rPr lang="en-US" altLang="zh-TW" dirty="0" err="1"/>
              <a:t>Quartus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62FF8-D417-4F6E-98FF-29FE5D22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5: Installation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569200" y="5553892"/>
            <a:ext cx="300007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4695177" y="6316243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4661458" y="59834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Click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901892" y="6002550"/>
            <a:ext cx="249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Accept the agreement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28" y="2148112"/>
            <a:ext cx="5727006" cy="4561332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6248167" y="2930265"/>
            <a:ext cx="4319093" cy="73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7066218" y="3670062"/>
            <a:ext cx="268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Set installation path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9C90BE4-0A5A-4FC2-AC61-9DF4978ECCA1}"/>
              </a:ext>
            </a:extLst>
          </p:cNvPr>
          <p:cNvSpPr/>
          <p:nvPr/>
        </p:nvSpPr>
        <p:spPr>
          <a:xfrm>
            <a:off x="10567260" y="6274016"/>
            <a:ext cx="846858" cy="43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34B529-7159-4D60-952F-9AC7BBA90783}"/>
              </a:ext>
            </a:extLst>
          </p:cNvPr>
          <p:cNvSpPr txBox="1"/>
          <p:nvPr/>
        </p:nvSpPr>
        <p:spPr>
          <a:xfrm>
            <a:off x="10533541" y="594120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Click</a:t>
            </a:r>
          </a:p>
        </p:txBody>
      </p:sp>
    </p:spTree>
    <p:extLst>
      <p:ext uri="{BB962C8B-B14F-4D97-AF65-F5344CB8AC3E}">
        <p14:creationId xmlns:p14="http://schemas.microsoft.com/office/powerpoint/2010/main" val="164332322"/>
      </p:ext>
    </p:extLst>
  </p:cSld>
  <p:clrMapOvr>
    <a:masterClrMapping/>
  </p:clrMapOvr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24633</TotalTime>
  <Words>609</Words>
  <Application>Microsoft Office PowerPoint</Application>
  <PresentationFormat>寬螢幕</PresentationFormat>
  <Paragraphs>118</Paragraphs>
  <Slides>26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Angsana New</vt:lpstr>
      <vt:lpstr>新細明體</vt:lpstr>
      <vt:lpstr>標楷體</vt:lpstr>
      <vt:lpstr>Calibri</vt:lpstr>
      <vt:lpstr>Times New Roman</vt:lpstr>
      <vt:lpstr>NCKU</vt:lpstr>
      <vt:lpstr>數位IC設計 Tool安裝&amp;作業模擬教學</vt:lpstr>
      <vt:lpstr>The simulation process</vt:lpstr>
      <vt:lpstr>Download and install Quartus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Download and install Quartus 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Synthesis by Quartus</vt:lpstr>
      <vt:lpstr>Gate-Level Simulation by ModelSim</vt:lpstr>
      <vt:lpstr>Gate-Level Simulation by ModelSim</vt:lpstr>
      <vt:lpstr>Gate-Level Simulation by ModelSim</vt:lpstr>
      <vt:lpstr>Gate-Level Simulation by ModelSim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Windows 使用者</cp:lastModifiedBy>
  <cp:revision>1045</cp:revision>
  <dcterms:created xsi:type="dcterms:W3CDTF">2016-04-08T13:58:24Z</dcterms:created>
  <dcterms:modified xsi:type="dcterms:W3CDTF">2023-03-21T02:28:54Z</dcterms:modified>
</cp:coreProperties>
</file>