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304" r:id="rId32"/>
    <p:sldId id="298" r:id="rId33"/>
    <p:sldId id="299" r:id="rId34"/>
    <p:sldId id="305" r:id="rId35"/>
    <p:sldId id="300" r:id="rId36"/>
    <p:sldId id="301"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6" name="頁尾版面配置區 5">
            <a:extLst>
              <a:ext uri="{FF2B5EF4-FFF2-40B4-BE49-F238E27FC236}">
                <a16:creationId xmlns=""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8" name="頁尾版面配置區 7">
            <a:extLst>
              <a:ext uri="{FF2B5EF4-FFF2-40B4-BE49-F238E27FC236}">
                <a16:creationId xmlns=""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4" name="頁尾版面配置區 3">
            <a:extLst>
              <a:ext uri="{FF2B5EF4-FFF2-40B4-BE49-F238E27FC236}">
                <a16:creationId xmlns=""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3" name="頁尾版面配置區 2">
            <a:extLst>
              <a:ext uri="{FF2B5EF4-FFF2-40B4-BE49-F238E27FC236}">
                <a16:creationId xmlns=""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6" name="頁尾版面配置區 5">
            <a:extLst>
              <a:ext uri="{FF2B5EF4-FFF2-40B4-BE49-F238E27FC236}">
                <a16:creationId xmlns=""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2022/6/7</a:t>
            </a:fld>
            <a:endParaRPr lang="zh-TW" altLang="en-US"/>
          </a:p>
        </p:txBody>
      </p:sp>
      <p:sp>
        <p:nvSpPr>
          <p:cNvPr id="6" name="頁尾版面配置區 5">
            <a:extLst>
              <a:ext uri="{FF2B5EF4-FFF2-40B4-BE49-F238E27FC236}">
                <a16:creationId xmlns=""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2022/6/7</a:t>
            </a:fld>
            <a:endParaRPr lang="zh-TW" altLang="en-US"/>
          </a:p>
        </p:txBody>
      </p:sp>
      <p:sp>
        <p:nvSpPr>
          <p:cNvPr id="5" name="頁尾版面配置區 4">
            <a:extLst>
              <a:ext uri="{FF2B5EF4-FFF2-40B4-BE49-F238E27FC236}">
                <a16:creationId xmlns=""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smtClean="0"/>
              <a:t>6mA-DNA-IP-Seq </a:t>
            </a:r>
            <a:r>
              <a:rPr lang="en-US" altLang="zh-TW" sz="2000" dirty="0"/>
              <a:t>and sequencing of A. </a:t>
            </a:r>
            <a:r>
              <a:rPr lang="en-US" altLang="zh-TW" sz="2000" dirty="0" smtClean="0"/>
              <a:t>thaliana</a:t>
            </a:r>
          </a:p>
          <a:p>
            <a:pPr marL="0" indent="0">
              <a:buNone/>
            </a:pPr>
            <a:r>
              <a:rPr lang="en-US" altLang="zh-TW" sz="2000" dirty="0" smtClean="0">
                <a:solidFill>
                  <a:srgbClr val="FF0000"/>
                </a:solidFill>
              </a:rPr>
              <a:t>Columbia-0 </a:t>
            </a:r>
            <a:r>
              <a:rPr lang="en-US" altLang="zh-TW" sz="2000" dirty="0">
                <a:solidFill>
                  <a:srgbClr val="FF0000"/>
                </a:solidFill>
              </a:rPr>
              <a:t>(Col-0) ecotype A. thaliana were vertically grown in 1/2 </a:t>
            </a:r>
            <a:r>
              <a:rPr lang="en-US" altLang="zh-TW" sz="2000" dirty="0" err="1">
                <a:solidFill>
                  <a:srgbClr val="FF0000"/>
                </a:solidFill>
              </a:rPr>
              <a:t>Murashige</a:t>
            </a:r>
            <a:r>
              <a:rPr lang="en-US" altLang="zh-TW" sz="2000" dirty="0">
                <a:solidFill>
                  <a:srgbClr val="FF0000"/>
                </a:solidFill>
              </a:rPr>
              <a:t> and Skoog medium (MS) salts (</a:t>
            </a:r>
            <a:r>
              <a:rPr lang="en-US" altLang="zh-TW" sz="2000" dirty="0" err="1">
                <a:solidFill>
                  <a:srgbClr val="FF0000"/>
                </a:solidFill>
              </a:rPr>
              <a:t>Phytotech</a:t>
            </a:r>
            <a:r>
              <a:rPr lang="en-US" altLang="zh-TW" sz="2000" dirty="0">
                <a:solidFill>
                  <a:srgbClr val="FF0000"/>
                </a:solidFill>
              </a:rPr>
              <a:t>) in chambers under long-day conditions (16-h photoperiods) at 22 °C. gDNA was extracted from nine-day-old seedlings and sonicated to ~300bp. Fragmented DNA was incubated with antibody against N6 -</a:t>
            </a:r>
            <a:r>
              <a:rPr lang="en-US" altLang="zh-TW" sz="2000" dirty="0" err="1">
                <a:solidFill>
                  <a:srgbClr val="FF0000"/>
                </a:solidFill>
              </a:rPr>
              <a:t>methyladenosine</a:t>
            </a:r>
            <a:r>
              <a:rPr lang="en-US" altLang="zh-TW" sz="2000" dirty="0">
                <a:solidFill>
                  <a:srgbClr val="FF0000"/>
                </a:solidFill>
              </a:rPr>
              <a:t> modifications of RNA and DNA (Synaptic Systems) in immunoprecipitation (IP) buffer (50mM Tris-HCl, 750mM NaCl and 0.5% IPEGAL) for 2h at 4 °C. Subsequently, the mixture was incubated with protein A beads (</a:t>
            </a:r>
            <a:r>
              <a:rPr lang="en-US" altLang="zh-TW" sz="2000" dirty="0" err="1">
                <a:solidFill>
                  <a:srgbClr val="FF0000"/>
                </a:solidFill>
              </a:rPr>
              <a:t>Thermo</a:t>
            </a:r>
            <a:r>
              <a:rPr lang="en-US" altLang="zh-TW" sz="2000" dirty="0">
                <a:solidFill>
                  <a:srgbClr val="FF0000"/>
                </a:solidFill>
              </a:rPr>
              <a:t> Fisher Scientific) that was pre-bound with acetylated bovine serum albumin (Sigma-Aldrich) at 4 °C for another 2h. </a:t>
            </a:r>
          </a:p>
          <a:p>
            <a:pPr marL="0" indent="0">
              <a:buNone/>
            </a:pPr>
            <a:r>
              <a:rPr lang="zh-TW" altLang="en-US" sz="2000" dirty="0">
                <a:solidFill>
                  <a:srgbClr val="FF0000"/>
                </a:solidFill>
              </a:rPr>
              <a:t>    </a:t>
            </a:r>
            <a:r>
              <a:rPr lang="en-US" altLang="zh-TW" sz="2000" dirty="0">
                <a:solidFill>
                  <a:srgbClr val="FF0000"/>
                </a:solidFill>
              </a:rPr>
              <a:t>After washing four times, 6mA antibody-bound DNA was eluted from beads in elution buffer (90 µl 5X IP buffer, 30µl of 100mM antibody against 6mA, 330 µl H2O) at 50 °C for 45min. The eluted DNA was purified with a 2:1 ratio of </a:t>
            </a:r>
            <a:r>
              <a:rPr lang="en-US" altLang="zh-TW" sz="2000" dirty="0" err="1">
                <a:solidFill>
                  <a:srgbClr val="FF0000"/>
                </a:solidFill>
              </a:rPr>
              <a:t>AMPure</a:t>
            </a:r>
            <a:r>
              <a:rPr lang="en-US" altLang="zh-TW" sz="2000" dirty="0">
                <a:solidFill>
                  <a:srgbClr val="FF0000"/>
                </a:solidFill>
              </a:rPr>
              <a:t> SPRI beads (Beckman Coulter) and quantified with a Qubit High Sensitivity Kit (</a:t>
            </a:r>
            <a:r>
              <a:rPr lang="en-US" altLang="zh-TW" sz="2000" dirty="0" err="1">
                <a:solidFill>
                  <a:srgbClr val="FF0000"/>
                </a:solidFill>
              </a:rPr>
              <a:t>Thermo</a:t>
            </a:r>
            <a:r>
              <a:rPr lang="en-US" altLang="zh-TW" sz="2000" dirty="0">
                <a:solidFill>
                  <a:srgbClr val="FF0000"/>
                </a:solidFill>
              </a:rPr>
              <a:t> Fisher). Library synthesis was performed using the </a:t>
            </a:r>
            <a:r>
              <a:rPr lang="en-US" altLang="zh-TW" sz="2000" dirty="0" err="1">
                <a:solidFill>
                  <a:srgbClr val="FF0000"/>
                </a:solidFill>
              </a:rPr>
              <a:t>SMARTer</a:t>
            </a:r>
            <a:r>
              <a:rPr lang="en-US" altLang="zh-TW" sz="2000" dirty="0">
                <a:solidFill>
                  <a:srgbClr val="FF0000"/>
                </a:solidFill>
              </a:rPr>
              <a:t> </a:t>
            </a:r>
            <a:r>
              <a:rPr lang="en-US" altLang="zh-TW" sz="2000" dirty="0" err="1">
                <a:solidFill>
                  <a:srgbClr val="FF0000"/>
                </a:solidFill>
              </a:rPr>
              <a:t>ThruPLEX</a:t>
            </a:r>
            <a:r>
              <a:rPr lang="en-US" altLang="zh-TW" sz="2000" dirty="0">
                <a:solidFill>
                  <a:srgbClr val="FF0000"/>
                </a:solidFill>
              </a:rPr>
              <a:t> DNA-Seq Kit (Takara), library size was determined using a Bioanalyzer High Sensitivity Kit (Agilent) and quantification was performed with a KAPA Library Quantification Kit (Roche). Sequencing was performed on an Illumina </a:t>
            </a:r>
            <a:r>
              <a:rPr lang="en-US" altLang="zh-TW" sz="2000" dirty="0" err="1">
                <a:solidFill>
                  <a:srgbClr val="FF0000"/>
                </a:solidFill>
              </a:rPr>
              <a:t>NovaSeq</a:t>
            </a:r>
            <a:r>
              <a:rPr lang="en-US" altLang="zh-TW" sz="2000" dirty="0">
                <a:solidFill>
                  <a:srgbClr val="FF0000"/>
                </a:solidFill>
              </a:rPr>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a:t>
            </a:r>
            <a:r>
              <a:rPr lang="en-US" altLang="zh-TW" sz="2000" dirty="0" smtClean="0"/>
              <a:t>Bowtie2 </a:t>
            </a:r>
            <a:r>
              <a:rPr lang="en-US" altLang="zh-TW" sz="2000" dirty="0"/>
              <a:t>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smtClean="0"/>
              <a:t>    Following </a:t>
            </a:r>
            <a:r>
              <a:rPr lang="en-US" altLang="zh-TW" sz="2000" dirty="0"/>
              <a:t>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a:t>
            </a:r>
            <a:r>
              <a:rPr lang="en-US" altLang="zh-TW" sz="2000" dirty="0" smtClean="0"/>
              <a:t>scene. </a:t>
            </a:r>
            <a:r>
              <a:rPr lang="en-US" altLang="zh-TW" sz="2000" dirty="0"/>
              <a:t>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endParaRPr lang="en-US" altLang="zh-TW" sz="2000" dirty="0" smtClean="0"/>
          </a:p>
          <a:p>
            <a:pPr marL="0" indent="0">
              <a:buNone/>
            </a:pPr>
            <a:r>
              <a:rPr lang="zh-TW" altLang="en-US" sz="2000" dirty="0"/>
              <a:t> </a:t>
            </a:r>
            <a:r>
              <a:rPr lang="zh-TW" altLang="en-US" sz="2000" dirty="0" smtClean="0"/>
              <a:t>   </a:t>
            </a:r>
            <a:r>
              <a:rPr lang="en-US" altLang="zh-TW" sz="2000" dirty="0" smtClean="0"/>
              <a:t>Briefly</a:t>
            </a:r>
            <a:r>
              <a:rPr lang="en-US" altLang="zh-TW" sz="2000" dirty="0"/>
              <a:t>,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solidFill>
                  <a:srgbClr val="FF0000"/>
                </a:solidFill>
              </a:rPr>
              <a:t>Raw reads were first filtered based on a minimum subread length (50), polymerase read quality (75) and polymerase read length (50). The left reads were mapped to their reference genome by </a:t>
            </a:r>
            <a:r>
              <a:rPr lang="en-US" altLang="zh-TW" sz="2000" dirty="0" err="1">
                <a:solidFill>
                  <a:srgbClr val="FF0000"/>
                </a:solidFill>
              </a:rPr>
              <a:t>pbalign</a:t>
            </a:r>
            <a:r>
              <a:rPr lang="en-US" altLang="zh-TW" sz="2000" dirty="0">
                <a:solidFill>
                  <a:srgbClr val="FF0000"/>
                </a:solidFill>
              </a:rPr>
              <a:t> (seed=1 --</a:t>
            </a:r>
            <a:r>
              <a:rPr lang="en-US" altLang="zh-TW" sz="2000" dirty="0" err="1">
                <a:solidFill>
                  <a:srgbClr val="FF0000"/>
                </a:solidFill>
              </a:rPr>
              <a:t>nproc</a:t>
            </a:r>
            <a:r>
              <a:rPr lang="en-US" altLang="zh-TW" sz="2000" dirty="0">
                <a:solidFill>
                  <a:srgbClr val="FF0000"/>
                </a:solidFill>
              </a:rPr>
              <a:t> 8 --</a:t>
            </a:r>
            <a:r>
              <a:rPr lang="en-US" altLang="zh-TW" sz="2000" dirty="0" err="1">
                <a:solidFill>
                  <a:srgbClr val="FF0000"/>
                </a:solidFill>
              </a:rPr>
              <a:t>minAccuracy</a:t>
            </a:r>
            <a:r>
              <a:rPr lang="en-US" altLang="zh-TW" sz="2000" dirty="0">
                <a:solidFill>
                  <a:srgbClr val="FF0000"/>
                </a:solidFill>
              </a:rPr>
              <a:t>=0.75 --</a:t>
            </a:r>
            <a:r>
              <a:rPr lang="en-US" altLang="zh-TW" sz="2000" dirty="0" err="1">
                <a:solidFill>
                  <a:srgbClr val="FF0000"/>
                </a:solidFill>
              </a:rPr>
              <a:t>minLength</a:t>
            </a:r>
            <a:r>
              <a:rPr lang="en-US" altLang="zh-TW" sz="2000" dirty="0">
                <a:solidFill>
                  <a:srgbClr val="FF0000"/>
                </a:solidFill>
              </a:rPr>
              <a:t>=50 --concordant --</a:t>
            </a:r>
            <a:r>
              <a:rPr lang="en-US" altLang="zh-TW" sz="2000" dirty="0" err="1">
                <a:solidFill>
                  <a:srgbClr val="FF0000"/>
                </a:solidFill>
              </a:rPr>
              <a:t>algorithmOptions</a:t>
            </a:r>
            <a:r>
              <a:rPr lang="en-US" altLang="zh-TW" sz="2000" dirty="0">
                <a:solidFill>
                  <a:srgbClr val="FF0000"/>
                </a:solidFill>
              </a:rPr>
              <a:t>="-</a:t>
            </a:r>
            <a:r>
              <a:rPr lang="en-US" altLang="zh-TW" sz="2000" dirty="0" err="1">
                <a:solidFill>
                  <a:srgbClr val="FF0000"/>
                </a:solidFill>
              </a:rPr>
              <a:t>useQuality</a:t>
            </a:r>
            <a:r>
              <a:rPr lang="en-US" altLang="zh-TW" sz="2000" dirty="0">
                <a:solidFill>
                  <a:srgbClr val="FF0000"/>
                </a:solidFill>
              </a:rPr>
              <a:t>" --</a:t>
            </a:r>
            <a:r>
              <a:rPr lang="en-US" altLang="zh-TW" sz="2000" dirty="0" err="1">
                <a:solidFill>
                  <a:srgbClr val="FF0000"/>
                </a:solidFill>
              </a:rPr>
              <a:t>algorithmOptions</a:t>
            </a:r>
            <a:r>
              <a:rPr lang="en-US" altLang="zh-TW" sz="2000" dirty="0">
                <a:solidFill>
                  <a:srgbClr val="FF0000"/>
                </a:solidFill>
              </a:rPr>
              <a:t>=‘ -</a:t>
            </a:r>
            <a:r>
              <a:rPr lang="en-US" altLang="zh-TW" sz="2000" dirty="0" err="1">
                <a:solidFill>
                  <a:srgbClr val="FF0000"/>
                </a:solidFill>
              </a:rPr>
              <a:t>minMatch</a:t>
            </a:r>
            <a:r>
              <a:rPr lang="en-US" altLang="zh-TW" sz="2000" dirty="0">
                <a:solidFill>
                  <a:srgbClr val="FF0000"/>
                </a:solidFill>
              </a:rPr>
              <a:t> 12 -</a:t>
            </a:r>
            <a:r>
              <a:rPr lang="en-US" altLang="zh-TW" sz="2000" dirty="0" err="1">
                <a:solidFill>
                  <a:srgbClr val="FF0000"/>
                </a:solidFill>
              </a:rPr>
              <a:t>bestn</a:t>
            </a:r>
            <a:r>
              <a:rPr lang="en-US" altLang="zh-TW" sz="2000" dirty="0">
                <a:solidFill>
                  <a:srgbClr val="FF0000"/>
                </a:solidFill>
              </a:rPr>
              <a:t> 10 -</a:t>
            </a:r>
            <a:r>
              <a:rPr lang="en-US" altLang="zh-TW" sz="2000" dirty="0" err="1">
                <a:solidFill>
                  <a:srgbClr val="FF0000"/>
                </a:solidFill>
              </a:rPr>
              <a:t>minPctIdentity</a:t>
            </a:r>
            <a:r>
              <a:rPr lang="en-US" altLang="zh-TW" sz="2000" dirty="0">
                <a:solidFill>
                  <a:srgbClr val="FF0000"/>
                </a:solidFill>
              </a:rPr>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solidFill>
                <a:srgbClr val="FF0000"/>
              </a:solidFill>
            </a:endParaRPr>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5035</Words>
  <Application>Microsoft Office PowerPoint</Application>
  <PresentationFormat>寬螢幕</PresentationFormat>
  <Paragraphs>77</Paragraphs>
  <Slides>36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新細明體</vt: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Microsoft 帳戶</cp:lastModifiedBy>
  <cp:revision>16</cp:revision>
  <dcterms:created xsi:type="dcterms:W3CDTF">2022-06-06T06:19:30Z</dcterms:created>
  <dcterms:modified xsi:type="dcterms:W3CDTF">2022-06-07T13:18:20Z</dcterms:modified>
</cp:coreProperties>
</file>