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55DFD5-5645-3164-10FB-057DAABE1A3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915DDD2-F07D-794B-9D54-BDF6ABF9C6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5BABABE-4786-D941-E21B-C8823E7EC44E}"/>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275DDEF5-BFCF-BAB1-2E6A-80F457CA6BB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991894-E323-B37C-DF62-DCC77EDDB6CF}"/>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419715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2DE16D-5D34-34B0-A07B-97ADF35157D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C5ABD75-F02A-7741-66BC-7BBE30FEAAD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5F6D20D-3038-4C02-6235-F39CF4ACED44}"/>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D72324EF-56A3-E855-935C-538473D226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2C42B0-A9E8-274A-5E87-42EC1F9F0854}"/>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63396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E3B1F60-366F-45C0-088D-D1D8E18EDA1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E0868B1-DCEC-176C-2508-81A24A7C897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2E35325-5E2B-BEFA-ABF2-59A00DBB4985}"/>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FC5FFD80-FE00-F249-2953-148BFDBB8B6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45976D-9398-AC3F-AF14-AED6C67A7B91}"/>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379089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00C0D-43A4-2709-A787-22924B4FD83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A434A80-230A-960A-2867-CC8D758F890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B23CEE-33D5-0B52-77BA-9B55DB927F6A}"/>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2A4DAF5E-C237-12BE-A70F-373179C698E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89B4F23-82E7-BC1A-0E5E-163D59DA5602}"/>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14113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0ADEDF-3BC6-BF95-B16F-1E53AF9F771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FA5B52A-7225-E080-2CBF-52713175A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8810022-3341-BAED-DA1A-21D4365F6BA2}"/>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38F18A7F-EF30-0BAA-16E4-FEC8C47B5B1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22DB5A-876B-A89A-E3C6-EF34F9969768}"/>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81094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635CB4-AD02-26EF-ECD2-213596DE212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ACB9F7F-9E89-076D-4A62-0A80F22FFF5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F3ABFD1-C7E9-4E4C-2F03-4BE7DA033A1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ADAE9C4-2ABC-8A3E-F5F0-3A9F8C51C18B}"/>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6" name="頁尾版面配置區 5">
            <a:extLst>
              <a:ext uri="{FF2B5EF4-FFF2-40B4-BE49-F238E27FC236}">
                <a16:creationId xmlns:a16="http://schemas.microsoft.com/office/drawing/2014/main" id="{1B91ECD0-C971-7AC1-93AF-A2D4DC6A32E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22CD2CE-B1E6-0A43-8644-4290B31314AE}"/>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44801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383CD7-A629-6CD5-8669-05612D24EAB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6061067-1336-BECE-52BC-C3D7CCDBF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E8518D6-2B4D-ECDF-DAB9-F5A0AFBCB32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D479A5B-884B-67E1-7F64-9C8903C69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F7CC910-A182-0A76-51DE-19FBC57ED27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8693702-2916-0854-5A6F-4B14BAADE68A}"/>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8" name="頁尾版面配置區 7">
            <a:extLst>
              <a:ext uri="{FF2B5EF4-FFF2-40B4-BE49-F238E27FC236}">
                <a16:creationId xmlns:a16="http://schemas.microsoft.com/office/drawing/2014/main" id="{B49FC2B3-E3A1-E774-5D98-CD630D61336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7079AC-551B-7EA4-C129-61EA1C888537}"/>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1046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FBADF6-DD33-29A5-E102-5ADFDE02057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0143CCA-6D5B-B2DC-CACD-23E9692AF209}"/>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4" name="頁尾版面配置區 3">
            <a:extLst>
              <a:ext uri="{FF2B5EF4-FFF2-40B4-BE49-F238E27FC236}">
                <a16:creationId xmlns:a16="http://schemas.microsoft.com/office/drawing/2014/main" id="{39391857-0144-2F30-0100-92ADF43801C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67200E3-2D4A-8524-8792-97183272CE9B}"/>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34474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ECA239F-D09B-7E0B-8C55-20CE30D1F940}"/>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3" name="頁尾版面配置區 2">
            <a:extLst>
              <a:ext uri="{FF2B5EF4-FFF2-40B4-BE49-F238E27FC236}">
                <a16:creationId xmlns:a16="http://schemas.microsoft.com/office/drawing/2014/main" id="{A2B624CF-DCDC-1494-5FB4-FFF2320D19B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7501387-088F-7E20-BF08-6C621341BCEE}"/>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27194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7992F2-C666-DFE3-112D-A36699A8224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722A5BA-BB54-59A7-359F-1458AEC05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045C81F-37F6-2C6E-B8AD-772FC5F34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7F68D07-3E0C-7F17-C30B-812369CA2A02}"/>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6" name="頁尾版面配置區 5">
            <a:extLst>
              <a:ext uri="{FF2B5EF4-FFF2-40B4-BE49-F238E27FC236}">
                <a16:creationId xmlns:a16="http://schemas.microsoft.com/office/drawing/2014/main" id="{4BCFFD34-7B6C-5FF1-1323-E5BF258877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6442209-4060-8F9B-2A52-2A47A25574D6}"/>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129677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E29E2-CAA8-67E4-E0EB-BF01A8431F1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8D5A06-9BB6-0E05-714B-2A7A79532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BC2B18B-9A8A-A7BB-5CA6-C070E3580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CBDF0B6-F012-FC06-C6E3-FF678E49CDA9}"/>
              </a:ext>
            </a:extLst>
          </p:cNvPr>
          <p:cNvSpPr>
            <a:spLocks noGrp="1"/>
          </p:cNvSpPr>
          <p:nvPr>
            <p:ph type="dt" sz="half" idx="10"/>
          </p:nvPr>
        </p:nvSpPr>
        <p:spPr/>
        <p:txBody>
          <a:bodyPr/>
          <a:lstStyle/>
          <a:p>
            <a:fld id="{D387A581-B7F8-4590-8AD6-24C818D07E60}" type="datetimeFigureOut">
              <a:rPr lang="zh-TW" altLang="en-US" smtClean="0"/>
              <a:t>2022/8/9</a:t>
            </a:fld>
            <a:endParaRPr lang="zh-TW" altLang="en-US"/>
          </a:p>
        </p:txBody>
      </p:sp>
      <p:sp>
        <p:nvSpPr>
          <p:cNvPr id="6" name="頁尾版面配置區 5">
            <a:extLst>
              <a:ext uri="{FF2B5EF4-FFF2-40B4-BE49-F238E27FC236}">
                <a16:creationId xmlns:a16="http://schemas.microsoft.com/office/drawing/2014/main" id="{154B4C6F-8C95-2DC3-CC3A-DB0A72E7356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B39D792-F3E9-0B23-704A-A931EFA4B5F3}"/>
              </a:ext>
            </a:extLst>
          </p:cNvPr>
          <p:cNvSpPr>
            <a:spLocks noGrp="1"/>
          </p:cNvSpPr>
          <p:nvPr>
            <p:ph type="sldNum" sz="quarter" idx="12"/>
          </p:nvPr>
        </p:nvSpPr>
        <p:spPr/>
        <p:txBody>
          <a:body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269320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F8CAA42-C865-B864-9C46-E8F314950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973D9D5-74FF-6CED-C3DE-C8892BEB8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266FCA8-E104-58DB-D350-E14691C39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A581-B7F8-4590-8AD6-24C818D07E60}" type="datetimeFigureOut">
              <a:rPr lang="zh-TW" altLang="en-US" smtClean="0"/>
              <a:t>2022/8/9</a:t>
            </a:fld>
            <a:endParaRPr lang="zh-TW" altLang="en-US"/>
          </a:p>
        </p:txBody>
      </p:sp>
      <p:sp>
        <p:nvSpPr>
          <p:cNvPr id="5" name="頁尾版面配置區 4">
            <a:extLst>
              <a:ext uri="{FF2B5EF4-FFF2-40B4-BE49-F238E27FC236}">
                <a16:creationId xmlns:a16="http://schemas.microsoft.com/office/drawing/2014/main" id="{30267871-07DD-D783-563A-D574F0750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3E54AEC-4F31-58F9-A9D4-109FAEA09C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35C5B-7992-49CE-AFC3-03057DDBBF47}" type="slidenum">
              <a:rPr lang="zh-TW" altLang="en-US" smtClean="0"/>
              <a:t>‹#›</a:t>
            </a:fld>
            <a:endParaRPr lang="zh-TW" altLang="en-US"/>
          </a:p>
        </p:txBody>
      </p:sp>
    </p:spTree>
    <p:extLst>
      <p:ext uri="{BB962C8B-B14F-4D97-AF65-F5344CB8AC3E}">
        <p14:creationId xmlns:p14="http://schemas.microsoft.com/office/powerpoint/2010/main" val="400480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7B232B-D637-55E9-C0E9-A179D23983DE}"/>
              </a:ext>
            </a:extLst>
          </p:cNvPr>
          <p:cNvSpPr>
            <a:spLocks noGrp="1"/>
          </p:cNvSpPr>
          <p:nvPr>
            <p:ph type="ctrTitle"/>
          </p:nvPr>
        </p:nvSpPr>
        <p:spPr/>
        <p:txBody>
          <a:bodyPr>
            <a:normAutofit/>
          </a:bodyPr>
          <a:lstStyle/>
          <a:p>
            <a:r>
              <a:rPr lang="en-US" altLang="zh-TW" sz="2400" dirty="0"/>
              <a:t>Leveraging the attention mechanism to improve the identification of DNA N6-methyladenine sites</a:t>
            </a:r>
            <a:endParaRPr lang="zh-TW" altLang="en-US" sz="2400" dirty="0"/>
          </a:p>
        </p:txBody>
      </p:sp>
    </p:spTree>
    <p:extLst>
      <p:ext uri="{BB962C8B-B14F-4D97-AF65-F5344CB8AC3E}">
        <p14:creationId xmlns:p14="http://schemas.microsoft.com/office/powerpoint/2010/main" val="1151057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endParaRPr lang="en-US" altLang="zh-TW" sz="2000" dirty="0"/>
          </a:p>
        </p:txBody>
      </p:sp>
      <p:pic>
        <p:nvPicPr>
          <p:cNvPr id="4" name="圖片 3">
            <a:extLst>
              <a:ext uri="{FF2B5EF4-FFF2-40B4-BE49-F238E27FC236}">
                <a16:creationId xmlns:a16="http://schemas.microsoft.com/office/drawing/2014/main" id="{C046FA73-61C9-01A2-C6E7-4C4A3C37D158}"/>
              </a:ext>
            </a:extLst>
          </p:cNvPr>
          <p:cNvPicPr>
            <a:picLocks noChangeAspect="1"/>
          </p:cNvPicPr>
          <p:nvPr/>
        </p:nvPicPr>
        <p:blipFill>
          <a:blip r:embed="rId2"/>
          <a:stretch>
            <a:fillRect/>
          </a:stretch>
        </p:blipFill>
        <p:spPr>
          <a:xfrm>
            <a:off x="0" y="1565145"/>
            <a:ext cx="12192000" cy="3727709"/>
          </a:xfrm>
          <a:prstGeom prst="rect">
            <a:avLst/>
          </a:prstGeom>
        </p:spPr>
      </p:pic>
    </p:spTree>
    <p:extLst>
      <p:ext uri="{BB962C8B-B14F-4D97-AF65-F5344CB8AC3E}">
        <p14:creationId xmlns:p14="http://schemas.microsoft.com/office/powerpoint/2010/main" val="192967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It is noteworthy that the two proposed methods are not merely used to predict potential methylation sites. They also enable us to perform an in-depth analysis of the hidden information that the model pays attention to and utilizes to make the prediction. Figure 1B and C depict how the attention matrices are analyzed and interpreted for this purpose.</a:t>
            </a:r>
          </a:p>
        </p:txBody>
      </p:sp>
    </p:spTree>
    <p:extLst>
      <p:ext uri="{BB962C8B-B14F-4D97-AF65-F5344CB8AC3E}">
        <p14:creationId xmlns:p14="http://schemas.microsoft.com/office/powerpoint/2010/main" val="420588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Implementation</a:t>
            </a:r>
          </a:p>
          <a:p>
            <a:pPr marL="0" indent="0">
              <a:buNone/>
            </a:pPr>
            <a:r>
              <a:rPr lang="zh-TW" altLang="en-US" sz="2000" dirty="0"/>
              <a:t>    </a:t>
            </a:r>
            <a:r>
              <a:rPr lang="en-US" altLang="zh-TW" sz="2000" dirty="0"/>
              <a:t>The models are implemented in </a:t>
            </a:r>
            <a:r>
              <a:rPr lang="en-US" altLang="zh-TW" sz="2000" dirty="0" err="1"/>
              <a:t>Keras</a:t>
            </a:r>
            <a:r>
              <a:rPr lang="en-US" altLang="zh-TW" sz="2000" dirty="0"/>
              <a:t> (version 2.3.1) and trained on one NVIDIA TITAN X GPU. The batch size is set to be 128. The Adam optimizer is employed with the default learning rate of 0.001, beta_1 = 0.9, beta_2 = 0.999, and a learning rate decay of 0.5 with patience of 7. 5-fold cross-validation is performed to determine the model structure and hyperparameters on the training data. After the model structure is determined, we take 8/9 (about 8/10 of the whole dataset) and 1/9 (about 1/10 of the whole dataset) of the training data to train and verify the trained model, respectively. Early stopping with patience of 7 is adopted on the validation set to avoid overfitting, which means the training process will terminate when the prediction performance does not improve on the validation set.</a:t>
            </a:r>
          </a:p>
        </p:txBody>
      </p:sp>
    </p:spTree>
    <p:extLst>
      <p:ext uri="{BB962C8B-B14F-4D97-AF65-F5344CB8AC3E}">
        <p14:creationId xmlns:p14="http://schemas.microsoft.com/office/powerpoint/2010/main" val="349479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Results and discussion</a:t>
                </a:r>
                <a:r>
                  <a:rPr lang="zh-TW" altLang="en-US" dirty="0"/>
                  <a:t> </a:t>
                </a:r>
                <a:r>
                  <a:rPr lang="en-US" altLang="zh-TW" dirty="0"/>
                  <a:t>- Rapid identification of key positions</a:t>
                </a:r>
                <a:r>
                  <a:rPr lang="zh-TW" altLang="en-US" dirty="0"/>
                  <a:t>    </a:t>
                </a:r>
                <a:endParaRPr lang="en-US" altLang="zh-TW" dirty="0"/>
              </a:p>
              <a:p>
                <a:pPr marL="0" indent="0">
                  <a:buNone/>
                </a:pPr>
                <a:r>
                  <a:rPr lang="en-US" altLang="zh-TW" sz="2000" dirty="0"/>
                  <a:t>    As shown in Figure 1B and C, the attention matrix T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𝑘</m:t>
                        </m:r>
                      </m:sup>
                    </m:sSup>
                  </m:oMath>
                </a14:m>
                <a:r>
                  <a:rPr lang="en-US" altLang="zh-TW" sz="2000" dirty="0"/>
                  <a:t> is extracted from each input sequence being fed into AL6mA or LA6mA. Then the rows of the attention matrix are averaged and the matrix is transformed into an attention vector with the same length as the input sequence. These vectors can be used to identify the key positions relevant for making the prediction by the model. Specifically, for an input DNA sequence articulated as S = S1, S2, ... , Si, ... , SL, where L was the length of the sequence, it was converted into an attention vector V = [v1, v2, ... , vi, ... , </a:t>
                </a:r>
                <a:r>
                  <a:rPr lang="en-US" altLang="zh-TW" sz="2000" dirty="0" err="1"/>
                  <a:t>vL</a:t>
                </a:r>
                <a:r>
                  <a:rPr lang="en-US" altLang="zh-TW" sz="2000" dirty="0"/>
                  <a:t>] T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sup>
                    </m:sSup>
                  </m:oMath>
                </a14:m>
                <a:r>
                  <a:rPr lang="en-US" altLang="zh-TW" sz="2000" dirty="0"/>
                  <a:t>. A larger value of vi </a:t>
                </a:r>
                <a:r>
                  <a:rPr lang="en-US" altLang="zh-TW" sz="2000" dirty="0" err="1"/>
                  <a:t>meaned</a:t>
                </a:r>
                <a:r>
                  <a:rPr lang="en-US" altLang="zh-TW" sz="2000" dirty="0"/>
                  <a:t> Si made a more important contribution to the prediction result.</a:t>
                </a:r>
              </a:p>
            </p:txBody>
          </p:sp>
        </mc:Choice>
        <mc:Fallback>
          <p:sp>
            <p:nvSpPr>
              <p:cNvPr id="5" name="內容版面配置區 4">
                <a:extLst>
                  <a:ext uri="{FF2B5EF4-FFF2-40B4-BE49-F238E27FC236}">
                    <a16:creationId xmlns:a16="http://schemas.microsoft.com/office/drawing/2014/main" id="{BB2DC006-D6C4-415B-6480-10DBC0C4791F}"/>
                  </a:ext>
                </a:extLst>
              </p:cNvPr>
              <p:cNvSpPr>
                <a:spLocks noGrp="1" noRot="1" noChangeAspect="1" noMove="1" noResize="1" noEditPoints="1" noAdjustHandles="1" noChangeArrowheads="1" noChangeShapeType="1" noTextEdit="1"/>
              </p:cNvSpPr>
              <p:nvPr>
                <p:ph idx="1"/>
              </p:nvPr>
            </p:nvSpPr>
            <p:spPr>
              <a:xfrm>
                <a:off x="838200" y="624604"/>
                <a:ext cx="10515600" cy="5608792"/>
              </a:xfrm>
              <a:blipFill>
                <a:blip r:embed="rId2"/>
                <a:stretch>
                  <a:fillRect l="-1043" t="-1737" r="-92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6619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Benchmark datasets</a:t>
            </a:r>
          </a:p>
          <a:p>
            <a:pPr marL="0" indent="0">
              <a:buNone/>
            </a:pPr>
            <a:r>
              <a:rPr lang="zh-TW" altLang="en-US" sz="2200" dirty="0"/>
              <a:t>    </a:t>
            </a:r>
            <a:r>
              <a:rPr lang="en-US" altLang="zh-TW" sz="2200" dirty="0"/>
              <a:t>In this study, the DNA 6mA data of the two model organisms Arabidopsis thaliana and Drosophila melanogaster were taken from [28]</a:t>
            </a:r>
            <a:r>
              <a:rPr lang="zh-TW" altLang="en-US" sz="2200" dirty="0"/>
              <a:t> </a:t>
            </a:r>
            <a:r>
              <a:rPr lang="en-US" altLang="zh-TW" sz="2200" dirty="0"/>
              <a:t>(DeepM6A). The raw data came from the PacBio public database [38]. Candidates were further filtered out by excluding those with the sequence variance located between 10 bp upstream and 5 bp downstream of the identified modification site and the variation ratio of the estimated methylation level of greater than 30%. </a:t>
            </a:r>
          </a:p>
          <a:p>
            <a:pPr marL="0" indent="0">
              <a:buNone/>
            </a:pPr>
            <a:r>
              <a:rPr lang="en-US" altLang="zh-TW" sz="2200" dirty="0"/>
              <a:t>    After this filtering procedure, 19 632 and 10 653 6mA sites for A. thaliana and D. melanogaster were obtained, respectively. </a:t>
            </a:r>
            <a:endParaRPr lang="zh-TW" altLang="en-US" sz="2200" dirty="0"/>
          </a:p>
        </p:txBody>
      </p:sp>
      <p:pic>
        <p:nvPicPr>
          <p:cNvPr id="7" name="圖片 6">
            <a:extLst>
              <a:ext uri="{FF2B5EF4-FFF2-40B4-BE49-F238E27FC236}">
                <a16:creationId xmlns:a16="http://schemas.microsoft.com/office/drawing/2014/main" id="{0250CB1D-07BF-4C54-00EB-DDF17FB6FDD8}"/>
              </a:ext>
            </a:extLst>
          </p:cNvPr>
          <p:cNvPicPr>
            <a:picLocks noChangeAspect="1"/>
          </p:cNvPicPr>
          <p:nvPr/>
        </p:nvPicPr>
        <p:blipFill>
          <a:blip r:embed="rId2"/>
          <a:stretch>
            <a:fillRect/>
          </a:stretch>
        </p:blipFill>
        <p:spPr>
          <a:xfrm>
            <a:off x="2485521" y="4014743"/>
            <a:ext cx="7220958" cy="2019582"/>
          </a:xfrm>
          <a:prstGeom prst="rect">
            <a:avLst/>
          </a:prstGeom>
        </p:spPr>
      </p:pic>
    </p:spTree>
    <p:extLst>
      <p:ext uri="{BB962C8B-B14F-4D97-AF65-F5344CB8AC3E}">
        <p14:creationId xmlns:p14="http://schemas.microsoft.com/office/powerpoint/2010/main" val="243890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Benchmark datasets</a:t>
            </a:r>
          </a:p>
          <a:p>
            <a:pPr marL="0" indent="0">
              <a:buNone/>
            </a:pPr>
            <a:r>
              <a:rPr lang="en-US" altLang="zh-TW" sz="2000" dirty="0"/>
              <a:t>Non6mA sites of the same number were used as negative samples. Each non-6mA site was at least 200 bp away from any neighboring 6mA site. For more detailed information on the data set construction, please refer to [28]. We further screened the sequences to weed out those sequences that contained sites with uncertain DNA bases. Finally, 19 616 positive samples and 10 653 positive samples were retained for A. thaliana and D. melanogaster, respectively. A statistical summary of the two datasets is provided in Table 1. For each organism, the samples were randomly divided with a ratio of 9:1 as the training and independent test datasets.</a:t>
            </a:r>
            <a:endParaRPr lang="zh-TW" altLang="en-US" sz="2000" dirty="0"/>
          </a:p>
        </p:txBody>
      </p:sp>
      <p:pic>
        <p:nvPicPr>
          <p:cNvPr id="3" name="圖片 2">
            <a:extLst>
              <a:ext uri="{FF2B5EF4-FFF2-40B4-BE49-F238E27FC236}">
                <a16:creationId xmlns:a16="http://schemas.microsoft.com/office/drawing/2014/main" id="{50B3EB57-58C5-35F1-8A4A-4BC6C05E59C4}"/>
              </a:ext>
            </a:extLst>
          </p:cNvPr>
          <p:cNvPicPr>
            <a:picLocks noChangeAspect="1"/>
          </p:cNvPicPr>
          <p:nvPr/>
        </p:nvPicPr>
        <p:blipFill>
          <a:blip r:embed="rId2"/>
          <a:stretch>
            <a:fillRect/>
          </a:stretch>
        </p:blipFill>
        <p:spPr>
          <a:xfrm>
            <a:off x="2485521" y="3856123"/>
            <a:ext cx="7220958" cy="2019582"/>
          </a:xfrm>
          <a:prstGeom prst="rect">
            <a:avLst/>
          </a:prstGeom>
        </p:spPr>
      </p:pic>
    </p:spTree>
    <p:extLst>
      <p:ext uri="{BB962C8B-B14F-4D97-AF65-F5344CB8AC3E}">
        <p14:creationId xmlns:p14="http://schemas.microsoft.com/office/powerpoint/2010/main" val="98441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Feature representation </a:t>
            </a:r>
          </a:p>
          <a:p>
            <a:pPr marL="0" indent="0">
              <a:buNone/>
            </a:pPr>
            <a:r>
              <a:rPr lang="zh-TW" altLang="en-US" sz="2000" dirty="0"/>
              <a:t> </a:t>
            </a:r>
            <a:r>
              <a:rPr lang="en-US" altLang="zh-TW" sz="2000" dirty="0"/>
              <a:t>The proposed models take as the input a DNA sequence centered on 6mA site or non-6mA site. The binary one-hot encoding scheme is adopted to represent the input DNA sequences with the following rules: A = [1, 0, 0, 0], C = [0, 1, 0, 0], G = [0, 0, 1, 0] and T = [0, 0, 0, 1]. Such encoding scheme makes the elements in the encoding matrix correspond to the bases in the input sequence, which is convenient for the analysis of the attention matrix/vector. Accordingly, each DNA sequence of length L is converted to a 2D matrix of the size L × 4 after the encoding. The length of each sequence is 41 bp, which is composed of 20 flanking nucleotides at each side and the centered adenine site.</a:t>
            </a:r>
            <a:endParaRPr lang="zh-TW" altLang="en-US" sz="2000" dirty="0"/>
          </a:p>
        </p:txBody>
      </p:sp>
    </p:spTree>
    <p:extLst>
      <p:ext uri="{BB962C8B-B14F-4D97-AF65-F5344CB8AC3E}">
        <p14:creationId xmlns:p14="http://schemas.microsoft.com/office/powerpoint/2010/main" val="3666291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The input sequences are encoded and fed into the end-to-end networks directly. DNA data analysis is analogous to natural language processing [39], in which recurrent neural networks (RNNs) can be used to process the sequential data. As a popular and powerful RNN architecture, long short-term memory (LSTM) [40] has been widely used to address sequence analysis problems [41] and has achieved excellent performance. Here we employ </a:t>
            </a:r>
            <a:r>
              <a:rPr lang="en-US" altLang="zh-TW" sz="2000" dirty="0" err="1"/>
              <a:t>BiLSTM</a:t>
            </a:r>
            <a:r>
              <a:rPr lang="en-US" altLang="zh-TW" sz="2000" dirty="0"/>
              <a:t> to capture the short-range and long-range information of DNA sequences. The use of LSTM makes up the shortcoming for the lack of time information in the one-hot encoding.</a:t>
            </a:r>
            <a:endParaRPr lang="zh-TW" altLang="en-US" sz="2000" dirty="0"/>
          </a:p>
        </p:txBody>
      </p:sp>
    </p:spTree>
    <p:extLst>
      <p:ext uri="{BB962C8B-B14F-4D97-AF65-F5344CB8AC3E}">
        <p14:creationId xmlns:p14="http://schemas.microsoft.com/office/powerpoint/2010/main" val="115612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In addition to the Bi-LSTM architecture, the attention mechanism is also employed to capture the position information of the DNA sequence. It was originally proposed to solve machine translation tasks [42] and has proven to be capable of identifying the key information [43]. In recent years it has been applied to bioinformatics to address the problems faced by RNNs [44] and has been shown to achieve a competitive performance in a wide range of biological sequence analysis problems [45–47]. Hence, it is adopted in this study to investigate the key information that affects DNA methylation site prediction. The attention layer is able to compute the weight coefficients matrix T ∈ </a:t>
                </a:r>
                <a:r>
                  <a:rPr lang="en-US" altLang="zh-TW" sz="2000" dirty="0" err="1"/>
                  <a:t>RL×k</a:t>
                </a:r>
                <a:r>
                  <a:rPr lang="en-US" altLang="zh-TW" sz="2000" dirty="0"/>
                  <a:t> using the following formula:</a:t>
                </a:r>
              </a:p>
              <a:p>
                <a:pPr marL="0" indent="0" algn="ctr">
                  <a:buNone/>
                </a:pPr>
                <a:r>
                  <a:rPr lang="en-US" altLang="zh-TW" sz="2400" dirty="0"/>
                  <a:t> T = </a:t>
                </a:r>
                <a:r>
                  <a:rPr lang="en-US" altLang="zh-TW" sz="2400" dirty="0" err="1"/>
                  <a:t>softmax</a:t>
                </a:r>
                <a:r>
                  <a:rPr lang="en-US" altLang="zh-TW" sz="2400" dirty="0"/>
                  <a:t>(s(M,Q))</a:t>
                </a:r>
              </a:p>
              <a:p>
                <a:pPr marL="0" indent="0">
                  <a:buNone/>
                </a:pPr>
                <a:r>
                  <a:rPr lang="en-US" altLang="zh-TW" sz="2000" dirty="0"/>
                  <a:t>where M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𝑘</m:t>
                        </m:r>
                      </m:sup>
                    </m:sSup>
                    <m:r>
                      <a:rPr lang="en-US" altLang="zh-TW" sz="2000" i="1" dirty="0" smtClean="0">
                        <a:latin typeface="Cambria Math" panose="02040503050406030204" pitchFamily="18" charset="0"/>
                      </a:rPr>
                      <m:t> </m:t>
                    </m:r>
                  </m:oMath>
                </a14:m>
                <a:r>
                  <a:rPr lang="en-US" altLang="zh-TW" sz="2000" dirty="0"/>
                  <a:t>is the input matrix, Q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𝐿</m:t>
                        </m:r>
                      </m:sup>
                    </m:sSup>
                  </m:oMath>
                </a14:m>
                <a:r>
                  <a:rPr lang="en-US" altLang="zh-TW" sz="2000" dirty="0"/>
                  <a:t> represents the weight matrix of attention and s(M, Q) is the attention scoring function represent as s(M, Q) = </a:t>
                </a:r>
                <a14:m>
                  <m:oMath xmlns:m="http://schemas.openxmlformats.org/officeDocument/2006/math">
                    <m:sSup>
                      <m:sSupPr>
                        <m:ctrlPr>
                          <a:rPr lang="en-US" altLang="zh-TW" sz="2000" i="1" dirty="0" smtClean="0">
                            <a:latin typeface="Cambria Math" panose="02040503050406030204" pitchFamily="18" charset="0"/>
                          </a:rPr>
                        </m:ctrlPr>
                      </m:sSupPr>
                      <m:e>
                        <m:r>
                          <m:rPr>
                            <m:sty m:val="p"/>
                          </m:rPr>
                          <a:rPr lang="en-US" altLang="zh-TW" sz="2000" i="1" dirty="0">
                            <a:latin typeface="Cambria Math" panose="02040503050406030204" pitchFamily="18" charset="0"/>
                          </a:rPr>
                          <m:t>M</m:t>
                        </m:r>
                      </m:e>
                      <m:sup>
                        <m:r>
                          <m:rPr>
                            <m:sty m:val="p"/>
                          </m:rPr>
                          <a:rPr lang="en-US" altLang="zh-TW" sz="2000" i="1" dirty="0">
                            <a:latin typeface="Cambria Math" panose="02040503050406030204" pitchFamily="18" charset="0"/>
                          </a:rPr>
                          <m:t>T</m:t>
                        </m:r>
                      </m:sup>
                    </m:sSup>
                  </m:oMath>
                </a14:m>
                <a:r>
                  <a:rPr lang="en-US" altLang="zh-TW" sz="2000" dirty="0"/>
                  <a:t> × Q.</a:t>
                </a:r>
              </a:p>
            </p:txBody>
          </p:sp>
        </mc:Choice>
        <mc:Fallback>
          <p:sp>
            <p:nvSpPr>
              <p:cNvPr id="5" name="內容版面配置區 4">
                <a:extLst>
                  <a:ext uri="{FF2B5EF4-FFF2-40B4-BE49-F238E27FC236}">
                    <a16:creationId xmlns:a16="http://schemas.microsoft.com/office/drawing/2014/main" id="{BB2DC006-D6C4-415B-6480-10DBC0C4791F}"/>
                  </a:ext>
                </a:extLst>
              </p:cNvPr>
              <p:cNvSpPr>
                <a:spLocks noGrp="1" noRot="1" noChangeAspect="1" noMove="1" noResize="1" noEditPoints="1" noAdjustHandles="1" noChangeArrowheads="1" noChangeShapeType="1" noTextEdit="1"/>
              </p:cNvSpPr>
              <p:nvPr>
                <p:ph idx="1"/>
              </p:nvPr>
            </p:nvSpPr>
            <p:spPr>
              <a:xfrm>
                <a:off x="838200" y="624604"/>
                <a:ext cx="10515600" cy="5608792"/>
              </a:xfrm>
              <a:blipFill>
                <a:blip r:embed="rId2"/>
                <a:stretch>
                  <a:fillRect l="-1043" t="-1737" r="-179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5392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To address the problem of DNA N6-methyladenine site identification, we proposed two networks based on Bi-LSTM and the attention mechanism. The frameworks of the proposed AL6mA and LA6mA methods are illustrated in Figure 1. As can be seen, both networks take the encoded matrix as the input; however, there are some differences in the network structures of the two methods.</a:t>
                </a:r>
              </a:p>
              <a:p>
                <a:pPr marL="0" indent="0">
                  <a:buNone/>
                </a:pPr>
                <a:r>
                  <a:rPr lang="zh-TW" altLang="en-US" sz="2000" dirty="0"/>
                  <a:t>    </a:t>
                </a:r>
                <a:r>
                  <a:rPr lang="en-US" altLang="zh-TW" sz="2000" dirty="0"/>
                  <a:t>The framework of LA6mA is shown in Figure 1A. Its Bi-LSTM layer is connected to the encoding matrix firstly, in which two bidirectional LSTM layers with </a:t>
                </a:r>
                <a:r>
                  <a:rPr lang="en-US" altLang="zh-TW" sz="2000" dirty="0" err="1"/>
                  <a:t>num_units</a:t>
                </a:r>
                <a:r>
                  <a:rPr lang="en-US" altLang="zh-TW" sz="2000" dirty="0"/>
                  <a:t> set of 32 are employed. Then each time step of LSTM is used to connect the attention layer, and the parameter k in the weight coefficient matrix T ∈ </a:t>
                </a:r>
                <a14:m>
                  <m:oMath xmlns:m="http://schemas.openxmlformats.org/officeDocument/2006/math">
                    <m:sSup>
                      <m:sSupPr>
                        <m:ctrlPr>
                          <a:rPr lang="en-US" altLang="zh-TW" sz="2000" i="1" dirty="0" smtClean="0">
                            <a:latin typeface="Cambria Math" panose="02040503050406030204" pitchFamily="18" charset="0"/>
                          </a:rPr>
                        </m:ctrlPr>
                      </m:sSupPr>
                      <m:e>
                        <m:r>
                          <a:rPr lang="en-US" altLang="zh-TW" sz="2000" b="0" i="1" dirty="0" smtClean="0">
                            <a:latin typeface="Cambria Math" panose="02040503050406030204" pitchFamily="18" charset="0"/>
                          </a:rPr>
                          <m:t>𝑅</m:t>
                        </m:r>
                      </m:e>
                      <m:sup>
                        <m:r>
                          <a:rPr lang="en-US" altLang="zh-TW" sz="2000" i="1" dirty="0" smtClean="0">
                            <a:latin typeface="Cambria Math" panose="02040503050406030204" pitchFamily="18" charset="0"/>
                          </a:rPr>
                          <m:t>𝐿</m:t>
                        </m:r>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𝑘</m:t>
                        </m:r>
                      </m:sup>
                    </m:sSup>
                  </m:oMath>
                </a14:m>
                <a:r>
                  <a:rPr lang="en-US" altLang="zh-TW" sz="2000" dirty="0"/>
                  <a:t> equals 32. Finally, the attention layer is flattened and connected to the output after the fully connected (FC) layer. The number of nodes in the FC layer is set to be 100.</a:t>
                </a:r>
              </a:p>
            </p:txBody>
          </p:sp>
        </mc:Choice>
        <mc:Fallback>
          <p:sp>
            <p:nvSpPr>
              <p:cNvPr id="5" name="內容版面配置區 4">
                <a:extLst>
                  <a:ext uri="{FF2B5EF4-FFF2-40B4-BE49-F238E27FC236}">
                    <a16:creationId xmlns:a16="http://schemas.microsoft.com/office/drawing/2014/main" id="{BB2DC006-D6C4-415B-6480-10DBC0C4791F}"/>
                  </a:ext>
                </a:extLst>
              </p:cNvPr>
              <p:cNvSpPr>
                <a:spLocks noGrp="1" noRot="1" noChangeAspect="1" noMove="1" noResize="1" noEditPoints="1" noAdjustHandles="1" noChangeArrowheads="1" noChangeShapeType="1" noTextEdit="1"/>
              </p:cNvSpPr>
              <p:nvPr>
                <p:ph idx="1"/>
              </p:nvPr>
            </p:nvSpPr>
            <p:spPr>
              <a:xfrm>
                <a:off x="838200" y="624604"/>
                <a:ext cx="10515600" cy="5608792"/>
              </a:xfrm>
              <a:blipFill>
                <a:blip r:embed="rId2"/>
                <a:stretch>
                  <a:fillRect l="-1043" t="-173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9287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endParaRPr lang="en-US" altLang="zh-TW" sz="2000" dirty="0"/>
          </a:p>
        </p:txBody>
      </p:sp>
      <p:pic>
        <p:nvPicPr>
          <p:cNvPr id="3" name="圖片 2">
            <a:extLst>
              <a:ext uri="{FF2B5EF4-FFF2-40B4-BE49-F238E27FC236}">
                <a16:creationId xmlns:a16="http://schemas.microsoft.com/office/drawing/2014/main" id="{DA00D65B-9402-C150-637F-DF94984652DE}"/>
              </a:ext>
            </a:extLst>
          </p:cNvPr>
          <p:cNvPicPr>
            <a:picLocks noChangeAspect="1"/>
          </p:cNvPicPr>
          <p:nvPr/>
        </p:nvPicPr>
        <p:blipFill>
          <a:blip r:embed="rId2"/>
          <a:stretch>
            <a:fillRect/>
          </a:stretch>
        </p:blipFill>
        <p:spPr>
          <a:xfrm>
            <a:off x="0" y="1489557"/>
            <a:ext cx="12192000" cy="3878885"/>
          </a:xfrm>
          <a:prstGeom prst="rect">
            <a:avLst/>
          </a:prstGeom>
        </p:spPr>
      </p:pic>
    </p:spTree>
    <p:extLst>
      <p:ext uri="{BB962C8B-B14F-4D97-AF65-F5344CB8AC3E}">
        <p14:creationId xmlns:p14="http://schemas.microsoft.com/office/powerpoint/2010/main" val="339521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DC006-D6C4-415B-6480-10DBC0C4791F}"/>
              </a:ext>
            </a:extLst>
          </p:cNvPr>
          <p:cNvSpPr>
            <a:spLocks noGrp="1"/>
          </p:cNvSpPr>
          <p:nvPr>
            <p:ph idx="1"/>
          </p:nvPr>
        </p:nvSpPr>
        <p:spPr>
          <a:xfrm>
            <a:off x="838200" y="624604"/>
            <a:ext cx="10515600" cy="5608792"/>
          </a:xfrm>
        </p:spPr>
        <p:txBody>
          <a:bodyPr>
            <a:normAutofit/>
          </a:bodyPr>
          <a:lstStyle/>
          <a:p>
            <a:r>
              <a:rPr lang="en-US" altLang="zh-TW" dirty="0"/>
              <a:t>Network architecture</a:t>
            </a:r>
            <a:r>
              <a:rPr lang="zh-TW" altLang="en-US" sz="2000" dirty="0"/>
              <a:t> </a:t>
            </a:r>
            <a:endParaRPr lang="en-US" altLang="zh-TW" sz="2000" dirty="0"/>
          </a:p>
          <a:p>
            <a:pPr marL="0" indent="0">
              <a:buNone/>
            </a:pPr>
            <a:r>
              <a:rPr lang="zh-TW" altLang="en-US" sz="2000" dirty="0"/>
              <a:t>    </a:t>
            </a:r>
            <a:r>
              <a:rPr lang="en-US" altLang="zh-TW" sz="2000" dirty="0"/>
              <a:t>The structure of AL6mA is a little different from that of LA6mA, as shown in Figure 1D. The input sequence of length L is encoded and then directly connected with the attention layer. After the attention layer is one bidirectional LSTM layer, the parameters of which are as follows: </a:t>
            </a:r>
            <a:r>
              <a:rPr lang="en-US" altLang="zh-TW" sz="2000" dirty="0" err="1"/>
              <a:t>num_units</a:t>
            </a:r>
            <a:r>
              <a:rPr lang="en-US" altLang="zh-TW" sz="2000" dirty="0"/>
              <a:t> set is at 128, whereas the </a:t>
            </a:r>
            <a:r>
              <a:rPr lang="en-US" altLang="zh-TW" sz="2000" dirty="0" err="1"/>
              <a:t>time_steps</a:t>
            </a:r>
            <a:r>
              <a:rPr lang="en-US" altLang="zh-TW" sz="2000" dirty="0"/>
              <a:t> is set at 41. Finally, the output of the last time step of Bi-LSTM is used as the final predict result.</a:t>
            </a:r>
          </a:p>
        </p:txBody>
      </p:sp>
    </p:spTree>
    <p:extLst>
      <p:ext uri="{BB962C8B-B14F-4D97-AF65-F5344CB8AC3E}">
        <p14:creationId xmlns:p14="http://schemas.microsoft.com/office/powerpoint/2010/main" val="22512066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1362</Words>
  <Application>Microsoft Office PowerPoint</Application>
  <PresentationFormat>寬螢幕</PresentationFormat>
  <Paragraphs>29</Paragraphs>
  <Slides>13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13</vt:i4>
      </vt:variant>
    </vt:vector>
  </HeadingPairs>
  <TitlesOfParts>
    <vt:vector size="18" baseType="lpstr">
      <vt:lpstr>Arial</vt:lpstr>
      <vt:lpstr>Calibri</vt:lpstr>
      <vt:lpstr>Calibri Light</vt:lpstr>
      <vt:lpstr>Cambria Math</vt:lpstr>
      <vt:lpstr>Office 佈景主題</vt:lpstr>
      <vt:lpstr>Leveraging the attention mechanism to improve the identification of DNA N6-methyladenine sites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the attention mechanism to improve the identification of DNA N6-methyladenine sites</dc:title>
  <dc:creator>黃彥承 HUANG,YAN-CHENG</dc:creator>
  <cp:lastModifiedBy>黃彥承 HUANG,YAN-CHENG</cp:lastModifiedBy>
  <cp:revision>1</cp:revision>
  <dcterms:created xsi:type="dcterms:W3CDTF">2022-08-09T08:48:45Z</dcterms:created>
  <dcterms:modified xsi:type="dcterms:W3CDTF">2022-08-09T10:24:30Z</dcterms:modified>
</cp:coreProperties>
</file>