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56" r:id="rId3"/>
    <p:sldId id="302" r:id="rId4"/>
    <p:sldId id="303" r:id="rId5"/>
    <p:sldId id="268"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306" r:id="rId20"/>
    <p:sldId id="284"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304" r:id="rId34"/>
    <p:sldId id="298" r:id="rId35"/>
    <p:sldId id="299" r:id="rId36"/>
    <p:sldId id="305" r:id="rId37"/>
    <p:sldId id="300" r:id="rId38"/>
    <p:sldId id="301"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12CB858-5917-E3BD-92BC-63D691411437}"/>
              </a:ext>
            </a:extLst>
          </p:cNvPr>
          <p:cNvSpPr>
            <a:spLocks noGrp="1"/>
          </p:cNvSpPr>
          <p:nvPr>
            <p:ph type="ctrTitle"/>
          </p:nvPr>
        </p:nvSpPr>
        <p:spPr/>
        <p:txBody>
          <a:bodyPr>
            <a:normAutofit/>
          </a:bodyPr>
          <a:lstStyle/>
          <a:p>
            <a:r>
              <a:rPr lang="zh-TW" altLang="en-US" sz="4000" dirty="0"/>
              <a:t>專題討論</a:t>
            </a:r>
            <a:r>
              <a:rPr lang="en-US" altLang="zh-TW" sz="4000" dirty="0"/>
              <a:t>(</a:t>
            </a:r>
            <a:r>
              <a:rPr lang="zh-TW" altLang="en-US" sz="4000" dirty="0"/>
              <a:t>二</a:t>
            </a:r>
            <a:r>
              <a:rPr lang="en-US" altLang="zh-TW" sz="4000" dirty="0"/>
              <a:t>)</a:t>
            </a:r>
            <a:endParaRPr lang="zh-TW" altLang="en-US" sz="4000" dirty="0"/>
          </a:p>
        </p:txBody>
      </p:sp>
      <p:sp>
        <p:nvSpPr>
          <p:cNvPr id="5" name="副標題 4">
            <a:extLst>
              <a:ext uri="{FF2B5EF4-FFF2-40B4-BE49-F238E27FC236}">
                <a16:creationId xmlns:a16="http://schemas.microsoft.com/office/drawing/2014/main" id="{B720995B-DB62-3F66-B598-A367F547CFDF}"/>
              </a:ext>
            </a:extLst>
          </p:cNvPr>
          <p:cNvSpPr>
            <a:spLocks noGrp="1"/>
          </p:cNvSpPr>
          <p:nvPr>
            <p:ph type="subTitle" idx="1"/>
          </p:nvPr>
        </p:nvSpPr>
        <p:spPr/>
        <p:txBody>
          <a:bodyPr/>
          <a:lstStyle/>
          <a:p>
            <a:r>
              <a:rPr lang="zh-TW" altLang="en-US" dirty="0"/>
              <a:t>姓名</a:t>
            </a:r>
            <a:r>
              <a:rPr lang="en-US" altLang="zh-TW" dirty="0"/>
              <a:t>:</a:t>
            </a:r>
            <a:r>
              <a:rPr lang="zh-TW" altLang="en-US" dirty="0"/>
              <a:t>黃彥承 </a:t>
            </a:r>
            <a:r>
              <a:rPr lang="en-US" altLang="zh-TW" dirty="0"/>
              <a:t>N26101185</a:t>
            </a:r>
          </a:p>
          <a:p>
            <a:r>
              <a:rPr lang="zh-TW" altLang="en-US" dirty="0"/>
              <a:t> 指導教授</a:t>
            </a:r>
            <a:r>
              <a:rPr lang="en-US" altLang="zh-TW" dirty="0"/>
              <a:t>:</a:t>
            </a:r>
            <a:r>
              <a:rPr lang="zh-TW" altLang="en-US"/>
              <a:t>吳謂勝</a:t>
            </a:r>
            <a:endParaRPr lang="zh-TW" altLang="en-US" dirty="0"/>
          </a:p>
        </p:txBody>
      </p:sp>
    </p:spTree>
    <p:extLst>
      <p:ext uri="{BB962C8B-B14F-4D97-AF65-F5344CB8AC3E}">
        <p14:creationId xmlns:p14="http://schemas.microsoft.com/office/powerpoint/2010/main" val="246660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pic>
        <p:nvPicPr>
          <p:cNvPr id="4" name="圖片 3">
            <a:extLst>
              <a:ext uri="{FF2B5EF4-FFF2-40B4-BE49-F238E27FC236}">
                <a16:creationId xmlns:a16="http://schemas.microsoft.com/office/drawing/2014/main" id="{CF8F7CB6-B9E4-8E7E-C0EF-FEBF4FBEFBC1}"/>
              </a:ext>
            </a:extLst>
          </p:cNvPr>
          <p:cNvPicPr>
            <a:picLocks noChangeAspect="1"/>
          </p:cNvPicPr>
          <p:nvPr/>
        </p:nvPicPr>
        <p:blipFill>
          <a:blip r:embed="rId2"/>
          <a:stretch>
            <a:fillRect/>
          </a:stretch>
        </p:blipFill>
        <p:spPr>
          <a:xfrm>
            <a:off x="2923732" y="3638256"/>
            <a:ext cx="6344535" cy="1428949"/>
          </a:xfrm>
          <a:prstGeom prst="rect">
            <a:avLst/>
          </a:prstGeom>
        </p:spPr>
      </p:pic>
    </p:spTree>
    <p:extLst>
      <p:ext uri="{BB962C8B-B14F-4D97-AF65-F5344CB8AC3E}">
        <p14:creationId xmlns:p14="http://schemas.microsoft.com/office/powerpoint/2010/main" val="244670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6</m:t>
                        </m:r>
                      </m:sup>
                    </m:sSup>
                  </m:oMath>
                </a14:m>
                <a:r>
                  <a:rPr lang="en-US" altLang="zh-TW" sz="2000" dirty="0"/>
                  <a:t>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515600" cy="5506354"/>
              </a:xfrm>
              <a:blipFill>
                <a:blip r:embed="rId2"/>
                <a:stretch>
                  <a:fillRect l="-580" t="-1218" r="-110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5118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5048795"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5878286" y="564192"/>
            <a:ext cx="5850727" cy="510882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6mA-DNA-IP-Seq and sequencing of A. thaliana</a:t>
            </a:r>
          </a:p>
          <a:p>
            <a:pPr marL="0" indent="0">
              <a:buNone/>
            </a:pPr>
            <a:r>
              <a:rPr lang="zh-TW" altLang="en-US" sz="2000" dirty="0">
                <a:solidFill>
                  <a:srgbClr val="FF0000"/>
                </a:solidFill>
              </a:rPr>
              <a:t>    </a:t>
            </a:r>
            <a:r>
              <a:rPr lang="en-US" altLang="zh-TW" sz="2000" dirty="0"/>
              <a:t>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    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a:t>
            </a:r>
          </a:p>
          <a:p>
            <a:pPr marL="0" indent="0">
              <a:buNone/>
            </a:pPr>
            <a:r>
              <a:rPr lang="zh-TW" altLang="en-US" sz="2000" dirty="0"/>
              <a:t>    </a:t>
            </a:r>
            <a:r>
              <a:rPr lang="en-US" altLang="zh-TW" sz="2000" dirty="0"/>
              <a:t>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C7F36AB-9E39-1D7D-B165-D9B9ED6CDBFE}"/>
              </a:ext>
            </a:extLst>
          </p:cNvPr>
          <p:cNvPicPr>
            <a:picLocks noChangeAspect="1"/>
          </p:cNvPicPr>
          <p:nvPr/>
        </p:nvPicPr>
        <p:blipFill>
          <a:blip r:embed="rId2"/>
          <a:stretch>
            <a:fillRect/>
          </a:stretch>
        </p:blipFill>
        <p:spPr>
          <a:xfrm>
            <a:off x="2923732" y="713996"/>
            <a:ext cx="6344535" cy="5430008"/>
          </a:xfrm>
          <a:prstGeom prst="rect">
            <a:avLst/>
          </a:prstGeom>
        </p:spPr>
      </p:pic>
    </p:spTree>
    <p:extLst>
      <p:ext uri="{BB962C8B-B14F-4D97-AF65-F5344CB8AC3E}">
        <p14:creationId xmlns:p14="http://schemas.microsoft.com/office/powerpoint/2010/main" val="26024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a:t>
                </a:r>
              </a:p>
              <a:p>
                <a:pPr marL="0" indent="0">
                  <a:buNone/>
                </a:pPr>
                <a:r>
                  <a:rPr lang="en-US" altLang="zh-TW" sz="2000" dirty="0"/>
                  <a:t>The coverage and odds ratio of stride-specific motifs are able to quantify how strongly the presence or absence of a specific motif is associated with methylation or non-methylation of adenine sites for a given species.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1080"/>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It is noted that conventional conserved motifs could be a special case of the patterns SM-CAP can capture.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p>
          <a:p>
            <a:pPr marL="0" indent="0">
              <a:buNone/>
            </a:pPr>
            <a:r>
              <a:rPr lang="zh-TW" altLang="en-US" sz="2000" dirty="0"/>
              <a:t>    </a:t>
            </a:r>
            <a:r>
              <a:rPr lang="en-US" altLang="zh-TW" sz="2000" dirty="0"/>
              <a:t>Briefly, we grew the Columbia-0 ecotype of A. thaliana in a chamber under long-day conditions and extracted gDNA from nine-day-old seedlings. We produced two biological replicates and sonicated the gDNA into ~300-bp fragments. Following ref. 22, 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t>Raw reads were first filtered based on a minimum subread length (50), polymerase read quality (75) and polymerase read length (50). The left reads were mapped to their reference genome by </a:t>
            </a:r>
            <a:r>
              <a:rPr lang="en-US" altLang="zh-TW" sz="2000" dirty="0" err="1"/>
              <a:t>pbalign</a:t>
            </a:r>
            <a:r>
              <a:rPr lang="en-US" altLang="zh-TW" sz="2000" dirty="0"/>
              <a:t> (seed=1 --</a:t>
            </a:r>
            <a:r>
              <a:rPr lang="en-US" altLang="zh-TW" sz="2000" dirty="0" err="1"/>
              <a:t>nproc</a:t>
            </a:r>
            <a:r>
              <a:rPr lang="en-US" altLang="zh-TW" sz="2000" dirty="0"/>
              <a:t> 8 --</a:t>
            </a:r>
            <a:r>
              <a:rPr lang="en-US" altLang="zh-TW" sz="2000" dirty="0" err="1"/>
              <a:t>minAccuracy</a:t>
            </a:r>
            <a:r>
              <a:rPr lang="en-US" altLang="zh-TW" sz="2000" dirty="0"/>
              <a:t>=0.75 --</a:t>
            </a:r>
            <a:r>
              <a:rPr lang="en-US" altLang="zh-TW" sz="2000" dirty="0" err="1"/>
              <a:t>minLength</a:t>
            </a:r>
            <a:r>
              <a:rPr lang="en-US" altLang="zh-TW" sz="2000" dirty="0"/>
              <a:t>=50 --concordant --</a:t>
            </a:r>
            <a:r>
              <a:rPr lang="en-US" altLang="zh-TW" sz="2000" dirty="0" err="1"/>
              <a:t>algorithmOptions</a:t>
            </a:r>
            <a:r>
              <a:rPr lang="en-US" altLang="zh-TW" sz="2000" dirty="0"/>
              <a:t>="-</a:t>
            </a:r>
            <a:r>
              <a:rPr lang="en-US" altLang="zh-TW" sz="2000" dirty="0" err="1"/>
              <a:t>useQuality</a:t>
            </a:r>
            <a:r>
              <a:rPr lang="en-US" altLang="zh-TW" sz="2000" dirty="0"/>
              <a:t>" --</a:t>
            </a:r>
            <a:r>
              <a:rPr lang="en-US" altLang="zh-TW" sz="2000" dirty="0" err="1"/>
              <a:t>algorithmOptions</a:t>
            </a:r>
            <a:r>
              <a:rPr lang="en-US" altLang="zh-TW" sz="2000" dirty="0"/>
              <a:t>=‘ -</a:t>
            </a:r>
            <a:r>
              <a:rPr lang="en-US" altLang="zh-TW" sz="2000" dirty="0" err="1"/>
              <a:t>minMatch</a:t>
            </a:r>
            <a:r>
              <a:rPr lang="en-US" altLang="zh-TW" sz="2000" dirty="0"/>
              <a:t> 12 -</a:t>
            </a:r>
            <a:r>
              <a:rPr lang="en-US" altLang="zh-TW" sz="2000" dirty="0" err="1"/>
              <a:t>bestn</a:t>
            </a:r>
            <a:r>
              <a:rPr lang="en-US" altLang="zh-TW" sz="2000" dirty="0"/>
              <a:t> 10 -</a:t>
            </a:r>
            <a:r>
              <a:rPr lang="en-US" altLang="zh-TW" sz="2000" dirty="0" err="1"/>
              <a:t>minPctIdentity</a:t>
            </a:r>
            <a:r>
              <a:rPr lang="en-US" altLang="zh-TW" sz="2000" dirty="0"/>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p>
        </p:txBody>
      </p:sp>
    </p:spTree>
    <p:extLst>
      <p:ext uri="{BB962C8B-B14F-4D97-AF65-F5344CB8AC3E}">
        <p14:creationId xmlns:p14="http://schemas.microsoft.com/office/powerpoint/2010/main" val="325616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5250</Words>
  <Application>Microsoft Office PowerPoint</Application>
  <PresentationFormat>寬螢幕</PresentationFormat>
  <Paragraphs>82</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Arial</vt:lpstr>
      <vt:lpstr>Calibri</vt:lpstr>
      <vt:lpstr>Calibri Light</vt:lpstr>
      <vt:lpstr>Cambria Math</vt:lpstr>
      <vt:lpstr>Office 佈景主題</vt:lpstr>
      <vt:lpstr>專題討論(二)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22</cp:revision>
  <dcterms:created xsi:type="dcterms:W3CDTF">2022-06-06T06:19:30Z</dcterms:created>
  <dcterms:modified xsi:type="dcterms:W3CDTF">2022-06-20T12:40:10Z</dcterms:modified>
</cp:coreProperties>
</file>