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95" r:id="rId10"/>
    <p:sldId id="296" r:id="rId11"/>
    <p:sldId id="306" r:id="rId12"/>
    <p:sldId id="269" r:id="rId13"/>
    <p:sldId id="301" r:id="rId14"/>
    <p:sldId id="302" r:id="rId15"/>
    <p:sldId id="303" r:id="rId16"/>
    <p:sldId id="264" r:id="rId17"/>
    <p:sldId id="297" r:id="rId18"/>
    <p:sldId id="266" r:id="rId19"/>
    <p:sldId id="267" r:id="rId20"/>
    <p:sldId id="268" r:id="rId21"/>
    <p:sldId id="270" r:id="rId22"/>
    <p:sldId id="273" r:id="rId23"/>
    <p:sldId id="298" r:id="rId24"/>
    <p:sldId id="271" r:id="rId25"/>
    <p:sldId id="299" r:id="rId26"/>
    <p:sldId id="275" r:id="rId27"/>
    <p:sldId id="272" r:id="rId28"/>
    <p:sldId id="300" r:id="rId29"/>
    <p:sldId id="277" r:id="rId30"/>
    <p:sldId id="304" r:id="rId31"/>
    <p:sldId id="278" r:id="rId32"/>
    <p:sldId id="279" r:id="rId33"/>
    <p:sldId id="307" r:id="rId34"/>
    <p:sldId id="280" r:id="rId35"/>
    <p:sldId id="308" r:id="rId36"/>
    <p:sldId id="282" r:id="rId37"/>
    <p:sldId id="285" r:id="rId38"/>
    <p:sldId id="284" r:id="rId39"/>
    <p:sldId id="283" r:id="rId40"/>
    <p:sldId id="287" r:id="rId41"/>
    <p:sldId id="288" r:id="rId42"/>
    <p:sldId id="289" r:id="rId43"/>
    <p:sldId id="290" r:id="rId44"/>
    <p:sldId id="309" r:id="rId45"/>
    <p:sldId id="310" r:id="rId46"/>
    <p:sldId id="311" r:id="rId47"/>
    <p:sldId id="291" r:id="rId48"/>
    <p:sldId id="312" r:id="rId49"/>
    <p:sldId id="313" r:id="rId50"/>
    <p:sldId id="314" r:id="rId51"/>
    <p:sldId id="292" r:id="rId52"/>
    <p:sldId id="293" r:id="rId53"/>
    <p:sldId id="294" r:id="rId5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80A28-76AB-42E4-A7A2-19B12208E05D}" v="4" dt="2022-06-28T12:49:00.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彥承 黃" userId="9eeed2329470d94e" providerId="LiveId" clId="{3C980A28-76AB-42E4-A7A2-19B12208E05D}"/>
    <pc:docChg chg="undo custSel addSld delSld modSld sldOrd">
      <pc:chgData name="彥承 黃" userId="9eeed2329470d94e" providerId="LiveId" clId="{3C980A28-76AB-42E4-A7A2-19B12208E05D}" dt="2022-06-29T00:34:36.180" v="117" actId="1076"/>
      <pc:docMkLst>
        <pc:docMk/>
      </pc:docMkLst>
      <pc:sldChg chg="addSp delSp modSp add mod">
        <pc:chgData name="彥承 黃" userId="9eeed2329470d94e" providerId="LiveId" clId="{3C980A28-76AB-42E4-A7A2-19B12208E05D}" dt="2022-06-28T12:45:42.599" v="10" actId="1076"/>
        <pc:sldMkLst>
          <pc:docMk/>
          <pc:sldMk cId="116312832" sldId="301"/>
        </pc:sldMkLst>
        <pc:picChg chg="add mod">
          <ac:chgData name="彥承 黃" userId="9eeed2329470d94e" providerId="LiveId" clId="{3C980A28-76AB-42E4-A7A2-19B12208E05D}" dt="2022-06-28T12:45:22.655" v="7" actId="1076"/>
          <ac:picMkLst>
            <pc:docMk/>
            <pc:sldMk cId="116312832" sldId="301"/>
            <ac:picMk id="3" creationId="{551A2438-A9A6-2321-D1AF-8933E1FCD5C9}"/>
          </ac:picMkLst>
        </pc:picChg>
        <pc:picChg chg="del">
          <ac:chgData name="彥承 黃" userId="9eeed2329470d94e" providerId="LiveId" clId="{3C980A28-76AB-42E4-A7A2-19B12208E05D}" dt="2022-06-28T12:44:29.384" v="4" actId="478"/>
          <ac:picMkLst>
            <pc:docMk/>
            <pc:sldMk cId="116312832" sldId="301"/>
            <ac:picMk id="5" creationId="{3636B0AB-6081-962E-4746-0B622B2C9919}"/>
          </ac:picMkLst>
        </pc:picChg>
        <pc:picChg chg="add">
          <ac:chgData name="彥承 黃" userId="9eeed2329470d94e" providerId="LiveId" clId="{3C980A28-76AB-42E4-A7A2-19B12208E05D}" dt="2022-06-28T12:45:30.525" v="8" actId="22"/>
          <ac:picMkLst>
            <pc:docMk/>
            <pc:sldMk cId="116312832" sldId="301"/>
            <ac:picMk id="6" creationId="{3C8E19FA-F5C2-823F-080B-BD7C21839C0A}"/>
          </ac:picMkLst>
        </pc:picChg>
        <pc:picChg chg="add mod">
          <ac:chgData name="彥承 黃" userId="9eeed2329470d94e" providerId="LiveId" clId="{3C980A28-76AB-42E4-A7A2-19B12208E05D}" dt="2022-06-28T12:45:42.599" v="10" actId="1076"/>
          <ac:picMkLst>
            <pc:docMk/>
            <pc:sldMk cId="116312832" sldId="301"/>
            <ac:picMk id="8" creationId="{161B4863-F69E-7F6D-F4CC-594927ED6CC0}"/>
          </ac:picMkLst>
        </pc:picChg>
      </pc:sldChg>
      <pc:sldChg chg="new del">
        <pc:chgData name="彥承 黃" userId="9eeed2329470d94e" providerId="LiveId" clId="{3C980A28-76AB-42E4-A7A2-19B12208E05D}" dt="2022-06-28T12:44:23.270" v="1" actId="47"/>
        <pc:sldMkLst>
          <pc:docMk/>
          <pc:sldMk cId="2599014970" sldId="301"/>
        </pc:sldMkLst>
      </pc:sldChg>
      <pc:sldChg chg="addSp delSp modSp add mod">
        <pc:chgData name="彥承 黃" userId="9eeed2329470d94e" providerId="LiveId" clId="{3C980A28-76AB-42E4-A7A2-19B12208E05D}" dt="2022-06-29T00:34:36.180" v="117" actId="1076"/>
        <pc:sldMkLst>
          <pc:docMk/>
          <pc:sldMk cId="2058617533" sldId="302"/>
        </pc:sldMkLst>
        <pc:picChg chg="add mod">
          <ac:chgData name="彥承 黃" userId="9eeed2329470d94e" providerId="LiveId" clId="{3C980A28-76AB-42E4-A7A2-19B12208E05D}" dt="2022-06-28T12:46:18.487" v="15" actId="1076"/>
          <ac:picMkLst>
            <pc:docMk/>
            <pc:sldMk cId="2058617533" sldId="302"/>
            <ac:picMk id="3" creationId="{2901FC4F-84CF-15B3-2B0E-45664B07D912}"/>
          </ac:picMkLst>
        </pc:picChg>
        <pc:picChg chg="add del mod">
          <ac:chgData name="彥承 黃" userId="9eeed2329470d94e" providerId="LiveId" clId="{3C980A28-76AB-42E4-A7A2-19B12208E05D}" dt="2022-06-28T12:47:12.891" v="29" actId="478"/>
          <ac:picMkLst>
            <pc:docMk/>
            <pc:sldMk cId="2058617533" sldId="302"/>
            <ac:picMk id="4" creationId="{8C19173D-4222-58DC-09AE-D2F397B746DF}"/>
          </ac:picMkLst>
        </pc:picChg>
        <pc:picChg chg="del">
          <ac:chgData name="彥承 黃" userId="9eeed2329470d94e" providerId="LiveId" clId="{3C980A28-76AB-42E4-A7A2-19B12208E05D}" dt="2022-06-28T12:44:31.368" v="5" actId="478"/>
          <ac:picMkLst>
            <pc:docMk/>
            <pc:sldMk cId="2058617533" sldId="302"/>
            <ac:picMk id="5" creationId="{3636B0AB-6081-962E-4746-0B622B2C9919}"/>
          </ac:picMkLst>
        </pc:picChg>
        <pc:picChg chg="add mod">
          <ac:chgData name="彥承 黃" userId="9eeed2329470d94e" providerId="LiveId" clId="{3C980A28-76AB-42E4-A7A2-19B12208E05D}" dt="2022-06-29T00:34:36.180" v="117" actId="1076"/>
          <ac:picMkLst>
            <pc:docMk/>
            <pc:sldMk cId="2058617533" sldId="302"/>
            <ac:picMk id="5" creationId="{B8AE351D-4416-D36F-3192-9D3597B74038}"/>
          </ac:picMkLst>
        </pc:picChg>
        <pc:picChg chg="add del mod">
          <ac:chgData name="彥承 黃" userId="9eeed2329470d94e" providerId="LiveId" clId="{3C980A28-76AB-42E4-A7A2-19B12208E05D}" dt="2022-06-28T12:47:11.960" v="28" actId="22"/>
          <ac:picMkLst>
            <pc:docMk/>
            <pc:sldMk cId="2058617533" sldId="302"/>
            <ac:picMk id="7" creationId="{547AF350-CC53-24E1-BCE4-9152B33AB984}"/>
          </ac:picMkLst>
        </pc:picChg>
      </pc:sldChg>
      <pc:sldChg chg="addSp delSp modSp add mod">
        <pc:chgData name="彥承 黃" userId="9eeed2329470d94e" providerId="LiveId" clId="{3C980A28-76AB-42E4-A7A2-19B12208E05D}" dt="2022-06-29T00:34:31.492" v="115" actId="14100"/>
        <pc:sldMkLst>
          <pc:docMk/>
          <pc:sldMk cId="3015665706" sldId="303"/>
        </pc:sldMkLst>
        <pc:picChg chg="add mod">
          <ac:chgData name="彥承 黃" userId="9eeed2329470d94e" providerId="LiveId" clId="{3C980A28-76AB-42E4-A7A2-19B12208E05D}" dt="2022-06-29T00:34:31.492" v="115" actId="14100"/>
          <ac:picMkLst>
            <pc:docMk/>
            <pc:sldMk cId="3015665706" sldId="303"/>
            <ac:picMk id="3" creationId="{211812CE-18E7-EF0B-6739-E1D33775B02B}"/>
          </ac:picMkLst>
        </pc:picChg>
        <pc:picChg chg="del">
          <ac:chgData name="彥承 黃" userId="9eeed2329470d94e" providerId="LiveId" clId="{3C980A28-76AB-42E4-A7A2-19B12208E05D}" dt="2022-06-28T12:46:26.290" v="18" actId="478"/>
          <ac:picMkLst>
            <pc:docMk/>
            <pc:sldMk cId="3015665706" sldId="303"/>
            <ac:picMk id="3" creationId="{2901FC4F-84CF-15B3-2B0E-45664B07D912}"/>
          </ac:picMkLst>
        </pc:picChg>
        <pc:picChg chg="del">
          <ac:chgData name="彥承 黃" userId="9eeed2329470d94e" providerId="LiveId" clId="{3C980A28-76AB-42E4-A7A2-19B12208E05D}" dt="2022-06-28T12:46:27.247" v="19" actId="478"/>
          <ac:picMkLst>
            <pc:docMk/>
            <pc:sldMk cId="3015665706" sldId="303"/>
            <ac:picMk id="4" creationId="{8C19173D-4222-58DC-09AE-D2F397B746DF}"/>
          </ac:picMkLst>
        </pc:picChg>
        <pc:picChg chg="add mod">
          <ac:chgData name="彥承 黃" userId="9eeed2329470d94e" providerId="LiveId" clId="{3C980A28-76AB-42E4-A7A2-19B12208E05D}" dt="2022-06-28T12:47:23.266" v="34" actId="1076"/>
          <ac:picMkLst>
            <pc:docMk/>
            <pc:sldMk cId="3015665706" sldId="303"/>
            <ac:picMk id="5" creationId="{616D219C-71A0-3C42-6A3E-5F71BBE677F7}"/>
          </ac:picMkLst>
        </pc:picChg>
        <pc:picChg chg="add mod">
          <ac:chgData name="彥承 黃" userId="9eeed2329470d94e" providerId="LiveId" clId="{3C980A28-76AB-42E4-A7A2-19B12208E05D}" dt="2022-06-28T12:47:24.155" v="35" actId="1076"/>
          <ac:picMkLst>
            <pc:docMk/>
            <pc:sldMk cId="3015665706" sldId="303"/>
            <ac:picMk id="6" creationId="{3159D811-7A25-3827-6E12-D64BF87FB91A}"/>
          </ac:picMkLst>
        </pc:picChg>
      </pc:sldChg>
      <pc:sldChg chg="addSp modSp add mod ord">
        <pc:chgData name="彥承 黃" userId="9eeed2329470d94e" providerId="LiveId" clId="{3C980A28-76AB-42E4-A7A2-19B12208E05D}" dt="2022-06-29T00:30:23.169" v="112" actId="20577"/>
        <pc:sldMkLst>
          <pc:docMk/>
          <pc:sldMk cId="1131668629" sldId="304"/>
        </pc:sldMkLst>
        <pc:spChg chg="mod">
          <ac:chgData name="彥承 黃" userId="9eeed2329470d94e" providerId="LiveId" clId="{3C980A28-76AB-42E4-A7A2-19B12208E05D}" dt="2022-06-29T00:30:23.169" v="112" actId="20577"/>
          <ac:spMkLst>
            <pc:docMk/>
            <pc:sldMk cId="1131668629" sldId="304"/>
            <ac:spMk id="3" creationId="{3B214E03-5FDC-3780-2FAA-BE5DA5DC3FEB}"/>
          </ac:spMkLst>
        </pc:spChg>
        <pc:picChg chg="add mod">
          <ac:chgData name="彥承 黃" userId="9eeed2329470d94e" providerId="LiveId" clId="{3C980A28-76AB-42E4-A7A2-19B12208E05D}" dt="2022-06-28T12:49:05.022" v="74" actId="1076"/>
          <ac:picMkLst>
            <pc:docMk/>
            <pc:sldMk cId="1131668629" sldId="304"/>
            <ac:picMk id="4" creationId="{FEC58CE2-EBDA-0E2F-6E3D-01E1E371C3B0}"/>
          </ac:picMkLst>
        </pc:picChg>
        <pc:picChg chg="add mod">
          <ac:chgData name="彥承 黃" userId="9eeed2329470d94e" providerId="LiveId" clId="{3C980A28-76AB-42E4-A7A2-19B12208E05D}" dt="2022-06-28T12:49:12.191" v="78" actId="1076"/>
          <ac:picMkLst>
            <pc:docMk/>
            <pc:sldMk cId="1131668629" sldId="304"/>
            <ac:picMk id="5" creationId="{1FCBA57F-3DB8-6796-679B-3BAF663F2C8A}"/>
          </ac:picMkLst>
        </pc:picChg>
      </pc:sldChg>
      <pc:sldChg chg="new del">
        <pc:chgData name="彥承 黃" userId="9eeed2329470d94e" providerId="LiveId" clId="{3C980A28-76AB-42E4-A7A2-19B12208E05D}" dt="2022-06-29T00:02:41.873" v="81" actId="47"/>
        <pc:sldMkLst>
          <pc:docMk/>
          <pc:sldMk cId="2791342469" sldId="305"/>
        </pc:sldMkLst>
      </pc:sldChg>
      <pc:sldChg chg="modSp add mod">
        <pc:chgData name="彥承 黃" userId="9eeed2329470d94e" providerId="LiveId" clId="{3C980A28-76AB-42E4-A7A2-19B12208E05D}" dt="2022-06-29T00:04:03.836" v="110" actId="255"/>
        <pc:sldMkLst>
          <pc:docMk/>
          <pc:sldMk cId="209822058" sldId="306"/>
        </pc:sldMkLst>
        <pc:spChg chg="mod">
          <ac:chgData name="彥承 黃" userId="9eeed2329470d94e" providerId="LiveId" clId="{3C980A28-76AB-42E4-A7A2-19B12208E05D}" dt="2022-06-29T00:04:03.836" v="110" actId="255"/>
          <ac:spMkLst>
            <pc:docMk/>
            <pc:sldMk cId="209822058" sldId="306"/>
            <ac:spMk id="3" creationId="{3B214E03-5FDC-3780-2FAA-BE5DA5DC3F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AF35-3791-4F28-B865-FC11A86CF432}" type="datetimeFigureOut">
              <a:rPr lang="zh-TW" altLang="en-US" smtClean="0"/>
              <a:t>2022/7/4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1A38-914C-4834-8CFE-0627307B856D}" type="slidenum">
              <a:rPr lang="zh-TW" altLang="en-US" smtClean="0"/>
              <a:t>‹#›</a:t>
            </a:fld>
            <a:endParaRPr lang="zh-TW" altLang="en-US"/>
          </a:p>
        </p:txBody>
      </p:sp>
    </p:spTree>
    <p:extLst>
      <p:ext uri="{BB962C8B-B14F-4D97-AF65-F5344CB8AC3E}">
        <p14:creationId xmlns:p14="http://schemas.microsoft.com/office/powerpoint/2010/main" val="123377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9C1A38-914C-4834-8CFE-0627307B856D}" type="slidenum">
              <a:rPr lang="zh-TW" altLang="en-US" smtClean="0"/>
              <a:t>29</a:t>
            </a:fld>
            <a:endParaRPr lang="zh-TW" altLang="en-US"/>
          </a:p>
        </p:txBody>
      </p:sp>
    </p:spTree>
    <p:extLst>
      <p:ext uri="{BB962C8B-B14F-4D97-AF65-F5344CB8AC3E}">
        <p14:creationId xmlns:p14="http://schemas.microsoft.com/office/powerpoint/2010/main" val="5013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7C4BCEF2-9827-C559-C871-E59002844D91}"/>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xmlns=""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D0276A6-20C1-65AF-7B4D-AF8A08C71F48}"/>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xmlns=""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BF08A0F4-FB38-961E-40D2-438F35336434}"/>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xmlns=""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13B9419E-A90C-0563-A753-44A10FF12F94}"/>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xmlns=""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41F41803-0DCD-82AB-5161-4ADBD7734F96}"/>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xmlns=""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69512390-54B7-43FF-BB37-3D28B3FC41C7}"/>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6" name="頁尾版面配置區 5">
            <a:extLst>
              <a:ext uri="{FF2B5EF4-FFF2-40B4-BE49-F238E27FC236}">
                <a16:creationId xmlns:a16="http://schemas.microsoft.com/office/drawing/2014/main" xmlns=""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2D4CB0A1-70C5-C01E-9062-C8CEB58DA2E6}"/>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8" name="頁尾版面配置區 7">
            <a:extLst>
              <a:ext uri="{FF2B5EF4-FFF2-40B4-BE49-F238E27FC236}">
                <a16:creationId xmlns:a16="http://schemas.microsoft.com/office/drawing/2014/main" xmlns=""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00D72F16-D587-547B-FEF5-992CFDBB331E}"/>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4" name="頁尾版面配置區 3">
            <a:extLst>
              <a:ext uri="{FF2B5EF4-FFF2-40B4-BE49-F238E27FC236}">
                <a16:creationId xmlns:a16="http://schemas.microsoft.com/office/drawing/2014/main" xmlns=""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98A251DC-7515-3695-0883-880C8070F76D}"/>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3" name="頁尾版面配置區 2">
            <a:extLst>
              <a:ext uri="{FF2B5EF4-FFF2-40B4-BE49-F238E27FC236}">
                <a16:creationId xmlns:a16="http://schemas.microsoft.com/office/drawing/2014/main" xmlns=""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772950FE-9015-58DE-D4D6-3581C03E5D78}"/>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6" name="頁尾版面配置區 5">
            <a:extLst>
              <a:ext uri="{FF2B5EF4-FFF2-40B4-BE49-F238E27FC236}">
                <a16:creationId xmlns:a16="http://schemas.microsoft.com/office/drawing/2014/main" xmlns=""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DF197EC3-C6D4-E0FF-C557-CED2A72D0D7C}"/>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6" name="頁尾版面配置區 5">
            <a:extLst>
              <a:ext uri="{FF2B5EF4-FFF2-40B4-BE49-F238E27FC236}">
                <a16:creationId xmlns:a16="http://schemas.microsoft.com/office/drawing/2014/main" xmlns=""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xmlns=""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nucleotide-sequence" TargetMode="External"/><Relationship Id="rId2" Type="http://schemas.openxmlformats.org/officeDocument/2006/relationships/hyperlink" Target="https://www.sciencedirect.com/science/article/pii/S0092867418316295#bib4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xmlns=""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t>
            </a:r>
            <a:r>
              <a:rPr lang="en-US" altLang="zh-TW" sz="2000" dirty="0" err="1"/>
              <a:t>SpliceAI</a:t>
            </a:r>
            <a:r>
              <a:rPr lang="en-US" altLang="zh-TW" sz="2000" dirty="0"/>
              <a:t>  - </a:t>
            </a:r>
            <a:r>
              <a:rPr lang="en-US" altLang="zh-TW" sz="2000" dirty="0" err="1"/>
              <a:t>SpliceAI</a:t>
            </a:r>
            <a:r>
              <a:rPr lang="en-US" altLang="zh-TW" sz="2000" dirty="0"/>
              <a:t> architecture</a:t>
            </a:r>
          </a:p>
          <a:p>
            <a:pPr marL="0" indent="0">
              <a:buNone/>
            </a:pPr>
            <a:r>
              <a:rPr lang="zh-TW" altLang="en-US" sz="2000" dirty="0"/>
              <a:t>    </a:t>
            </a:r>
            <a:r>
              <a:rPr lang="en-US" altLang="zh-TW" sz="2000" dirty="0"/>
              <a:t>The </a:t>
            </a:r>
            <a:r>
              <a:rPr lang="en-US" altLang="zh-TW" sz="2000" dirty="0" err="1"/>
              <a:t>SpliceAI</a:t>
            </a:r>
            <a:r>
              <a:rPr lang="en-US" altLang="zh-TW" sz="2000" dirty="0"/>
              <a:t> architectures only have normalization and non-linear activation units in addition to convolutional units. Consequently, the models can be used in a sequence-to-sequence mode with variable sequence length (</a:t>
            </a:r>
            <a:r>
              <a:rPr lang="en-US" altLang="zh-TW" sz="2000" dirty="0">
                <a:hlinkClick r:id="rId2"/>
              </a:rPr>
              <a:t>van den Oord et al., 2016</a:t>
            </a:r>
            <a:r>
              <a:rPr lang="en-US" altLang="zh-TW" sz="2000" dirty="0"/>
              <a:t>). For example, the input to the SpliceAI-10k model (S = 10,000) is a one-hot encoded </a:t>
            </a:r>
            <a:r>
              <a:rPr lang="en-US" altLang="zh-TW" sz="2000" dirty="0">
                <a:hlinkClick r:id="rId3" tooltip="Learn more about nucleotide sequence from ScienceDirect's AI-generated Topic Pages"/>
              </a:rPr>
              <a:t>nucleotide sequence</a:t>
            </a:r>
            <a:r>
              <a:rPr lang="en-US" altLang="zh-TW" sz="2000" dirty="0"/>
              <a:t> of length S/2+l+S/2, and the output is an l×3 matrix, corresponding to the three scores of the l central positions in the input, i.e., the positions remaining after excluding the first and last S/2 nucleotides. This feature can be leveraged to obtain a tremendous amount of computational saving during training as well as testing. This is due to the fact that most of the computations for positions which are close to each other are common, and the shared computations need to be done only once by the models when they are used in a sequence-to-sequence mode.</a:t>
            </a:r>
            <a:endParaRPr lang="zh-TW" altLang="en-US" sz="2000" dirty="0"/>
          </a:p>
        </p:txBody>
      </p:sp>
    </p:spTree>
    <p:extLst>
      <p:ext uri="{BB962C8B-B14F-4D97-AF65-F5344CB8AC3E}">
        <p14:creationId xmlns:p14="http://schemas.microsoft.com/office/powerpoint/2010/main" val="20982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551A2438-A9A6-2321-D1AF-8933E1FCD5C9}"/>
              </a:ext>
            </a:extLst>
          </p:cNvPr>
          <p:cNvPicPr>
            <a:picLocks noChangeAspect="1"/>
          </p:cNvPicPr>
          <p:nvPr/>
        </p:nvPicPr>
        <p:blipFill>
          <a:blip r:embed="rId2"/>
          <a:stretch>
            <a:fillRect/>
          </a:stretch>
        </p:blipFill>
        <p:spPr>
          <a:xfrm>
            <a:off x="1299220" y="2357288"/>
            <a:ext cx="2353003" cy="2143424"/>
          </a:xfrm>
          <a:prstGeom prst="rect">
            <a:avLst/>
          </a:prstGeom>
        </p:spPr>
      </p:pic>
      <p:pic>
        <p:nvPicPr>
          <p:cNvPr id="6" name="圖片 5">
            <a:extLst>
              <a:ext uri="{FF2B5EF4-FFF2-40B4-BE49-F238E27FC236}">
                <a16:creationId xmlns:a16="http://schemas.microsoft.com/office/drawing/2014/main" xmlns="" id="{3C8E19FA-F5C2-823F-080B-BD7C21839C0A}"/>
              </a:ext>
            </a:extLst>
          </p:cNvPr>
          <p:cNvPicPr>
            <a:picLocks noChangeAspect="1"/>
          </p:cNvPicPr>
          <p:nvPr/>
        </p:nvPicPr>
        <p:blipFill>
          <a:blip r:embed="rId3"/>
          <a:stretch>
            <a:fillRect/>
          </a:stretch>
        </p:blipFill>
        <p:spPr>
          <a:xfrm>
            <a:off x="4924261" y="1957182"/>
            <a:ext cx="2343477" cy="2943636"/>
          </a:xfrm>
          <a:prstGeom prst="rect">
            <a:avLst/>
          </a:prstGeom>
        </p:spPr>
      </p:pic>
      <p:pic>
        <p:nvPicPr>
          <p:cNvPr id="8" name="圖片 7">
            <a:extLst>
              <a:ext uri="{FF2B5EF4-FFF2-40B4-BE49-F238E27FC236}">
                <a16:creationId xmlns:a16="http://schemas.microsoft.com/office/drawing/2014/main" xmlns="" id="{161B4863-F69E-7F6D-F4CC-594927ED6CC0}"/>
              </a:ext>
            </a:extLst>
          </p:cNvPr>
          <p:cNvPicPr>
            <a:picLocks noChangeAspect="1"/>
          </p:cNvPicPr>
          <p:nvPr/>
        </p:nvPicPr>
        <p:blipFill>
          <a:blip r:embed="rId4"/>
          <a:stretch>
            <a:fillRect/>
          </a:stretch>
        </p:blipFill>
        <p:spPr>
          <a:xfrm>
            <a:off x="8772453" y="2214393"/>
            <a:ext cx="2410161" cy="2429214"/>
          </a:xfrm>
          <a:prstGeom prst="rect">
            <a:avLst/>
          </a:prstGeom>
        </p:spPr>
      </p:pic>
    </p:spTree>
    <p:extLst>
      <p:ext uri="{BB962C8B-B14F-4D97-AF65-F5344CB8AC3E}">
        <p14:creationId xmlns:p14="http://schemas.microsoft.com/office/powerpoint/2010/main" val="11631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2901FC4F-84CF-15B3-2B0E-45664B07D912}"/>
              </a:ext>
            </a:extLst>
          </p:cNvPr>
          <p:cNvPicPr>
            <a:picLocks noChangeAspect="1"/>
          </p:cNvPicPr>
          <p:nvPr/>
        </p:nvPicPr>
        <p:blipFill>
          <a:blip r:embed="rId2"/>
          <a:stretch>
            <a:fillRect/>
          </a:stretch>
        </p:blipFill>
        <p:spPr>
          <a:xfrm>
            <a:off x="722856" y="2214393"/>
            <a:ext cx="2410161" cy="2429214"/>
          </a:xfrm>
          <a:prstGeom prst="rect">
            <a:avLst/>
          </a:prstGeom>
        </p:spPr>
      </p:pic>
      <p:pic>
        <p:nvPicPr>
          <p:cNvPr id="4" name="圖片 3">
            <a:extLst>
              <a:ext uri="{FF2B5EF4-FFF2-40B4-BE49-F238E27FC236}">
                <a16:creationId xmlns:a16="http://schemas.microsoft.com/office/drawing/2014/main" xmlns="" id="{8C19173D-4222-58DC-09AE-D2F397B746DF}"/>
              </a:ext>
            </a:extLst>
          </p:cNvPr>
          <p:cNvPicPr>
            <a:picLocks noChangeAspect="1"/>
          </p:cNvPicPr>
          <p:nvPr/>
        </p:nvPicPr>
        <p:blipFill>
          <a:blip r:embed="rId3"/>
          <a:stretch>
            <a:fillRect/>
          </a:stretch>
        </p:blipFill>
        <p:spPr>
          <a:xfrm>
            <a:off x="3426650" y="2587485"/>
            <a:ext cx="8592749" cy="1533739"/>
          </a:xfrm>
          <a:prstGeom prst="rect">
            <a:avLst/>
          </a:prstGeom>
        </p:spPr>
      </p:pic>
      <p:pic>
        <p:nvPicPr>
          <p:cNvPr id="5" name="圖片 4">
            <a:extLst>
              <a:ext uri="{FF2B5EF4-FFF2-40B4-BE49-F238E27FC236}">
                <a16:creationId xmlns:a16="http://schemas.microsoft.com/office/drawing/2014/main" xmlns="" id="{B8AE351D-4416-D36F-3192-9D3597B74038}"/>
              </a:ext>
            </a:extLst>
          </p:cNvPr>
          <p:cNvPicPr>
            <a:picLocks noChangeAspect="1"/>
          </p:cNvPicPr>
          <p:nvPr/>
        </p:nvPicPr>
        <p:blipFill>
          <a:blip r:embed="rId4"/>
          <a:stretch>
            <a:fillRect/>
          </a:stretch>
        </p:blipFill>
        <p:spPr>
          <a:xfrm>
            <a:off x="3426650" y="2215958"/>
            <a:ext cx="8602275" cy="371527"/>
          </a:xfrm>
          <a:prstGeom prst="rect">
            <a:avLst/>
          </a:prstGeom>
        </p:spPr>
      </p:pic>
    </p:spTree>
    <p:extLst>
      <p:ext uri="{BB962C8B-B14F-4D97-AF65-F5344CB8AC3E}">
        <p14:creationId xmlns:p14="http://schemas.microsoft.com/office/powerpoint/2010/main" val="205861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616D219C-71A0-3C42-6A3E-5F71BBE677F7}"/>
              </a:ext>
            </a:extLst>
          </p:cNvPr>
          <p:cNvPicPr>
            <a:picLocks noChangeAspect="1"/>
          </p:cNvPicPr>
          <p:nvPr/>
        </p:nvPicPr>
        <p:blipFill>
          <a:blip r:embed="rId2"/>
          <a:stretch>
            <a:fillRect/>
          </a:stretch>
        </p:blipFill>
        <p:spPr>
          <a:xfrm>
            <a:off x="333211" y="1957182"/>
            <a:ext cx="2343477" cy="2943636"/>
          </a:xfrm>
          <a:prstGeom prst="rect">
            <a:avLst/>
          </a:prstGeom>
        </p:spPr>
      </p:pic>
      <p:pic>
        <p:nvPicPr>
          <p:cNvPr id="6" name="圖片 5">
            <a:extLst>
              <a:ext uri="{FF2B5EF4-FFF2-40B4-BE49-F238E27FC236}">
                <a16:creationId xmlns:a16="http://schemas.microsoft.com/office/drawing/2014/main" xmlns="" id="{3159D811-7A25-3827-6E12-D64BF87FB91A}"/>
              </a:ext>
            </a:extLst>
          </p:cNvPr>
          <p:cNvPicPr>
            <a:picLocks noChangeAspect="1"/>
          </p:cNvPicPr>
          <p:nvPr/>
        </p:nvPicPr>
        <p:blipFill>
          <a:blip r:embed="rId3"/>
          <a:stretch>
            <a:fillRect/>
          </a:stretch>
        </p:blipFill>
        <p:spPr>
          <a:xfrm>
            <a:off x="3128347" y="1780919"/>
            <a:ext cx="8811855" cy="3658111"/>
          </a:xfrm>
          <a:prstGeom prst="rect">
            <a:avLst/>
          </a:prstGeom>
        </p:spPr>
      </p:pic>
      <p:pic>
        <p:nvPicPr>
          <p:cNvPr id="3" name="圖片 2">
            <a:extLst>
              <a:ext uri="{FF2B5EF4-FFF2-40B4-BE49-F238E27FC236}">
                <a16:creationId xmlns:a16="http://schemas.microsoft.com/office/drawing/2014/main" xmlns="" id="{211812CE-18E7-EF0B-6739-E1D33775B02B}"/>
              </a:ext>
            </a:extLst>
          </p:cNvPr>
          <p:cNvPicPr>
            <a:picLocks noChangeAspect="1"/>
          </p:cNvPicPr>
          <p:nvPr/>
        </p:nvPicPr>
        <p:blipFill>
          <a:blip r:embed="rId4"/>
          <a:stretch>
            <a:fillRect/>
          </a:stretch>
        </p:blipFill>
        <p:spPr>
          <a:xfrm>
            <a:off x="3128347" y="1409392"/>
            <a:ext cx="8811855" cy="371527"/>
          </a:xfrm>
          <a:prstGeom prst="rect">
            <a:avLst/>
          </a:prstGeom>
        </p:spPr>
      </p:pic>
    </p:spTree>
    <p:extLst>
      <p:ext uri="{BB962C8B-B14F-4D97-AF65-F5344CB8AC3E}">
        <p14:creationId xmlns:p14="http://schemas.microsoft.com/office/powerpoint/2010/main" val="301566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xmlns=""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high-quality set of human m6A sites that were precisely determined by the m6A-CLIP experiment and obtained the same high AUROC and AUPRC performances (Supplementary Fig. 1a, c, d).</a:t>
            </a:r>
            <a:endParaRPr lang="zh-TW" altLang="en-US" sz="2000" dirty="0"/>
          </a:p>
        </p:txBody>
      </p:sp>
      <p:pic>
        <p:nvPicPr>
          <p:cNvPr id="4" name="圖片 3">
            <a:extLst>
              <a:ext uri="{FF2B5EF4-FFF2-40B4-BE49-F238E27FC236}">
                <a16:creationId xmlns:a16="http://schemas.microsoft.com/office/drawing/2014/main" xmlns="" id="{3A4662F9-3C4F-DA10-1BA5-1A98179E2002}"/>
              </a:ext>
            </a:extLst>
          </p:cNvPr>
          <p:cNvPicPr>
            <a:picLocks noChangeAspect="1"/>
          </p:cNvPicPr>
          <p:nvPr/>
        </p:nvPicPr>
        <p:blipFill>
          <a:blip r:embed="rId2"/>
          <a:stretch>
            <a:fillRect/>
          </a:stretch>
        </p:blipFill>
        <p:spPr>
          <a:xfrm>
            <a:off x="3889310" y="3429000"/>
            <a:ext cx="4413379" cy="2453540"/>
          </a:xfrm>
          <a:prstGeom prst="rect">
            <a:avLst/>
          </a:prstGeom>
        </p:spPr>
      </p:pic>
    </p:spTree>
    <p:extLst>
      <p:ext uri="{BB962C8B-B14F-4D97-AF65-F5344CB8AC3E}">
        <p14:creationId xmlns:p14="http://schemas.microsoft.com/office/powerpoint/2010/main" val="92878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5EC17993-8068-0A12-799D-6373EDC51DE2}"/>
              </a:ext>
            </a:extLst>
          </p:cNvPr>
          <p:cNvPicPr>
            <a:picLocks noChangeAspect="1"/>
          </p:cNvPicPr>
          <p:nvPr/>
        </p:nvPicPr>
        <p:blipFill>
          <a:blip r:embed="rId2"/>
          <a:stretch>
            <a:fillRect/>
          </a:stretch>
        </p:blipFill>
        <p:spPr>
          <a:xfrm>
            <a:off x="1663007" y="873671"/>
            <a:ext cx="8996614" cy="3070379"/>
          </a:xfrm>
          <a:prstGeom prst="rect">
            <a:avLst/>
          </a:prstGeom>
        </p:spPr>
      </p:pic>
      <p:pic>
        <p:nvPicPr>
          <p:cNvPr id="3" name="圖片 2">
            <a:extLst>
              <a:ext uri="{FF2B5EF4-FFF2-40B4-BE49-F238E27FC236}">
                <a16:creationId xmlns:a16="http://schemas.microsoft.com/office/drawing/2014/main" xmlns="" id="{2A500DA3-84B0-D08F-C579-FD9B854B911A}"/>
              </a:ext>
            </a:extLst>
          </p:cNvPr>
          <p:cNvPicPr>
            <a:picLocks noChangeAspect="1"/>
          </p:cNvPicPr>
          <p:nvPr/>
        </p:nvPicPr>
        <p:blipFill>
          <a:blip r:embed="rId3"/>
          <a:stretch>
            <a:fillRect/>
          </a:stretch>
        </p:blipFill>
        <p:spPr>
          <a:xfrm>
            <a:off x="4694260" y="4003136"/>
            <a:ext cx="2934109" cy="1952898"/>
          </a:xfrm>
          <a:prstGeom prst="rect">
            <a:avLst/>
          </a:prstGeom>
        </p:spPr>
      </p:pic>
      <p:sp>
        <p:nvSpPr>
          <p:cNvPr id="4" name="文字方塊 3">
            <a:extLst>
              <a:ext uri="{FF2B5EF4-FFF2-40B4-BE49-F238E27FC236}">
                <a16:creationId xmlns:a16="http://schemas.microsoft.com/office/drawing/2014/main" xmlns="" id="{7C09D97B-C6AB-2F0D-5D21-1DC2E8B75DE1}"/>
              </a:ext>
            </a:extLst>
          </p:cNvPr>
          <p:cNvSpPr txBox="1"/>
          <p:nvPr/>
        </p:nvSpPr>
        <p:spPr>
          <a:xfrm>
            <a:off x="2519265" y="354563"/>
            <a:ext cx="7604449" cy="369332"/>
          </a:xfrm>
          <a:prstGeom prst="rect">
            <a:avLst/>
          </a:prstGeom>
          <a:noFill/>
        </p:spPr>
        <p:txBody>
          <a:bodyPr wrap="square" rtlCol="0">
            <a:spAutoFit/>
          </a:bodyPr>
          <a:lstStyle/>
          <a:p>
            <a:pPr algn="ctr"/>
            <a:r>
              <a:rPr lang="en-US" altLang="zh-TW" sz="1800" dirty="0"/>
              <a:t>Supplementary figu</a:t>
            </a:r>
            <a:r>
              <a:rPr lang="en-US" altLang="zh-TW" dirty="0"/>
              <a:t>re</a:t>
            </a:r>
          </a:p>
        </p:txBody>
      </p:sp>
    </p:spTree>
    <p:extLst>
      <p:ext uri="{BB962C8B-B14F-4D97-AF65-F5344CB8AC3E}">
        <p14:creationId xmlns:p14="http://schemas.microsoft.com/office/powerpoint/2010/main" val="296648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Abstract</a:t>
            </a:r>
          </a:p>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xmlns="" id="{5E0E5497-8CAD-B515-CA81-A0CF0BBA2CC5}"/>
              </a:ext>
            </a:extLst>
          </p:cNvPr>
          <p:cNvPicPr>
            <a:picLocks noChangeAspect="1"/>
          </p:cNvPicPr>
          <p:nvPr/>
        </p:nvPicPr>
        <p:blipFill>
          <a:blip r:embed="rId2"/>
          <a:stretch>
            <a:fillRect/>
          </a:stretch>
        </p:blipFill>
        <p:spPr>
          <a:xfrm>
            <a:off x="1328432" y="3158411"/>
            <a:ext cx="4944475" cy="2905273"/>
          </a:xfrm>
          <a:prstGeom prst="rect">
            <a:avLst/>
          </a:prstGeom>
        </p:spPr>
      </p:pic>
      <p:pic>
        <p:nvPicPr>
          <p:cNvPr id="5" name="圖片 4">
            <a:extLst>
              <a:ext uri="{FF2B5EF4-FFF2-40B4-BE49-F238E27FC236}">
                <a16:creationId xmlns:a16="http://schemas.microsoft.com/office/drawing/2014/main" xmlns="" id="{32D737F1-8C9C-FDC0-8279-F6EBDBB938EF}"/>
              </a:ext>
            </a:extLst>
          </p:cNvPr>
          <p:cNvPicPr>
            <a:picLocks noChangeAspect="1"/>
          </p:cNvPicPr>
          <p:nvPr/>
        </p:nvPicPr>
        <p:blipFill>
          <a:blip r:embed="rId3"/>
          <a:stretch>
            <a:fillRect/>
          </a:stretch>
        </p:blipFill>
        <p:spPr>
          <a:xfrm>
            <a:off x="6272907" y="3158411"/>
            <a:ext cx="4044872" cy="2691883"/>
          </a:xfrm>
          <a:prstGeom prst="rect">
            <a:avLst/>
          </a:prstGeom>
        </p:spPr>
      </p:pic>
    </p:spTree>
    <p:extLst>
      <p:ext uri="{BB962C8B-B14F-4D97-AF65-F5344CB8AC3E}">
        <p14:creationId xmlns:p14="http://schemas.microsoft.com/office/powerpoint/2010/main" val="1174643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Validation of iM6A modeling by experimentally detected m6A sites.     </a:t>
            </a:r>
          </a:p>
          <a:p>
            <a:pPr marL="0" indent="0">
              <a:buNone/>
            </a:pPr>
            <a:r>
              <a:rPr lang="en-US" altLang="zh-TW" sz="2000" dirty="0"/>
              <a:t>     We downloaded the gene annotation tables (vM7 for mouse, v19 for human) from GENCODE (https://www.gencodegenes.org/) and extracted the longest transcript for each coding gene (mouse: 22,357 genes, human: 20,536 genes). The probability value of each nucleotide being an m6A site in the pre-mRNA of the transcripts were modeled by iM6A, and the sites selected were those conforming to the RRACH (the iM6A RRACH model) or the RAC (the iM6A RAC model). We collected the m6A sites detected by the experimental methods including m6A-CLIP, m6A-label-seq, MAZTER-seq, and m6ACE-seq. </a:t>
            </a:r>
          </a:p>
          <a:p>
            <a:pPr marL="0" indent="0">
              <a:buNone/>
            </a:pPr>
            <a:r>
              <a:rPr lang="en-US" altLang="zh-TW" sz="2000" dirty="0"/>
              <a:t>    The heatmap was used to visualize the experimentally detected sites in all modeled sites. The modeled sites were ranked by its probability value, and the black line denoted whether methylation was identified by the experimental method at the site (Fig. 1c, d).</a:t>
            </a:r>
            <a:endParaRPr lang="zh-TW" altLang="en-US" sz="2000" dirty="0"/>
          </a:p>
        </p:txBody>
      </p:sp>
      <p:pic>
        <p:nvPicPr>
          <p:cNvPr id="6" name="圖片 5">
            <a:extLst>
              <a:ext uri="{FF2B5EF4-FFF2-40B4-BE49-F238E27FC236}">
                <a16:creationId xmlns:a16="http://schemas.microsoft.com/office/drawing/2014/main" xmlns="" id="{F8351DE4-72F4-8246-C45E-79A498F1599E}"/>
              </a:ext>
            </a:extLst>
          </p:cNvPr>
          <p:cNvPicPr>
            <a:picLocks noChangeAspect="1"/>
          </p:cNvPicPr>
          <p:nvPr/>
        </p:nvPicPr>
        <p:blipFill>
          <a:blip r:embed="rId2"/>
          <a:stretch>
            <a:fillRect/>
          </a:stretch>
        </p:blipFill>
        <p:spPr>
          <a:xfrm>
            <a:off x="2087300" y="4131211"/>
            <a:ext cx="8017400" cy="2278919"/>
          </a:xfrm>
          <a:prstGeom prst="rect">
            <a:avLst/>
          </a:prstGeom>
        </p:spPr>
      </p:pic>
    </p:spTree>
    <p:extLst>
      <p:ext uri="{BB962C8B-B14F-4D97-AF65-F5344CB8AC3E}">
        <p14:creationId xmlns:p14="http://schemas.microsoft.com/office/powerpoint/2010/main" val="353569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pic>
        <p:nvPicPr>
          <p:cNvPr id="4" name="圖片 3">
            <a:extLst>
              <a:ext uri="{FF2B5EF4-FFF2-40B4-BE49-F238E27FC236}">
                <a16:creationId xmlns:a16="http://schemas.microsoft.com/office/drawing/2014/main" xmlns="" id="{7B72FBB9-B86F-E14F-B7ED-87115CBDA72D}"/>
              </a:ext>
            </a:extLst>
          </p:cNvPr>
          <p:cNvPicPr>
            <a:picLocks noChangeAspect="1"/>
          </p:cNvPicPr>
          <p:nvPr/>
        </p:nvPicPr>
        <p:blipFill>
          <a:blip r:embed="rId2"/>
          <a:stretch>
            <a:fillRect/>
          </a:stretch>
        </p:blipFill>
        <p:spPr>
          <a:xfrm>
            <a:off x="357449" y="3428999"/>
            <a:ext cx="5975525" cy="2860415"/>
          </a:xfrm>
          <a:prstGeom prst="rect">
            <a:avLst/>
          </a:prstGeom>
        </p:spPr>
      </p:pic>
      <p:pic>
        <p:nvPicPr>
          <p:cNvPr id="5" name="圖片 4">
            <a:extLst>
              <a:ext uri="{FF2B5EF4-FFF2-40B4-BE49-F238E27FC236}">
                <a16:creationId xmlns:a16="http://schemas.microsoft.com/office/drawing/2014/main" xmlns="" id="{7B68DF61-2768-669C-7F3D-F2CDCB928B0B}"/>
              </a:ext>
            </a:extLst>
          </p:cNvPr>
          <p:cNvPicPr>
            <a:picLocks noChangeAspect="1"/>
          </p:cNvPicPr>
          <p:nvPr/>
        </p:nvPicPr>
        <p:blipFill>
          <a:blip r:embed="rId3"/>
          <a:stretch>
            <a:fillRect/>
          </a:stretch>
        </p:blipFill>
        <p:spPr>
          <a:xfrm>
            <a:off x="6096000" y="3292210"/>
            <a:ext cx="5848953" cy="3133991"/>
          </a:xfrm>
          <a:prstGeom prst="rect">
            <a:avLst/>
          </a:prstGeom>
        </p:spPr>
      </p:pic>
    </p:spTree>
    <p:extLst>
      <p:ext uri="{BB962C8B-B14F-4D97-AF65-F5344CB8AC3E}">
        <p14:creationId xmlns:p14="http://schemas.microsoft.com/office/powerpoint/2010/main" val="3326131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Calculation of the m6A probability and the enrichment score for the m6A sites derived from m6A-CLIP.</a:t>
            </a:r>
          </a:p>
          <a:p>
            <a:pPr marL="0" indent="0">
              <a:buNone/>
            </a:pPr>
            <a:r>
              <a:rPr lang="en-US" altLang="zh-TW" sz="2000" dirty="0"/>
              <a:t>    The peak enrichment value for the m6A sites in mouse (mouse embryonic stem cell, </a:t>
            </a:r>
            <a:r>
              <a:rPr lang="en-US" altLang="zh-TW" sz="2000" dirty="0" err="1"/>
              <a:t>mESC</a:t>
            </a:r>
            <a:r>
              <a:rPr lang="en-US" altLang="zh-TW" sz="2000" dirty="0"/>
              <a:t>) and human (the A549 cell line) were quantified by the m6A-CLIP. Based on the enrichment score, the m6A were categorized into three groups (low: score &lt; 5, medium: 5 ≤ score &lt; 20, high: score ≥ 20). The probability of the site being an m6A site was modeled by the iM6A, and the box plot was used to visualize the peak enrichment value and the modeled m6A probability (Fig. 1e and Supplementary Fig. 1h)</a:t>
            </a:r>
            <a:endParaRPr lang="zh-TW" altLang="en-US" sz="2000" dirty="0"/>
          </a:p>
        </p:txBody>
      </p:sp>
      <p:pic>
        <p:nvPicPr>
          <p:cNvPr id="4" name="圖片 3">
            <a:extLst>
              <a:ext uri="{FF2B5EF4-FFF2-40B4-BE49-F238E27FC236}">
                <a16:creationId xmlns:a16="http://schemas.microsoft.com/office/drawing/2014/main" xmlns="" id="{853B1C2B-7E73-D93D-E547-DD8577358152}"/>
              </a:ext>
            </a:extLst>
          </p:cNvPr>
          <p:cNvPicPr>
            <a:picLocks noChangeAspect="1"/>
          </p:cNvPicPr>
          <p:nvPr/>
        </p:nvPicPr>
        <p:blipFill>
          <a:blip r:embed="rId2"/>
          <a:stretch>
            <a:fillRect/>
          </a:stretch>
        </p:blipFill>
        <p:spPr>
          <a:xfrm>
            <a:off x="2331003" y="3433664"/>
            <a:ext cx="2734057" cy="2648320"/>
          </a:xfrm>
          <a:prstGeom prst="rect">
            <a:avLst/>
          </a:prstGeom>
        </p:spPr>
      </p:pic>
      <p:pic>
        <p:nvPicPr>
          <p:cNvPr id="6" name="圖片 5">
            <a:extLst>
              <a:ext uri="{FF2B5EF4-FFF2-40B4-BE49-F238E27FC236}">
                <a16:creationId xmlns:a16="http://schemas.microsoft.com/office/drawing/2014/main" xmlns="" id="{9BF0E793-24D4-DF2C-0C20-FF6E46E72696}"/>
              </a:ext>
            </a:extLst>
          </p:cNvPr>
          <p:cNvPicPr>
            <a:picLocks noChangeAspect="1"/>
          </p:cNvPicPr>
          <p:nvPr/>
        </p:nvPicPr>
        <p:blipFill>
          <a:blip r:embed="rId3"/>
          <a:stretch>
            <a:fillRect/>
          </a:stretch>
        </p:blipFill>
        <p:spPr>
          <a:xfrm>
            <a:off x="6225262" y="3429000"/>
            <a:ext cx="3469244" cy="2382214"/>
          </a:xfrm>
          <a:prstGeom prst="rect">
            <a:avLst/>
          </a:prstGeom>
        </p:spPr>
      </p:pic>
    </p:spTree>
    <p:extLst>
      <p:ext uri="{BB962C8B-B14F-4D97-AF65-F5344CB8AC3E}">
        <p14:creationId xmlns:p14="http://schemas.microsoft.com/office/powerpoint/2010/main" val="1312307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pic>
        <p:nvPicPr>
          <p:cNvPr id="4" name="圖片 3">
            <a:extLst>
              <a:ext uri="{FF2B5EF4-FFF2-40B4-BE49-F238E27FC236}">
                <a16:creationId xmlns:a16="http://schemas.microsoft.com/office/drawing/2014/main" xmlns="" id="{387BEC30-8E3F-9E8F-B100-FBFF22D80BEB}"/>
              </a:ext>
            </a:extLst>
          </p:cNvPr>
          <p:cNvPicPr>
            <a:picLocks noChangeAspect="1"/>
          </p:cNvPicPr>
          <p:nvPr/>
        </p:nvPicPr>
        <p:blipFill>
          <a:blip r:embed="rId2"/>
          <a:stretch>
            <a:fillRect/>
          </a:stretch>
        </p:blipFill>
        <p:spPr>
          <a:xfrm>
            <a:off x="660918" y="3246986"/>
            <a:ext cx="11000792" cy="3107228"/>
          </a:xfrm>
          <a:prstGeom prst="rect">
            <a:avLst/>
          </a:prstGeom>
        </p:spPr>
      </p:pic>
    </p:spTree>
    <p:extLst>
      <p:ext uri="{BB962C8B-B14F-4D97-AF65-F5344CB8AC3E}">
        <p14:creationId xmlns:p14="http://schemas.microsoft.com/office/powerpoint/2010/main" val="3079903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Calculation of the m6A probability and the cleavage efficiencies for the m6A sites derived from MAZTER-seq.    </a:t>
            </a:r>
          </a:p>
          <a:p>
            <a:pPr marL="0" indent="0">
              <a:buNone/>
            </a:pPr>
            <a:r>
              <a:rPr lang="en-US" altLang="zh-TW" sz="2000" dirty="0"/>
              <a:t>    The m6A sites identified by MAZTER-seq were downloaded. According to their supplemental tables, the m6A sites were categorized into the groups of control, low, intermediate, high, and highest confidence. We filtered the dataset to retain the sites conforming to the RRACA motif and extracted the normalized cleavage efficiency of the sites from the table. Box plot was used to visualize the normalized cleavage efficiency and the modeled m6A probability (Supplementary Fig. 1i, j).</a:t>
            </a:r>
            <a:endParaRPr lang="zh-TW" altLang="en-US" sz="2000" dirty="0"/>
          </a:p>
        </p:txBody>
      </p:sp>
      <p:pic>
        <p:nvPicPr>
          <p:cNvPr id="4" name="圖片 3">
            <a:extLst>
              <a:ext uri="{FF2B5EF4-FFF2-40B4-BE49-F238E27FC236}">
                <a16:creationId xmlns:a16="http://schemas.microsoft.com/office/drawing/2014/main" xmlns="" id="{9C659DF3-B112-3C25-6314-CBA8D97A4A30}"/>
              </a:ext>
            </a:extLst>
          </p:cNvPr>
          <p:cNvPicPr>
            <a:picLocks noChangeAspect="1"/>
          </p:cNvPicPr>
          <p:nvPr/>
        </p:nvPicPr>
        <p:blipFill>
          <a:blip r:embed="rId2"/>
          <a:stretch>
            <a:fillRect/>
          </a:stretch>
        </p:blipFill>
        <p:spPr>
          <a:xfrm>
            <a:off x="2901825" y="3540966"/>
            <a:ext cx="6388350" cy="2300700"/>
          </a:xfrm>
          <a:prstGeom prst="rect">
            <a:avLst/>
          </a:prstGeom>
        </p:spPr>
      </p:pic>
    </p:spTree>
    <p:extLst>
      <p:ext uri="{BB962C8B-B14F-4D97-AF65-F5344CB8AC3E}">
        <p14:creationId xmlns:p14="http://schemas.microsoft.com/office/powerpoint/2010/main" val="383746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949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F80006B9-3570-95A2-2E2E-7620BA328B81}"/>
              </a:ext>
            </a:extLst>
          </p:cNvPr>
          <p:cNvPicPr>
            <a:picLocks noChangeAspect="1"/>
          </p:cNvPicPr>
          <p:nvPr/>
        </p:nvPicPr>
        <p:blipFill>
          <a:blip r:embed="rId3"/>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xmlns="" id="{0C03D272-30EB-369F-92BD-FFF35ADF6196}"/>
              </a:ext>
            </a:extLst>
          </p:cNvPr>
          <p:cNvPicPr>
            <a:picLocks noChangeAspect="1"/>
          </p:cNvPicPr>
          <p:nvPr/>
        </p:nvPicPr>
        <p:blipFill>
          <a:blip r:embed="rId4"/>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xmlns="" id="{5FEC4356-AE0B-7BD0-ACDE-DEA0E1635162}"/>
              </a:ext>
            </a:extLst>
          </p:cNvPr>
          <p:cNvPicPr>
            <a:picLocks noChangeAspect="1"/>
          </p:cNvPicPr>
          <p:nvPr/>
        </p:nvPicPr>
        <p:blipFill>
          <a:blip r:embed="rId5"/>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Comparison of the RRACH model with the RAC model. Both RRACH and RAC of the iM6A models for mouse    </a:t>
            </a:r>
          </a:p>
          <a:p>
            <a:pPr marL="0" indent="0">
              <a:buNone/>
            </a:pPr>
            <a:r>
              <a:rPr lang="en-US" altLang="zh-TW" sz="2000" dirty="0"/>
              <a:t>    (Fig. 1f) were trained independently on the genes of all the other chromosomes except those of the chromosome 9 (Chr9). The m6A sites in Chr9 were modeled by either the RRACH iM6A model or the RAC iM6A model, and the scatter plot was used to visualize the modeled probability of the m6A sites between the RRACH model and the RAC model. Each dot represented one site in Chr9 discovered by both models, and the labeled axes provided the probability estimate for that site by the two models. The R-value was calculated by Pearson Correlation Coefficient. The same analysis was performed for human (Supplementary Fig. </a:t>
            </a:r>
            <a:r>
              <a:rPr lang="en-US" altLang="zh-TW" sz="2000"/>
              <a:t>1P).</a:t>
            </a:r>
            <a:endParaRPr lang="zh-TW" altLang="en-US" sz="2000" dirty="0"/>
          </a:p>
        </p:txBody>
      </p:sp>
      <p:pic>
        <p:nvPicPr>
          <p:cNvPr id="4" name="圖片 3">
            <a:extLst>
              <a:ext uri="{FF2B5EF4-FFF2-40B4-BE49-F238E27FC236}">
                <a16:creationId xmlns:a16="http://schemas.microsoft.com/office/drawing/2014/main" xmlns="" id="{FEC58CE2-EBDA-0E2F-6E3D-01E1E371C3B0}"/>
              </a:ext>
            </a:extLst>
          </p:cNvPr>
          <p:cNvPicPr>
            <a:picLocks noChangeAspect="1"/>
          </p:cNvPicPr>
          <p:nvPr/>
        </p:nvPicPr>
        <p:blipFill>
          <a:blip r:embed="rId2"/>
          <a:stretch>
            <a:fillRect/>
          </a:stretch>
        </p:blipFill>
        <p:spPr>
          <a:xfrm>
            <a:off x="2379306" y="3603791"/>
            <a:ext cx="3091732" cy="3034345"/>
          </a:xfrm>
          <a:prstGeom prst="rect">
            <a:avLst/>
          </a:prstGeom>
        </p:spPr>
      </p:pic>
      <p:pic>
        <p:nvPicPr>
          <p:cNvPr id="5" name="圖片 4">
            <a:extLst>
              <a:ext uri="{FF2B5EF4-FFF2-40B4-BE49-F238E27FC236}">
                <a16:creationId xmlns:a16="http://schemas.microsoft.com/office/drawing/2014/main" xmlns="" id="{1FCBA57F-3DB8-6796-679B-3BAF663F2C8A}"/>
              </a:ext>
            </a:extLst>
          </p:cNvPr>
          <p:cNvPicPr>
            <a:picLocks noChangeAspect="1"/>
          </p:cNvPicPr>
          <p:nvPr/>
        </p:nvPicPr>
        <p:blipFill>
          <a:blip r:embed="rId3"/>
          <a:stretch>
            <a:fillRect/>
          </a:stretch>
        </p:blipFill>
        <p:spPr>
          <a:xfrm>
            <a:off x="6720964" y="3603791"/>
            <a:ext cx="2949841" cy="3105096"/>
          </a:xfrm>
          <a:prstGeom prst="rect">
            <a:avLst/>
          </a:prstGeom>
        </p:spPr>
      </p:pic>
    </p:spTree>
    <p:extLst>
      <p:ext uri="{BB962C8B-B14F-4D97-AF65-F5344CB8AC3E}">
        <p14:creationId xmlns:p14="http://schemas.microsoft.com/office/powerpoint/2010/main" val="1131668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a:t>
            </a:r>
          </a:p>
          <a:p>
            <a:pPr marL="0" indent="0">
              <a:buNone/>
            </a:pPr>
            <a:r>
              <a:rPr lang="zh-TW" altLang="en-US" sz="2000" dirty="0"/>
              <a:t>    </a:t>
            </a:r>
            <a:r>
              <a:rPr lang="en-US" altLang="zh-TW" sz="2000" dirty="0"/>
              <a:t>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xmlns=""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3" name="圖片 2">
            <a:extLst>
              <a:ext uri="{FF2B5EF4-FFF2-40B4-BE49-F238E27FC236}">
                <a16:creationId xmlns:a16="http://schemas.microsoft.com/office/drawing/2014/main" xmlns="" id="{A6EB31CB-EBCF-73FC-6199-7F7EC2A7401A}"/>
              </a:ext>
            </a:extLst>
          </p:cNvPr>
          <p:cNvPicPr>
            <a:picLocks noChangeAspect="1"/>
          </p:cNvPicPr>
          <p:nvPr/>
        </p:nvPicPr>
        <p:blipFill>
          <a:blip r:embed="rId4"/>
          <a:stretch>
            <a:fillRect/>
          </a:stretch>
        </p:blipFill>
        <p:spPr>
          <a:xfrm>
            <a:off x="8095086" y="248431"/>
            <a:ext cx="3882330" cy="6361135"/>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Positional mutational effects on m6A deposition implemented by single nucleotide saturation mutagenesis   </a:t>
            </a:r>
          </a:p>
          <a:p>
            <a:pPr marL="0" indent="0">
              <a:buNone/>
            </a:pPr>
            <a:r>
              <a:rPr lang="en-US" altLang="zh-TW" sz="2000" dirty="0"/>
              <a:t>    For the m6A sites in last exon, we modeled its probability by iM6A. The sites were sorted based on probability value, and a single m6A site with the highest probability value were kept for each gene. In addition, the probability should be ≥0.4. Then, we selected the sites which located at least 250 </a:t>
            </a:r>
            <a:r>
              <a:rPr lang="en-US" altLang="zh-TW" sz="2000" dirty="0" err="1"/>
              <a:t>nt</a:t>
            </a:r>
            <a:r>
              <a:rPr lang="en-US" altLang="zh-TW" sz="2000" dirty="0"/>
              <a:t> away from both last exon start and last exon end. We obtained 2048 sites for mouse and 2724 sites for human in the last exon region. The same strategy was applied to the m6A sites in long internal exon, and we obtained 893 sites for mouse (the m6A sites in Plekhm3 gene was excluded for its unusual sequence property) and 806 sites for human. For each position in the sequence (−250 to 250) flanking the m6A site, the nucleotide was substituted by each of the three other nucleotides (Fig. 2a). The delta changes of m6A probability value (</a:t>
            </a:r>
            <a:r>
              <a:rPr lang="en-US" altLang="zh-TW" sz="2000" dirty="0" err="1"/>
              <a:t>ΔProbability</a:t>
            </a:r>
            <a:r>
              <a:rPr lang="en-US" altLang="zh-TW" sz="2000" dirty="0"/>
              <a:t>) after mutation was calculated by iM6A (Fig. 2a).</a:t>
            </a:r>
            <a:endParaRPr lang="zh-TW" altLang="en-US" sz="2000" dirty="0"/>
          </a:p>
        </p:txBody>
      </p:sp>
    </p:spTree>
    <p:extLst>
      <p:ext uri="{BB962C8B-B14F-4D97-AF65-F5344CB8AC3E}">
        <p14:creationId xmlns:p14="http://schemas.microsoft.com/office/powerpoint/2010/main" val="368484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93C412C8-A023-8F6F-A2D1-37B4BC5AF2FE}"/>
              </a:ext>
            </a:extLst>
          </p:cNvPr>
          <p:cNvPicPr>
            <a:picLocks noChangeAspect="1"/>
          </p:cNvPicPr>
          <p:nvPr/>
        </p:nvPicPr>
        <p:blipFill>
          <a:blip r:embed="rId2"/>
          <a:stretch>
            <a:fillRect/>
          </a:stretch>
        </p:blipFill>
        <p:spPr>
          <a:xfrm>
            <a:off x="1208329" y="0"/>
            <a:ext cx="4568860" cy="6858000"/>
          </a:xfrm>
          <a:prstGeom prst="rect">
            <a:avLst/>
          </a:prstGeom>
        </p:spPr>
      </p:pic>
      <p:pic>
        <p:nvPicPr>
          <p:cNvPr id="7" name="圖片 6">
            <a:extLst>
              <a:ext uri="{FF2B5EF4-FFF2-40B4-BE49-F238E27FC236}">
                <a16:creationId xmlns:a16="http://schemas.microsoft.com/office/drawing/2014/main" xmlns="" id="{0B5E3039-0932-73CC-142E-77ACE0DD5D19}"/>
              </a:ext>
            </a:extLst>
          </p:cNvPr>
          <p:cNvPicPr>
            <a:picLocks noChangeAspect="1"/>
          </p:cNvPicPr>
          <p:nvPr/>
        </p:nvPicPr>
        <p:blipFill>
          <a:blip r:embed="rId3"/>
          <a:stretch>
            <a:fillRect/>
          </a:stretch>
        </p:blipFill>
        <p:spPr>
          <a:xfrm>
            <a:off x="6948746" y="136477"/>
            <a:ext cx="3962717" cy="6450935"/>
          </a:xfrm>
          <a:prstGeom prst="rect">
            <a:avLst/>
          </a:prstGeom>
        </p:spPr>
      </p:pic>
    </p:spTree>
    <p:extLst>
      <p:ext uri="{BB962C8B-B14F-4D97-AF65-F5344CB8AC3E}">
        <p14:creationId xmlns:p14="http://schemas.microsoft.com/office/powerpoint/2010/main" val="4030876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p>
          <a:p>
            <a:pPr marL="0" indent="0">
              <a:buNone/>
            </a:pPr>
            <a:r>
              <a:rPr lang="zh-TW" altLang="en-US" sz="2000" dirty="0"/>
              <a:t>    </a:t>
            </a:r>
            <a:r>
              <a:rPr lang="en-US" altLang="zh-TW" sz="2000" dirty="0"/>
              <a:t>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learning based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xmlns=""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xmlns=""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xmlns=""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1297577" y="1693427"/>
            <a:ext cx="3446296" cy="3086474"/>
          </a:xfrm>
          <a:prstGeom prst="rect">
            <a:avLst/>
          </a:prstGeom>
        </p:spPr>
      </p:pic>
      <p:pic>
        <p:nvPicPr>
          <p:cNvPr id="10" name="圖片 9"/>
          <p:cNvPicPr>
            <a:picLocks noChangeAspect="1"/>
          </p:cNvPicPr>
          <p:nvPr/>
        </p:nvPicPr>
        <p:blipFill>
          <a:blip r:embed="rId3"/>
          <a:stretch>
            <a:fillRect/>
          </a:stretch>
        </p:blipFill>
        <p:spPr>
          <a:xfrm>
            <a:off x="5965159" y="1405198"/>
            <a:ext cx="3732924" cy="3662932"/>
          </a:xfrm>
          <a:prstGeom prst="rect">
            <a:avLst/>
          </a:prstGeom>
        </p:spPr>
      </p:pic>
    </p:spTree>
    <p:extLst>
      <p:ext uri="{BB962C8B-B14F-4D97-AF65-F5344CB8AC3E}">
        <p14:creationId xmlns:p14="http://schemas.microsoft.com/office/powerpoint/2010/main" val="4217410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280161" y="237531"/>
            <a:ext cx="888274" cy="369332"/>
          </a:xfrm>
          <a:prstGeom prst="rect">
            <a:avLst/>
          </a:prstGeom>
          <a:noFill/>
        </p:spPr>
        <p:txBody>
          <a:bodyPr wrap="square" rtlCol="0">
            <a:spAutoFit/>
          </a:bodyPr>
          <a:lstStyle/>
          <a:p>
            <a:r>
              <a:rPr lang="en-US" altLang="zh-TW" dirty="0" smtClean="0"/>
              <a:t>mouse</a:t>
            </a:r>
            <a:endParaRPr lang="zh-TW" altLang="en-US" dirty="0"/>
          </a:p>
        </p:txBody>
      </p:sp>
      <p:sp>
        <p:nvSpPr>
          <p:cNvPr id="5" name="文字方塊 4"/>
          <p:cNvSpPr txBox="1"/>
          <p:nvPr/>
        </p:nvSpPr>
        <p:spPr>
          <a:xfrm>
            <a:off x="1288868" y="3435140"/>
            <a:ext cx="888275" cy="369332"/>
          </a:xfrm>
          <a:prstGeom prst="rect">
            <a:avLst/>
          </a:prstGeom>
          <a:noFill/>
        </p:spPr>
        <p:txBody>
          <a:bodyPr wrap="square" rtlCol="0">
            <a:spAutoFit/>
          </a:bodyPr>
          <a:lstStyle/>
          <a:p>
            <a:r>
              <a:rPr lang="en-US" altLang="zh-TW" dirty="0" smtClean="0"/>
              <a:t>human</a:t>
            </a:r>
            <a:endParaRPr lang="zh-TW" altLang="en-US" dirty="0"/>
          </a:p>
        </p:txBody>
      </p:sp>
      <p:pic>
        <p:nvPicPr>
          <p:cNvPr id="6" name="圖片 5"/>
          <p:cNvPicPr>
            <a:picLocks noChangeAspect="1"/>
          </p:cNvPicPr>
          <p:nvPr/>
        </p:nvPicPr>
        <p:blipFill>
          <a:blip r:embed="rId2"/>
          <a:stretch>
            <a:fillRect/>
          </a:stretch>
        </p:blipFill>
        <p:spPr>
          <a:xfrm>
            <a:off x="1663336" y="776289"/>
            <a:ext cx="5718950" cy="2489425"/>
          </a:xfrm>
          <a:prstGeom prst="rect">
            <a:avLst/>
          </a:prstGeom>
        </p:spPr>
      </p:pic>
      <p:pic>
        <p:nvPicPr>
          <p:cNvPr id="7" name="圖片 6"/>
          <p:cNvPicPr>
            <a:picLocks noChangeAspect="1"/>
          </p:cNvPicPr>
          <p:nvPr/>
        </p:nvPicPr>
        <p:blipFill>
          <a:blip r:embed="rId3"/>
          <a:stretch>
            <a:fillRect/>
          </a:stretch>
        </p:blipFill>
        <p:spPr>
          <a:xfrm>
            <a:off x="7382286" y="817664"/>
            <a:ext cx="2786144" cy="2448050"/>
          </a:xfrm>
          <a:prstGeom prst="rect">
            <a:avLst/>
          </a:prstGeom>
        </p:spPr>
      </p:pic>
      <p:pic>
        <p:nvPicPr>
          <p:cNvPr id="8" name="圖片 7"/>
          <p:cNvPicPr>
            <a:picLocks noChangeAspect="1"/>
          </p:cNvPicPr>
          <p:nvPr/>
        </p:nvPicPr>
        <p:blipFill>
          <a:blip r:embed="rId4"/>
          <a:stretch>
            <a:fillRect/>
          </a:stretch>
        </p:blipFill>
        <p:spPr>
          <a:xfrm>
            <a:off x="1802673" y="3804472"/>
            <a:ext cx="8173364" cy="2751078"/>
          </a:xfrm>
          <a:prstGeom prst="rect">
            <a:avLst/>
          </a:prstGeom>
        </p:spPr>
      </p:pic>
    </p:spTree>
    <p:extLst>
      <p:ext uri="{BB962C8B-B14F-4D97-AF65-F5344CB8AC3E}">
        <p14:creationId xmlns:p14="http://schemas.microsoft.com/office/powerpoint/2010/main" val="3765628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smtClean="0"/>
              <a:t>Method - Positional </a:t>
            </a:r>
            <a:r>
              <a:rPr lang="en-US" altLang="zh-TW" sz="2000" dirty="0"/>
              <a:t>plot of </a:t>
            </a:r>
            <a:r>
              <a:rPr lang="en-US" altLang="zh-TW" sz="2000" dirty="0" err="1"/>
              <a:t>pentamers</a:t>
            </a:r>
            <a:r>
              <a:rPr lang="en-US" altLang="zh-TW" sz="2000" dirty="0"/>
              <a:t> in sequences flanking m6A </a:t>
            </a:r>
            <a:r>
              <a:rPr lang="en-US" altLang="zh-TW" sz="2000" dirty="0" smtClean="0"/>
              <a:t>sites</a:t>
            </a:r>
          </a:p>
          <a:p>
            <a:pPr marL="0" indent="0">
              <a:buNone/>
            </a:pPr>
            <a:r>
              <a:rPr lang="en-US" altLang="zh-TW" sz="2000" dirty="0" smtClean="0"/>
              <a:t> </a:t>
            </a:r>
            <a:r>
              <a:rPr lang="zh-TW" altLang="en-US" sz="2000" dirty="0" smtClean="0"/>
              <a:t>   </a:t>
            </a:r>
            <a:r>
              <a:rPr lang="en-US" altLang="zh-TW" sz="2000" dirty="0"/>
              <a:t>For the potential m6A sites in the RAC consensus at the last exons of each gene, we calculated their m6A probability values by iM6A. The m6A sites were sorted based on their m6A probability value, and a single m6A site with the m6A highest probability value were kept for each gene. We selected the m6A sites with the higher m6A probability values (probability ≥ 0.7) as the positive sites, while the control was the exact RAC motif matched site with a lower m6A probability value (probability &lt; 0.1). For the m6A enhancer and silencer positional plot, we randomly selected 1000 positive sites or control sites located in the last exon, and extracted the 50 </a:t>
            </a:r>
            <a:r>
              <a:rPr lang="en-US" altLang="zh-TW" sz="2000" dirty="0" err="1"/>
              <a:t>nt</a:t>
            </a:r>
            <a:r>
              <a:rPr lang="en-US" altLang="zh-TW" sz="2000" dirty="0"/>
              <a:t> upstream and downstream sequence flanking the m6A site. </a:t>
            </a:r>
            <a:endParaRPr lang="en-US" altLang="zh-TW" sz="2000" dirty="0" smtClean="0"/>
          </a:p>
          <a:p>
            <a:pPr marL="0" indent="0">
              <a:buNone/>
            </a:pPr>
            <a:r>
              <a:rPr lang="en-US" altLang="zh-TW" sz="2000" dirty="0"/>
              <a:t> </a:t>
            </a:r>
            <a:r>
              <a:rPr lang="en-US" altLang="zh-TW" sz="2000" dirty="0" smtClean="0"/>
              <a:t>   The </a:t>
            </a:r>
            <a:r>
              <a:rPr lang="en-US" altLang="zh-TW" sz="2000" dirty="0" err="1"/>
              <a:t>pentamers</a:t>
            </a:r>
            <a:r>
              <a:rPr lang="en-US" altLang="zh-TW" sz="2000" dirty="0"/>
              <a:t> were enumerated from the 5' end to the 3' end of the 101 </a:t>
            </a:r>
            <a:r>
              <a:rPr lang="en-US" altLang="zh-TW" sz="2000" dirty="0" err="1"/>
              <a:t>nt</a:t>
            </a:r>
            <a:r>
              <a:rPr lang="en-US" altLang="zh-TW" sz="2000" dirty="0"/>
              <a:t> sequence. For the positional plot, we counted the numbers of top 100 enhancers and top 100 silencers at each position of the 101 </a:t>
            </a:r>
            <a:r>
              <a:rPr lang="en-US" altLang="zh-TW" sz="2000" dirty="0" err="1"/>
              <a:t>nt</a:t>
            </a:r>
            <a:r>
              <a:rPr lang="en-US" altLang="zh-TW" sz="2000" dirty="0"/>
              <a:t> sequence (see details in the section for quantifying the effect of all </a:t>
            </a:r>
            <a:r>
              <a:rPr lang="en-US" altLang="zh-TW" sz="2000" dirty="0" smtClean="0"/>
              <a:t>cis-element </a:t>
            </a:r>
            <a:r>
              <a:rPr lang="en-US" altLang="zh-TW" sz="2000" dirty="0" err="1"/>
              <a:t>pentamers</a:t>
            </a:r>
            <a:r>
              <a:rPr lang="en-US" altLang="zh-TW" sz="2000" dirty="0"/>
              <a:t>). The frequency of the enhancers or silencers were also </a:t>
            </a:r>
            <a:r>
              <a:rPr lang="en-US" altLang="zh-TW" sz="2000" dirty="0" smtClean="0"/>
              <a:t>calculated</a:t>
            </a:r>
            <a:r>
              <a:rPr lang="en-US" altLang="zh-TW" sz="2000" dirty="0"/>
              <a:t>. The plots were compared between the positive sites and the control, and the data were presented as mean ± S.E.M. standard error of the mean (Fig. 2h, </a:t>
            </a:r>
            <a:r>
              <a:rPr lang="en-US" altLang="zh-TW" sz="2000" dirty="0" err="1"/>
              <a:t>i</a:t>
            </a:r>
            <a:r>
              <a:rPr lang="en-US" altLang="zh-TW" sz="2000" dirty="0"/>
              <a:t>).</a:t>
            </a:r>
            <a:endParaRPr lang="zh-TW" altLang="en-US" sz="2000" dirty="0"/>
          </a:p>
        </p:txBody>
      </p:sp>
    </p:spTree>
    <p:extLst>
      <p:ext uri="{BB962C8B-B14F-4D97-AF65-F5344CB8AC3E}">
        <p14:creationId xmlns:p14="http://schemas.microsoft.com/office/powerpoint/2010/main" val="3425838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r>
              <a:rPr lang="en-US" altLang="zh-TW" sz="2000" dirty="0"/>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671316" y="365125"/>
            <a:ext cx="3343714" cy="5829209"/>
          </a:xfrm>
          <a:prstGeom prst="rect">
            <a:avLst/>
          </a:prstGeom>
        </p:spPr>
      </p:pic>
      <p:pic>
        <p:nvPicPr>
          <p:cNvPr id="5" name="圖片 4"/>
          <p:cNvPicPr>
            <a:picLocks noChangeAspect="1"/>
          </p:cNvPicPr>
          <p:nvPr/>
        </p:nvPicPr>
        <p:blipFill>
          <a:blip r:embed="rId3"/>
          <a:stretch>
            <a:fillRect/>
          </a:stretch>
        </p:blipFill>
        <p:spPr>
          <a:xfrm>
            <a:off x="5848145" y="365125"/>
            <a:ext cx="4485951" cy="6044384"/>
          </a:xfrm>
          <a:prstGeom prst="rect">
            <a:avLst/>
          </a:prstGeom>
        </p:spPr>
      </p:pic>
    </p:spTree>
    <p:extLst>
      <p:ext uri="{BB962C8B-B14F-4D97-AF65-F5344CB8AC3E}">
        <p14:creationId xmlns:p14="http://schemas.microsoft.com/office/powerpoint/2010/main" val="3631962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p:cNvPicPr>
            <a:picLocks noGrp="1" noChangeAspect="1"/>
          </p:cNvPicPr>
          <p:nvPr>
            <p:ph idx="1"/>
          </p:nvPr>
        </p:nvPicPr>
        <p:blipFill>
          <a:blip r:embed="rId2"/>
          <a:stretch>
            <a:fillRect/>
          </a:stretch>
        </p:blipFill>
        <p:spPr>
          <a:xfrm>
            <a:off x="2611481" y="827693"/>
            <a:ext cx="2384211" cy="4535815"/>
          </a:xfrm>
          <a:prstGeom prst="rect">
            <a:avLst/>
          </a:prstGeom>
        </p:spPr>
      </p:pic>
      <p:pic>
        <p:nvPicPr>
          <p:cNvPr id="8" name="圖片 7"/>
          <p:cNvPicPr>
            <a:picLocks noChangeAspect="1"/>
          </p:cNvPicPr>
          <p:nvPr/>
        </p:nvPicPr>
        <p:blipFill>
          <a:blip r:embed="rId3"/>
          <a:stretch>
            <a:fillRect/>
          </a:stretch>
        </p:blipFill>
        <p:spPr>
          <a:xfrm>
            <a:off x="6492377" y="145002"/>
            <a:ext cx="2207486" cy="5901199"/>
          </a:xfrm>
          <a:prstGeom prst="rect">
            <a:avLst/>
          </a:prstGeom>
        </p:spPr>
      </p:pic>
    </p:spTree>
    <p:extLst>
      <p:ext uri="{BB962C8B-B14F-4D97-AF65-F5344CB8AC3E}">
        <p14:creationId xmlns:p14="http://schemas.microsoft.com/office/powerpoint/2010/main" val="342024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smtClean="0"/>
              <a:t>Method - Positional </a:t>
            </a:r>
            <a:r>
              <a:rPr lang="en-US" altLang="zh-TW" sz="2000" dirty="0"/>
              <a:t>plot of </a:t>
            </a:r>
            <a:r>
              <a:rPr lang="en-US" altLang="zh-TW" sz="2000" dirty="0" err="1"/>
              <a:t>pentamers</a:t>
            </a:r>
            <a:r>
              <a:rPr lang="en-US" altLang="zh-TW" sz="2000" dirty="0"/>
              <a:t> in sequences flanking m6A </a:t>
            </a:r>
            <a:r>
              <a:rPr lang="en-US" altLang="zh-TW" sz="2000" dirty="0" smtClean="0"/>
              <a:t>sites</a:t>
            </a:r>
          </a:p>
          <a:p>
            <a:pPr marL="0" indent="0">
              <a:buNone/>
            </a:pPr>
            <a:r>
              <a:rPr lang="en-US" altLang="zh-TW" sz="2000" dirty="0" smtClean="0"/>
              <a:t> </a:t>
            </a:r>
            <a:r>
              <a:rPr lang="zh-TW" altLang="en-US" sz="2000" dirty="0" smtClean="0"/>
              <a:t>   </a:t>
            </a:r>
            <a:r>
              <a:rPr lang="en-US" altLang="zh-TW" sz="2000" dirty="0"/>
              <a:t>In parallel, we collected the m6A sites detected by different experimental methods, including </a:t>
            </a:r>
            <a:r>
              <a:rPr lang="en-US" altLang="zh-TW" sz="2000" dirty="0" smtClean="0"/>
              <a:t>m6A-CLIP, m6A-label-seq, m6ACE-seq, </a:t>
            </a:r>
            <a:r>
              <a:rPr lang="en-US" altLang="zh-TW" sz="2000" dirty="0"/>
              <a:t>and </a:t>
            </a:r>
            <a:r>
              <a:rPr lang="en-US" altLang="zh-TW" sz="2000" dirty="0" smtClean="0"/>
              <a:t>MAZTER-seq. </a:t>
            </a:r>
            <a:r>
              <a:rPr lang="en-US" altLang="zh-TW" sz="2000" dirty="0"/>
              <a:t>The experimentally determined m6A sites (m6A-CLIP, </a:t>
            </a:r>
            <a:r>
              <a:rPr lang="en-US" altLang="zh-TW" sz="2000" dirty="0" smtClean="0"/>
              <a:t>m6A-label-seq</a:t>
            </a:r>
            <a:r>
              <a:rPr lang="en-US" altLang="zh-TW" sz="2000" dirty="0"/>
              <a:t>, m6ACE-seq, and MAZTER-</a:t>
            </a:r>
            <a:r>
              <a:rPr lang="en-US" altLang="zh-TW" sz="2000" dirty="0" err="1"/>
              <a:t>seq</a:t>
            </a:r>
            <a:r>
              <a:rPr lang="en-US" altLang="zh-TW" sz="2000" dirty="0"/>
              <a:t>) served as the positive sites while the control was the exact RAC motif matched site which was not determined by the experimental methods. Moreover, those control sites did not overlap with the m6A peak </a:t>
            </a:r>
            <a:r>
              <a:rPr lang="en-US" altLang="zh-TW" sz="2000" dirty="0" smtClean="0"/>
              <a:t>regions </a:t>
            </a:r>
            <a:r>
              <a:rPr lang="en-US" altLang="zh-TW" sz="2000" dirty="0"/>
              <a:t>and came from the transcripts that also contained the positive sites. For the sites detected by MAZTER-</a:t>
            </a:r>
            <a:r>
              <a:rPr lang="en-US" altLang="zh-TW" sz="2000" dirty="0" err="1"/>
              <a:t>seq</a:t>
            </a:r>
            <a:r>
              <a:rPr lang="en-US" altLang="zh-TW" sz="2000" dirty="0"/>
              <a:t>, we intersected it with the sites determined by other methods (m6A-label-seq, m6ACE-seq, and m6A-CLIP) to get the high-quality sites as to lower the multiple technical noises of MAZTER-</a:t>
            </a:r>
            <a:r>
              <a:rPr lang="en-US" altLang="zh-TW" sz="2000" dirty="0" err="1"/>
              <a:t>seq</a:t>
            </a:r>
            <a:r>
              <a:rPr lang="en-US" altLang="zh-TW" sz="2000" dirty="0"/>
              <a:t> as discussed in Garcia-Campos et al. </a:t>
            </a:r>
            <a:r>
              <a:rPr lang="en-US" altLang="zh-TW" sz="2000" dirty="0" smtClean="0"/>
              <a:t>2019. </a:t>
            </a:r>
            <a:endParaRPr lang="zh-TW" altLang="en-US" sz="2000" dirty="0"/>
          </a:p>
        </p:txBody>
      </p:sp>
    </p:spTree>
    <p:extLst>
      <p:ext uri="{BB962C8B-B14F-4D97-AF65-F5344CB8AC3E}">
        <p14:creationId xmlns:p14="http://schemas.microsoft.com/office/powerpoint/2010/main" val="29350819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a:t>
            </a:r>
          </a:p>
          <a:p>
            <a:pPr marL="0" indent="0">
              <a:buNone/>
            </a:pPr>
            <a:r>
              <a:rPr lang="zh-TW" altLang="en-US" sz="2000" dirty="0"/>
              <a:t>    </a:t>
            </a:r>
            <a:r>
              <a:rPr lang="en-US" altLang="zh-TW" sz="2000" dirty="0"/>
              <a:t>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2748</TotalTime>
  <Words>5746</Words>
  <Application>Microsoft Office PowerPoint</Application>
  <PresentationFormat>寬螢幕</PresentationFormat>
  <Paragraphs>93</Paragraphs>
  <Slides>53</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53</vt:i4>
      </vt:variant>
    </vt:vector>
  </HeadingPairs>
  <TitlesOfParts>
    <vt:vector size="58" baseType="lpstr">
      <vt:lpstr>新細明體</vt: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Microsoft 帳戶</cp:lastModifiedBy>
  <cp:revision>22</cp:revision>
  <dcterms:created xsi:type="dcterms:W3CDTF">2022-06-20T07:49:52Z</dcterms:created>
  <dcterms:modified xsi:type="dcterms:W3CDTF">2022-07-04T17:23:04Z</dcterms:modified>
</cp:coreProperties>
</file>