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sldIdLst>
    <p:sldId id="256" r:id="rId2"/>
    <p:sldId id="260" r:id="rId3"/>
    <p:sldId id="257" r:id="rId4"/>
    <p:sldId id="263" r:id="rId5"/>
    <p:sldId id="264" r:id="rId6"/>
    <p:sldId id="265" r:id="rId7"/>
    <p:sldId id="266" r:id="rId8"/>
    <p:sldId id="267" r:id="rId9"/>
    <p:sldId id="268" r:id="rId10"/>
    <p:sldId id="269" r:id="rId11"/>
    <p:sldId id="270" r:id="rId12"/>
    <p:sldId id="271" r:id="rId13"/>
    <p:sldId id="275" r:id="rId14"/>
    <p:sldId id="276" r:id="rId15"/>
    <p:sldId id="281" r:id="rId16"/>
    <p:sldId id="282" r:id="rId17"/>
    <p:sldId id="283" r:id="rId18"/>
    <p:sldId id="284" r:id="rId19"/>
    <p:sldId id="285" r:id="rId20"/>
    <p:sldId id="287" r:id="rId21"/>
    <p:sldId id="288" r:id="rId22"/>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B06C9-C784-0188-A93E-B1E09604F196}" v="85" dt="2022-03-28T09:16:32.430"/>
    <p1510:client id="{0F4C3E15-BBF6-6A59-B88A-5CFE5F07CC1A}" v="1" dt="2022-03-30T09:54:18.825"/>
    <p1510:client id="{157BCC34-1991-EFA8-1B5B-0725471A58C9}" v="69" dt="2022-03-30T10:01:18.476"/>
    <p1510:client id="{1846280B-8E9E-4A43-BDEE-EB03CB6412B1}" v="297" dt="2022-03-21T09:24:45.091"/>
    <p1510:client id="{27BB0C21-9D8B-6EE2-1182-4A9DC36F45C5}" v="3" dt="2022-03-23T05:13:25.641"/>
    <p1510:client id="{4F0322F4-63CC-3896-7697-73FDE4264486}" v="11" dt="2022-03-29T06:35:25.082"/>
    <p1510:client id="{A57024BD-F564-D4F5-563C-1533F8CFE624}" v="75" dt="2022-03-23T15:32:41.306"/>
    <p1510:client id="{B28DB381-9D5C-75D8-1AB4-409D66B39BAE}" v="690" dt="2022-03-28T06:52:11.124"/>
    <p1510:client id="{B8B8463B-DA40-4D24-EFC5-563B75DDDDC2}" v="348" dt="2022-03-22T06:40:11.175"/>
    <p1510:client id="{BA062602-0C33-13A2-5F01-A0AD7DFA6AFE}" v="71" dt="2022-03-28T07:05:41.757"/>
    <p1510:client id="{C58E1BC4-AE3F-B0C8-D57B-3252B53BEB92}" v="3" dt="2022-04-11T15:20:18.464"/>
    <p1510:client id="{CB8DD58B-B2EE-EE8B-1A15-6A5A3C80C1C5}" v="33" dt="2022-03-22T08:14:22.704"/>
    <p1510:client id="{E5C412AB-0F2D-909F-4722-CAC544CD3602}" v="6" dt="2022-03-30T15:03:54.981"/>
    <p1510:client id="{FEA69D7A-BE3A-4F2F-9C84-89C825D3B917}" v="39" dt="2022-03-21T12:04:08.271"/>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矩形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矩形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矩形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群組 9"/>
          <p:cNvGrpSpPr/>
          <p:nvPr/>
        </p:nvGrpSpPr>
        <p:grpSpPr>
          <a:xfrm>
            <a:off x="9649215" y="4068923"/>
            <a:ext cx="1080904" cy="1080902"/>
            <a:chOff x="9685338" y="4460675"/>
            <a:chExt cx="1080904" cy="1080902"/>
          </a:xfrm>
        </p:grpSpPr>
        <p:sp>
          <p:nvSpPr>
            <p:cNvPr id="11" name="橢圓​​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橢圓​​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標題 1"/>
          <p:cNvSpPr>
            <a:spLocks noGrp="1"/>
          </p:cNvSpPr>
          <p:nvPr>
            <p:ph type="ctrTitle"/>
          </p:nvPr>
        </p:nvSpPr>
        <p:spPr>
          <a:xfrm>
            <a:off x="1051560" y="1432223"/>
            <a:ext cx="9966960" cy="3035808"/>
          </a:xfrm>
        </p:spPr>
        <p:txBody>
          <a:bodyPr rtlCol="0" anchor="ctr">
            <a:noAutofit/>
          </a:bodyPr>
          <a:lstStyle>
            <a:lvl1pPr algn="l">
              <a:lnSpc>
                <a:spcPct val="80000"/>
              </a:lnSpc>
              <a:defRPr sz="9600" cap="all" baseline="0">
                <a:blipFill dpi="0" rotWithShape="1">
                  <a:blip r:embed="rId4"/>
                  <a:srcRect/>
                  <a:tile tx="6350" ty="-127000" sx="65000" sy="64000" flip="none" algn="tl"/>
                </a:blipFill>
              </a:defRPr>
            </a:lvl1pPr>
          </a:lstStyle>
          <a:p>
            <a:pPr rtl="0"/>
            <a:r>
              <a:rPr lang="zh-tw"/>
              <a:t>按一下以編輯母片標題樣式</a:t>
            </a:r>
            <a:endParaRPr lang="en-US" dirty="0"/>
          </a:p>
        </p:txBody>
      </p:sp>
      <p:sp>
        <p:nvSpPr>
          <p:cNvPr id="3" name="副標題 2"/>
          <p:cNvSpPr>
            <a:spLocks noGrp="1"/>
          </p:cNvSpPr>
          <p:nvPr>
            <p:ph type="subTitle" idx="1"/>
          </p:nvPr>
        </p:nvSpPr>
        <p:spPr>
          <a:xfrm>
            <a:off x="1069848" y="4389120"/>
            <a:ext cx="7891272" cy="1069848"/>
          </a:xfrm>
        </p:spPr>
        <p:txBody>
          <a:bodyPr rtlCol="0">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tw"/>
              <a:t>按一下以編輯母片副標題樣式</a:t>
            </a:r>
            <a:endParaRPr lang="en-US" dirty="0"/>
          </a:p>
        </p:txBody>
      </p:sp>
      <p:sp>
        <p:nvSpPr>
          <p:cNvPr id="4" name="日期版面配置區 3"/>
          <p:cNvSpPr>
            <a:spLocks noGrp="1"/>
          </p:cNvSpPr>
          <p:nvPr>
            <p:ph type="dt" sz="half" idx="10"/>
          </p:nvPr>
        </p:nvSpPr>
        <p:spPr/>
        <p:txBody>
          <a:bodyPr rtlCol="0"/>
          <a:lstStyle/>
          <a:p>
            <a:pPr rtl="0"/>
            <a:fld id="{83284890-85D2-4D7B-8EF5-15A9C1DB8F42}" type="datetimeFigureOut">
              <a:rPr lang="en-US" dirty="0"/>
              <a:t>4/12/2022</a:t>
            </a:fld>
            <a:endParaRPr lang="en-US" dirty="0"/>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版面配置區 5"/>
          <p:cNvSpPr>
            <a:spLocks noGrp="1"/>
          </p:cNvSpPr>
          <p:nvPr>
            <p:ph type="sldNum" sz="quarter" idx="12"/>
          </p:nvPr>
        </p:nvSpPr>
        <p:spPr>
          <a:xfrm>
            <a:off x="9592733" y="4289334"/>
            <a:ext cx="1193868" cy="640080"/>
          </a:xfrm>
        </p:spPr>
        <p:txBody>
          <a:bodyPr rtlCol="0"/>
          <a:lstStyle>
            <a:lvl1pPr>
              <a:defRPr sz="2800"/>
            </a:lvl1pPr>
          </a:lstStyle>
          <a:p>
            <a:pPr rtl="0"/>
            <a:fld id="{4FAB73BC-B049-4115-A692-8D63A059BFB8}" type="slidenum">
              <a:rPr lang="en-US" dirty="0"/>
              <a:pPr/>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10"/>
          </p:nvPr>
        </p:nvSpPr>
        <p:spPr/>
        <p:txBody>
          <a:bodyPr rtlCol="0"/>
          <a:lstStyle/>
          <a:p>
            <a:pPr rtl="0"/>
            <a:fld id="{87157CC2-0FC8-4686-B024-99790E0F5162}" type="datetimeFigureOut">
              <a:rPr lang="en-US" dirty="0"/>
              <a:t>4/12/2022</a:t>
            </a:fld>
            <a:endParaRPr lang="en-US" dirty="0"/>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版面配置區 5"/>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533400"/>
            <a:ext cx="2552700" cy="5638800"/>
          </a:xfrm>
        </p:spPr>
        <p:txBody>
          <a:bodyPr vert="eaVert" rtlCol="0"/>
          <a:lstStyle/>
          <a:p>
            <a:pPr rtl="0"/>
            <a:r>
              <a:rPr lang="zh-tw"/>
              <a:t>按一下以編輯母片標題樣式</a:t>
            </a:r>
            <a:endParaRPr lang="en-US" dirty="0"/>
          </a:p>
        </p:txBody>
      </p:sp>
      <p:sp>
        <p:nvSpPr>
          <p:cNvPr id="3" name="直排文字預留位置 2"/>
          <p:cNvSpPr>
            <a:spLocks noGrp="1"/>
          </p:cNvSpPr>
          <p:nvPr>
            <p:ph type="body" orient="vert" idx="1"/>
          </p:nvPr>
        </p:nvSpPr>
        <p:spPr>
          <a:xfrm>
            <a:off x="1066800" y="533400"/>
            <a:ext cx="7505700" cy="5638800"/>
          </a:xfrm>
        </p:spPr>
        <p:txBody>
          <a:bodyPr vert="eaVert"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10"/>
          </p:nvPr>
        </p:nvSpPr>
        <p:spPr/>
        <p:txBody>
          <a:bodyPr rtlCol="0"/>
          <a:lstStyle/>
          <a:p>
            <a:pPr rtl="0"/>
            <a:fld id="{F6764DA5-CD3D-4590-A511-FCD3BC7A793E}" type="datetimeFigureOut">
              <a:rPr lang="en-US" dirty="0"/>
              <a:t>4/12/2022</a:t>
            </a:fld>
            <a:endParaRPr lang="en-US" dirty="0"/>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版面配置區 5"/>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dirty="0"/>
          </a:p>
        </p:txBody>
      </p:sp>
      <p:sp>
        <p:nvSpPr>
          <p:cNvPr id="3" name="內容版面配置區 2"/>
          <p:cNvSpPr>
            <a:spLocks noGrp="1"/>
          </p:cNvSpPr>
          <p:nvPr>
            <p:ph idx="1"/>
          </p:nvPr>
        </p:nvSpPr>
        <p:spPr/>
        <p:txBody>
          <a:bodyPr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10"/>
          </p:nvPr>
        </p:nvSpPr>
        <p:spPr/>
        <p:txBody>
          <a:bodyPr rtlCol="0"/>
          <a:lstStyle/>
          <a:p>
            <a:pPr rtl="0"/>
            <a:fld id="{82F5661D-6934-4B32-B92C-470368BF1EC6}" type="datetimeFigureOut">
              <a:rPr lang="en-US" dirty="0"/>
              <a:t>4/12/2022</a:t>
            </a:fld>
            <a:endParaRPr lang="en-US" dirty="0"/>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版面配置區 5"/>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頭">
    <p:spTree>
      <p:nvGrpSpPr>
        <p:cNvPr id="1" name=""/>
        <p:cNvGrpSpPr/>
        <p:nvPr/>
      </p:nvGrpSpPr>
      <p:grpSpPr>
        <a:xfrm>
          <a:off x="0" y="0"/>
          <a:ext cx="0" cy="0"/>
          <a:chOff x="0" y="0"/>
          <a:chExt cx="0" cy="0"/>
        </a:xfrm>
      </p:grpSpPr>
      <p:sp>
        <p:nvSpPr>
          <p:cNvPr id="7" name="矩形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2167128" y="1225296"/>
            <a:ext cx="9281160" cy="3520440"/>
          </a:xfrm>
        </p:spPr>
        <p:txBody>
          <a:bodyPr rtlCol="0" anchor="ctr">
            <a:normAutofit/>
          </a:bodyPr>
          <a:lstStyle>
            <a:lvl1pPr>
              <a:lnSpc>
                <a:spcPct val="80000"/>
              </a:lnSpc>
              <a:defRPr sz="8000" b="0"/>
            </a:lvl1pPr>
          </a:lstStyle>
          <a:p>
            <a:pPr rtl="0"/>
            <a:r>
              <a:rPr lang="zh-tw"/>
              <a:t>按一下以編輯母片標題樣式</a:t>
            </a:r>
            <a:endParaRPr lang="en-US" dirty="0"/>
          </a:p>
        </p:txBody>
      </p:sp>
      <p:sp>
        <p:nvSpPr>
          <p:cNvPr id="3" name="文字版面配置區 2"/>
          <p:cNvSpPr>
            <a:spLocks noGrp="1"/>
          </p:cNvSpPr>
          <p:nvPr>
            <p:ph type="body" idx="1"/>
          </p:nvPr>
        </p:nvSpPr>
        <p:spPr>
          <a:xfrm>
            <a:off x="2165774" y="5020056"/>
            <a:ext cx="9052560" cy="1066800"/>
          </a:xfrm>
        </p:spPr>
        <p:txBody>
          <a:bodyPr rtlCol="0"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t>按一下以編輯母片文字樣式</a:t>
            </a:r>
          </a:p>
        </p:txBody>
      </p:sp>
      <p:sp>
        <p:nvSpPr>
          <p:cNvPr id="4" name="日期版面配置區 3"/>
          <p:cNvSpPr>
            <a:spLocks noGrp="1"/>
          </p:cNvSpPr>
          <p:nvPr>
            <p:ph type="dt" sz="half" idx="10"/>
          </p:nvPr>
        </p:nvSpPr>
        <p:spPr>
          <a:xfrm>
            <a:off x="8593667" y="6272784"/>
            <a:ext cx="2644309" cy="365125"/>
          </a:xfrm>
        </p:spPr>
        <p:txBody>
          <a:bodyPr rtlCol="0"/>
          <a:lstStyle/>
          <a:p>
            <a:pPr rtl="0"/>
            <a:fld id="{C6F822A4-8DA6-4447-9B1F-C5DB58435268}" type="datetimeFigureOut">
              <a:rPr lang="en-US" dirty="0"/>
              <a:t>4/12/2022</a:t>
            </a:fld>
            <a:endParaRPr lang="en-US" dirty="0"/>
          </a:p>
        </p:txBody>
      </p:sp>
      <p:sp>
        <p:nvSpPr>
          <p:cNvPr id="5" name="頁尾版面配置區 4"/>
          <p:cNvSpPr>
            <a:spLocks noGrp="1"/>
          </p:cNvSpPr>
          <p:nvPr>
            <p:ph type="ftr" sz="quarter" idx="11"/>
          </p:nvPr>
        </p:nvSpPr>
        <p:spPr>
          <a:xfrm>
            <a:off x="2182708" y="6272784"/>
            <a:ext cx="6327648" cy="365125"/>
          </a:xfrm>
        </p:spPr>
        <p:txBody>
          <a:bodyPr rtlCol="0"/>
          <a:lstStyle/>
          <a:p>
            <a:pPr rtl="0"/>
            <a:endParaRPr lang="en-US" dirty="0"/>
          </a:p>
        </p:txBody>
      </p:sp>
      <p:grpSp>
        <p:nvGrpSpPr>
          <p:cNvPr id="8" name="群組 7"/>
          <p:cNvGrpSpPr/>
          <p:nvPr/>
        </p:nvGrpSpPr>
        <p:grpSpPr>
          <a:xfrm>
            <a:off x="897399" y="2325848"/>
            <a:ext cx="1080904" cy="1080902"/>
            <a:chOff x="9685338" y="4460675"/>
            <a:chExt cx="1080904" cy="1080902"/>
          </a:xfrm>
        </p:grpSpPr>
        <p:sp>
          <p:nvSpPr>
            <p:cNvPr id="9" name="橢圓​​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橢圓​​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投影片編號版面配置區 5"/>
          <p:cNvSpPr>
            <a:spLocks noGrp="1"/>
          </p:cNvSpPr>
          <p:nvPr>
            <p:ph type="sldNum" sz="quarter" idx="12"/>
          </p:nvPr>
        </p:nvSpPr>
        <p:spPr>
          <a:xfrm>
            <a:off x="843702" y="2506133"/>
            <a:ext cx="1188298" cy="720332"/>
          </a:xfrm>
        </p:spPr>
        <p:txBody>
          <a:bodyPr rtlCol="0"/>
          <a:lstStyle>
            <a:lvl1pPr>
              <a:defRPr sz="2800"/>
            </a:lvl1pPr>
          </a:lstStyle>
          <a:p>
            <a:pPr rtl="0"/>
            <a:fld id="{4FAB73BC-B049-4115-A692-8D63A059BFB8}" type="slidenum">
              <a:rPr lang="en-US" dirty="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dirty="0"/>
          </a:p>
        </p:txBody>
      </p:sp>
      <p:sp>
        <p:nvSpPr>
          <p:cNvPr id="3" name="內容版面配置區 2"/>
          <p:cNvSpPr>
            <a:spLocks noGrp="1"/>
          </p:cNvSpPr>
          <p:nvPr>
            <p:ph sz="half" idx="1"/>
          </p:nvPr>
        </p:nvSpPr>
        <p:spPr>
          <a:xfrm>
            <a:off x="1069848"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內容版面配置區 3"/>
          <p:cNvSpPr>
            <a:spLocks noGrp="1"/>
          </p:cNvSpPr>
          <p:nvPr>
            <p:ph sz="half" idx="2"/>
          </p:nvPr>
        </p:nvSpPr>
        <p:spPr>
          <a:xfrm>
            <a:off x="6364224"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5" name="日期版面配置區 4"/>
          <p:cNvSpPr>
            <a:spLocks noGrp="1"/>
          </p:cNvSpPr>
          <p:nvPr>
            <p:ph type="dt" sz="half" idx="10"/>
          </p:nvPr>
        </p:nvSpPr>
        <p:spPr/>
        <p:txBody>
          <a:bodyPr rtlCol="0"/>
          <a:lstStyle/>
          <a:p>
            <a:pPr rtl="0"/>
            <a:fld id="{E548D31E-DCDA-41A7-9C67-C4B11B94D21D}" type="datetimeFigureOut">
              <a:rPr lang="en-US" dirty="0"/>
              <a:t>4/12/2022</a:t>
            </a:fld>
            <a:endParaRPr lang="en-US" dirty="0"/>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版面配置區 6"/>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p>
            <a:pPr rtl="0"/>
            <a:r>
              <a:rPr lang="zh-tw"/>
              <a:t>按一下以編輯母片標題樣式</a:t>
            </a:r>
            <a:endParaRPr lang="en-US" dirty="0"/>
          </a:p>
        </p:txBody>
      </p:sp>
      <p:sp>
        <p:nvSpPr>
          <p:cNvPr id="3" name="文字版面配置區 2"/>
          <p:cNvSpPr>
            <a:spLocks noGrp="1"/>
          </p:cNvSpPr>
          <p:nvPr>
            <p:ph type="body" idx="1"/>
          </p:nvPr>
        </p:nvSpPr>
        <p:spPr>
          <a:xfrm>
            <a:off x="1066800"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t>按一下以編輯母片文字樣式</a:t>
            </a:r>
          </a:p>
        </p:txBody>
      </p:sp>
      <p:sp>
        <p:nvSpPr>
          <p:cNvPr id="4" name="內容版面配置區 3"/>
          <p:cNvSpPr>
            <a:spLocks noGrp="1"/>
          </p:cNvSpPr>
          <p:nvPr>
            <p:ph sz="half" idx="2"/>
          </p:nvPr>
        </p:nvSpPr>
        <p:spPr>
          <a:xfrm>
            <a:off x="1069848"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5" name="文字版面配置區 4"/>
          <p:cNvSpPr>
            <a:spLocks noGrp="1"/>
          </p:cNvSpPr>
          <p:nvPr>
            <p:ph type="body" sz="quarter" idx="3"/>
          </p:nvPr>
        </p:nvSpPr>
        <p:spPr>
          <a:xfrm>
            <a:off x="6364224"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t>按一下以編輯母片文字樣式</a:t>
            </a:r>
          </a:p>
        </p:txBody>
      </p:sp>
      <p:sp>
        <p:nvSpPr>
          <p:cNvPr id="6" name="內容版面配置區 5"/>
          <p:cNvSpPr>
            <a:spLocks noGrp="1"/>
          </p:cNvSpPr>
          <p:nvPr>
            <p:ph sz="quarter" idx="4"/>
          </p:nvPr>
        </p:nvSpPr>
        <p:spPr>
          <a:xfrm>
            <a:off x="6364224"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7" name="日期版面配置區 6"/>
          <p:cNvSpPr>
            <a:spLocks noGrp="1"/>
          </p:cNvSpPr>
          <p:nvPr>
            <p:ph type="dt" sz="half" idx="10"/>
          </p:nvPr>
        </p:nvSpPr>
        <p:spPr/>
        <p:txBody>
          <a:bodyPr rtlCol="0"/>
          <a:lstStyle/>
          <a:p>
            <a:pPr rtl="0"/>
            <a:fld id="{9B3762C0-B258-48F1-ADE6-176B4174CCDD}" type="datetimeFigureOut">
              <a:rPr lang="en-US" dirty="0"/>
              <a:t>4/12/2022</a:t>
            </a:fld>
            <a:endParaRPr lang="en-US" dirty="0"/>
          </a:p>
        </p:txBody>
      </p:sp>
      <p:sp>
        <p:nvSpPr>
          <p:cNvPr id="8" name="頁尾版面配置區 7"/>
          <p:cNvSpPr>
            <a:spLocks noGrp="1"/>
          </p:cNvSpPr>
          <p:nvPr>
            <p:ph type="ftr" sz="quarter" idx="11"/>
          </p:nvPr>
        </p:nvSpPr>
        <p:spPr/>
        <p:txBody>
          <a:bodyPr rtlCol="0"/>
          <a:lstStyle/>
          <a:p>
            <a:pPr rtl="0"/>
            <a:endParaRPr lang="en-US" dirty="0"/>
          </a:p>
        </p:txBody>
      </p:sp>
      <p:sp>
        <p:nvSpPr>
          <p:cNvPr id="9" name="投影片編號版面配置區 8"/>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標題 5"/>
          <p:cNvSpPr>
            <a:spLocks noGrp="1"/>
          </p:cNvSpPr>
          <p:nvPr>
            <p:ph type="title"/>
          </p:nvPr>
        </p:nvSpPr>
        <p:spPr/>
        <p:txBody>
          <a:bodyPr rtlCol="0"/>
          <a:lstStyle/>
          <a:p>
            <a:pPr rtl="0"/>
            <a:r>
              <a:rPr lang="zh-tw"/>
              <a:t>按一下以編輯母片標題樣式</a:t>
            </a:r>
            <a:endParaRPr lang="en-US" dirty="0"/>
          </a:p>
        </p:txBody>
      </p:sp>
      <p:sp>
        <p:nvSpPr>
          <p:cNvPr id="3" name="日期版面配置區 2"/>
          <p:cNvSpPr>
            <a:spLocks noGrp="1"/>
          </p:cNvSpPr>
          <p:nvPr>
            <p:ph type="dt" sz="half" idx="10"/>
          </p:nvPr>
        </p:nvSpPr>
        <p:spPr/>
        <p:txBody>
          <a:bodyPr rtlCol="0"/>
          <a:lstStyle/>
          <a:p>
            <a:pPr rtl="0"/>
            <a:fld id="{677919A6-33EB-49BD-A62F-1FA56B9F9712}" type="datetimeFigureOut">
              <a:rPr lang="en-US" dirty="0"/>
              <a:t>4/12/2022</a:t>
            </a:fld>
            <a:endParaRPr lang="en-US" dirty="0"/>
          </a:p>
        </p:txBody>
      </p:sp>
      <p:sp>
        <p:nvSpPr>
          <p:cNvPr id="4" name="頁尾版面配置區 3"/>
          <p:cNvSpPr>
            <a:spLocks noGrp="1"/>
          </p:cNvSpPr>
          <p:nvPr>
            <p:ph type="ftr" sz="quarter" idx="11"/>
          </p:nvPr>
        </p:nvSpPr>
        <p:spPr/>
        <p:txBody>
          <a:bodyPr rtlCol="0"/>
          <a:lstStyle/>
          <a:p>
            <a:pPr rtl="0"/>
            <a:endParaRPr lang="en-US" dirty="0"/>
          </a:p>
        </p:txBody>
      </p:sp>
      <p:sp>
        <p:nvSpPr>
          <p:cNvPr id="5" name="投影片編號版面配置區 4"/>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CA4E7D1B-D673-4CF6-8672-009D42ABD2A0}" type="datetimeFigureOut">
              <a:rPr lang="en-US" dirty="0"/>
              <a:t>4/12/2022</a:t>
            </a:fld>
            <a:endParaRPr lang="en-US" dirty="0"/>
          </a:p>
        </p:txBody>
      </p:sp>
      <p:sp>
        <p:nvSpPr>
          <p:cNvPr id="3" name="頁尾版面配置區 2"/>
          <p:cNvSpPr>
            <a:spLocks noGrp="1"/>
          </p:cNvSpPr>
          <p:nvPr>
            <p:ph type="ftr" sz="quarter" idx="11"/>
          </p:nvPr>
        </p:nvSpPr>
        <p:spPr/>
        <p:txBody>
          <a:bodyPr rtlCol="0"/>
          <a:lstStyle/>
          <a:p>
            <a:pPr rtl="0"/>
            <a:endParaRPr lang="en-US" dirty="0"/>
          </a:p>
        </p:txBody>
      </p:sp>
      <p:sp>
        <p:nvSpPr>
          <p:cNvPr id="4" name="投影片編號版面配置區 3"/>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549640" y="685800"/>
            <a:ext cx="3200400" cy="1737360"/>
          </a:xfrm>
        </p:spPr>
        <p:txBody>
          <a:bodyPr rtlCol="0" anchor="b">
            <a:normAutofit/>
          </a:bodyPr>
          <a:lstStyle>
            <a:lvl1pPr>
              <a:defRPr sz="3200" b="1"/>
            </a:lvl1pPr>
          </a:lstStyle>
          <a:p>
            <a:pPr rtl="0"/>
            <a:r>
              <a:rPr lang="zh-tw"/>
              <a:t>按一下以編輯母片標題樣式</a:t>
            </a:r>
            <a:endParaRPr lang="en-US" dirty="0"/>
          </a:p>
        </p:txBody>
      </p:sp>
      <p:sp>
        <p:nvSpPr>
          <p:cNvPr id="3" name="內容版面配置區 2"/>
          <p:cNvSpPr>
            <a:spLocks noGrp="1"/>
          </p:cNvSpPr>
          <p:nvPr>
            <p:ph idx="1"/>
          </p:nvPr>
        </p:nvSpPr>
        <p:spPr>
          <a:xfrm>
            <a:off x="838200" y="685800"/>
            <a:ext cx="6711696" cy="5020056"/>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文字版面配置區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t>按一下以編輯母片文字樣式</a:t>
            </a:r>
          </a:p>
        </p:txBody>
      </p:sp>
      <p:sp>
        <p:nvSpPr>
          <p:cNvPr id="5" name="日期版面配置區 4"/>
          <p:cNvSpPr>
            <a:spLocks noGrp="1"/>
          </p:cNvSpPr>
          <p:nvPr>
            <p:ph type="dt" sz="half" idx="10"/>
          </p:nvPr>
        </p:nvSpPr>
        <p:spPr/>
        <p:txBody>
          <a:bodyPr rtlCol="0"/>
          <a:lstStyle/>
          <a:p>
            <a:pPr rtl="0"/>
            <a:fld id="{DA16AA21-1863-4931-97CB-99D0A168701B}" type="datetimeFigureOut">
              <a:rPr lang="en-US" dirty="0"/>
              <a:t>4/12/2022</a:t>
            </a:fld>
            <a:endParaRPr lang="en-US" dirty="0"/>
          </a:p>
        </p:txBody>
      </p:sp>
      <p:sp>
        <p:nvSpPr>
          <p:cNvPr id="6" name="頁尾版面配置區 5"/>
          <p:cNvSpPr>
            <a:spLocks noGrp="1"/>
          </p:cNvSpPr>
          <p:nvPr>
            <p:ph type="ftr" sz="quarter" idx="11"/>
          </p:nvPr>
        </p:nvSpPr>
        <p:spPr/>
        <p:txBody>
          <a:bodyPr rtlCol="0"/>
          <a:lstStyle/>
          <a:p>
            <a:pPr rtl="0"/>
            <a:endParaRPr lang="en-US" dirty="0"/>
          </a:p>
        </p:txBody>
      </p:sp>
      <p:grpSp>
        <p:nvGrpSpPr>
          <p:cNvPr id="9" name="群組 8"/>
          <p:cNvGrpSpPr>
            <a:grpSpLocks noChangeAspect="1"/>
          </p:cNvGrpSpPr>
          <p:nvPr/>
        </p:nvGrpSpPr>
        <p:grpSpPr>
          <a:xfrm>
            <a:off x="11401725" y="6229681"/>
            <a:ext cx="457200" cy="457200"/>
            <a:chOff x="11361456" y="6195813"/>
            <a:chExt cx="548640" cy="548640"/>
          </a:xfrm>
        </p:grpSpPr>
        <p:sp>
          <p:nvSpPr>
            <p:cNvPr id="10" name="橢圓​​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橢圓​​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投影片編號版面配置區 6"/>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549640" y="685800"/>
            <a:ext cx="3200400" cy="1737360"/>
          </a:xfrm>
        </p:spPr>
        <p:txBody>
          <a:bodyPr rtlCol="0" anchor="b">
            <a:normAutofit/>
          </a:bodyPr>
          <a:lstStyle>
            <a:lvl1pPr>
              <a:defRPr sz="3200" b="1"/>
            </a:lvl1pPr>
          </a:lstStyle>
          <a:p>
            <a:pPr rtl="0"/>
            <a:r>
              <a:rPr lang="zh-tw"/>
              <a:t>按一下以編輯母片標題樣式</a:t>
            </a:r>
            <a:endParaRPr lang="en-US" dirty="0"/>
          </a:p>
        </p:txBody>
      </p:sp>
      <p:sp>
        <p:nvSpPr>
          <p:cNvPr id="3" name="圖片版面配置區 2"/>
          <p:cNvSpPr>
            <a:spLocks noGrp="1" noChangeAspect="1"/>
          </p:cNvSpPr>
          <p:nvPr>
            <p:ph type="pic" idx="1"/>
          </p:nvPr>
        </p:nvSpPr>
        <p:spPr>
          <a:xfrm>
            <a:off x="0" y="0"/>
            <a:ext cx="8303740" cy="6858000"/>
          </a:xfrm>
          <a:solidFill>
            <a:schemeClr val="tx2">
              <a:lumMod val="20000"/>
              <a:lumOff val="8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t>按一下圖示以新增圖片</a:t>
            </a:r>
            <a:endParaRPr lang="en-US" dirty="0"/>
          </a:p>
        </p:txBody>
      </p:sp>
      <p:sp>
        <p:nvSpPr>
          <p:cNvPr id="4" name="文字版面配置區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t>按一下以編輯母片文字樣式</a:t>
            </a:r>
          </a:p>
        </p:txBody>
      </p:sp>
      <p:sp>
        <p:nvSpPr>
          <p:cNvPr id="5" name="日期版面配置區 4"/>
          <p:cNvSpPr>
            <a:spLocks noGrp="1"/>
          </p:cNvSpPr>
          <p:nvPr>
            <p:ph type="dt" sz="half" idx="10"/>
          </p:nvPr>
        </p:nvSpPr>
        <p:spPr/>
        <p:txBody>
          <a:bodyPr rtlCol="0"/>
          <a:lstStyle/>
          <a:p>
            <a:pPr rtl="0"/>
            <a:fld id="{3772C379-9A7C-4C87-A116-CBE9F58B04C5}" type="datetimeFigureOut">
              <a:rPr lang="en-US" dirty="0"/>
              <a:t>4/12/2022</a:t>
            </a:fld>
            <a:endParaRPr lang="en-US" dirty="0"/>
          </a:p>
        </p:txBody>
      </p:sp>
      <p:grpSp>
        <p:nvGrpSpPr>
          <p:cNvPr id="8" name="群組 7"/>
          <p:cNvGrpSpPr>
            <a:grpSpLocks noChangeAspect="1"/>
          </p:cNvGrpSpPr>
          <p:nvPr/>
        </p:nvGrpSpPr>
        <p:grpSpPr>
          <a:xfrm>
            <a:off x="11401725" y="6229681"/>
            <a:ext cx="457200" cy="457200"/>
            <a:chOff x="11361456" y="6195813"/>
            <a:chExt cx="548640" cy="548640"/>
          </a:xfrm>
        </p:grpSpPr>
        <p:sp>
          <p:nvSpPr>
            <p:cNvPr id="9" name="橢圓​​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橢圓​​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投影片編號版面配置區 6"/>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pPr rtl="0"/>
            <a:r>
              <a:rPr lang="zh-tw"/>
              <a:t>按一下以編輯母片標題樣式</a:t>
            </a:r>
            <a:endParaRPr lang="en-US" dirty="0"/>
          </a:p>
        </p:txBody>
      </p:sp>
      <p:sp>
        <p:nvSpPr>
          <p:cNvPr id="3" name="文字版面配置區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rtl="0"/>
            <a:fld id="{8664C608-40B1-4030-A28D-5B74BC98ADCE}" type="datetimeFigureOut">
              <a:rPr lang="en-US" dirty="0"/>
              <a:t>4/12/2022</a:t>
            </a:fld>
            <a:endParaRPr lang="en-US" dirty="0"/>
          </a:p>
        </p:txBody>
      </p:sp>
      <p:sp>
        <p:nvSpPr>
          <p:cNvPr id="5" name="頁尾版面配置區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rtl="0"/>
            <a:endParaRPr lang="en-US" dirty="0"/>
          </a:p>
        </p:txBody>
      </p:sp>
      <p:grpSp>
        <p:nvGrpSpPr>
          <p:cNvPr id="7" name="群組 6"/>
          <p:cNvGrpSpPr>
            <a:grpSpLocks noChangeAspect="1"/>
          </p:cNvGrpSpPr>
          <p:nvPr/>
        </p:nvGrpSpPr>
        <p:grpSpPr>
          <a:xfrm>
            <a:off x="11401725" y="6229681"/>
            <a:ext cx="457200" cy="457200"/>
            <a:chOff x="11361456" y="6195813"/>
            <a:chExt cx="548640" cy="548640"/>
          </a:xfrm>
        </p:grpSpPr>
        <p:sp>
          <p:nvSpPr>
            <p:cNvPr id="8" name="橢圓​​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橢圓​​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投影片編號版面配置區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rtl="0"/>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2.wdp"/><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hyperlink" Target="https://www.ncbi.nlm.nih.gov/ge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3.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lstStyle/>
          <a:p>
            <a:r>
              <a:rPr lang="en-US" sz="5000" dirty="0">
                <a:ea typeface="+mj-lt"/>
                <a:cs typeface="+mj-lt"/>
              </a:rPr>
              <a:t>DNA6mA-MINT: DNA-6mA Modification Identification Neural Tool</a:t>
            </a:r>
            <a:endParaRPr lang="zh-TW" altLang="en-US" sz="5000">
              <a:ea typeface="微軟正黑體"/>
            </a:endParaRPr>
          </a:p>
        </p:txBody>
      </p:sp>
      <p:sp>
        <p:nvSpPr>
          <p:cNvPr id="3" name="副標題 2"/>
          <p:cNvSpPr>
            <a:spLocks noGrp="1"/>
          </p:cNvSpPr>
          <p:nvPr>
            <p:ph type="subTitle" idx="1"/>
          </p:nvPr>
        </p:nvSpPr>
        <p:spPr/>
        <p:txBody>
          <a:bodyPr rtlCol="0"/>
          <a:lstStyle/>
          <a:p>
            <a:pPr rtl="0"/>
            <a:endParaRPr lang="en-US"/>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04B23B-F6D1-B0D1-537F-61E50E434AF4}"/>
              </a:ext>
            </a:extLst>
          </p:cNvPr>
          <p:cNvSpPr>
            <a:spLocks noGrp="1"/>
          </p:cNvSpPr>
          <p:nvPr>
            <p:ph type="title"/>
          </p:nvPr>
        </p:nvSpPr>
        <p:spPr/>
        <p:txBody>
          <a:bodyPr/>
          <a:lstStyle/>
          <a:p>
            <a:r>
              <a:rPr lang="en-US" altLang="zh-TW" dirty="0">
                <a:ea typeface="+mj-lt"/>
              </a:rPr>
              <a:t>IN</a:t>
            </a:r>
            <a:r>
              <a:rPr lang="zh-TW">
                <a:ea typeface="+mj-lt"/>
                <a:cs typeface="+mj-lt"/>
              </a:rPr>
              <a:t>TR</a:t>
            </a:r>
            <a:r>
              <a:rPr lang="en-US" altLang="zh-TW" dirty="0">
                <a:ea typeface="+mj-lt"/>
              </a:rPr>
              <a:t>ODU</a:t>
            </a:r>
            <a:r>
              <a:rPr lang="zh-TW">
                <a:ea typeface="+mj-lt"/>
                <a:cs typeface="+mj-lt"/>
              </a:rPr>
              <a:t>CT</a:t>
            </a:r>
            <a:r>
              <a:rPr lang="en-US" altLang="zh-TW" dirty="0">
                <a:ea typeface="+mj-lt"/>
              </a:rPr>
              <a:t>ION</a:t>
            </a:r>
            <a:endParaRPr lang="zh-TW" dirty="0"/>
          </a:p>
        </p:txBody>
      </p:sp>
      <p:sp>
        <p:nvSpPr>
          <p:cNvPr id="3" name="內容版面配置區 2">
            <a:extLst>
              <a:ext uri="{FF2B5EF4-FFF2-40B4-BE49-F238E27FC236}">
                <a16:creationId xmlns:a16="http://schemas.microsoft.com/office/drawing/2014/main" id="{E616C44B-F06C-BC94-048B-FA091BBADA17}"/>
              </a:ext>
            </a:extLst>
          </p:cNvPr>
          <p:cNvSpPr>
            <a:spLocks noGrp="1"/>
          </p:cNvSpPr>
          <p:nvPr>
            <p:ph idx="1"/>
          </p:nvPr>
        </p:nvSpPr>
        <p:spPr/>
        <p:txBody>
          <a:bodyPr vert="horz" lIns="91440" tIns="45720" rIns="91440" bIns="45720" rtlCol="0" anchor="t">
            <a:normAutofit/>
          </a:bodyPr>
          <a:lstStyle/>
          <a:p>
            <a:r>
              <a:rPr lang="zh-TW">
                <a:ea typeface="+mn-lt"/>
                <a:cs typeface="+mn-lt"/>
              </a:rPr>
              <a:t>This article aims to provide a CNN and Long Short-Term Memory (LSTM)-based efficient tool named DNA6mA-MINT, for DNA 6mA modification identification.</a:t>
            </a:r>
            <a:r>
              <a:rPr lang="zh-TW" altLang="en-US">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proposed</a:t>
            </a:r>
            <a:r>
              <a:rPr lang="zh-TW" altLang="en-US" dirty="0">
                <a:ea typeface="+mn-lt"/>
                <a:cs typeface="+mn-lt"/>
              </a:rPr>
              <a:t> </a:t>
            </a:r>
            <a:r>
              <a:rPr lang="en-US" altLang="zh-TW" dirty="0">
                <a:ea typeface="+mn-lt"/>
                <a:cs typeface="+mn-lt"/>
              </a:rPr>
              <a:t>model</a:t>
            </a:r>
            <a:r>
              <a:rPr lang="zh-TW" altLang="en-US" dirty="0">
                <a:ea typeface="+mn-lt"/>
                <a:cs typeface="+mn-lt"/>
              </a:rPr>
              <a:t> </a:t>
            </a:r>
            <a:r>
              <a:rPr lang="en-US" altLang="zh-TW" dirty="0">
                <a:ea typeface="+mn-lt"/>
                <a:cs typeface="+mn-lt"/>
              </a:rPr>
              <a:t>uses</a:t>
            </a:r>
            <a:r>
              <a:rPr lang="zh-TW" altLang="en-US" dirty="0">
                <a:ea typeface="+mn-lt"/>
                <a:cs typeface="+mn-lt"/>
              </a:rPr>
              <a:t> </a:t>
            </a:r>
            <a:r>
              <a:rPr lang="en-US" altLang="zh-TW" dirty="0">
                <a:ea typeface="+mn-lt"/>
                <a:cs typeface="+mn-lt"/>
              </a:rPr>
              <a:t>CNN</a:t>
            </a:r>
            <a:r>
              <a:rPr lang="zh-TW" altLang="en-US" dirty="0">
                <a:ea typeface="+mn-lt"/>
                <a:cs typeface="+mn-lt"/>
              </a:rPr>
              <a:t> </a:t>
            </a:r>
            <a:r>
              <a:rPr lang="en-US" altLang="zh-TW" dirty="0">
                <a:ea typeface="+mn-lt"/>
                <a:cs typeface="+mn-lt"/>
              </a:rPr>
              <a:t>for</a:t>
            </a:r>
            <a:r>
              <a:rPr lang="zh-TW" altLang="en-US" dirty="0">
                <a:ea typeface="+mn-lt"/>
                <a:cs typeface="+mn-lt"/>
              </a:rPr>
              <a:t> </a:t>
            </a:r>
            <a:r>
              <a:rPr lang="en-US" altLang="zh-TW" dirty="0">
                <a:ea typeface="+mn-lt"/>
                <a:cs typeface="+mn-lt"/>
              </a:rPr>
              <a:t>feature</a:t>
            </a:r>
            <a:r>
              <a:rPr lang="zh-TW" altLang="en-US" dirty="0">
                <a:ea typeface="+mn-lt"/>
                <a:cs typeface="+mn-lt"/>
              </a:rPr>
              <a:t> </a:t>
            </a:r>
            <a:r>
              <a:rPr lang="en-US" altLang="zh-TW" dirty="0">
                <a:ea typeface="+mn-lt"/>
                <a:cs typeface="+mn-lt"/>
              </a:rPr>
              <a:t>extraction</a:t>
            </a:r>
            <a:r>
              <a:rPr lang="zh-TW" altLang="en-US" dirty="0">
                <a:ea typeface="+mn-lt"/>
                <a:cs typeface="+mn-lt"/>
              </a:rPr>
              <a:t> </a:t>
            </a:r>
            <a:r>
              <a:rPr lang="en-US" altLang="zh-TW" dirty="0">
                <a:ea typeface="+mn-lt"/>
                <a:cs typeface="+mn-lt"/>
              </a:rPr>
              <a:t>while</a:t>
            </a:r>
            <a:r>
              <a:rPr lang="zh-TW" altLang="en-US" dirty="0">
                <a:ea typeface="+mn-lt"/>
                <a:cs typeface="+mn-lt"/>
              </a:rPr>
              <a:t> </a:t>
            </a:r>
            <a:r>
              <a:rPr lang="en-US" altLang="zh-TW" dirty="0">
                <a:ea typeface="+mn-lt"/>
                <a:cs typeface="+mn-lt"/>
              </a:rPr>
              <a:t>LSTM</a:t>
            </a:r>
            <a:r>
              <a:rPr lang="zh-TW" altLang="en-US" dirty="0">
                <a:ea typeface="+mn-lt"/>
                <a:cs typeface="+mn-lt"/>
              </a:rPr>
              <a:t> </a:t>
            </a:r>
            <a:r>
              <a:rPr lang="en-US" altLang="zh-TW" dirty="0">
                <a:ea typeface="+mn-lt"/>
                <a:cs typeface="+mn-lt"/>
              </a:rPr>
              <a:t>gives</a:t>
            </a:r>
            <a:r>
              <a:rPr lang="zh-TW" altLang="en-US" dirty="0">
                <a:ea typeface="+mn-lt"/>
                <a:cs typeface="+mn-lt"/>
              </a:rPr>
              <a:t> </a:t>
            </a:r>
            <a:r>
              <a:rPr lang="en-US" altLang="zh-TW" dirty="0">
                <a:ea typeface="+mn-lt"/>
                <a:cs typeface="+mn-lt"/>
              </a:rPr>
              <a:t>optimal</a:t>
            </a:r>
            <a:r>
              <a:rPr lang="zh-TW" altLang="en-US" dirty="0">
                <a:ea typeface="+mn-lt"/>
                <a:cs typeface="+mn-lt"/>
              </a:rPr>
              <a:t> </a:t>
            </a:r>
            <a:r>
              <a:rPr lang="en-US" altLang="zh-TW" dirty="0">
                <a:ea typeface="+mn-lt"/>
                <a:cs typeface="+mn-lt"/>
              </a:rPr>
              <a:t>interpretation</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those</a:t>
            </a:r>
            <a:r>
              <a:rPr lang="zh-TW" altLang="en-US" dirty="0">
                <a:ea typeface="+mn-lt"/>
                <a:cs typeface="+mn-lt"/>
              </a:rPr>
              <a:t> </a:t>
            </a:r>
            <a:r>
              <a:rPr lang="en-US" altLang="zh-TW">
                <a:ea typeface="+mn-lt"/>
                <a:cs typeface="+mn-lt"/>
              </a:rPr>
              <a:t>features.</a:t>
            </a:r>
            <a:endParaRPr lang="zh-TW" altLang="en-US">
              <a:ea typeface="+mn-lt"/>
              <a:cs typeface="+mn-lt"/>
            </a:endParaRPr>
          </a:p>
          <a:p>
            <a:pPr>
              <a:buClr>
                <a:srgbClr val="9E3611"/>
              </a:buClr>
            </a:pPr>
            <a:endParaRPr lang="en-US" altLang="zh-TW" dirty="0"/>
          </a:p>
          <a:p>
            <a:pPr>
              <a:buClr>
                <a:srgbClr val="9E3611"/>
              </a:buClr>
            </a:pPr>
            <a:r>
              <a:rPr lang="en-US" dirty="0">
                <a:ea typeface="+mn-lt"/>
                <a:cs typeface="+mn-lt"/>
              </a:rPr>
              <a:t>The proposed architecture demonstrates higher performance than the existing state-of-the-art techniques on the “combined-species”, M. musculus genome, and rice genome benchmark datasets.</a:t>
            </a:r>
          </a:p>
          <a:p>
            <a:pPr>
              <a:buClr>
                <a:srgbClr val="9E3611"/>
              </a:buClr>
            </a:pPr>
            <a:endParaRPr lang="en-US" dirty="0"/>
          </a:p>
          <a:p>
            <a:pPr>
              <a:buClr>
                <a:srgbClr val="9E3611"/>
              </a:buClr>
            </a:pPr>
            <a:r>
              <a:rPr lang="en-US" dirty="0">
                <a:ea typeface="+mn-lt"/>
                <a:cs typeface="+mn-lt"/>
              </a:rPr>
              <a:t>When compared with respective models available in the literature, Matthews Correlation Coefficient (MCC) for the “combined-</a:t>
            </a:r>
            <a:r>
              <a:rPr lang="en-US">
                <a:ea typeface="+mn-lt"/>
                <a:cs typeface="+mn-lt"/>
              </a:rPr>
              <a:t>species” benchmark</a:t>
            </a:r>
            <a:r>
              <a:rPr lang="en-US" dirty="0">
                <a:ea typeface="+mn-lt"/>
                <a:cs typeface="+mn-lt"/>
              </a:rPr>
              <a:t> dataset is </a:t>
            </a:r>
            <a:r>
              <a:rPr lang="en-US">
                <a:ea typeface="+mn-lt"/>
                <a:cs typeface="+mn-lt"/>
              </a:rPr>
              <a:t>noted with an increase of 20.83% for 5-fold cross-validation</a:t>
            </a:r>
            <a:endParaRPr lang="en-US" dirty="0"/>
          </a:p>
        </p:txBody>
      </p:sp>
      <p:sp>
        <p:nvSpPr>
          <p:cNvPr id="4" name="投影片編號版面配置區 3">
            <a:extLst>
              <a:ext uri="{FF2B5EF4-FFF2-40B4-BE49-F238E27FC236}">
                <a16:creationId xmlns:a16="http://schemas.microsoft.com/office/drawing/2014/main" id="{99072D1D-AC46-79D9-774F-126FEF1BD9C8}"/>
              </a:ext>
            </a:extLst>
          </p:cNvPr>
          <p:cNvSpPr>
            <a:spLocks noGrp="1"/>
          </p:cNvSpPr>
          <p:nvPr>
            <p:ph type="sldNum" sz="quarter" idx="12"/>
          </p:nvPr>
        </p:nvSpPr>
        <p:spPr/>
        <p:txBody>
          <a:bodyPr/>
          <a:lstStyle/>
          <a:p>
            <a:pPr rtl="0"/>
            <a:fld id="{4FAB73BC-B049-4115-A692-8D63A059BFB8}" type="slidenum">
              <a:rPr lang="en-US" dirty="0"/>
              <a:t>10</a:t>
            </a:fld>
            <a:endParaRPr lang="en-US" dirty="0"/>
          </a:p>
        </p:txBody>
      </p:sp>
    </p:spTree>
    <p:extLst>
      <p:ext uri="{BB962C8B-B14F-4D97-AF65-F5344CB8AC3E}">
        <p14:creationId xmlns:p14="http://schemas.microsoft.com/office/powerpoint/2010/main" val="383451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4321AD-7E9F-7052-9F79-D35A6A448FA0}"/>
              </a:ext>
            </a:extLst>
          </p:cNvPr>
          <p:cNvSpPr>
            <a:spLocks noGrp="1"/>
          </p:cNvSpPr>
          <p:nvPr>
            <p:ph type="title"/>
          </p:nvPr>
        </p:nvSpPr>
        <p:spPr/>
        <p:txBody>
          <a:bodyPr/>
          <a:lstStyle/>
          <a:p>
            <a:r>
              <a:rPr lang="zh-TW" altLang="en-US">
                <a:ea typeface="微軟正黑體"/>
              </a:rPr>
              <a:t>Datasets</a:t>
            </a:r>
            <a:endParaRPr lang="zh-TW" altLang="en-US"/>
          </a:p>
        </p:txBody>
      </p:sp>
      <p:graphicFrame>
        <p:nvGraphicFramePr>
          <p:cNvPr id="6" name="表格 6">
            <a:extLst>
              <a:ext uri="{FF2B5EF4-FFF2-40B4-BE49-F238E27FC236}">
                <a16:creationId xmlns:a16="http://schemas.microsoft.com/office/drawing/2014/main" id="{643F9593-2B94-CB61-1BC5-92A48AD047AC}"/>
              </a:ext>
            </a:extLst>
          </p:cNvPr>
          <p:cNvGraphicFramePr>
            <a:graphicFrameLocks noGrp="1"/>
          </p:cNvGraphicFramePr>
          <p:nvPr>
            <p:ph idx="1"/>
            <p:extLst>
              <p:ext uri="{D42A27DB-BD31-4B8C-83A1-F6EECF244321}">
                <p14:modId xmlns:p14="http://schemas.microsoft.com/office/powerpoint/2010/main" val="473813912"/>
              </p:ext>
            </p:extLst>
          </p:nvPr>
        </p:nvGraphicFramePr>
        <p:xfrm>
          <a:off x="1069975" y="2120900"/>
          <a:ext cx="10058397" cy="1483360"/>
        </p:xfrm>
        <a:graphic>
          <a:graphicData uri="http://schemas.openxmlformats.org/drawingml/2006/table">
            <a:tbl>
              <a:tblPr firstRow="1" lastRow="1" bandRow="1">
                <a:tableStyleId>{5C22544A-7EE6-4342-B048-85BDC9FD1C3A}</a:tableStyleId>
              </a:tblPr>
              <a:tblGrid>
                <a:gridCol w="3352799">
                  <a:extLst>
                    <a:ext uri="{9D8B030D-6E8A-4147-A177-3AD203B41FA5}">
                      <a16:colId xmlns:a16="http://schemas.microsoft.com/office/drawing/2014/main" val="16839824"/>
                    </a:ext>
                  </a:extLst>
                </a:gridCol>
                <a:gridCol w="3352799">
                  <a:extLst>
                    <a:ext uri="{9D8B030D-6E8A-4147-A177-3AD203B41FA5}">
                      <a16:colId xmlns:a16="http://schemas.microsoft.com/office/drawing/2014/main" val="2970935313"/>
                    </a:ext>
                  </a:extLst>
                </a:gridCol>
                <a:gridCol w="3352799">
                  <a:extLst>
                    <a:ext uri="{9D8B030D-6E8A-4147-A177-3AD203B41FA5}">
                      <a16:colId xmlns:a16="http://schemas.microsoft.com/office/drawing/2014/main" val="4096787130"/>
                    </a:ext>
                  </a:extLst>
                </a:gridCol>
              </a:tblGrid>
              <a:tr h="370840">
                <a:tc>
                  <a:txBody>
                    <a:bodyPr/>
                    <a:lstStyle/>
                    <a:p>
                      <a:pPr lvl="0" algn="ctr">
                        <a:buNone/>
                      </a:pPr>
                      <a:r>
                        <a:rPr lang="en-US" altLang="zh-TW" sz="1800" b="0" i="0" u="none" strike="noStrike" noProof="0" dirty="0">
                          <a:latin typeface="標楷體"/>
                        </a:rPr>
                        <a:t>Species</a:t>
                      </a:r>
                    </a:p>
                  </a:txBody>
                  <a:tcPr/>
                </a:tc>
                <a:tc>
                  <a:txBody>
                    <a:bodyPr/>
                    <a:lstStyle/>
                    <a:p>
                      <a:pPr lvl="0" algn="ctr">
                        <a:buNone/>
                      </a:pPr>
                      <a:r>
                        <a:rPr lang="en-US" altLang="zh-TW" sz="1800" b="0" i="0" u="none" strike="noStrike" noProof="0" dirty="0">
                          <a:latin typeface="標楷體"/>
                        </a:rPr>
                        <a:t>P</a:t>
                      </a:r>
                      <a:r>
                        <a:rPr lang="zh-TW" sz="1800" b="0" i="0" u="none" strike="noStrike" noProof="0">
                          <a:latin typeface="標楷體"/>
                        </a:rPr>
                        <a:t>ositive d</a:t>
                      </a:r>
                      <a:r>
                        <a:rPr lang="en-US" altLang="zh-TW" sz="1800" b="0" i="0" u="none" strike="noStrike" noProof="0" dirty="0" err="1">
                          <a:latin typeface="標楷體"/>
                        </a:rPr>
                        <a:t>ata</a:t>
                      </a:r>
                      <a:endParaRPr lang="zh-TW" dirty="0" err="1"/>
                    </a:p>
                  </a:txBody>
                  <a:tcPr/>
                </a:tc>
                <a:tc>
                  <a:txBody>
                    <a:bodyPr/>
                    <a:lstStyle/>
                    <a:p>
                      <a:pPr lvl="0" algn="ctr">
                        <a:buNone/>
                      </a:pPr>
                      <a:r>
                        <a:rPr lang="en-US" altLang="zh-TW" sz="1800" b="0" i="0" u="none" strike="noStrike" noProof="0" dirty="0">
                          <a:latin typeface="標楷體"/>
                        </a:rPr>
                        <a:t>N</a:t>
                      </a:r>
                      <a:r>
                        <a:rPr lang="zh-TW" sz="1800" b="0" i="0" u="none" strike="noStrike" noProof="0">
                          <a:latin typeface="標楷體"/>
                        </a:rPr>
                        <a:t>egative</a:t>
                      </a:r>
                      <a:r>
                        <a:rPr lang="zh-TW" altLang="en-US" sz="1800" b="0" i="0" u="none" strike="noStrike" noProof="0">
                          <a:latin typeface="標楷體"/>
                        </a:rPr>
                        <a:t> data</a:t>
                      </a:r>
                      <a:endParaRPr lang="zh-TW"/>
                    </a:p>
                  </a:txBody>
                  <a:tcPr/>
                </a:tc>
                <a:extLst>
                  <a:ext uri="{0D108BD9-81ED-4DB2-BD59-A6C34878D82A}">
                    <a16:rowId xmlns:a16="http://schemas.microsoft.com/office/drawing/2014/main" val="3854808358"/>
                  </a:ext>
                </a:extLst>
              </a:tr>
              <a:tr h="370840">
                <a:tc>
                  <a:txBody>
                    <a:bodyPr/>
                    <a:lstStyle/>
                    <a:p>
                      <a:pPr lvl="0" algn="ctr">
                        <a:buNone/>
                      </a:pPr>
                      <a:r>
                        <a:rPr lang="zh-TW" sz="1800" b="0" i="0" u="none" strike="noStrike" noProof="0">
                          <a:latin typeface="標楷體"/>
                        </a:rPr>
                        <a:t>M. musculus</a:t>
                      </a:r>
                      <a:r>
                        <a:rPr lang="zh-TW" altLang="en-US" sz="1800" b="0" i="0" u="none" strike="noStrike" noProof="0">
                          <a:latin typeface="標楷體"/>
                        </a:rPr>
                        <a:t> </a:t>
                      </a:r>
                      <a:r>
                        <a:rPr lang="en-US" altLang="zh-TW" sz="1800" b="0" i="0" u="none" strike="noStrike" noProof="0" dirty="0">
                          <a:latin typeface="標楷體"/>
                        </a:rPr>
                        <a:t>(41bp)</a:t>
                      </a:r>
                      <a:endParaRPr lang="zh-TW" altLang="en-US" dirty="0"/>
                    </a:p>
                  </a:txBody>
                  <a:tcPr/>
                </a:tc>
                <a:tc>
                  <a:txBody>
                    <a:bodyPr/>
                    <a:lstStyle/>
                    <a:p>
                      <a:pPr algn="ctr"/>
                      <a:r>
                        <a:rPr lang="zh-TW" altLang="en-US" dirty="0"/>
                        <a:t>1934</a:t>
                      </a:r>
                    </a:p>
                  </a:txBody>
                  <a:tcPr/>
                </a:tc>
                <a:tc>
                  <a:txBody>
                    <a:bodyPr/>
                    <a:lstStyle/>
                    <a:p>
                      <a:pPr algn="ctr"/>
                      <a:r>
                        <a:rPr lang="zh-TW" altLang="en-US" dirty="0"/>
                        <a:t>1934</a:t>
                      </a:r>
                    </a:p>
                  </a:txBody>
                  <a:tcPr/>
                </a:tc>
                <a:extLst>
                  <a:ext uri="{0D108BD9-81ED-4DB2-BD59-A6C34878D82A}">
                    <a16:rowId xmlns:a16="http://schemas.microsoft.com/office/drawing/2014/main" val="2981983234"/>
                  </a:ext>
                </a:extLst>
              </a:tr>
              <a:tr h="370840">
                <a:tc>
                  <a:txBody>
                    <a:bodyPr/>
                    <a:lstStyle/>
                    <a:p>
                      <a:pPr algn="ctr"/>
                      <a:r>
                        <a:rPr lang="zh-TW" altLang="en-US"/>
                        <a:t>Rice </a:t>
                      </a:r>
                      <a:r>
                        <a:rPr lang="en-US" altLang="zh-TW" sz="1800" b="0" i="0" u="none" strike="noStrike" noProof="0" dirty="0">
                          <a:latin typeface="標楷體"/>
                        </a:rPr>
                        <a:t>(41bp)</a:t>
                      </a:r>
                      <a:endParaRPr lang="zh-TW" sz="1800" b="0" i="0" u="none" strike="noStrike" noProof="0" dirty="0">
                        <a:latin typeface="標楷體"/>
                      </a:endParaRPr>
                    </a:p>
                  </a:txBody>
                  <a:tcPr/>
                </a:tc>
                <a:tc>
                  <a:txBody>
                    <a:bodyPr/>
                    <a:lstStyle/>
                    <a:p>
                      <a:pPr algn="ctr"/>
                      <a:r>
                        <a:rPr lang="zh-TW" altLang="en-US" dirty="0"/>
                        <a:t>880</a:t>
                      </a:r>
                    </a:p>
                  </a:txBody>
                  <a:tcPr/>
                </a:tc>
                <a:tc>
                  <a:txBody>
                    <a:bodyPr/>
                    <a:lstStyle/>
                    <a:p>
                      <a:pPr algn="ctr"/>
                      <a:r>
                        <a:rPr lang="zh-TW" altLang="en-US" dirty="0"/>
                        <a:t>880</a:t>
                      </a:r>
                    </a:p>
                  </a:txBody>
                  <a:tcPr/>
                </a:tc>
                <a:extLst>
                  <a:ext uri="{0D108BD9-81ED-4DB2-BD59-A6C34878D82A}">
                    <a16:rowId xmlns:a16="http://schemas.microsoft.com/office/drawing/2014/main" val="147398020"/>
                  </a:ext>
                </a:extLst>
              </a:tr>
              <a:tr h="370840">
                <a:tc>
                  <a:txBody>
                    <a:bodyPr/>
                    <a:lstStyle/>
                    <a:p>
                      <a:pPr lvl="0" algn="ctr">
                        <a:buNone/>
                      </a:pPr>
                      <a:r>
                        <a:rPr lang="en-US" altLang="zh-TW" sz="1800" b="0" i="0" u="none" strike="noStrike" noProof="0" dirty="0">
                          <a:latin typeface="標楷體"/>
                        </a:rPr>
                        <a:t>C</a:t>
                      </a:r>
                      <a:r>
                        <a:rPr lang="zh-TW" sz="1800" b="0" i="0" u="none" strike="noStrike" noProof="0">
                          <a:latin typeface="標楷體"/>
                        </a:rPr>
                        <a:t>ombined-species</a:t>
                      </a:r>
                      <a:r>
                        <a:rPr lang="zh-TW" altLang="en-US" sz="1800" b="0" i="0" u="none" strike="noStrike" noProof="0">
                          <a:latin typeface="標楷體"/>
                        </a:rPr>
                        <a:t> </a:t>
                      </a:r>
                      <a:r>
                        <a:rPr lang="en-US" altLang="zh-TW" sz="1800" b="0" i="0" u="none" strike="noStrike" noProof="0" dirty="0">
                          <a:latin typeface="標楷體"/>
                        </a:rPr>
                        <a:t>(41bp)</a:t>
                      </a:r>
                      <a:endParaRPr lang="zh-TW" altLang="en-US" sz="1800" b="0" i="0" u="none" strike="noStrike" noProof="0" dirty="0">
                        <a:latin typeface="標楷體"/>
                      </a:endParaRPr>
                    </a:p>
                  </a:txBody>
                  <a:tcPr/>
                </a:tc>
                <a:tc>
                  <a:txBody>
                    <a:bodyPr/>
                    <a:lstStyle/>
                    <a:p>
                      <a:pPr algn="ctr"/>
                      <a:r>
                        <a:rPr lang="zh-TW" altLang="en-US" dirty="0"/>
                        <a:t>2768</a:t>
                      </a:r>
                    </a:p>
                  </a:txBody>
                  <a:tcPr/>
                </a:tc>
                <a:tc>
                  <a:txBody>
                    <a:bodyPr/>
                    <a:lstStyle/>
                    <a:p>
                      <a:pPr algn="ctr"/>
                      <a:r>
                        <a:rPr lang="zh-TW" altLang="en-US" dirty="0"/>
                        <a:t>2716</a:t>
                      </a:r>
                    </a:p>
                  </a:txBody>
                  <a:tcPr/>
                </a:tc>
                <a:extLst>
                  <a:ext uri="{0D108BD9-81ED-4DB2-BD59-A6C34878D82A}">
                    <a16:rowId xmlns:a16="http://schemas.microsoft.com/office/drawing/2014/main" val="2614180941"/>
                  </a:ext>
                </a:extLst>
              </a:tr>
            </a:tbl>
          </a:graphicData>
        </a:graphic>
      </p:graphicFrame>
      <p:sp>
        <p:nvSpPr>
          <p:cNvPr id="4" name="投影片編號版面配置區 3">
            <a:extLst>
              <a:ext uri="{FF2B5EF4-FFF2-40B4-BE49-F238E27FC236}">
                <a16:creationId xmlns:a16="http://schemas.microsoft.com/office/drawing/2014/main" id="{9AE17D50-050F-9732-9667-8A2A303F0506}"/>
              </a:ext>
            </a:extLst>
          </p:cNvPr>
          <p:cNvSpPr>
            <a:spLocks noGrp="1"/>
          </p:cNvSpPr>
          <p:nvPr>
            <p:ph type="sldNum" sz="quarter" idx="12"/>
          </p:nvPr>
        </p:nvSpPr>
        <p:spPr/>
        <p:txBody>
          <a:bodyPr/>
          <a:lstStyle/>
          <a:p>
            <a:pPr rtl="0"/>
            <a:fld id="{4FAB73BC-B049-4115-A692-8D63A059BFB8}" type="slidenum">
              <a:rPr lang="en-US" dirty="0"/>
              <a:t>11</a:t>
            </a:fld>
            <a:endParaRPr lang="en-US" dirty="0"/>
          </a:p>
        </p:txBody>
      </p:sp>
      <p:sp>
        <p:nvSpPr>
          <p:cNvPr id="7" name="文字方塊 6">
            <a:extLst>
              <a:ext uri="{FF2B5EF4-FFF2-40B4-BE49-F238E27FC236}">
                <a16:creationId xmlns:a16="http://schemas.microsoft.com/office/drawing/2014/main" id="{55646A97-D538-8465-5DB7-282049F6204C}"/>
              </a:ext>
            </a:extLst>
          </p:cNvPr>
          <p:cNvSpPr txBox="1"/>
          <p:nvPr/>
        </p:nvSpPr>
        <p:spPr>
          <a:xfrm>
            <a:off x="993985" y="3523174"/>
            <a:ext cx="1013282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M. musculus genome database for DNA 6mA was proposed in 2018 by Feng et al. The 6mA sites available in the mouse genome were collected from MethSMRT database with Gene Expression Omnibus (GEO) accession number GSE71866.</a:t>
            </a:r>
            <a:endParaRPr lang="zh-TW"/>
          </a:p>
          <a:p>
            <a:endParaRPr lang="en-US" dirty="0"/>
          </a:p>
          <a:p>
            <a:r>
              <a:rPr lang="en-US" dirty="0"/>
              <a:t>Another dataset was on the rice genome, which was presented in 2019 by Chen et al.. This dataset consists of 880 samples for each positive and negative case. The 6mA sites in rice genomes were provided by Zhou et al. with GEO accession number GSE103145. </a:t>
            </a:r>
            <a:endParaRPr lang="en-US" dirty="0">
              <a:ea typeface="+mn-lt"/>
              <a:cs typeface="+mn-lt"/>
            </a:endParaRPr>
          </a:p>
          <a:p>
            <a:endParaRPr lang="en-US" dirty="0"/>
          </a:p>
          <a:p>
            <a:r>
              <a:rPr lang="en-US" altLang="zh-TW" dirty="0"/>
              <a:t>While the “combined-species” dataset did not contain sequence redundancy, which is eliminated by CD-HIT software, the rigorous sequence identity threshold was 0.80.</a:t>
            </a:r>
            <a:endParaRPr lang="en-US"/>
          </a:p>
          <a:p>
            <a:endParaRPr lang="en-US" altLang="zh-TW" dirty="0">
              <a:ea typeface="+mn-lt"/>
              <a:cs typeface="+mn-lt"/>
            </a:endParaRPr>
          </a:p>
          <a:p>
            <a:r>
              <a:rPr lang="en-US" dirty="0">
                <a:ea typeface="+mn-lt"/>
                <a:cs typeface="+mn-lt"/>
              </a:rPr>
              <a:t>The length of all sequences in the datasets are 41 bp centered with the 6mA and non-6mA site.</a:t>
            </a:r>
          </a:p>
          <a:p>
            <a:endParaRPr lang="en-US" dirty="0"/>
          </a:p>
          <a:p>
            <a:endParaRPr lang="en-US"/>
          </a:p>
        </p:txBody>
      </p:sp>
      <p:pic>
        <p:nvPicPr>
          <p:cNvPr id="9" name="圖片 9" descr="一張含有 文字 的圖片&#10;&#10;自動產生的描述">
            <a:extLst>
              <a:ext uri="{FF2B5EF4-FFF2-40B4-BE49-F238E27FC236}">
                <a16:creationId xmlns:a16="http://schemas.microsoft.com/office/drawing/2014/main" id="{39092DA7-9308-7E80-A9AC-2369E6ADAF37}"/>
              </a:ext>
            </a:extLst>
          </p:cNvPr>
          <p:cNvPicPr>
            <a:picLocks noChangeAspect="1"/>
          </p:cNvPicPr>
          <p:nvPr/>
        </p:nvPicPr>
        <p:blipFill>
          <a:blip r:embed="rId2"/>
          <a:stretch>
            <a:fillRect/>
          </a:stretch>
        </p:blipFill>
        <p:spPr>
          <a:xfrm>
            <a:off x="9737523" y="-215"/>
            <a:ext cx="2450805" cy="2106690"/>
          </a:xfrm>
          <a:prstGeom prst="rect">
            <a:avLst/>
          </a:prstGeom>
        </p:spPr>
      </p:pic>
    </p:spTree>
    <p:extLst>
      <p:ext uri="{BB962C8B-B14F-4D97-AF65-F5344CB8AC3E}">
        <p14:creationId xmlns:p14="http://schemas.microsoft.com/office/powerpoint/2010/main" val="166388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a:extLst>
              <a:ext uri="{FF2B5EF4-FFF2-40B4-BE49-F238E27FC236}">
                <a16:creationId xmlns:a16="http://schemas.microsoft.com/office/drawing/2014/main" id="{00F3121C-5864-6F74-F0C1-239E300E230D}"/>
              </a:ext>
            </a:extLst>
          </p:cNvPr>
          <p:cNvSpPr>
            <a:spLocks noGrp="1"/>
          </p:cNvSpPr>
          <p:nvPr>
            <p:ph type="title"/>
          </p:nvPr>
        </p:nvSpPr>
        <p:spPr>
          <a:xfrm>
            <a:off x="1069848" y="484632"/>
            <a:ext cx="10058400" cy="1609344"/>
          </a:xfrm>
        </p:spPr>
        <p:txBody>
          <a:bodyPr>
            <a:normAutofit/>
          </a:bodyPr>
          <a:lstStyle/>
          <a:p>
            <a:r>
              <a:rPr lang="zh-TW" altLang="en-US">
                <a:ea typeface="微軟正黑體"/>
              </a:rPr>
              <a:t>Model</a:t>
            </a:r>
            <a:endParaRPr lang="zh-TW" altLang="en-US"/>
          </a:p>
        </p:txBody>
      </p:sp>
      <p:pic>
        <p:nvPicPr>
          <p:cNvPr id="7" name="圖片 7" descr="一張含有 桌 的圖片&#10;&#10;自動產生的描述">
            <a:extLst>
              <a:ext uri="{FF2B5EF4-FFF2-40B4-BE49-F238E27FC236}">
                <a16:creationId xmlns:a16="http://schemas.microsoft.com/office/drawing/2014/main" id="{535CDCE4-CAC8-3B32-75DB-198B82650E5A}"/>
              </a:ext>
            </a:extLst>
          </p:cNvPr>
          <p:cNvPicPr>
            <a:picLocks noChangeAspect="1"/>
          </p:cNvPicPr>
          <p:nvPr/>
        </p:nvPicPr>
        <p:blipFill rotWithShape="1">
          <a:blip r:embed="rId4"/>
          <a:srcRect r="8178" b="-1"/>
          <a:stretch/>
        </p:blipFill>
        <p:spPr>
          <a:xfrm>
            <a:off x="1007196" y="2265037"/>
            <a:ext cx="5088800" cy="3907158"/>
          </a:xfrm>
          <a:prstGeom prst="rect">
            <a:avLst/>
          </a:prstGeom>
        </p:spPr>
      </p:pic>
      <p:sp>
        <p:nvSpPr>
          <p:cNvPr id="29" name="Oval 2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投影片編號版面配置區 3">
            <a:extLst>
              <a:ext uri="{FF2B5EF4-FFF2-40B4-BE49-F238E27FC236}">
                <a16:creationId xmlns:a16="http://schemas.microsoft.com/office/drawing/2014/main" id="{3BB271B9-A1C4-68E1-AE0E-32AF0249DBD2}"/>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12</a:t>
            </a:fld>
            <a:endParaRPr lang="en-US"/>
          </a:p>
        </p:txBody>
      </p:sp>
      <p:sp>
        <p:nvSpPr>
          <p:cNvPr id="8" name="矩形 7">
            <a:extLst>
              <a:ext uri="{FF2B5EF4-FFF2-40B4-BE49-F238E27FC236}">
                <a16:creationId xmlns:a16="http://schemas.microsoft.com/office/drawing/2014/main" id="{44528539-AA76-5977-F45E-48F3C215E8EF}"/>
              </a:ext>
            </a:extLst>
          </p:cNvPr>
          <p:cNvSpPr/>
          <p:nvPr/>
        </p:nvSpPr>
        <p:spPr>
          <a:xfrm>
            <a:off x="1438030" y="3186722"/>
            <a:ext cx="4591538" cy="73269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52BE68AE-7ADE-0B8C-339F-B2B3813DF53A}"/>
              </a:ext>
            </a:extLst>
          </p:cNvPr>
          <p:cNvSpPr/>
          <p:nvPr/>
        </p:nvSpPr>
        <p:spPr>
          <a:xfrm>
            <a:off x="1438029" y="3919414"/>
            <a:ext cx="4591538" cy="73269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3380055B-0C7D-1F30-9B27-55BD797A11F1}"/>
              </a:ext>
            </a:extLst>
          </p:cNvPr>
          <p:cNvSpPr/>
          <p:nvPr/>
        </p:nvSpPr>
        <p:spPr>
          <a:xfrm>
            <a:off x="1438029" y="4652106"/>
            <a:ext cx="4591538" cy="5861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9" descr="一張含有 桌 的圖片&#10;&#10;自動產生的描述">
            <a:extLst>
              <a:ext uri="{FF2B5EF4-FFF2-40B4-BE49-F238E27FC236}">
                <a16:creationId xmlns:a16="http://schemas.microsoft.com/office/drawing/2014/main" id="{C22F9E5F-9F0B-61A6-AC7D-65A4B2230162}"/>
              </a:ext>
            </a:extLst>
          </p:cNvPr>
          <p:cNvPicPr>
            <a:picLocks noGrp="1" noChangeAspect="1"/>
          </p:cNvPicPr>
          <p:nvPr>
            <p:ph idx="1"/>
          </p:nvPr>
        </p:nvPicPr>
        <p:blipFill>
          <a:blip r:embed="rId6"/>
          <a:stretch>
            <a:fillRect/>
          </a:stretch>
        </p:blipFill>
        <p:spPr>
          <a:xfrm>
            <a:off x="6666831" y="2175836"/>
            <a:ext cx="3880932" cy="4631363"/>
          </a:xfrm>
        </p:spPr>
      </p:pic>
    </p:spTree>
    <p:extLst>
      <p:ext uri="{BB962C8B-B14F-4D97-AF65-F5344CB8AC3E}">
        <p14:creationId xmlns:p14="http://schemas.microsoft.com/office/powerpoint/2010/main" val="3454187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6923B-68B3-A026-F04C-E0A294660AD4}"/>
              </a:ext>
            </a:extLst>
          </p:cNvPr>
          <p:cNvSpPr>
            <a:spLocks noGrp="1"/>
          </p:cNvSpPr>
          <p:nvPr>
            <p:ph type="title"/>
          </p:nvPr>
        </p:nvSpPr>
        <p:spPr/>
        <p:txBody>
          <a:bodyPr/>
          <a:lstStyle/>
          <a:p>
            <a:r>
              <a:rPr lang="zh-TW" altLang="en-US">
                <a:ea typeface="微軟正黑體"/>
              </a:rPr>
              <a:t>Model</a:t>
            </a:r>
            <a:endParaRPr lang="zh-TW" altLang="en-US"/>
          </a:p>
        </p:txBody>
      </p:sp>
      <p:sp>
        <p:nvSpPr>
          <p:cNvPr id="3" name="內容版面配置區 2">
            <a:extLst>
              <a:ext uri="{FF2B5EF4-FFF2-40B4-BE49-F238E27FC236}">
                <a16:creationId xmlns:a16="http://schemas.microsoft.com/office/drawing/2014/main" id="{08836BF1-9B8C-DA21-C335-166834BC2711}"/>
              </a:ext>
            </a:extLst>
          </p:cNvPr>
          <p:cNvSpPr>
            <a:spLocks noGrp="1"/>
          </p:cNvSpPr>
          <p:nvPr>
            <p:ph idx="1"/>
          </p:nvPr>
        </p:nvSpPr>
        <p:spPr/>
        <p:txBody>
          <a:bodyPr vert="horz" lIns="91440" tIns="45720" rIns="91440" bIns="45720" rtlCol="0" anchor="t">
            <a:normAutofit/>
          </a:bodyPr>
          <a:lstStyle/>
          <a:p>
            <a:r>
              <a:rPr lang="zh-TW">
                <a:ea typeface="+mn-lt"/>
                <a:cs typeface="+mn-lt"/>
              </a:rPr>
              <a:t>DNA6mA-MINT is implemented on the Keras framework. The output of the sigmoid activation function will be an input to the objective function. Binary cross-entropy is used as an objective function and its equation is as follows,</a:t>
            </a:r>
          </a:p>
          <a:p>
            <a:pPr>
              <a:buClr>
                <a:srgbClr val="9E3611"/>
              </a:buClr>
            </a:pPr>
            <a:endParaRPr lang="zh-TW" altLang="en-US" dirty="0">
              <a:ea typeface="+mn-lt"/>
              <a:cs typeface="+mn-lt"/>
            </a:endParaRPr>
          </a:p>
          <a:p>
            <a:pPr marL="0" indent="0">
              <a:buClr>
                <a:srgbClr val="D34817">
                  <a:lumMod val="75000"/>
                </a:srgbClr>
              </a:buClr>
              <a:buNone/>
            </a:pPr>
            <a:r>
              <a:rPr lang="en-US" dirty="0">
                <a:ea typeface="+mn-lt"/>
                <a:cs typeface="+mn-lt"/>
              </a:rPr>
              <a:t>   where y 1 is the label for class sample.</a:t>
            </a:r>
          </a:p>
          <a:p>
            <a:pPr marL="0" indent="0">
              <a:buNone/>
            </a:pPr>
            <a:endParaRPr lang="en-US" dirty="0">
              <a:ea typeface="+mn-lt"/>
              <a:cs typeface="+mn-lt"/>
            </a:endParaRPr>
          </a:p>
          <a:p>
            <a:pPr marL="0" indent="0">
              <a:buNone/>
            </a:pPr>
            <a:endParaRPr lang="en-US" dirty="0">
              <a:ea typeface="+mn-lt"/>
              <a:cs typeface="+mn-lt"/>
            </a:endParaRPr>
          </a:p>
          <a:p>
            <a:r>
              <a:rPr lang="en-US" dirty="0">
                <a:ea typeface="+mn-lt"/>
                <a:cs typeface="+mn-lt"/>
              </a:rPr>
              <a:t>Stochastic gradient descent reduces the computational complexity by achieving faster iterations. In the optimization process, the learning rate and momentum were set to 0.004 and 0.9 respectively.</a:t>
            </a:r>
            <a:endParaRPr lang="en-US"/>
          </a:p>
          <a:p>
            <a:pPr marL="0" indent="0">
              <a:buNone/>
            </a:pPr>
            <a:endParaRPr lang="en-US" dirty="0">
              <a:ea typeface="+mn-lt"/>
              <a:cs typeface="+mn-lt"/>
            </a:endParaRPr>
          </a:p>
          <a:p>
            <a:endParaRPr lang="en-US" dirty="0">
              <a:ea typeface="+mn-lt"/>
              <a:cs typeface="+mn-lt"/>
            </a:endParaRPr>
          </a:p>
        </p:txBody>
      </p:sp>
      <p:sp>
        <p:nvSpPr>
          <p:cNvPr id="4" name="投影片編號版面配置區 3">
            <a:extLst>
              <a:ext uri="{FF2B5EF4-FFF2-40B4-BE49-F238E27FC236}">
                <a16:creationId xmlns:a16="http://schemas.microsoft.com/office/drawing/2014/main" id="{4E9B9578-EE96-58C7-368E-622CD7D54275}"/>
              </a:ext>
            </a:extLst>
          </p:cNvPr>
          <p:cNvSpPr>
            <a:spLocks noGrp="1"/>
          </p:cNvSpPr>
          <p:nvPr>
            <p:ph type="sldNum" sz="quarter" idx="12"/>
          </p:nvPr>
        </p:nvSpPr>
        <p:spPr/>
        <p:txBody>
          <a:bodyPr/>
          <a:lstStyle/>
          <a:p>
            <a:pPr rtl="0"/>
            <a:fld id="{4FAB73BC-B049-4115-A692-8D63A059BFB8}" type="slidenum">
              <a:rPr lang="en-US" dirty="0"/>
              <a:t>13</a:t>
            </a:fld>
            <a:endParaRPr lang="en-US" dirty="0"/>
          </a:p>
        </p:txBody>
      </p:sp>
      <p:pic>
        <p:nvPicPr>
          <p:cNvPr id="5" name="圖片 5" descr="一張含有 文字 的圖片&#10;&#10;自動產生的描述">
            <a:extLst>
              <a:ext uri="{FF2B5EF4-FFF2-40B4-BE49-F238E27FC236}">
                <a16:creationId xmlns:a16="http://schemas.microsoft.com/office/drawing/2014/main" id="{5EC829AD-C66D-B6FB-9039-F90510A70EBA}"/>
              </a:ext>
            </a:extLst>
          </p:cNvPr>
          <p:cNvPicPr>
            <a:picLocks noChangeAspect="1"/>
          </p:cNvPicPr>
          <p:nvPr/>
        </p:nvPicPr>
        <p:blipFill>
          <a:blip r:embed="rId2"/>
          <a:stretch>
            <a:fillRect/>
          </a:stretch>
        </p:blipFill>
        <p:spPr>
          <a:xfrm>
            <a:off x="3085214" y="3011997"/>
            <a:ext cx="6021572" cy="506168"/>
          </a:xfrm>
          <a:prstGeom prst="rect">
            <a:avLst/>
          </a:prstGeom>
        </p:spPr>
      </p:pic>
      <p:pic>
        <p:nvPicPr>
          <p:cNvPr id="6" name="圖片 6" descr="一張含有 文字 的圖片&#10;&#10;自動產生的描述">
            <a:extLst>
              <a:ext uri="{FF2B5EF4-FFF2-40B4-BE49-F238E27FC236}">
                <a16:creationId xmlns:a16="http://schemas.microsoft.com/office/drawing/2014/main" id="{10864AD3-DF39-C524-5DE5-5450DC5AF991}"/>
              </a:ext>
            </a:extLst>
          </p:cNvPr>
          <p:cNvPicPr>
            <a:picLocks noChangeAspect="1"/>
          </p:cNvPicPr>
          <p:nvPr/>
        </p:nvPicPr>
        <p:blipFill>
          <a:blip r:embed="rId3"/>
          <a:stretch>
            <a:fillRect/>
          </a:stretch>
        </p:blipFill>
        <p:spPr>
          <a:xfrm>
            <a:off x="3749749" y="3868775"/>
            <a:ext cx="4692502" cy="945705"/>
          </a:xfrm>
          <a:prstGeom prst="rect">
            <a:avLst/>
          </a:prstGeom>
        </p:spPr>
      </p:pic>
    </p:spTree>
    <p:extLst>
      <p:ext uri="{BB962C8B-B14F-4D97-AF65-F5344CB8AC3E}">
        <p14:creationId xmlns:p14="http://schemas.microsoft.com/office/powerpoint/2010/main" val="255323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0EE9D33-DBAA-2A2A-028D-7F646A1C44F7}"/>
              </a:ext>
            </a:extLst>
          </p:cNvPr>
          <p:cNvSpPr>
            <a:spLocks noGrp="1"/>
          </p:cNvSpPr>
          <p:nvPr>
            <p:ph type="title"/>
          </p:nvPr>
        </p:nvSpPr>
        <p:spPr>
          <a:xfrm>
            <a:off x="8156350" y="484632"/>
            <a:ext cx="3544035" cy="1609344"/>
          </a:xfrm>
          <a:ln>
            <a:noFill/>
          </a:ln>
        </p:spPr>
        <p:txBody>
          <a:bodyPr>
            <a:normAutofit/>
          </a:bodyPr>
          <a:lstStyle/>
          <a:p>
            <a:r>
              <a:rPr lang="zh-TW" altLang="en-US" sz="3200">
                <a:ea typeface="微軟正黑體"/>
              </a:rPr>
              <a:t>Evaluate</a:t>
            </a:r>
            <a:endParaRPr lang="zh-TW" altLang="en-US" sz="3200"/>
          </a:p>
        </p:txBody>
      </p:sp>
      <p:pic>
        <p:nvPicPr>
          <p:cNvPr id="5" name="圖片 5">
            <a:extLst>
              <a:ext uri="{FF2B5EF4-FFF2-40B4-BE49-F238E27FC236}">
                <a16:creationId xmlns:a16="http://schemas.microsoft.com/office/drawing/2014/main" id="{F18626FF-4A8B-CC64-D99D-CB621E08AE04}"/>
              </a:ext>
            </a:extLst>
          </p:cNvPr>
          <p:cNvPicPr>
            <a:picLocks noChangeAspect="1"/>
          </p:cNvPicPr>
          <p:nvPr/>
        </p:nvPicPr>
        <p:blipFill>
          <a:blip r:embed="rId4"/>
          <a:stretch>
            <a:fillRect/>
          </a:stretch>
        </p:blipFill>
        <p:spPr>
          <a:xfrm>
            <a:off x="633999" y="999528"/>
            <a:ext cx="6882269" cy="4869204"/>
          </a:xfrm>
          <a:prstGeom prst="rect">
            <a:avLst/>
          </a:prstGeom>
        </p:spPr>
      </p:pic>
      <p:pic>
        <p:nvPicPr>
          <p:cNvPr id="6" name="圖片 6" descr="一張含有 文字 的圖片&#10;&#10;自動產生的描述">
            <a:extLst>
              <a:ext uri="{FF2B5EF4-FFF2-40B4-BE49-F238E27FC236}">
                <a16:creationId xmlns:a16="http://schemas.microsoft.com/office/drawing/2014/main" id="{22FBFB2F-2C19-A652-4E0C-1AE8FE1C8430}"/>
              </a:ext>
            </a:extLst>
          </p:cNvPr>
          <p:cNvPicPr>
            <a:picLocks noGrp="1" noChangeAspect="1"/>
          </p:cNvPicPr>
          <p:nvPr>
            <p:ph idx="1"/>
          </p:nvPr>
        </p:nvPicPr>
        <p:blipFill>
          <a:blip r:embed="rId5"/>
          <a:stretch>
            <a:fillRect/>
          </a:stretch>
        </p:blipFill>
        <p:spPr>
          <a:xfrm>
            <a:off x="8244274" y="2141400"/>
            <a:ext cx="3544034" cy="708807"/>
          </a:xfrm>
        </p:spPr>
      </p:pic>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D2FE6679-4644-CAF6-1AA0-B6A0930922E6}"/>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14</a:t>
            </a:fld>
            <a:endParaRPr lang="en-US"/>
          </a:p>
        </p:txBody>
      </p:sp>
      <p:pic>
        <p:nvPicPr>
          <p:cNvPr id="8" name="圖片 9" descr="一張含有 文字 的圖片&#10;&#10;自動產生的描述">
            <a:extLst>
              <a:ext uri="{FF2B5EF4-FFF2-40B4-BE49-F238E27FC236}">
                <a16:creationId xmlns:a16="http://schemas.microsoft.com/office/drawing/2014/main" id="{7F410E58-EB3F-576F-7521-0199B0484958}"/>
              </a:ext>
            </a:extLst>
          </p:cNvPr>
          <p:cNvPicPr>
            <a:picLocks noChangeAspect="1"/>
          </p:cNvPicPr>
          <p:nvPr/>
        </p:nvPicPr>
        <p:blipFill>
          <a:blip r:embed="rId7"/>
          <a:stretch>
            <a:fillRect/>
          </a:stretch>
        </p:blipFill>
        <p:spPr>
          <a:xfrm>
            <a:off x="8241323" y="2852531"/>
            <a:ext cx="3554046" cy="1397169"/>
          </a:xfrm>
          <a:prstGeom prst="rect">
            <a:avLst/>
          </a:prstGeom>
        </p:spPr>
      </p:pic>
      <p:pic>
        <p:nvPicPr>
          <p:cNvPr id="10" name="圖片 10" descr="一張含有 文字 的圖片&#10;&#10;自動產生的描述">
            <a:extLst>
              <a:ext uri="{FF2B5EF4-FFF2-40B4-BE49-F238E27FC236}">
                <a16:creationId xmlns:a16="http://schemas.microsoft.com/office/drawing/2014/main" id="{2C8EA53F-11CE-672E-A384-EA41FD93CFB9}"/>
              </a:ext>
            </a:extLst>
          </p:cNvPr>
          <p:cNvPicPr>
            <a:picLocks noChangeAspect="1"/>
          </p:cNvPicPr>
          <p:nvPr/>
        </p:nvPicPr>
        <p:blipFill>
          <a:blip r:embed="rId8"/>
          <a:stretch>
            <a:fillRect/>
          </a:stretch>
        </p:blipFill>
        <p:spPr>
          <a:xfrm>
            <a:off x="7948246" y="4249977"/>
            <a:ext cx="4149969" cy="536584"/>
          </a:xfrm>
          <a:prstGeom prst="rect">
            <a:avLst/>
          </a:prstGeom>
        </p:spPr>
      </p:pic>
    </p:spTree>
    <p:extLst>
      <p:ext uri="{BB962C8B-B14F-4D97-AF65-F5344CB8AC3E}">
        <p14:creationId xmlns:p14="http://schemas.microsoft.com/office/powerpoint/2010/main" val="112369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F870732-B178-A168-1196-C244FE9DEFDB}"/>
              </a:ext>
            </a:extLst>
          </p:cNvPr>
          <p:cNvSpPr>
            <a:spLocks noGrp="1"/>
          </p:cNvSpPr>
          <p:nvPr>
            <p:ph type="title"/>
          </p:nvPr>
        </p:nvSpPr>
        <p:spPr>
          <a:xfrm>
            <a:off x="8156350" y="484632"/>
            <a:ext cx="3544035" cy="1609344"/>
          </a:xfrm>
          <a:ln>
            <a:noFill/>
          </a:ln>
        </p:spPr>
        <p:txBody>
          <a:bodyPr>
            <a:normAutofit/>
          </a:bodyPr>
          <a:lstStyle/>
          <a:p>
            <a:r>
              <a:rPr lang="zh-TW" altLang="en-US" sz="3200">
                <a:ea typeface="微軟正黑體"/>
              </a:rPr>
              <a:t>result</a:t>
            </a:r>
            <a:endParaRPr lang="zh-TW" altLang="en-US" sz="3200"/>
          </a:p>
        </p:txBody>
      </p:sp>
      <p:pic>
        <p:nvPicPr>
          <p:cNvPr id="5" name="圖片 5" descr="一張含有 桌 的圖片&#10;&#10;自動產生的描述">
            <a:extLst>
              <a:ext uri="{FF2B5EF4-FFF2-40B4-BE49-F238E27FC236}">
                <a16:creationId xmlns:a16="http://schemas.microsoft.com/office/drawing/2014/main" id="{F0A8EFA8-F7DB-90E2-1F1F-578794EB78D7}"/>
              </a:ext>
            </a:extLst>
          </p:cNvPr>
          <p:cNvPicPr>
            <a:picLocks noChangeAspect="1"/>
          </p:cNvPicPr>
          <p:nvPr/>
        </p:nvPicPr>
        <p:blipFill>
          <a:blip r:embed="rId4"/>
          <a:stretch>
            <a:fillRect/>
          </a:stretch>
        </p:blipFill>
        <p:spPr>
          <a:xfrm>
            <a:off x="633999" y="1300627"/>
            <a:ext cx="6882269" cy="4267007"/>
          </a:xfrm>
          <a:prstGeom prst="rect">
            <a:avLst/>
          </a:prstGeom>
        </p:spPr>
      </p:pic>
      <p:sp>
        <p:nvSpPr>
          <p:cNvPr id="9" name="Content Placeholder 8">
            <a:extLst>
              <a:ext uri="{FF2B5EF4-FFF2-40B4-BE49-F238E27FC236}">
                <a16:creationId xmlns:a16="http://schemas.microsoft.com/office/drawing/2014/main" id="{C045A55B-03BF-5B8F-0428-CF19A82C304A}"/>
              </a:ext>
            </a:extLst>
          </p:cNvPr>
          <p:cNvSpPr>
            <a:spLocks noGrp="1"/>
          </p:cNvSpPr>
          <p:nvPr>
            <p:ph idx="1"/>
          </p:nvPr>
        </p:nvSpPr>
        <p:spPr>
          <a:xfrm>
            <a:off x="8156351" y="2121408"/>
            <a:ext cx="3544034" cy="4050792"/>
          </a:xfrm>
        </p:spPr>
        <p:txBody>
          <a:bodyPr vert="horz" lIns="91440" tIns="45720" rIns="91440" bIns="45720" rtlCol="0" anchor="t">
            <a:normAutofit fontScale="92500" lnSpcReduction="20000"/>
          </a:bodyPr>
          <a:lstStyle/>
          <a:p>
            <a:r>
              <a:rPr lang="en-US" sz="1600" dirty="0">
                <a:ea typeface="+mn-lt"/>
                <a:cs typeface="+mn-lt"/>
              </a:rPr>
              <a:t>In the case of M. musculus genomes, compared on 10-fold cross-validation, the 6mA-Finder exhibits higher </a:t>
            </a:r>
            <a:r>
              <a:rPr lang="en-US" sz="1600" dirty="0" err="1">
                <a:ea typeface="+mn-lt"/>
                <a:cs typeface="+mn-lt"/>
              </a:rPr>
              <a:t>auROC</a:t>
            </a:r>
            <a:r>
              <a:rPr lang="en-US" sz="1600" dirty="0">
                <a:ea typeface="+mn-lt"/>
                <a:cs typeface="+mn-lt"/>
              </a:rPr>
              <a:t> then the proposed model. </a:t>
            </a:r>
          </a:p>
          <a:p>
            <a:pPr>
              <a:buClr>
                <a:srgbClr val="9E3611"/>
              </a:buClr>
            </a:pPr>
            <a:r>
              <a:rPr lang="en-US" sz="1600" dirty="0">
                <a:ea typeface="+mn-lt"/>
                <a:cs typeface="+mn-lt"/>
              </a:rPr>
              <a:t>In the case of Rice genomes, 6mA-Finder has not reported results for all figures of merit, but the reported </a:t>
            </a:r>
            <a:r>
              <a:rPr lang="en-US" sz="1600" dirty="0" err="1">
                <a:ea typeface="+mn-lt"/>
                <a:cs typeface="+mn-lt"/>
              </a:rPr>
              <a:t>auROC</a:t>
            </a:r>
            <a:r>
              <a:rPr lang="en-US" sz="1600" dirty="0">
                <a:ea typeface="+mn-lt"/>
                <a:cs typeface="+mn-lt"/>
              </a:rPr>
              <a:t> achieved by 6mA-Finder is lower than that achieved by the proposed model in 10-fold cross-validation.</a:t>
            </a:r>
          </a:p>
          <a:p>
            <a:pPr>
              <a:buClr>
                <a:srgbClr val="9E3611"/>
              </a:buClr>
            </a:pPr>
            <a:r>
              <a:rPr lang="en-US" sz="1600" dirty="0">
                <a:ea typeface="+mn-lt"/>
                <a:cs typeface="+mn-lt"/>
              </a:rPr>
              <a:t>In the cross species, for 10-fold cross-validation, the proposed model illustrated an increase of 3.93% in </a:t>
            </a:r>
            <a:r>
              <a:rPr lang="en-US" sz="1600" dirty="0" err="1">
                <a:ea typeface="+mn-lt"/>
                <a:cs typeface="+mn-lt"/>
              </a:rPr>
              <a:t>auROC</a:t>
            </a:r>
            <a:r>
              <a:rPr lang="en-US" sz="1600" dirty="0">
                <a:ea typeface="+mn-lt"/>
                <a:cs typeface="+mn-lt"/>
              </a:rPr>
              <a:t> when compared with 6mA-Finder. The sharp increase in MCC depicts the higher quality of the DNA6mA-MINT in comparison to existing state-of-the-art tools.</a:t>
            </a:r>
          </a:p>
          <a:p>
            <a:pPr>
              <a:buClr>
                <a:srgbClr val="9E3611"/>
              </a:buClr>
            </a:pPr>
            <a:endParaRPr lang="en-US" sz="1600" dirty="0"/>
          </a:p>
          <a:p>
            <a:pPr>
              <a:buClr>
                <a:srgbClr val="9E3611"/>
              </a:buClr>
            </a:pPr>
            <a:endParaRPr lang="en-US" sz="1600" dirty="0"/>
          </a:p>
        </p:txBody>
      </p:sp>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F748E70A-554D-EF1D-5ECC-2BF5104FCEC0}"/>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15</a:t>
            </a:fld>
            <a:endParaRPr lang="en-US"/>
          </a:p>
        </p:txBody>
      </p:sp>
      <p:sp>
        <p:nvSpPr>
          <p:cNvPr id="3" name="矩形 2">
            <a:extLst>
              <a:ext uri="{FF2B5EF4-FFF2-40B4-BE49-F238E27FC236}">
                <a16:creationId xmlns:a16="http://schemas.microsoft.com/office/drawing/2014/main" id="{D88AFDAD-6CA8-77A0-1EFE-FA895A74B4D7}"/>
              </a:ext>
            </a:extLst>
          </p:cNvPr>
          <p:cNvSpPr/>
          <p:nvPr/>
        </p:nvSpPr>
        <p:spPr>
          <a:xfrm>
            <a:off x="6640032" y="3556588"/>
            <a:ext cx="575930" cy="221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E3CA50C5-8F5F-4065-E40F-E918D209C216}"/>
              </a:ext>
            </a:extLst>
          </p:cNvPr>
          <p:cNvSpPr/>
          <p:nvPr/>
        </p:nvSpPr>
        <p:spPr>
          <a:xfrm>
            <a:off x="6640032" y="4797053"/>
            <a:ext cx="575930" cy="221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51675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460F7B3-0541-2A26-00E4-185AC8E5A811}"/>
              </a:ext>
            </a:extLst>
          </p:cNvPr>
          <p:cNvSpPr>
            <a:spLocks noGrp="1"/>
          </p:cNvSpPr>
          <p:nvPr>
            <p:ph type="title"/>
          </p:nvPr>
        </p:nvSpPr>
        <p:spPr>
          <a:xfrm>
            <a:off x="8156350" y="484632"/>
            <a:ext cx="3544035" cy="1609344"/>
          </a:xfrm>
          <a:ln>
            <a:noFill/>
          </a:ln>
        </p:spPr>
        <p:txBody>
          <a:bodyPr>
            <a:normAutofit/>
          </a:bodyPr>
          <a:lstStyle/>
          <a:p>
            <a:r>
              <a:rPr lang="zh-TW" altLang="en-US" sz="3200">
                <a:ea typeface="微軟正黑體"/>
              </a:rPr>
              <a:t>result</a:t>
            </a:r>
            <a:endParaRPr lang="zh-TW" altLang="en-US" sz="3200"/>
          </a:p>
        </p:txBody>
      </p:sp>
      <p:pic>
        <p:nvPicPr>
          <p:cNvPr id="5" name="圖片 5">
            <a:extLst>
              <a:ext uri="{FF2B5EF4-FFF2-40B4-BE49-F238E27FC236}">
                <a16:creationId xmlns:a16="http://schemas.microsoft.com/office/drawing/2014/main" id="{C7C4FB3E-22EE-A4FE-C568-B3D3C995F9D8}"/>
              </a:ext>
            </a:extLst>
          </p:cNvPr>
          <p:cNvPicPr>
            <a:picLocks noChangeAspect="1"/>
          </p:cNvPicPr>
          <p:nvPr/>
        </p:nvPicPr>
        <p:blipFill>
          <a:blip r:embed="rId4"/>
          <a:stretch>
            <a:fillRect/>
          </a:stretch>
        </p:blipFill>
        <p:spPr>
          <a:xfrm>
            <a:off x="633999" y="1171584"/>
            <a:ext cx="6882269" cy="4525092"/>
          </a:xfrm>
          <a:prstGeom prst="rect">
            <a:avLst/>
          </a:prstGeom>
        </p:spPr>
      </p:pic>
      <p:sp>
        <p:nvSpPr>
          <p:cNvPr id="9" name="Content Placeholder 8">
            <a:extLst>
              <a:ext uri="{FF2B5EF4-FFF2-40B4-BE49-F238E27FC236}">
                <a16:creationId xmlns:a16="http://schemas.microsoft.com/office/drawing/2014/main" id="{8B28DB79-D13E-E1E1-06B3-4C93EE4F12FE}"/>
              </a:ext>
            </a:extLst>
          </p:cNvPr>
          <p:cNvSpPr>
            <a:spLocks noGrp="1"/>
          </p:cNvSpPr>
          <p:nvPr>
            <p:ph idx="1"/>
          </p:nvPr>
        </p:nvSpPr>
        <p:spPr>
          <a:xfrm>
            <a:off x="8156351" y="2121408"/>
            <a:ext cx="3544034" cy="4050792"/>
          </a:xfrm>
        </p:spPr>
        <p:txBody>
          <a:bodyPr vert="horz" lIns="91440" tIns="45720" rIns="91440" bIns="45720" rtlCol="0" anchor="t">
            <a:normAutofit/>
          </a:bodyPr>
          <a:lstStyle/>
          <a:p>
            <a:r>
              <a:rPr lang="en-US" sz="1600" dirty="0">
                <a:ea typeface="+mn-lt"/>
                <a:cs typeface="+mn-lt"/>
              </a:rPr>
              <a:t>Especially in the case of M. musculus, which is almost near to ideal. Upon evaluation of DNA6mA-MINT on the “combined species” independent dataset with 10-fold cross-validation, a massive increase of 8.99% is observed in </a:t>
            </a:r>
            <a:r>
              <a:rPr lang="en-US" sz="1600" dirty="0" err="1">
                <a:ea typeface="+mn-lt"/>
                <a:cs typeface="+mn-lt"/>
              </a:rPr>
              <a:t>auROC</a:t>
            </a:r>
            <a:r>
              <a:rPr lang="en-US" sz="1600" dirty="0">
                <a:ea typeface="+mn-lt"/>
                <a:cs typeface="+mn-lt"/>
              </a:rPr>
              <a:t>. </a:t>
            </a:r>
            <a:endParaRPr lang="en-US" dirty="0" err="1">
              <a:ea typeface="+mn-lt"/>
              <a:cs typeface="+mn-lt"/>
            </a:endParaRPr>
          </a:p>
          <a:p>
            <a:pPr>
              <a:buClr>
                <a:srgbClr val="9E3611"/>
              </a:buClr>
            </a:pPr>
            <a:r>
              <a:rPr lang="en-US" sz="1600" dirty="0">
                <a:ea typeface="+mn-lt"/>
                <a:cs typeface="+mn-lt"/>
              </a:rPr>
              <a:t>The 6mA Finder has reported 92.07% </a:t>
            </a:r>
            <a:r>
              <a:rPr lang="en-US" sz="1600" dirty="0" err="1">
                <a:ea typeface="+mn-lt"/>
                <a:cs typeface="+mn-lt"/>
              </a:rPr>
              <a:t>auROC</a:t>
            </a:r>
            <a:r>
              <a:rPr lang="en-US" sz="1600" dirty="0">
                <a:ea typeface="+mn-lt"/>
                <a:cs typeface="+mn-lt"/>
              </a:rPr>
              <a:t> while the proposed model has achieved 96% </a:t>
            </a:r>
            <a:r>
              <a:rPr lang="en-US" sz="1600" dirty="0" err="1">
                <a:ea typeface="+mn-lt"/>
                <a:cs typeface="+mn-lt"/>
              </a:rPr>
              <a:t>auROC</a:t>
            </a:r>
            <a:r>
              <a:rPr lang="en-US" sz="1600" dirty="0">
                <a:ea typeface="+mn-lt"/>
                <a:cs typeface="+mn-lt"/>
              </a:rPr>
              <a:t> for “combined-species” independent dataset. The high performance shown by the DNA6mA-MINT depicts the reliability of the proposed tool.</a:t>
            </a:r>
            <a:endParaRPr lang="en-US"/>
          </a:p>
        </p:txBody>
      </p:sp>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756F1884-A444-6D6B-B06C-22A08E187898}"/>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16</a:t>
            </a:fld>
            <a:endParaRPr lang="en-US"/>
          </a:p>
        </p:txBody>
      </p:sp>
      <p:sp>
        <p:nvSpPr>
          <p:cNvPr id="3" name="矩形 2">
            <a:extLst>
              <a:ext uri="{FF2B5EF4-FFF2-40B4-BE49-F238E27FC236}">
                <a16:creationId xmlns:a16="http://schemas.microsoft.com/office/drawing/2014/main" id="{872A8E5A-413A-4018-453D-599D7D7825B4}"/>
              </a:ext>
            </a:extLst>
          </p:cNvPr>
          <p:cNvSpPr/>
          <p:nvPr/>
        </p:nvSpPr>
        <p:spPr>
          <a:xfrm>
            <a:off x="6312193" y="4318590"/>
            <a:ext cx="186070" cy="194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33B2DE64-BB6D-8E8E-1E4F-A52B2FB2EEA9}"/>
              </a:ext>
            </a:extLst>
          </p:cNvPr>
          <p:cNvSpPr/>
          <p:nvPr/>
        </p:nvSpPr>
        <p:spPr>
          <a:xfrm>
            <a:off x="5727402" y="4548962"/>
            <a:ext cx="186070" cy="194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5841C93-98C9-4A0D-DF79-5D77034EDCF7}"/>
              </a:ext>
            </a:extLst>
          </p:cNvPr>
          <p:cNvSpPr/>
          <p:nvPr/>
        </p:nvSpPr>
        <p:spPr>
          <a:xfrm>
            <a:off x="6445099" y="4797054"/>
            <a:ext cx="186070" cy="194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585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B756D9C-0B21-F7A3-6758-7F3377DADB2F}"/>
              </a:ext>
            </a:extLst>
          </p:cNvPr>
          <p:cNvSpPr>
            <a:spLocks noGrp="1"/>
          </p:cNvSpPr>
          <p:nvPr>
            <p:ph type="title"/>
          </p:nvPr>
        </p:nvSpPr>
        <p:spPr>
          <a:xfrm>
            <a:off x="8156350" y="484632"/>
            <a:ext cx="3544035" cy="1609344"/>
          </a:xfrm>
          <a:ln>
            <a:noFill/>
          </a:ln>
        </p:spPr>
        <p:txBody>
          <a:bodyPr>
            <a:normAutofit/>
          </a:bodyPr>
          <a:lstStyle/>
          <a:p>
            <a:r>
              <a:rPr lang="zh-TW" altLang="en-US" sz="3200">
                <a:ea typeface="微軟正黑體"/>
              </a:rPr>
              <a:t>result</a:t>
            </a:r>
          </a:p>
        </p:txBody>
      </p:sp>
      <p:pic>
        <p:nvPicPr>
          <p:cNvPr id="5" name="圖片 5">
            <a:extLst>
              <a:ext uri="{FF2B5EF4-FFF2-40B4-BE49-F238E27FC236}">
                <a16:creationId xmlns:a16="http://schemas.microsoft.com/office/drawing/2014/main" id="{87AE0052-E3EB-5809-87D3-127DEC69E304}"/>
              </a:ext>
            </a:extLst>
          </p:cNvPr>
          <p:cNvPicPr>
            <a:picLocks noChangeAspect="1"/>
          </p:cNvPicPr>
          <p:nvPr/>
        </p:nvPicPr>
        <p:blipFill>
          <a:blip r:embed="rId4"/>
          <a:stretch>
            <a:fillRect/>
          </a:stretch>
        </p:blipFill>
        <p:spPr>
          <a:xfrm>
            <a:off x="1267042" y="640080"/>
            <a:ext cx="5616182" cy="5588101"/>
          </a:xfrm>
          <a:prstGeom prst="rect">
            <a:avLst/>
          </a:prstGeom>
        </p:spPr>
      </p:pic>
      <p:sp>
        <p:nvSpPr>
          <p:cNvPr id="9" name="Content Placeholder 8">
            <a:extLst>
              <a:ext uri="{FF2B5EF4-FFF2-40B4-BE49-F238E27FC236}">
                <a16:creationId xmlns:a16="http://schemas.microsoft.com/office/drawing/2014/main" id="{A2D48E1F-D2EC-61FF-9FBB-26AE11B85E1E}"/>
              </a:ext>
            </a:extLst>
          </p:cNvPr>
          <p:cNvSpPr>
            <a:spLocks noGrp="1"/>
          </p:cNvSpPr>
          <p:nvPr>
            <p:ph idx="1"/>
          </p:nvPr>
        </p:nvSpPr>
        <p:spPr>
          <a:xfrm>
            <a:off x="8156351" y="2121408"/>
            <a:ext cx="3544034" cy="4050792"/>
          </a:xfrm>
        </p:spPr>
        <p:txBody>
          <a:bodyPr vert="horz" lIns="91440" tIns="45720" rIns="91440" bIns="45720" rtlCol="0" anchor="t">
            <a:normAutofit/>
          </a:bodyPr>
          <a:lstStyle/>
          <a:p>
            <a:r>
              <a:rPr lang="en-US" sz="1600" dirty="0">
                <a:ea typeface="+mn-lt"/>
                <a:cs typeface="+mn-lt"/>
              </a:rPr>
              <a:t>Last, the averaged predicted score for all the mutations over all the sequences in the benchmark dataset is computed to construct the heat map. </a:t>
            </a:r>
            <a:endParaRPr lang="en-US" dirty="0">
              <a:ea typeface="+mn-lt"/>
              <a:cs typeface="+mn-lt"/>
            </a:endParaRPr>
          </a:p>
          <a:p>
            <a:pPr>
              <a:buClr>
                <a:srgbClr val="9E3611"/>
              </a:buClr>
            </a:pPr>
            <a:r>
              <a:rPr lang="en-US" sz="1600" dirty="0">
                <a:ea typeface="+mn-lt"/>
                <a:cs typeface="+mn-lt"/>
              </a:rPr>
              <a:t>Figure represents the constructed heat map illustrating the important position of the input sequence. </a:t>
            </a:r>
            <a:endParaRPr lang="en-US">
              <a:ea typeface="+mn-lt"/>
              <a:cs typeface="+mn-lt"/>
            </a:endParaRPr>
          </a:p>
          <a:p>
            <a:pPr>
              <a:buClr>
                <a:srgbClr val="9E3611"/>
              </a:buClr>
            </a:pPr>
            <a:r>
              <a:rPr lang="en-US" sz="1600" dirty="0">
                <a:ea typeface="+mn-lt"/>
                <a:cs typeface="+mn-lt"/>
              </a:rPr>
              <a:t>As can be seen, the final prediction is more affected by the mutations occurring at the center of the sequence than the mutations happening on both sides of the sequence.</a:t>
            </a:r>
            <a:endParaRPr lang="en-US"/>
          </a:p>
        </p:txBody>
      </p:sp>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8DE072EC-2209-0BB6-89EF-64764ED2D090}"/>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17</a:t>
            </a:fld>
            <a:endParaRPr lang="en-US"/>
          </a:p>
        </p:txBody>
      </p:sp>
    </p:spTree>
    <p:extLst>
      <p:ext uri="{BB962C8B-B14F-4D97-AF65-F5344CB8AC3E}">
        <p14:creationId xmlns:p14="http://schemas.microsoft.com/office/powerpoint/2010/main" val="291033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EDD918-8361-A527-96F9-700B61C8D9A8}"/>
              </a:ext>
            </a:extLst>
          </p:cNvPr>
          <p:cNvSpPr>
            <a:spLocks noGrp="1"/>
          </p:cNvSpPr>
          <p:nvPr>
            <p:ph type="title"/>
          </p:nvPr>
        </p:nvSpPr>
        <p:spPr/>
        <p:txBody>
          <a:bodyPr/>
          <a:lstStyle/>
          <a:p>
            <a:r>
              <a:rPr lang="zh-TW" altLang="en-US">
                <a:ea typeface="微軟正黑體"/>
              </a:rPr>
              <a:t>result</a:t>
            </a:r>
            <a:endParaRPr lang="zh-TW" altLang="en-US"/>
          </a:p>
        </p:txBody>
      </p:sp>
      <p:sp>
        <p:nvSpPr>
          <p:cNvPr id="3" name="內容版面配置區 2">
            <a:extLst>
              <a:ext uri="{FF2B5EF4-FFF2-40B4-BE49-F238E27FC236}">
                <a16:creationId xmlns:a16="http://schemas.microsoft.com/office/drawing/2014/main" id="{D3E76B2E-1851-C767-BA28-40E25ACDE709}"/>
              </a:ext>
            </a:extLst>
          </p:cNvPr>
          <p:cNvSpPr>
            <a:spLocks noGrp="1"/>
          </p:cNvSpPr>
          <p:nvPr>
            <p:ph idx="1"/>
          </p:nvPr>
        </p:nvSpPr>
        <p:spPr/>
        <p:txBody>
          <a:bodyPr vert="horz" lIns="91440" tIns="45720" rIns="91440" bIns="45720" rtlCol="0" anchor="t">
            <a:normAutofit/>
          </a:bodyPr>
          <a:lstStyle/>
          <a:p>
            <a:r>
              <a:rPr lang="zh-TW">
                <a:ea typeface="+mn-lt"/>
                <a:cs typeface="+mn-lt"/>
              </a:rPr>
              <a:t>In order to study the generalization of DNA6mA-MINT we have prepared additional dataset for </a:t>
            </a:r>
            <a:r>
              <a:rPr lang="zh-TW">
                <a:highlight>
                  <a:srgbClr val="FFFF00"/>
                </a:highlight>
                <a:ea typeface="+mn-lt"/>
                <a:cs typeface="+mn-lt"/>
              </a:rPr>
              <a:t>Rice genome</a:t>
            </a:r>
            <a:r>
              <a:rPr lang="zh-TW">
                <a:ea typeface="+mn-lt"/>
                <a:cs typeface="+mn-lt"/>
              </a:rPr>
              <a:t> (which is a part of our future work) from the </a:t>
            </a:r>
            <a:r>
              <a:rPr lang="zh-TW">
                <a:highlight>
                  <a:srgbClr val="FFFF00"/>
                </a:highlight>
                <a:ea typeface="+mn-lt"/>
                <a:cs typeface="+mn-lt"/>
              </a:rPr>
              <a:t>NCBI Gene Expression Omnibus</a:t>
            </a:r>
            <a:r>
              <a:rPr lang="zh-TW" altLang="en-US">
                <a:ea typeface="+mn-lt"/>
                <a:cs typeface="+mn-lt"/>
              </a:rPr>
              <a:t> </a:t>
            </a:r>
            <a:r>
              <a:rPr lang="zh-TW">
                <a:ea typeface="+mn-lt"/>
                <a:cs typeface="+mn-lt"/>
              </a:rPr>
              <a:t>(</a:t>
            </a:r>
            <a:r>
              <a:rPr lang="zh-TW" dirty="0">
                <a:ea typeface="+mn-lt"/>
                <a:cs typeface="+mn-lt"/>
                <a:hlinkClick r:id="rId2"/>
              </a:rPr>
              <a:t>https://www.ncbi.nlm.nih.gov/geo/</a:t>
            </a:r>
            <a:r>
              <a:rPr lang="zh-TW">
                <a:ea typeface="+mn-lt"/>
                <a:cs typeface="+mn-lt"/>
              </a:rPr>
              <a:t>) under the accession number GSE103145. We have prepared from this repository 10,000 positive sequences and 10,000 negative sequences that are not 6mA.</a:t>
            </a:r>
            <a:endParaRPr lang="zh-TW" dirty="0">
              <a:ea typeface="+mn-lt"/>
              <a:cs typeface="+mn-lt"/>
            </a:endParaRPr>
          </a:p>
          <a:p>
            <a:pPr>
              <a:buClr>
                <a:srgbClr val="9E3611"/>
              </a:buClr>
            </a:pPr>
            <a:r>
              <a:rPr lang="en-US" altLang="zh-TW" dirty="0">
                <a:ea typeface="+mn-lt"/>
                <a:cs typeface="+mn-lt"/>
              </a:rPr>
              <a:t>Obtained</a:t>
            </a:r>
            <a:r>
              <a:rPr lang="zh-TW" dirty="0">
                <a:ea typeface="+mn-lt"/>
                <a:cs typeface="+mn-lt"/>
              </a:rPr>
              <a:t> </a:t>
            </a:r>
            <a:r>
              <a:rPr lang="en-US" altLang="zh-TW" dirty="0">
                <a:ea typeface="+mn-lt"/>
                <a:cs typeface="+mn-lt"/>
              </a:rPr>
              <a:t>values</a:t>
            </a:r>
            <a:r>
              <a:rPr lang="zh-TW" dirty="0">
                <a:ea typeface="+mn-lt"/>
                <a:cs typeface="+mn-lt"/>
              </a:rPr>
              <a:t> </a:t>
            </a:r>
            <a:r>
              <a:rPr lang="en-US" altLang="zh-TW" dirty="0">
                <a:ea typeface="+mn-lt"/>
                <a:cs typeface="+mn-lt"/>
              </a:rPr>
              <a:t>for</a:t>
            </a:r>
            <a:r>
              <a:rPr lang="zh-TW" dirty="0">
                <a:ea typeface="+mn-lt"/>
                <a:cs typeface="+mn-lt"/>
              </a:rPr>
              <a:t> </a:t>
            </a:r>
            <a:r>
              <a:rPr lang="en-US" altLang="zh-TW" dirty="0">
                <a:ea typeface="+mn-lt"/>
                <a:cs typeface="+mn-lt"/>
              </a:rPr>
              <a:t>sensitivity,</a:t>
            </a:r>
            <a:r>
              <a:rPr lang="zh-TW" dirty="0">
                <a:ea typeface="+mn-lt"/>
                <a:cs typeface="+mn-lt"/>
              </a:rPr>
              <a:t> </a:t>
            </a:r>
            <a:r>
              <a:rPr lang="en-US" altLang="zh-TW" dirty="0">
                <a:ea typeface="+mn-lt"/>
                <a:cs typeface="+mn-lt"/>
              </a:rPr>
              <a:t>specificity,</a:t>
            </a:r>
            <a:r>
              <a:rPr lang="zh-TW" dirty="0">
                <a:ea typeface="+mn-lt"/>
                <a:cs typeface="+mn-lt"/>
              </a:rPr>
              <a:t> </a:t>
            </a:r>
            <a:r>
              <a:rPr lang="en-US" altLang="zh-TW" dirty="0">
                <a:ea typeface="+mn-lt"/>
                <a:cs typeface="+mn-lt"/>
              </a:rPr>
              <a:t>and</a:t>
            </a:r>
            <a:r>
              <a:rPr lang="zh-TW" dirty="0">
                <a:ea typeface="+mn-lt"/>
                <a:cs typeface="+mn-lt"/>
              </a:rPr>
              <a:t> </a:t>
            </a:r>
            <a:r>
              <a:rPr lang="en-US" altLang="zh-TW" dirty="0">
                <a:ea typeface="+mn-lt"/>
                <a:cs typeface="+mn-lt"/>
              </a:rPr>
              <a:t>accuracy</a:t>
            </a:r>
            <a:r>
              <a:rPr lang="zh-TW" dirty="0">
                <a:ea typeface="+mn-lt"/>
                <a:cs typeface="+mn-lt"/>
              </a:rPr>
              <a:t> </a:t>
            </a:r>
            <a:r>
              <a:rPr lang="en-US" altLang="zh-TW" dirty="0">
                <a:ea typeface="+mn-lt"/>
                <a:cs typeface="+mn-lt"/>
              </a:rPr>
              <a:t>are</a:t>
            </a:r>
            <a:r>
              <a:rPr lang="zh-TW" dirty="0">
                <a:ea typeface="+mn-lt"/>
                <a:cs typeface="+mn-lt"/>
              </a:rPr>
              <a:t> </a:t>
            </a:r>
            <a:r>
              <a:rPr lang="en-US" altLang="zh-TW" dirty="0">
                <a:ea typeface="+mn-lt"/>
                <a:cs typeface="+mn-lt"/>
              </a:rPr>
              <a:t>84.77,</a:t>
            </a:r>
            <a:r>
              <a:rPr lang="zh-TW" dirty="0">
                <a:ea typeface="+mn-lt"/>
                <a:cs typeface="+mn-lt"/>
              </a:rPr>
              <a:t> </a:t>
            </a:r>
            <a:r>
              <a:rPr lang="en-US" altLang="zh-TW" dirty="0">
                <a:ea typeface="+mn-lt"/>
                <a:cs typeface="+mn-lt"/>
              </a:rPr>
              <a:t>82.78,</a:t>
            </a:r>
            <a:r>
              <a:rPr lang="zh-TW" dirty="0">
                <a:ea typeface="+mn-lt"/>
                <a:cs typeface="+mn-lt"/>
              </a:rPr>
              <a:t> </a:t>
            </a:r>
            <a:r>
              <a:rPr lang="en-US" altLang="zh-TW" dirty="0">
                <a:ea typeface="+mn-lt"/>
                <a:cs typeface="+mn-lt"/>
              </a:rPr>
              <a:t>and</a:t>
            </a:r>
            <a:r>
              <a:rPr lang="zh-TW" dirty="0">
                <a:ea typeface="+mn-lt"/>
                <a:cs typeface="+mn-lt"/>
              </a:rPr>
              <a:t> </a:t>
            </a:r>
            <a:r>
              <a:rPr lang="en-US" altLang="zh-TW" dirty="0">
                <a:ea typeface="+mn-lt"/>
                <a:cs typeface="+mn-lt"/>
              </a:rPr>
              <a:t>83.76,</a:t>
            </a:r>
            <a:r>
              <a:rPr lang="zh-TW" dirty="0">
                <a:ea typeface="+mn-lt"/>
                <a:cs typeface="+mn-lt"/>
              </a:rPr>
              <a:t> </a:t>
            </a:r>
            <a:r>
              <a:rPr lang="en-US" altLang="zh-TW" dirty="0">
                <a:ea typeface="+mn-lt"/>
                <a:cs typeface="+mn-lt"/>
              </a:rPr>
              <a:t>respectively. The</a:t>
            </a:r>
            <a:r>
              <a:rPr lang="zh-TW" dirty="0">
                <a:ea typeface="+mn-lt"/>
                <a:cs typeface="+mn-lt"/>
              </a:rPr>
              <a:t> </a:t>
            </a:r>
            <a:r>
              <a:rPr lang="en-US" altLang="zh-TW" dirty="0">
                <a:ea typeface="+mn-lt"/>
                <a:cs typeface="+mn-lt"/>
              </a:rPr>
              <a:t>obtained</a:t>
            </a:r>
            <a:r>
              <a:rPr lang="zh-TW" dirty="0">
                <a:ea typeface="+mn-lt"/>
                <a:cs typeface="+mn-lt"/>
              </a:rPr>
              <a:t> </a:t>
            </a:r>
            <a:r>
              <a:rPr lang="en-US" altLang="zh-TW" dirty="0">
                <a:ea typeface="+mn-lt"/>
                <a:cs typeface="+mn-lt"/>
              </a:rPr>
              <a:t>results</a:t>
            </a:r>
            <a:r>
              <a:rPr lang="zh-TW" dirty="0">
                <a:ea typeface="+mn-lt"/>
                <a:cs typeface="+mn-lt"/>
              </a:rPr>
              <a:t> </a:t>
            </a:r>
            <a:r>
              <a:rPr lang="en-US" altLang="zh-TW" dirty="0">
                <a:ea typeface="+mn-lt"/>
                <a:cs typeface="+mn-lt"/>
              </a:rPr>
              <a:t>show</a:t>
            </a:r>
            <a:r>
              <a:rPr lang="zh-TW" dirty="0">
                <a:ea typeface="+mn-lt"/>
                <a:cs typeface="+mn-lt"/>
              </a:rPr>
              <a:t> </a:t>
            </a:r>
            <a:r>
              <a:rPr lang="en-US" altLang="zh-TW" dirty="0">
                <a:ea typeface="+mn-lt"/>
                <a:cs typeface="+mn-lt"/>
              </a:rPr>
              <a:t>that</a:t>
            </a:r>
            <a:r>
              <a:rPr lang="zh-TW" dirty="0">
                <a:ea typeface="+mn-lt"/>
                <a:cs typeface="+mn-lt"/>
              </a:rPr>
              <a:t> </a:t>
            </a:r>
            <a:r>
              <a:rPr lang="en-US" altLang="zh-TW" dirty="0">
                <a:ea typeface="+mn-lt"/>
                <a:cs typeface="+mn-lt"/>
              </a:rPr>
              <a:t>proposed</a:t>
            </a:r>
            <a:r>
              <a:rPr lang="zh-TW" dirty="0">
                <a:ea typeface="+mn-lt"/>
                <a:cs typeface="+mn-lt"/>
              </a:rPr>
              <a:t> </a:t>
            </a:r>
            <a:r>
              <a:rPr lang="en-US" altLang="zh-TW" dirty="0">
                <a:ea typeface="+mn-lt"/>
                <a:cs typeface="+mn-lt"/>
              </a:rPr>
              <a:t>model</a:t>
            </a:r>
            <a:r>
              <a:rPr lang="zh-TW" dirty="0">
                <a:ea typeface="+mn-lt"/>
                <a:cs typeface="+mn-lt"/>
              </a:rPr>
              <a:t> </a:t>
            </a:r>
            <a:r>
              <a:rPr lang="en-US" altLang="zh-TW" dirty="0">
                <a:ea typeface="+mn-lt"/>
                <a:cs typeface="+mn-lt"/>
              </a:rPr>
              <a:t>generalizes</a:t>
            </a:r>
            <a:r>
              <a:rPr lang="zh-TW" dirty="0">
                <a:ea typeface="+mn-lt"/>
                <a:cs typeface="+mn-lt"/>
              </a:rPr>
              <a:t> </a:t>
            </a:r>
            <a:r>
              <a:rPr lang="en-US" altLang="zh-TW" dirty="0">
                <a:ea typeface="+mn-lt"/>
                <a:cs typeface="+mn-lt"/>
              </a:rPr>
              <a:t>well</a:t>
            </a:r>
            <a:r>
              <a:rPr lang="zh-TW" dirty="0">
                <a:ea typeface="+mn-lt"/>
                <a:cs typeface="+mn-lt"/>
              </a:rPr>
              <a:t> </a:t>
            </a:r>
            <a:r>
              <a:rPr lang="en-US" altLang="zh-TW" dirty="0">
                <a:ea typeface="+mn-lt"/>
                <a:cs typeface="+mn-lt"/>
              </a:rPr>
              <a:t>to</a:t>
            </a:r>
            <a:r>
              <a:rPr lang="zh-TW" dirty="0">
                <a:ea typeface="+mn-lt"/>
                <a:cs typeface="+mn-lt"/>
              </a:rPr>
              <a:t> </a:t>
            </a:r>
            <a:r>
              <a:rPr lang="en-US" altLang="zh-TW" dirty="0">
                <a:ea typeface="+mn-lt"/>
                <a:cs typeface="+mn-lt"/>
              </a:rPr>
              <a:t>the</a:t>
            </a:r>
            <a:r>
              <a:rPr lang="zh-TW" dirty="0">
                <a:ea typeface="+mn-lt"/>
                <a:cs typeface="+mn-lt"/>
              </a:rPr>
              <a:t> </a:t>
            </a:r>
            <a:r>
              <a:rPr lang="en-US" altLang="zh-TW" dirty="0">
                <a:ea typeface="+mn-lt"/>
                <a:cs typeface="+mn-lt"/>
              </a:rPr>
              <a:t>new</a:t>
            </a:r>
            <a:r>
              <a:rPr lang="zh-TW" dirty="0">
                <a:ea typeface="+mn-lt"/>
                <a:cs typeface="+mn-lt"/>
              </a:rPr>
              <a:t> </a:t>
            </a:r>
            <a:r>
              <a:rPr lang="en-US" altLang="zh-TW" dirty="0">
                <a:ea typeface="+mn-lt"/>
                <a:cs typeface="+mn-lt"/>
              </a:rPr>
              <a:t>sequences.</a:t>
            </a:r>
            <a:endParaRPr lang="zh-TW" altLang="en-US" dirty="0">
              <a:ea typeface="+mn-lt"/>
              <a:cs typeface="+mn-lt"/>
            </a:endParaRPr>
          </a:p>
        </p:txBody>
      </p:sp>
      <p:sp>
        <p:nvSpPr>
          <p:cNvPr id="4" name="投影片編號版面配置區 3">
            <a:extLst>
              <a:ext uri="{FF2B5EF4-FFF2-40B4-BE49-F238E27FC236}">
                <a16:creationId xmlns:a16="http://schemas.microsoft.com/office/drawing/2014/main" id="{7B72067D-F490-D1EE-CD6D-5BBECB595697}"/>
              </a:ext>
            </a:extLst>
          </p:cNvPr>
          <p:cNvSpPr>
            <a:spLocks noGrp="1"/>
          </p:cNvSpPr>
          <p:nvPr>
            <p:ph type="sldNum" sz="quarter" idx="12"/>
          </p:nvPr>
        </p:nvSpPr>
        <p:spPr/>
        <p:txBody>
          <a:bodyPr/>
          <a:lstStyle/>
          <a:p>
            <a:pPr rtl="0"/>
            <a:fld id="{4FAB73BC-B049-4115-A692-8D63A059BFB8}" type="slidenum">
              <a:rPr lang="en-US" dirty="0"/>
              <a:t>18</a:t>
            </a:fld>
            <a:endParaRPr lang="en-US" dirty="0"/>
          </a:p>
        </p:txBody>
      </p:sp>
    </p:spTree>
    <p:extLst>
      <p:ext uri="{BB962C8B-B14F-4D97-AF65-F5344CB8AC3E}">
        <p14:creationId xmlns:p14="http://schemas.microsoft.com/office/powerpoint/2010/main" val="37453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圖片 5" descr="一張含有 桌 的圖片&#10;&#10;自動產生的描述">
            <a:extLst>
              <a:ext uri="{FF2B5EF4-FFF2-40B4-BE49-F238E27FC236}">
                <a16:creationId xmlns:a16="http://schemas.microsoft.com/office/drawing/2014/main" id="{3FA4F2AF-B6A9-88BA-83EA-D6FFAA8EC7FC}"/>
              </a:ext>
            </a:extLst>
          </p:cNvPr>
          <p:cNvPicPr>
            <a:picLocks noChangeAspect="1"/>
          </p:cNvPicPr>
          <p:nvPr/>
        </p:nvPicPr>
        <p:blipFill>
          <a:blip r:embed="rId2"/>
          <a:stretch>
            <a:fillRect/>
          </a:stretch>
        </p:blipFill>
        <p:spPr>
          <a:xfrm>
            <a:off x="5717972" y="88280"/>
            <a:ext cx="5870269" cy="3750272"/>
          </a:xfrm>
          <a:prstGeom prst="rect">
            <a:avLst/>
          </a:prstGeom>
        </p:spPr>
      </p:pic>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a:extLst>
              <a:ext uri="{FF2B5EF4-FFF2-40B4-BE49-F238E27FC236}">
                <a16:creationId xmlns:a16="http://schemas.microsoft.com/office/drawing/2014/main" id="{BA93EB1F-25EC-C269-B42C-37DAE5556728}"/>
              </a:ext>
            </a:extLst>
          </p:cNvPr>
          <p:cNvSpPr>
            <a:spLocks noGrp="1"/>
          </p:cNvSpPr>
          <p:nvPr>
            <p:ph type="title"/>
          </p:nvPr>
        </p:nvSpPr>
        <p:spPr>
          <a:xfrm>
            <a:off x="1285456" y="4162031"/>
            <a:ext cx="4543683" cy="1767141"/>
          </a:xfrm>
        </p:spPr>
        <p:txBody>
          <a:bodyPr>
            <a:normAutofit/>
          </a:bodyPr>
          <a:lstStyle/>
          <a:p>
            <a:pPr algn="r"/>
            <a:r>
              <a:rPr lang="zh-TW">
                <a:latin typeface="DFKai-SB"/>
              </a:rPr>
              <a:t>M. musculus</a:t>
            </a:r>
            <a:endParaRPr lang="zh-TW"/>
          </a:p>
        </p:txBody>
      </p:sp>
      <p:pic>
        <p:nvPicPr>
          <p:cNvPr id="7" name="圖片 7" descr="一張含有 文字 的圖片&#10;&#10;自動產生的描述">
            <a:extLst>
              <a:ext uri="{FF2B5EF4-FFF2-40B4-BE49-F238E27FC236}">
                <a16:creationId xmlns:a16="http://schemas.microsoft.com/office/drawing/2014/main" id="{52DEE200-EF81-81FE-A43D-CA6D6CFEE8DC}"/>
              </a:ext>
            </a:extLst>
          </p:cNvPr>
          <p:cNvPicPr>
            <a:picLocks noChangeAspect="1"/>
          </p:cNvPicPr>
          <p:nvPr/>
        </p:nvPicPr>
        <p:blipFill rotWithShape="1">
          <a:blip r:embed="rId5"/>
          <a:srcRect t="27077" r="61290" b="-308"/>
          <a:stretch/>
        </p:blipFill>
        <p:spPr>
          <a:xfrm>
            <a:off x="840729" y="90082"/>
            <a:ext cx="4976434" cy="3787509"/>
          </a:xfrm>
          <a:prstGeom prst="rect">
            <a:avLst/>
          </a:prstGeom>
        </p:spPr>
      </p:pic>
      <p:sp>
        <p:nvSpPr>
          <p:cNvPr id="11" name="Content Placeholder 10">
            <a:extLst>
              <a:ext uri="{FF2B5EF4-FFF2-40B4-BE49-F238E27FC236}">
                <a16:creationId xmlns:a16="http://schemas.microsoft.com/office/drawing/2014/main" id="{66A9859C-327D-934B-9E50-0A3664381DDD}"/>
              </a:ext>
            </a:extLst>
          </p:cNvPr>
          <p:cNvSpPr>
            <a:spLocks noGrp="1"/>
          </p:cNvSpPr>
          <p:nvPr>
            <p:ph idx="1"/>
          </p:nvPr>
        </p:nvSpPr>
        <p:spPr>
          <a:xfrm>
            <a:off x="6217920" y="4170410"/>
            <a:ext cx="4699221" cy="1767141"/>
          </a:xfrm>
        </p:spPr>
        <p:txBody>
          <a:bodyPr anchor="ctr">
            <a:normAutofit/>
          </a:bodyPr>
          <a:lstStyle/>
          <a:p>
            <a:endParaRPr lang="en-US" sz="1800"/>
          </a:p>
        </p:txBody>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投影片編號版面配置區 3">
            <a:extLst>
              <a:ext uri="{FF2B5EF4-FFF2-40B4-BE49-F238E27FC236}">
                <a16:creationId xmlns:a16="http://schemas.microsoft.com/office/drawing/2014/main" id="{6C024AC3-103F-2EB2-F75D-56F51CD54CEE}"/>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19</a:t>
            </a:fld>
            <a:endParaRPr lang="en-US"/>
          </a:p>
        </p:txBody>
      </p:sp>
      <p:sp>
        <p:nvSpPr>
          <p:cNvPr id="8" name="矩形 7">
            <a:extLst>
              <a:ext uri="{FF2B5EF4-FFF2-40B4-BE49-F238E27FC236}">
                <a16:creationId xmlns:a16="http://schemas.microsoft.com/office/drawing/2014/main" id="{8ECA0651-6AB6-D94A-BC25-46F698905E83}"/>
              </a:ext>
            </a:extLst>
          </p:cNvPr>
          <p:cNvSpPr/>
          <p:nvPr/>
        </p:nvSpPr>
        <p:spPr>
          <a:xfrm>
            <a:off x="5825705" y="2612366"/>
            <a:ext cx="5578415" cy="201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3914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2B64A-B1E8-9430-0BA9-08AE10B612BC}"/>
              </a:ext>
            </a:extLst>
          </p:cNvPr>
          <p:cNvSpPr>
            <a:spLocks noGrp="1"/>
          </p:cNvSpPr>
          <p:nvPr>
            <p:ph type="title"/>
          </p:nvPr>
        </p:nvSpPr>
        <p:spPr/>
        <p:txBody>
          <a:bodyPr/>
          <a:lstStyle/>
          <a:p>
            <a:r>
              <a:rPr lang="zh-TW" altLang="en-US">
                <a:ea typeface="微軟正黑體"/>
              </a:rPr>
              <a:t>Impact factor</a:t>
            </a:r>
            <a:endParaRPr lang="zh-TW" altLang="en-US"/>
          </a:p>
        </p:txBody>
      </p:sp>
      <p:pic>
        <p:nvPicPr>
          <p:cNvPr id="5" name="圖片 5" descr="一張含有 文字 的圖片&#10;&#10;自動產生的描述">
            <a:extLst>
              <a:ext uri="{FF2B5EF4-FFF2-40B4-BE49-F238E27FC236}">
                <a16:creationId xmlns:a16="http://schemas.microsoft.com/office/drawing/2014/main" id="{900C0324-05E8-76D9-79CB-9745D449E2B1}"/>
              </a:ext>
            </a:extLst>
          </p:cNvPr>
          <p:cNvPicPr>
            <a:picLocks noGrp="1" noChangeAspect="1"/>
          </p:cNvPicPr>
          <p:nvPr>
            <p:ph idx="1"/>
          </p:nvPr>
        </p:nvPicPr>
        <p:blipFill rotWithShape="1">
          <a:blip r:embed="rId2"/>
          <a:srcRect t="3334" r="149" b="-108"/>
          <a:stretch/>
        </p:blipFill>
        <p:spPr>
          <a:xfrm>
            <a:off x="3124806" y="2088376"/>
            <a:ext cx="5939633" cy="4187442"/>
          </a:xfrm>
        </p:spPr>
      </p:pic>
      <p:sp>
        <p:nvSpPr>
          <p:cNvPr id="4" name="投影片編號版面配置區 3">
            <a:extLst>
              <a:ext uri="{FF2B5EF4-FFF2-40B4-BE49-F238E27FC236}">
                <a16:creationId xmlns:a16="http://schemas.microsoft.com/office/drawing/2014/main" id="{3427B605-FB5B-887D-9AD2-913DC7B1BB7A}"/>
              </a:ext>
            </a:extLst>
          </p:cNvPr>
          <p:cNvSpPr>
            <a:spLocks noGrp="1"/>
          </p:cNvSpPr>
          <p:nvPr>
            <p:ph type="sldNum" sz="quarter" idx="12"/>
          </p:nvPr>
        </p:nvSpPr>
        <p:spPr/>
        <p:txBody>
          <a:bodyPr/>
          <a:lstStyle/>
          <a:p>
            <a:pPr rtl="0"/>
            <a:fld id="{4FAB73BC-B049-4115-A692-8D63A059BFB8}" type="slidenum">
              <a:rPr lang="en-US" dirty="0"/>
              <a:t>2</a:t>
            </a:fld>
            <a:endParaRPr lang="en-US" dirty="0"/>
          </a:p>
        </p:txBody>
      </p:sp>
    </p:spTree>
    <p:extLst>
      <p:ext uri="{BB962C8B-B14F-4D97-AF65-F5344CB8AC3E}">
        <p14:creationId xmlns:p14="http://schemas.microsoft.com/office/powerpoint/2010/main" val="3462986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圖片 5" descr="一張含有 桌 的圖片&#10;&#10;自動產生的描述">
            <a:extLst>
              <a:ext uri="{FF2B5EF4-FFF2-40B4-BE49-F238E27FC236}">
                <a16:creationId xmlns:a16="http://schemas.microsoft.com/office/drawing/2014/main" id="{3FA4F2AF-B6A9-88BA-83EA-D6FFAA8EC7FC}"/>
              </a:ext>
            </a:extLst>
          </p:cNvPr>
          <p:cNvPicPr>
            <a:picLocks noChangeAspect="1"/>
          </p:cNvPicPr>
          <p:nvPr/>
        </p:nvPicPr>
        <p:blipFill>
          <a:blip r:embed="rId2"/>
          <a:stretch>
            <a:fillRect/>
          </a:stretch>
        </p:blipFill>
        <p:spPr>
          <a:xfrm>
            <a:off x="5717972" y="88280"/>
            <a:ext cx="5870269" cy="3750272"/>
          </a:xfrm>
          <a:prstGeom prst="rect">
            <a:avLst/>
          </a:prstGeom>
        </p:spPr>
      </p:pic>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a:extLst>
              <a:ext uri="{FF2B5EF4-FFF2-40B4-BE49-F238E27FC236}">
                <a16:creationId xmlns:a16="http://schemas.microsoft.com/office/drawing/2014/main" id="{BA93EB1F-25EC-C269-B42C-37DAE5556728}"/>
              </a:ext>
            </a:extLst>
          </p:cNvPr>
          <p:cNvSpPr>
            <a:spLocks noGrp="1"/>
          </p:cNvSpPr>
          <p:nvPr>
            <p:ph type="title"/>
          </p:nvPr>
        </p:nvSpPr>
        <p:spPr>
          <a:xfrm>
            <a:off x="1285456" y="4162031"/>
            <a:ext cx="4543683" cy="1767141"/>
          </a:xfrm>
        </p:spPr>
        <p:txBody>
          <a:bodyPr>
            <a:normAutofit/>
          </a:bodyPr>
          <a:lstStyle/>
          <a:p>
            <a:pPr algn="r"/>
            <a:r>
              <a:rPr lang="en-US" altLang="zh-TW" dirty="0">
                <a:latin typeface="DFKai-SB"/>
                <a:ea typeface="微軟正黑體"/>
              </a:rPr>
              <a:t>Rice</a:t>
            </a:r>
            <a:endParaRPr lang="zh-TW" dirty="0"/>
          </a:p>
        </p:txBody>
      </p:sp>
      <p:pic>
        <p:nvPicPr>
          <p:cNvPr id="3" name="圖片 4" descr="一張含有 文字 的圖片&#10;&#10;自動產生的描述">
            <a:extLst>
              <a:ext uri="{FF2B5EF4-FFF2-40B4-BE49-F238E27FC236}">
                <a16:creationId xmlns:a16="http://schemas.microsoft.com/office/drawing/2014/main" id="{CF3962BA-17C6-3544-2BE4-9E3D76D8A5EA}"/>
              </a:ext>
            </a:extLst>
          </p:cNvPr>
          <p:cNvPicPr>
            <a:picLocks noGrp="1" noChangeAspect="1"/>
          </p:cNvPicPr>
          <p:nvPr>
            <p:ph idx="1"/>
          </p:nvPr>
        </p:nvPicPr>
        <p:blipFill rotWithShape="1">
          <a:blip r:embed="rId5"/>
          <a:srcRect t="22137" r="61799" b="382"/>
          <a:stretch/>
        </p:blipFill>
        <p:spPr>
          <a:xfrm>
            <a:off x="979728" y="87240"/>
            <a:ext cx="4666619" cy="3662005"/>
          </a:xfrm>
        </p:spPr>
      </p:pic>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投影片編號版面配置區 3">
            <a:extLst>
              <a:ext uri="{FF2B5EF4-FFF2-40B4-BE49-F238E27FC236}">
                <a16:creationId xmlns:a16="http://schemas.microsoft.com/office/drawing/2014/main" id="{6C024AC3-103F-2EB2-F75D-56F51CD54CEE}"/>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20</a:t>
            </a:fld>
            <a:endParaRPr lang="en-US"/>
          </a:p>
        </p:txBody>
      </p:sp>
      <p:sp>
        <p:nvSpPr>
          <p:cNvPr id="8" name="矩形 7">
            <a:extLst>
              <a:ext uri="{FF2B5EF4-FFF2-40B4-BE49-F238E27FC236}">
                <a16:creationId xmlns:a16="http://schemas.microsoft.com/office/drawing/2014/main" id="{8ECA0651-6AB6-D94A-BC25-46F698905E83}"/>
              </a:ext>
            </a:extLst>
          </p:cNvPr>
          <p:cNvSpPr/>
          <p:nvPr/>
        </p:nvSpPr>
        <p:spPr>
          <a:xfrm>
            <a:off x="5825705" y="2770517"/>
            <a:ext cx="5578415" cy="201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3199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圖片 5" descr="一張含有 桌 的圖片&#10;&#10;自動產生的描述">
            <a:extLst>
              <a:ext uri="{FF2B5EF4-FFF2-40B4-BE49-F238E27FC236}">
                <a16:creationId xmlns:a16="http://schemas.microsoft.com/office/drawing/2014/main" id="{3FA4F2AF-B6A9-88BA-83EA-D6FFAA8EC7FC}"/>
              </a:ext>
            </a:extLst>
          </p:cNvPr>
          <p:cNvPicPr>
            <a:picLocks noChangeAspect="1"/>
          </p:cNvPicPr>
          <p:nvPr/>
        </p:nvPicPr>
        <p:blipFill>
          <a:blip r:embed="rId2"/>
          <a:stretch>
            <a:fillRect/>
          </a:stretch>
        </p:blipFill>
        <p:spPr>
          <a:xfrm>
            <a:off x="5717972" y="88280"/>
            <a:ext cx="5870269" cy="3750272"/>
          </a:xfrm>
          <a:prstGeom prst="rect">
            <a:avLst/>
          </a:prstGeom>
        </p:spPr>
      </p:pic>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a:extLst>
              <a:ext uri="{FF2B5EF4-FFF2-40B4-BE49-F238E27FC236}">
                <a16:creationId xmlns:a16="http://schemas.microsoft.com/office/drawing/2014/main" id="{BA93EB1F-25EC-C269-B42C-37DAE5556728}"/>
              </a:ext>
            </a:extLst>
          </p:cNvPr>
          <p:cNvSpPr>
            <a:spLocks noGrp="1"/>
          </p:cNvSpPr>
          <p:nvPr>
            <p:ph type="title"/>
          </p:nvPr>
        </p:nvSpPr>
        <p:spPr>
          <a:xfrm>
            <a:off x="1285456" y="4162031"/>
            <a:ext cx="4543683" cy="1767141"/>
          </a:xfrm>
        </p:spPr>
        <p:txBody>
          <a:bodyPr>
            <a:normAutofit/>
          </a:bodyPr>
          <a:lstStyle/>
          <a:p>
            <a:pPr algn="r"/>
            <a:r>
              <a:rPr lang="en-US" dirty="0">
                <a:latin typeface="DFKai-SB"/>
                <a:ea typeface="微軟正黑體"/>
              </a:rPr>
              <a:t>C</a:t>
            </a:r>
            <a:r>
              <a:rPr lang="en-US" altLang="zh-TW" dirty="0">
                <a:latin typeface="DFKai-SB"/>
                <a:ea typeface="微軟正黑體"/>
              </a:rPr>
              <a:t>ombined-species</a:t>
            </a:r>
            <a:endParaRPr lang="zh-TW" dirty="0"/>
          </a:p>
        </p:txBody>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投影片編號版面配置區 3">
            <a:extLst>
              <a:ext uri="{FF2B5EF4-FFF2-40B4-BE49-F238E27FC236}">
                <a16:creationId xmlns:a16="http://schemas.microsoft.com/office/drawing/2014/main" id="{6C024AC3-103F-2EB2-F75D-56F51CD54CEE}"/>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21</a:t>
            </a:fld>
            <a:endParaRPr lang="en-US"/>
          </a:p>
        </p:txBody>
      </p:sp>
      <p:sp>
        <p:nvSpPr>
          <p:cNvPr id="8" name="矩形 7">
            <a:extLst>
              <a:ext uri="{FF2B5EF4-FFF2-40B4-BE49-F238E27FC236}">
                <a16:creationId xmlns:a16="http://schemas.microsoft.com/office/drawing/2014/main" id="{8ECA0651-6AB6-D94A-BC25-46F698905E83}"/>
              </a:ext>
            </a:extLst>
          </p:cNvPr>
          <p:cNvSpPr/>
          <p:nvPr/>
        </p:nvSpPr>
        <p:spPr>
          <a:xfrm>
            <a:off x="5825705" y="2943045"/>
            <a:ext cx="5578415" cy="201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9" descr="一張含有 文字 的圖片&#10;&#10;自動產生的描述">
            <a:extLst>
              <a:ext uri="{FF2B5EF4-FFF2-40B4-BE49-F238E27FC236}">
                <a16:creationId xmlns:a16="http://schemas.microsoft.com/office/drawing/2014/main" id="{20C13DC2-CA75-8D6A-1707-45368327E36F}"/>
              </a:ext>
            </a:extLst>
          </p:cNvPr>
          <p:cNvPicPr>
            <a:picLocks noGrp="1" noChangeAspect="1"/>
          </p:cNvPicPr>
          <p:nvPr>
            <p:ph idx="1"/>
          </p:nvPr>
        </p:nvPicPr>
        <p:blipFill rotWithShape="1">
          <a:blip r:embed="rId6"/>
          <a:srcRect t="24840" r="61571" b="186"/>
          <a:stretch/>
        </p:blipFill>
        <p:spPr>
          <a:xfrm>
            <a:off x="1141735" y="83635"/>
            <a:ext cx="4569793" cy="3593071"/>
          </a:xfrm>
        </p:spPr>
      </p:pic>
    </p:spTree>
    <p:extLst>
      <p:ext uri="{BB962C8B-B14F-4D97-AF65-F5344CB8AC3E}">
        <p14:creationId xmlns:p14="http://schemas.microsoft.com/office/powerpoint/2010/main" val="92704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63FCCB-C473-430A-5130-260CA445DF3A}"/>
              </a:ext>
            </a:extLst>
          </p:cNvPr>
          <p:cNvSpPr>
            <a:spLocks noGrp="1"/>
          </p:cNvSpPr>
          <p:nvPr>
            <p:ph type="title"/>
          </p:nvPr>
        </p:nvSpPr>
        <p:spPr/>
        <p:txBody>
          <a:bodyPr/>
          <a:lstStyle/>
          <a:p>
            <a:r>
              <a:rPr lang="zh-TW" altLang="en-US">
                <a:ea typeface="微軟正黑體"/>
              </a:rPr>
              <a:t>Outline</a:t>
            </a:r>
            <a:endParaRPr lang="zh-TW" altLang="en-US"/>
          </a:p>
        </p:txBody>
      </p:sp>
      <p:sp>
        <p:nvSpPr>
          <p:cNvPr id="3" name="內容版面配置區 2">
            <a:extLst>
              <a:ext uri="{FF2B5EF4-FFF2-40B4-BE49-F238E27FC236}">
                <a16:creationId xmlns:a16="http://schemas.microsoft.com/office/drawing/2014/main" id="{758F7578-0FAD-7BD0-7316-E82E231F7502}"/>
              </a:ext>
            </a:extLst>
          </p:cNvPr>
          <p:cNvSpPr>
            <a:spLocks noGrp="1"/>
          </p:cNvSpPr>
          <p:nvPr>
            <p:ph idx="1"/>
          </p:nvPr>
        </p:nvSpPr>
        <p:spPr/>
        <p:txBody>
          <a:bodyPr vert="horz" lIns="91440" tIns="45720" rIns="91440" bIns="45720" rtlCol="0" anchor="t">
            <a:normAutofit/>
          </a:bodyPr>
          <a:lstStyle/>
          <a:p>
            <a:pPr>
              <a:buClr>
                <a:srgbClr val="9E3611"/>
              </a:buClr>
            </a:pPr>
            <a:r>
              <a:rPr lang="zh-TW">
                <a:ea typeface="+mn-lt"/>
                <a:cs typeface="+mn-lt"/>
              </a:rPr>
              <a:t>Introduction</a:t>
            </a:r>
            <a:endParaRPr lang="zh-TW"/>
          </a:p>
          <a:p>
            <a:pPr>
              <a:buClr>
                <a:srgbClr val="9E3611"/>
              </a:buClr>
            </a:pPr>
            <a:r>
              <a:rPr lang="en-US" altLang="zh-TW" dirty="0">
                <a:ea typeface="+mn-lt"/>
                <a:cs typeface="+mn-lt"/>
              </a:rPr>
              <a:t>Datasets</a:t>
            </a:r>
          </a:p>
          <a:p>
            <a:pPr>
              <a:buClr>
                <a:srgbClr val="9E3611"/>
              </a:buClr>
            </a:pPr>
            <a:r>
              <a:rPr lang="en-US" altLang="zh-TW" dirty="0">
                <a:ea typeface="+mn-lt"/>
                <a:cs typeface="+mn-lt"/>
              </a:rPr>
              <a:t>Model</a:t>
            </a:r>
          </a:p>
          <a:p>
            <a:pPr>
              <a:buClr>
                <a:srgbClr val="9E3611"/>
              </a:buClr>
            </a:pPr>
            <a:r>
              <a:rPr lang="en-US" altLang="zh-TW" dirty="0">
                <a:ea typeface="+mn-lt"/>
                <a:cs typeface="+mn-lt"/>
              </a:rPr>
              <a:t>Evaluate</a:t>
            </a:r>
          </a:p>
          <a:p>
            <a:pPr>
              <a:buClr>
                <a:srgbClr val="9E3611"/>
              </a:buClr>
            </a:pPr>
            <a:r>
              <a:rPr lang="en-US" altLang="zh-TW" dirty="0">
                <a:ea typeface="+mn-lt"/>
                <a:cs typeface="+mn-lt"/>
              </a:rPr>
              <a:t>Result</a:t>
            </a:r>
          </a:p>
        </p:txBody>
      </p:sp>
      <p:sp>
        <p:nvSpPr>
          <p:cNvPr id="4" name="投影片編號版面配置區 3">
            <a:extLst>
              <a:ext uri="{FF2B5EF4-FFF2-40B4-BE49-F238E27FC236}">
                <a16:creationId xmlns:a16="http://schemas.microsoft.com/office/drawing/2014/main" id="{12C9F965-59F9-6B70-905C-25B853CD0CA9}"/>
              </a:ext>
            </a:extLst>
          </p:cNvPr>
          <p:cNvSpPr>
            <a:spLocks noGrp="1"/>
          </p:cNvSpPr>
          <p:nvPr>
            <p:ph type="sldNum" sz="quarter" idx="12"/>
          </p:nvPr>
        </p:nvSpPr>
        <p:spPr/>
        <p:txBody>
          <a:bodyPr/>
          <a:lstStyle/>
          <a:p>
            <a:pPr rtl="0"/>
            <a:fld id="{4FAB73BC-B049-4115-A692-8D63A059BFB8}" type="slidenum">
              <a:rPr lang="en-US" dirty="0"/>
              <a:t>3</a:t>
            </a:fld>
            <a:endParaRPr lang="en-US" dirty="0"/>
          </a:p>
        </p:txBody>
      </p:sp>
    </p:spTree>
    <p:extLst>
      <p:ext uri="{BB962C8B-B14F-4D97-AF65-F5344CB8AC3E}">
        <p14:creationId xmlns:p14="http://schemas.microsoft.com/office/powerpoint/2010/main" val="57024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CBED96-EBE6-B6D7-77C1-3A81F0514C2E}"/>
              </a:ext>
            </a:extLst>
          </p:cNvPr>
          <p:cNvSpPr>
            <a:spLocks noGrp="1"/>
          </p:cNvSpPr>
          <p:nvPr>
            <p:ph type="title"/>
          </p:nvPr>
        </p:nvSpPr>
        <p:spPr/>
        <p:txBody>
          <a:bodyPr/>
          <a:lstStyle/>
          <a:p>
            <a:r>
              <a:rPr lang="en-US" dirty="0">
                <a:ea typeface="+mj-lt"/>
                <a:cs typeface="+mj-lt"/>
              </a:rPr>
              <a:t>IN</a:t>
            </a:r>
            <a:r>
              <a:rPr lang="zh-TW">
                <a:ea typeface="+mj-lt"/>
                <a:cs typeface="+mj-lt"/>
              </a:rPr>
              <a:t>TR</a:t>
            </a:r>
            <a:r>
              <a:rPr lang="en-US" dirty="0">
                <a:ea typeface="+mj-lt"/>
                <a:cs typeface="+mj-lt"/>
              </a:rPr>
              <a:t>ODU</a:t>
            </a:r>
            <a:r>
              <a:rPr lang="zh-TW">
                <a:ea typeface="+mj-lt"/>
                <a:cs typeface="+mj-lt"/>
              </a:rPr>
              <a:t>CT</a:t>
            </a:r>
            <a:r>
              <a:rPr lang="en-US" dirty="0">
                <a:ea typeface="+mj-lt"/>
                <a:cs typeface="+mj-lt"/>
              </a:rPr>
              <a:t>ION</a:t>
            </a:r>
            <a:endParaRPr lang="zh-TW" dirty="0">
              <a:ea typeface="+mj-lt"/>
              <a:cs typeface="+mj-lt"/>
            </a:endParaRPr>
          </a:p>
        </p:txBody>
      </p:sp>
      <p:sp>
        <p:nvSpPr>
          <p:cNvPr id="3" name="內容版面配置區 2">
            <a:extLst>
              <a:ext uri="{FF2B5EF4-FFF2-40B4-BE49-F238E27FC236}">
                <a16:creationId xmlns:a16="http://schemas.microsoft.com/office/drawing/2014/main" id="{E952537F-B17E-BE04-9D86-ECD996621C5A}"/>
              </a:ext>
            </a:extLst>
          </p:cNvPr>
          <p:cNvSpPr>
            <a:spLocks noGrp="1"/>
          </p:cNvSpPr>
          <p:nvPr>
            <p:ph idx="1"/>
          </p:nvPr>
        </p:nvSpPr>
        <p:spPr/>
        <p:txBody>
          <a:bodyPr vert="horz" lIns="91440" tIns="45720" rIns="91440" bIns="45720" rtlCol="0" anchor="t">
            <a:normAutofit/>
          </a:bodyPr>
          <a:lstStyle/>
          <a:p>
            <a:r>
              <a:rPr lang="zh-TW">
                <a:ea typeface="+mn-lt"/>
                <a:cs typeface="+mn-lt"/>
              </a:rPr>
              <a:t>In genomes of distinct species, DNA N6 -methyladenine (6mA) illustrates a crucial epigenetic transformation</a:t>
            </a:r>
            <a:r>
              <a:rPr lang="en-US" altLang="zh-TW" dirty="0">
                <a:ea typeface="+mn-lt"/>
                <a:cs typeface="+mn-lt"/>
              </a:rPr>
              <a:t>. </a:t>
            </a:r>
            <a:r>
              <a:rPr lang="en-US" dirty="0">
                <a:ea typeface="+mn-lt"/>
                <a:cs typeface="+mn-lt"/>
              </a:rPr>
              <a:t>DNA 6mA is a non-canonical process that modifies the catalyzed adenine ring of DNA methyltransferases.</a:t>
            </a:r>
            <a:endParaRPr lang="zh-TW" altLang="en-US" dirty="0">
              <a:ea typeface="+mn-lt"/>
              <a:cs typeface="+mn-lt"/>
            </a:endParaRPr>
          </a:p>
        </p:txBody>
      </p:sp>
      <p:sp>
        <p:nvSpPr>
          <p:cNvPr id="4" name="投影片編號版面配置區 3">
            <a:extLst>
              <a:ext uri="{FF2B5EF4-FFF2-40B4-BE49-F238E27FC236}">
                <a16:creationId xmlns:a16="http://schemas.microsoft.com/office/drawing/2014/main" id="{7B95B6A4-98A1-929A-5D0A-EC1F441E401D}"/>
              </a:ext>
            </a:extLst>
          </p:cNvPr>
          <p:cNvSpPr>
            <a:spLocks noGrp="1"/>
          </p:cNvSpPr>
          <p:nvPr>
            <p:ph type="sldNum" sz="quarter" idx="12"/>
          </p:nvPr>
        </p:nvSpPr>
        <p:spPr/>
        <p:txBody>
          <a:bodyPr/>
          <a:lstStyle/>
          <a:p>
            <a:pPr rtl="0"/>
            <a:fld id="{4FAB73BC-B049-4115-A692-8D63A059BFB8}" type="slidenum">
              <a:rPr lang="en-US" dirty="0"/>
              <a:t>4</a:t>
            </a:fld>
            <a:endParaRPr lang="en-US" dirty="0"/>
          </a:p>
        </p:txBody>
      </p:sp>
      <p:grpSp>
        <p:nvGrpSpPr>
          <p:cNvPr id="7" name="群組 6">
            <a:extLst>
              <a:ext uri="{FF2B5EF4-FFF2-40B4-BE49-F238E27FC236}">
                <a16:creationId xmlns:a16="http://schemas.microsoft.com/office/drawing/2014/main" id="{36A35418-A3E7-0D4C-1554-5999E49C3878}"/>
              </a:ext>
            </a:extLst>
          </p:cNvPr>
          <p:cNvGrpSpPr/>
          <p:nvPr/>
        </p:nvGrpSpPr>
        <p:grpSpPr>
          <a:xfrm>
            <a:off x="3658454" y="3427779"/>
            <a:ext cx="4881797" cy="2299114"/>
            <a:chOff x="1313839" y="3056548"/>
            <a:chExt cx="4666874" cy="2191652"/>
          </a:xfrm>
        </p:grpSpPr>
        <p:pic>
          <p:nvPicPr>
            <p:cNvPr id="5" name="圖片 5">
              <a:extLst>
                <a:ext uri="{FF2B5EF4-FFF2-40B4-BE49-F238E27FC236}">
                  <a16:creationId xmlns:a16="http://schemas.microsoft.com/office/drawing/2014/main" id="{E73652BC-F09A-910E-A15C-14E19B78E0E1}"/>
                </a:ext>
              </a:extLst>
            </p:cNvPr>
            <p:cNvPicPr>
              <a:picLocks noChangeAspect="1"/>
            </p:cNvPicPr>
            <p:nvPr/>
          </p:nvPicPr>
          <p:blipFill>
            <a:blip r:embed="rId2"/>
            <a:stretch>
              <a:fillRect/>
            </a:stretch>
          </p:blipFill>
          <p:spPr>
            <a:xfrm>
              <a:off x="3554281" y="3060870"/>
              <a:ext cx="2426432" cy="2187330"/>
            </a:xfrm>
            <a:prstGeom prst="rect">
              <a:avLst/>
            </a:prstGeom>
          </p:spPr>
        </p:pic>
        <p:pic>
          <p:nvPicPr>
            <p:cNvPr id="6" name="圖片 6">
              <a:extLst>
                <a:ext uri="{FF2B5EF4-FFF2-40B4-BE49-F238E27FC236}">
                  <a16:creationId xmlns:a16="http://schemas.microsoft.com/office/drawing/2014/main" id="{248AFCC9-7351-85AB-6289-7AB49EEACC15}"/>
                </a:ext>
              </a:extLst>
            </p:cNvPr>
            <p:cNvPicPr>
              <a:picLocks noChangeAspect="1"/>
            </p:cNvPicPr>
            <p:nvPr/>
          </p:nvPicPr>
          <p:blipFill>
            <a:blip r:embed="rId3"/>
            <a:stretch>
              <a:fillRect/>
            </a:stretch>
          </p:blipFill>
          <p:spPr>
            <a:xfrm>
              <a:off x="1313839" y="3056548"/>
              <a:ext cx="2276475" cy="2190750"/>
            </a:xfrm>
            <a:prstGeom prst="rect">
              <a:avLst/>
            </a:prstGeom>
          </p:spPr>
        </p:pic>
      </p:grpSp>
    </p:spTree>
    <p:extLst>
      <p:ext uri="{BB962C8B-B14F-4D97-AF65-F5344CB8AC3E}">
        <p14:creationId xmlns:p14="http://schemas.microsoft.com/office/powerpoint/2010/main" val="287898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0ABED8-2774-2EE0-1E61-CEA92214C0D9}"/>
              </a:ext>
            </a:extLst>
          </p:cNvPr>
          <p:cNvSpPr>
            <a:spLocks noGrp="1"/>
          </p:cNvSpPr>
          <p:nvPr>
            <p:ph type="title"/>
          </p:nvPr>
        </p:nvSpPr>
        <p:spPr>
          <a:xfrm>
            <a:off x="8156350" y="484632"/>
            <a:ext cx="3544035" cy="1609344"/>
          </a:xfrm>
          <a:ln>
            <a:noFill/>
          </a:ln>
        </p:spPr>
        <p:txBody>
          <a:bodyPr>
            <a:normAutofit/>
          </a:bodyPr>
          <a:lstStyle/>
          <a:p>
            <a:r>
              <a:rPr lang="en-US" sz="3200" dirty="0">
                <a:ea typeface="+mj-lt"/>
                <a:cs typeface="+mj-lt"/>
              </a:rPr>
              <a:t>IN</a:t>
            </a:r>
            <a:r>
              <a:rPr lang="zh-TW" sz="3200">
                <a:ea typeface="+mj-lt"/>
                <a:cs typeface="+mj-lt"/>
              </a:rPr>
              <a:t>TR</a:t>
            </a:r>
            <a:r>
              <a:rPr lang="en-US" sz="3200" dirty="0">
                <a:ea typeface="+mj-lt"/>
                <a:cs typeface="+mj-lt"/>
              </a:rPr>
              <a:t>ODU</a:t>
            </a:r>
            <a:r>
              <a:rPr lang="zh-TW" sz="3200">
                <a:ea typeface="+mj-lt"/>
                <a:cs typeface="+mj-lt"/>
              </a:rPr>
              <a:t>CT</a:t>
            </a:r>
            <a:r>
              <a:rPr lang="en-US" sz="3200" dirty="0">
                <a:ea typeface="+mj-lt"/>
                <a:cs typeface="+mj-lt"/>
              </a:rPr>
              <a:t>ION</a:t>
            </a:r>
            <a:endParaRPr lang="zh-TW" sz="3200" dirty="0">
              <a:ea typeface="+mj-lt"/>
              <a:cs typeface="+mj-lt"/>
            </a:endParaRPr>
          </a:p>
        </p:txBody>
      </p:sp>
      <p:pic>
        <p:nvPicPr>
          <p:cNvPr id="5" name="圖片 5">
            <a:extLst>
              <a:ext uri="{FF2B5EF4-FFF2-40B4-BE49-F238E27FC236}">
                <a16:creationId xmlns:a16="http://schemas.microsoft.com/office/drawing/2014/main" id="{4C124A75-9C90-59F3-3FDD-EBBB599374AB}"/>
              </a:ext>
            </a:extLst>
          </p:cNvPr>
          <p:cNvPicPr>
            <a:picLocks noChangeAspect="1"/>
          </p:cNvPicPr>
          <p:nvPr/>
        </p:nvPicPr>
        <p:blipFill>
          <a:blip r:embed="rId4"/>
          <a:stretch>
            <a:fillRect/>
          </a:stretch>
        </p:blipFill>
        <p:spPr>
          <a:xfrm>
            <a:off x="1110623" y="640080"/>
            <a:ext cx="5929020" cy="5588101"/>
          </a:xfrm>
          <a:prstGeom prst="rect">
            <a:avLst/>
          </a:prstGeom>
        </p:spPr>
      </p:pic>
      <p:sp>
        <p:nvSpPr>
          <p:cNvPr id="3" name="內容版面配置區 2">
            <a:extLst>
              <a:ext uri="{FF2B5EF4-FFF2-40B4-BE49-F238E27FC236}">
                <a16:creationId xmlns:a16="http://schemas.microsoft.com/office/drawing/2014/main" id="{F0716BC3-9F57-0DD6-8D93-EF6BB4B0136D}"/>
              </a:ext>
            </a:extLst>
          </p:cNvPr>
          <p:cNvSpPr>
            <a:spLocks noGrp="1"/>
          </p:cNvSpPr>
          <p:nvPr>
            <p:ph idx="1"/>
          </p:nvPr>
        </p:nvSpPr>
        <p:spPr>
          <a:xfrm>
            <a:off x="8156351" y="2121408"/>
            <a:ext cx="3544034" cy="4050792"/>
          </a:xfrm>
        </p:spPr>
        <p:txBody>
          <a:bodyPr vert="horz" lIns="91440" tIns="45720" rIns="91440" bIns="45720" rtlCol="0" anchor="t">
            <a:normAutofit/>
          </a:bodyPr>
          <a:lstStyle/>
          <a:p>
            <a:r>
              <a:rPr lang="zh-TW" sz="1600">
                <a:ea typeface="+mn-lt"/>
                <a:cs typeface="+mn-lt"/>
              </a:rPr>
              <a:t>Recent research established that uneven 6mA modification has a role in different diseases such as cancer, immune systems, and others</a:t>
            </a:r>
            <a:r>
              <a:rPr lang="en-US" altLang="zh-TW" sz="1600" dirty="0">
                <a:ea typeface="+mn-lt"/>
                <a:cs typeface="+mn-lt"/>
              </a:rPr>
              <a:t>.</a:t>
            </a:r>
          </a:p>
          <a:p>
            <a:pPr>
              <a:buClr>
                <a:srgbClr val="9E3611"/>
              </a:buClr>
            </a:pPr>
            <a:r>
              <a:rPr lang="en-US" sz="1600" dirty="0">
                <a:ea typeface="+mn-lt"/>
                <a:cs typeface="+mn-lt"/>
              </a:rPr>
              <a:t>Therefore, this makes it necessary to identify a 6mA position in the genome sites. </a:t>
            </a:r>
          </a:p>
        </p:txBody>
      </p:sp>
      <p:grpSp>
        <p:nvGrpSpPr>
          <p:cNvPr id="11"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67CEB0E9-C26C-29D5-B74D-BE6A54E3417C}"/>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5</a:t>
            </a:fld>
            <a:endParaRPr lang="en-US"/>
          </a:p>
        </p:txBody>
      </p:sp>
    </p:spTree>
    <p:extLst>
      <p:ext uri="{BB962C8B-B14F-4D97-AF65-F5344CB8AC3E}">
        <p14:creationId xmlns:p14="http://schemas.microsoft.com/office/powerpoint/2010/main" val="107204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DBA38E5-D2A7-7BE5-0581-7F1AD1E83C8B}"/>
              </a:ext>
            </a:extLst>
          </p:cNvPr>
          <p:cNvSpPr>
            <a:spLocks noGrp="1"/>
          </p:cNvSpPr>
          <p:nvPr>
            <p:ph type="title"/>
          </p:nvPr>
        </p:nvSpPr>
        <p:spPr>
          <a:xfrm>
            <a:off x="4970109" y="484632"/>
            <a:ext cx="6730277" cy="1609344"/>
          </a:xfrm>
          <a:ln>
            <a:noFill/>
          </a:ln>
        </p:spPr>
        <p:txBody>
          <a:bodyPr>
            <a:normAutofit/>
          </a:bodyPr>
          <a:lstStyle/>
          <a:p>
            <a:r>
              <a:rPr lang="en-US" sz="4800">
                <a:ea typeface="+mj-lt"/>
                <a:cs typeface="+mj-lt"/>
              </a:rPr>
              <a:t>IN</a:t>
            </a:r>
            <a:r>
              <a:rPr lang="zh-TW" sz="4800">
                <a:ea typeface="+mj-lt"/>
                <a:cs typeface="+mj-lt"/>
              </a:rPr>
              <a:t>TR</a:t>
            </a:r>
            <a:r>
              <a:rPr lang="en-US" sz="4800">
                <a:ea typeface="+mj-lt"/>
                <a:cs typeface="+mj-lt"/>
              </a:rPr>
              <a:t>ODU</a:t>
            </a:r>
            <a:r>
              <a:rPr lang="zh-TW" sz="4800">
                <a:ea typeface="+mj-lt"/>
                <a:cs typeface="+mj-lt"/>
              </a:rPr>
              <a:t>CT</a:t>
            </a:r>
            <a:r>
              <a:rPr lang="en-US" sz="4800">
                <a:ea typeface="+mj-lt"/>
                <a:cs typeface="+mj-lt"/>
              </a:rPr>
              <a:t>ION</a:t>
            </a:r>
            <a:endParaRPr lang="zh-TW" sz="4800">
              <a:ea typeface="+mj-lt"/>
              <a:cs typeface="+mj-lt"/>
            </a:endParaRPr>
          </a:p>
        </p:txBody>
      </p:sp>
      <p:pic>
        <p:nvPicPr>
          <p:cNvPr id="6" name="Picture 5" descr="Chemical formulae are written on paper">
            <a:extLst>
              <a:ext uri="{FF2B5EF4-FFF2-40B4-BE49-F238E27FC236}">
                <a16:creationId xmlns:a16="http://schemas.microsoft.com/office/drawing/2014/main" id="{4F564E03-90D9-4D4C-319C-E3D5DA0DD2CB}"/>
              </a:ext>
            </a:extLst>
          </p:cNvPr>
          <p:cNvPicPr>
            <a:picLocks noChangeAspect="1"/>
          </p:cNvPicPr>
          <p:nvPr/>
        </p:nvPicPr>
        <p:blipFill rotWithShape="1">
          <a:blip r:embed="rId4"/>
          <a:srcRect l="30063" r="31824" b="-2"/>
          <a:stretch/>
        </p:blipFill>
        <p:spPr>
          <a:xfrm>
            <a:off x="3344" y="10"/>
            <a:ext cx="4646726" cy="6857990"/>
          </a:xfrm>
          <a:prstGeom prst="rect">
            <a:avLst/>
          </a:prstGeom>
        </p:spPr>
      </p:pic>
      <p:sp>
        <p:nvSpPr>
          <p:cNvPr id="3" name="內容版面配置區 2">
            <a:extLst>
              <a:ext uri="{FF2B5EF4-FFF2-40B4-BE49-F238E27FC236}">
                <a16:creationId xmlns:a16="http://schemas.microsoft.com/office/drawing/2014/main" id="{B84A6112-A44E-BF60-ACAF-AF49BF56B4C9}"/>
              </a:ext>
            </a:extLst>
          </p:cNvPr>
          <p:cNvSpPr>
            <a:spLocks noGrp="1"/>
          </p:cNvSpPr>
          <p:nvPr>
            <p:ph idx="1"/>
          </p:nvPr>
        </p:nvSpPr>
        <p:spPr>
          <a:xfrm>
            <a:off x="4970109" y="2121408"/>
            <a:ext cx="6730276" cy="4050792"/>
          </a:xfrm>
        </p:spPr>
        <p:txBody>
          <a:bodyPr vert="horz" lIns="91440" tIns="45720" rIns="91440" bIns="45720" rtlCol="0" anchor="t">
            <a:normAutofit/>
          </a:bodyPr>
          <a:lstStyle/>
          <a:p>
            <a:pPr>
              <a:buClr>
                <a:srgbClr val="9E3611"/>
              </a:buClr>
            </a:pPr>
            <a:r>
              <a:rPr lang="zh-TW" sz="1500">
                <a:ea typeface="+mn-lt"/>
                <a:cs typeface="+mn-lt"/>
              </a:rPr>
              <a:t>For the identification of 6mA, diversified techniques can be found in the literature</a:t>
            </a:r>
            <a:endParaRPr lang="zh-TW" altLang="en-US" sz="1500"/>
          </a:p>
          <a:p>
            <a:pPr marL="731520" lvl="1" indent="-457200">
              <a:buClr>
                <a:srgbClr val="9E3611"/>
              </a:buClr>
              <a:buAutoNum type="arabicPeriod"/>
            </a:pPr>
            <a:r>
              <a:rPr lang="zh-TW" sz="1500" b="1">
                <a:ea typeface="+mn-lt"/>
                <a:cs typeface="+mn-lt"/>
              </a:rPr>
              <a:t>ultraviolet absorption spectra</a:t>
            </a:r>
            <a:r>
              <a:rPr lang="zh-TW" sz="1500">
                <a:ea typeface="+mn-lt"/>
                <a:cs typeface="+mn-lt"/>
              </a:rPr>
              <a:t>(紫外線吸收光譜)</a:t>
            </a:r>
          </a:p>
          <a:p>
            <a:pPr marL="731520" lvl="1" indent="-457200">
              <a:buClr>
                <a:srgbClr val="9E3611"/>
              </a:buClr>
              <a:buAutoNum type="arabicPeriod"/>
            </a:pPr>
            <a:r>
              <a:rPr lang="en-US" altLang="zh-TW" sz="1500" b="1" dirty="0">
                <a:ea typeface="+mn-lt"/>
                <a:cs typeface="+mn-lt"/>
              </a:rPr>
              <a:t>paper</a:t>
            </a:r>
            <a:r>
              <a:rPr lang="zh-TW" altLang="en-US" sz="1500" b="1" dirty="0">
                <a:ea typeface="+mn-lt"/>
                <a:cs typeface="+mn-lt"/>
              </a:rPr>
              <a:t> </a:t>
            </a:r>
            <a:r>
              <a:rPr lang="en-US" altLang="zh-TW" sz="1500" b="1" dirty="0">
                <a:ea typeface="+mn-lt"/>
                <a:cs typeface="+mn-lt"/>
              </a:rPr>
              <a:t>chromatographic</a:t>
            </a:r>
            <a:r>
              <a:rPr lang="zh-TW" altLang="en-US" sz="1500" b="1" dirty="0">
                <a:ea typeface="+mn-lt"/>
                <a:cs typeface="+mn-lt"/>
              </a:rPr>
              <a:t> </a:t>
            </a:r>
            <a:r>
              <a:rPr lang="en-US" altLang="zh-TW" sz="1500" b="1" dirty="0">
                <a:ea typeface="+mn-lt"/>
                <a:cs typeface="+mn-lt"/>
              </a:rPr>
              <a:t>movement</a:t>
            </a:r>
            <a:r>
              <a:rPr lang="en-US" altLang="zh-TW" sz="1500" dirty="0">
                <a:ea typeface="+mn-lt"/>
                <a:cs typeface="+mn-lt"/>
              </a:rPr>
              <a:t>(</a:t>
            </a:r>
            <a:r>
              <a:rPr lang="zh-TW" altLang="en-US" sz="1500">
                <a:ea typeface="+mn-lt"/>
                <a:cs typeface="+mn-lt"/>
              </a:rPr>
              <a:t>紙色譜法</a:t>
            </a:r>
            <a:r>
              <a:rPr lang="en-US" altLang="zh-TW" sz="1500" dirty="0">
                <a:ea typeface="+mn-lt"/>
                <a:cs typeface="+mn-lt"/>
              </a:rPr>
              <a:t>)</a:t>
            </a:r>
            <a:endParaRPr lang="zh-TW" altLang="en-US" sz="1500" dirty="0">
              <a:ea typeface="+mn-lt"/>
              <a:cs typeface="+mn-lt"/>
            </a:endParaRPr>
          </a:p>
          <a:p>
            <a:pPr marL="731520" lvl="1" indent="-457200">
              <a:buClr>
                <a:srgbClr val="9E3611"/>
              </a:buClr>
              <a:buAutoNum type="arabicPeriod"/>
            </a:pPr>
            <a:r>
              <a:rPr lang="en-US" altLang="zh-TW" sz="1500" b="1" dirty="0">
                <a:ea typeface="+mn-lt"/>
                <a:cs typeface="+mn-lt"/>
              </a:rPr>
              <a:t>electrophoretic</a:t>
            </a:r>
            <a:r>
              <a:rPr lang="zh-TW" altLang="en-US" sz="1500" b="1" dirty="0">
                <a:ea typeface="+mn-lt"/>
                <a:cs typeface="+mn-lt"/>
              </a:rPr>
              <a:t> </a:t>
            </a:r>
            <a:r>
              <a:rPr lang="en-US" altLang="zh-TW" sz="1500" b="1" dirty="0">
                <a:ea typeface="+mn-lt"/>
                <a:cs typeface="+mn-lt"/>
              </a:rPr>
              <a:t>mobility</a:t>
            </a:r>
            <a:r>
              <a:rPr lang="en-US" altLang="zh-TW" sz="1500" dirty="0">
                <a:ea typeface="+mn-lt"/>
                <a:cs typeface="+mn-lt"/>
              </a:rPr>
              <a:t>(</a:t>
            </a:r>
            <a:r>
              <a:rPr lang="zh-TW" altLang="en-US" sz="1500">
                <a:ea typeface="+mn-lt"/>
                <a:cs typeface="+mn-lt"/>
              </a:rPr>
              <a:t>電泳遷移率</a:t>
            </a:r>
            <a:r>
              <a:rPr lang="en-US" altLang="zh-TW" sz="1500" dirty="0">
                <a:ea typeface="+mn-lt"/>
                <a:cs typeface="+mn-lt"/>
              </a:rPr>
              <a:t>)</a:t>
            </a:r>
            <a:endParaRPr lang="en-US" sz="1500" dirty="0">
              <a:ea typeface="+mn-lt"/>
              <a:cs typeface="+mn-lt"/>
            </a:endParaRPr>
          </a:p>
          <a:p>
            <a:pPr marL="274320" lvl="1" indent="0">
              <a:buClr>
                <a:srgbClr val="9E3611"/>
              </a:buClr>
              <a:buNone/>
            </a:pPr>
            <a:endParaRPr lang="en-US" altLang="zh-TW" sz="1500" dirty="0">
              <a:ea typeface="+mn-lt"/>
              <a:cs typeface="+mn-lt"/>
            </a:endParaRPr>
          </a:p>
          <a:p>
            <a:pPr marL="274320" lvl="1" indent="0">
              <a:buNone/>
            </a:pPr>
            <a:r>
              <a:rPr lang="en-US" sz="1500" dirty="0">
                <a:ea typeface="+mn-lt"/>
                <a:cs typeface="+mn-lt"/>
              </a:rPr>
              <a:t>Although this method was not efficacious enough to be used for detecting 6mA transformations in animals</a:t>
            </a:r>
            <a:r>
              <a:rPr lang="en-US" altLang="zh-CN" sz="1500" dirty="0">
                <a:ea typeface="+mn-lt"/>
                <a:cs typeface="+mn-lt"/>
              </a:rPr>
              <a:t>, </a:t>
            </a:r>
            <a:r>
              <a:rPr lang="en-US" sz="1500" dirty="0">
                <a:ea typeface="+mn-lt"/>
                <a:cs typeface="+mn-lt"/>
              </a:rPr>
              <a:t>this led to an introduction of another technique for identifying 6mA modification using a restriction enzyme, but this approach was only capable of identifying </a:t>
            </a:r>
            <a:r>
              <a:rPr lang="en-US" sz="1500" dirty="0">
                <a:highlight>
                  <a:srgbClr val="FFFF00"/>
                </a:highlight>
                <a:ea typeface="+mn-lt"/>
                <a:cs typeface="+mn-lt"/>
              </a:rPr>
              <a:t>transformed adenines that are present in the target motifs</a:t>
            </a:r>
            <a:r>
              <a:rPr lang="en-US" sz="1500" dirty="0">
                <a:ea typeface="+mn-lt"/>
                <a:cs typeface="+mn-lt"/>
              </a:rPr>
              <a:t>.</a:t>
            </a:r>
          </a:p>
          <a:p>
            <a:pPr marL="274320" lvl="1" indent="0">
              <a:buClr>
                <a:srgbClr val="9E3611"/>
              </a:buClr>
              <a:buNone/>
            </a:pPr>
            <a:endParaRPr lang="en-US" altLang="zh-TW" sz="1500"/>
          </a:p>
        </p:txBody>
      </p:sp>
      <p:grpSp>
        <p:nvGrpSpPr>
          <p:cNvPr id="12" name="Group 11">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B5DB95B1-2355-9DAC-73BA-9626C2473EC7}"/>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6</a:t>
            </a:fld>
            <a:endParaRPr lang="en-US"/>
          </a:p>
        </p:txBody>
      </p:sp>
    </p:spTree>
    <p:extLst>
      <p:ext uri="{BB962C8B-B14F-4D97-AF65-F5344CB8AC3E}">
        <p14:creationId xmlns:p14="http://schemas.microsoft.com/office/powerpoint/2010/main" val="77317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71AAF-7AD7-BE4B-D065-05CC38747AEC}"/>
              </a:ext>
            </a:extLst>
          </p:cNvPr>
          <p:cNvSpPr>
            <a:spLocks noGrp="1"/>
          </p:cNvSpPr>
          <p:nvPr>
            <p:ph type="title"/>
          </p:nvPr>
        </p:nvSpPr>
        <p:spPr/>
        <p:txBody>
          <a:bodyPr/>
          <a:lstStyle/>
          <a:p>
            <a:r>
              <a:rPr lang="en-US" altLang="zh-TW" dirty="0">
                <a:ea typeface="+mj-lt"/>
                <a:cs typeface="+mj-lt"/>
              </a:rPr>
              <a:t>IN</a:t>
            </a:r>
            <a:r>
              <a:rPr lang="zh-TW">
                <a:ea typeface="+mj-lt"/>
                <a:cs typeface="+mj-lt"/>
              </a:rPr>
              <a:t>TR</a:t>
            </a:r>
            <a:r>
              <a:rPr lang="en-US" altLang="zh-TW" dirty="0">
                <a:ea typeface="+mj-lt"/>
                <a:cs typeface="+mj-lt"/>
              </a:rPr>
              <a:t>ODU</a:t>
            </a:r>
            <a:r>
              <a:rPr lang="zh-TW">
                <a:ea typeface="+mj-lt"/>
                <a:cs typeface="+mj-lt"/>
              </a:rPr>
              <a:t>CT</a:t>
            </a:r>
            <a:r>
              <a:rPr lang="en-US" altLang="zh-TW" dirty="0">
                <a:ea typeface="+mj-lt"/>
                <a:cs typeface="+mj-lt"/>
              </a:rPr>
              <a:t>ION</a:t>
            </a:r>
            <a:endParaRPr lang="zh-TW" dirty="0"/>
          </a:p>
        </p:txBody>
      </p:sp>
      <p:sp>
        <p:nvSpPr>
          <p:cNvPr id="3" name="內容版面配置區 2">
            <a:extLst>
              <a:ext uri="{FF2B5EF4-FFF2-40B4-BE49-F238E27FC236}">
                <a16:creationId xmlns:a16="http://schemas.microsoft.com/office/drawing/2014/main" id="{2FE7AE2F-21D2-2FD9-F5C4-8D770CED5C1D}"/>
              </a:ext>
            </a:extLst>
          </p:cNvPr>
          <p:cNvSpPr>
            <a:spLocks noGrp="1"/>
          </p:cNvSpPr>
          <p:nvPr>
            <p:ph idx="1"/>
          </p:nvPr>
        </p:nvSpPr>
        <p:spPr>
          <a:xfrm>
            <a:off x="1069848" y="2121408"/>
            <a:ext cx="10058400" cy="4568560"/>
          </a:xfrm>
        </p:spPr>
        <p:txBody>
          <a:bodyPr vert="horz" lIns="91440" tIns="45720" rIns="91440" bIns="45720" rtlCol="0" anchor="t">
            <a:normAutofit fontScale="92500" lnSpcReduction="10000"/>
          </a:bodyPr>
          <a:lstStyle/>
          <a:p>
            <a:r>
              <a:rPr lang="zh-TW">
                <a:ea typeface="+mn-lt"/>
                <a:cs typeface="+mn-lt"/>
              </a:rPr>
              <a:t>For the detection of 6mA sites in prokaryotes and eukaryotes, numerous techniques were proposed such as </a:t>
            </a:r>
          </a:p>
          <a:p>
            <a:pPr marL="731520" lvl="1" indent="-457200">
              <a:buClr>
                <a:srgbClr val="9E3611"/>
              </a:buClr>
              <a:buAutoNum type="arabicPeriod"/>
            </a:pPr>
            <a:r>
              <a:rPr lang="en-US" altLang="zh-TW" b="1" dirty="0">
                <a:ea typeface="+mn-lt"/>
                <a:cs typeface="+mn-lt"/>
              </a:rPr>
              <a:t>single</a:t>
            </a:r>
            <a:r>
              <a:rPr lang="zh-TW" altLang="en-US" b="1" dirty="0">
                <a:ea typeface="+mn-lt"/>
                <a:cs typeface="+mn-lt"/>
              </a:rPr>
              <a:t> </a:t>
            </a:r>
            <a:r>
              <a:rPr lang="en-US" altLang="zh-TW" b="1" dirty="0">
                <a:ea typeface="+mn-lt"/>
                <a:cs typeface="+mn-lt"/>
              </a:rPr>
              <a:t>molecule</a:t>
            </a:r>
            <a:r>
              <a:rPr lang="zh-TW" altLang="en-US" b="1" dirty="0">
                <a:ea typeface="+mn-lt"/>
                <a:cs typeface="+mn-lt"/>
              </a:rPr>
              <a:t> </a:t>
            </a:r>
            <a:r>
              <a:rPr lang="en-US" altLang="zh-TW" b="1" dirty="0">
                <a:ea typeface="+mn-lt"/>
                <a:cs typeface="+mn-lt"/>
              </a:rPr>
              <a:t>real-time</a:t>
            </a:r>
            <a:r>
              <a:rPr lang="zh-TW" altLang="en-US" dirty="0">
                <a:ea typeface="+mn-lt"/>
                <a:cs typeface="+mn-lt"/>
              </a:rPr>
              <a:t> </a:t>
            </a:r>
            <a:r>
              <a:rPr lang="en-US" altLang="zh-TW" dirty="0">
                <a:ea typeface="+mn-lt"/>
                <a:cs typeface="+mn-lt"/>
              </a:rPr>
              <a:t>(SMRT</a:t>
            </a:r>
            <a:r>
              <a:rPr lang="zh-TW" altLang="en-US">
                <a:ea typeface="+mn-lt"/>
                <a:cs typeface="+mn-lt"/>
              </a:rPr>
              <a:t>定序</a:t>
            </a:r>
            <a:r>
              <a:rPr lang="en-US" altLang="zh-TW" dirty="0">
                <a:ea typeface="+mn-lt"/>
                <a:cs typeface="+mn-lt"/>
              </a:rPr>
              <a:t>)</a:t>
            </a:r>
          </a:p>
          <a:p>
            <a:pPr marL="731520" lvl="1" indent="-457200">
              <a:buClr>
                <a:srgbClr val="9E3611"/>
              </a:buClr>
              <a:buAutoNum type="arabicPeriod"/>
            </a:pPr>
            <a:endParaRPr lang="en-US" altLang="zh-TW" dirty="0">
              <a:ea typeface="+mn-lt"/>
              <a:cs typeface="+mn-lt"/>
            </a:endParaRPr>
          </a:p>
          <a:p>
            <a:pPr marL="731520" lvl="1" indent="-457200">
              <a:buClr>
                <a:srgbClr val="9E3611"/>
              </a:buClr>
              <a:buAutoNum type="arabicPeriod"/>
            </a:pPr>
            <a:r>
              <a:rPr lang="en-US" b="1" dirty="0">
                <a:ea typeface="+mn-lt"/>
                <a:cs typeface="+mn-lt"/>
              </a:rPr>
              <a:t>methylated DNA immunoprecipitation</a:t>
            </a:r>
            <a:r>
              <a:rPr lang="en-US" dirty="0">
                <a:ea typeface="+mn-lt"/>
                <a:cs typeface="+mn-lt"/>
              </a:rPr>
              <a:t>(</a:t>
            </a:r>
            <a:r>
              <a:rPr lang="en-US" dirty="0" err="1">
                <a:ea typeface="+mn-lt"/>
                <a:cs typeface="+mn-lt"/>
              </a:rPr>
              <a:t>甲基化DNA免疫沉澱定序</a:t>
            </a:r>
            <a:r>
              <a:rPr lang="en-US" dirty="0">
                <a:ea typeface="+mn-lt"/>
                <a:cs typeface="+mn-lt"/>
              </a:rPr>
              <a:t>)</a:t>
            </a:r>
          </a:p>
          <a:p>
            <a:pPr marL="731520" lvl="1" indent="-457200">
              <a:buClr>
                <a:srgbClr val="9E3611"/>
              </a:buClr>
              <a:buAutoNum type="arabicPeriod"/>
            </a:pPr>
            <a:endParaRPr lang="en-US" dirty="0">
              <a:ea typeface="+mn-lt"/>
              <a:cs typeface="+mn-lt"/>
            </a:endParaRPr>
          </a:p>
          <a:p>
            <a:pPr marL="731520" lvl="1" indent="-457200">
              <a:buClr>
                <a:srgbClr val="9E3611"/>
              </a:buClr>
              <a:buAutoNum type="arabicPeriod"/>
            </a:pPr>
            <a:r>
              <a:rPr lang="en-US" b="1" dirty="0">
                <a:ea typeface="+mn-lt"/>
                <a:cs typeface="+mn-lt"/>
              </a:rPr>
              <a:t>ultra-high performance liquid chromatography with mass spectrometry</a:t>
            </a:r>
            <a:r>
              <a:rPr lang="en-US" dirty="0">
                <a:ea typeface="+mn-lt"/>
                <a:cs typeface="+mn-lt"/>
              </a:rPr>
              <a:t>(</a:t>
            </a:r>
            <a:r>
              <a:rPr lang="zh-TW" altLang="en-US">
                <a:ea typeface="+mn-lt"/>
                <a:cs typeface="+mn-lt"/>
              </a:rPr>
              <a:t>高效液相層析</a:t>
            </a:r>
            <a:r>
              <a:rPr lang="en-US" dirty="0">
                <a:ea typeface="+mn-lt"/>
                <a:cs typeface="+mn-lt"/>
              </a:rPr>
              <a:t> +</a:t>
            </a:r>
            <a:r>
              <a:rPr lang="en-US" altLang="zh-TW" dirty="0">
                <a:ea typeface="+mn-lt"/>
                <a:cs typeface="+mn-lt"/>
              </a:rPr>
              <a:t> </a:t>
            </a:r>
            <a:r>
              <a:rPr lang="zh-TW" altLang="en-US">
                <a:ea typeface="+mn-lt"/>
                <a:cs typeface="+mn-lt"/>
              </a:rPr>
              <a:t>質譜法</a:t>
            </a:r>
            <a:r>
              <a:rPr lang="en-US" dirty="0">
                <a:ea typeface="+mn-lt"/>
                <a:cs typeface="+mn-lt"/>
              </a:rPr>
              <a:t>)</a:t>
            </a:r>
          </a:p>
          <a:p>
            <a:pPr marL="731520" lvl="1" indent="-457200">
              <a:buClr>
                <a:srgbClr val="9E3611"/>
              </a:buClr>
              <a:buAutoNum type="arabicPeriod"/>
            </a:pPr>
            <a:endParaRPr lang="en-US" dirty="0">
              <a:ea typeface="+mn-lt"/>
              <a:cs typeface="+mn-lt"/>
            </a:endParaRPr>
          </a:p>
          <a:p>
            <a:pPr marL="731520" lvl="1" indent="-457200">
              <a:buClr>
                <a:srgbClr val="9E3611"/>
              </a:buClr>
              <a:buAutoNum type="arabicPeriod"/>
            </a:pPr>
            <a:r>
              <a:rPr lang="en-US" b="1" dirty="0">
                <a:ea typeface="+mn-lt"/>
                <a:cs typeface="+mn-lt"/>
              </a:rPr>
              <a:t>metabolically generated stable isotope-labeled </a:t>
            </a:r>
            <a:r>
              <a:rPr lang="en-US" b="1" dirty="0" err="1">
                <a:ea typeface="+mn-lt"/>
                <a:cs typeface="+mn-lt"/>
              </a:rPr>
              <a:t>deoxynucleoside</a:t>
            </a:r>
            <a:r>
              <a:rPr lang="en-US" b="1" dirty="0">
                <a:ea typeface="+mn-lt"/>
                <a:cs typeface="+mn-lt"/>
              </a:rPr>
              <a:t> code</a:t>
            </a:r>
            <a:r>
              <a:rPr lang="en-US" dirty="0">
                <a:ea typeface="+mn-lt"/>
                <a:cs typeface="+mn-lt"/>
              </a:rPr>
              <a:t>(</a:t>
            </a:r>
            <a:r>
              <a:rPr lang="zh-TW" altLang="en-US">
                <a:ea typeface="+mn-lt"/>
                <a:cs typeface="+mn-lt"/>
              </a:rPr>
              <a:t>代謝產生的穩定同位素標記的脫氧核苷密碼</a:t>
            </a:r>
            <a:r>
              <a:rPr lang="en-US" dirty="0">
                <a:ea typeface="+mn-lt"/>
                <a:cs typeface="+mn-lt"/>
              </a:rPr>
              <a:t>)</a:t>
            </a:r>
          </a:p>
          <a:p>
            <a:pPr marL="274320" lvl="1" indent="0">
              <a:buNone/>
            </a:pPr>
            <a:r>
              <a:rPr lang="en-US" dirty="0">
                <a:ea typeface="+mn-lt"/>
                <a:cs typeface="+mn-lt"/>
              </a:rPr>
              <a:t>Chlamydomonas genes carry 84% N6 -methyladenine modifications, which was identified after 6mA an immunoprecipitation sequencing experiment . </a:t>
            </a:r>
          </a:p>
          <a:p>
            <a:pPr marL="274320" lvl="1" indent="0">
              <a:buNone/>
            </a:pPr>
            <a:r>
              <a:rPr lang="en-US" dirty="0">
                <a:ea typeface="+mn-lt"/>
                <a:cs typeface="+mn-lt"/>
              </a:rPr>
              <a:t>SMRT sequencing found out that adenines of methylated sites carry 2.8% of initial-diverged fungi . </a:t>
            </a:r>
          </a:p>
          <a:p>
            <a:pPr marL="274320" lvl="1" indent="0">
              <a:buNone/>
            </a:pPr>
            <a:r>
              <a:rPr lang="en-US" dirty="0">
                <a:ea typeface="+mn-lt"/>
                <a:cs typeface="+mn-lt"/>
              </a:rPr>
              <a:t>Utilization of SMRT, 6mA immunoprecipitation, and mass spectrometry result in 0.2% of adenines being methylated.</a:t>
            </a:r>
            <a:endParaRPr lang="en-US" dirty="0"/>
          </a:p>
        </p:txBody>
      </p:sp>
      <p:sp>
        <p:nvSpPr>
          <p:cNvPr id="4" name="投影片編號版面配置區 3">
            <a:extLst>
              <a:ext uri="{FF2B5EF4-FFF2-40B4-BE49-F238E27FC236}">
                <a16:creationId xmlns:a16="http://schemas.microsoft.com/office/drawing/2014/main" id="{E2A03A17-ABB4-3719-49C8-84F7E7C6B4B0}"/>
              </a:ext>
            </a:extLst>
          </p:cNvPr>
          <p:cNvSpPr>
            <a:spLocks noGrp="1"/>
          </p:cNvSpPr>
          <p:nvPr>
            <p:ph type="sldNum" sz="quarter" idx="12"/>
          </p:nvPr>
        </p:nvSpPr>
        <p:spPr/>
        <p:txBody>
          <a:bodyPr/>
          <a:lstStyle/>
          <a:p>
            <a:pPr rtl="0"/>
            <a:fld id="{4FAB73BC-B049-4115-A692-8D63A059BFB8}" type="slidenum">
              <a:rPr lang="en-US" dirty="0"/>
              <a:t>7</a:t>
            </a:fld>
            <a:endParaRPr lang="en-US" dirty="0"/>
          </a:p>
        </p:txBody>
      </p:sp>
    </p:spTree>
    <p:extLst>
      <p:ext uri="{BB962C8B-B14F-4D97-AF65-F5344CB8AC3E}">
        <p14:creationId xmlns:p14="http://schemas.microsoft.com/office/powerpoint/2010/main" val="169268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CB08D9B-3F37-7FFB-B707-0DC0B2A3CE51}"/>
              </a:ext>
            </a:extLst>
          </p:cNvPr>
          <p:cNvSpPr>
            <a:spLocks noGrp="1"/>
          </p:cNvSpPr>
          <p:nvPr>
            <p:ph type="title"/>
          </p:nvPr>
        </p:nvSpPr>
        <p:spPr>
          <a:xfrm>
            <a:off x="4970109" y="484632"/>
            <a:ext cx="6730277" cy="1609344"/>
          </a:xfrm>
          <a:ln>
            <a:noFill/>
          </a:ln>
        </p:spPr>
        <p:txBody>
          <a:bodyPr>
            <a:normAutofit/>
          </a:bodyPr>
          <a:lstStyle/>
          <a:p>
            <a:r>
              <a:rPr lang="en-US" altLang="zh-TW" sz="4800">
                <a:ea typeface="+mj-lt"/>
                <a:cs typeface="+mj-lt"/>
              </a:rPr>
              <a:t>IN</a:t>
            </a:r>
            <a:r>
              <a:rPr lang="zh-TW" sz="4800">
                <a:ea typeface="+mj-lt"/>
                <a:cs typeface="+mj-lt"/>
              </a:rPr>
              <a:t>TR</a:t>
            </a:r>
            <a:r>
              <a:rPr lang="en-US" altLang="zh-TW" sz="4800">
                <a:ea typeface="+mj-lt"/>
                <a:cs typeface="+mj-lt"/>
              </a:rPr>
              <a:t>ODU</a:t>
            </a:r>
            <a:r>
              <a:rPr lang="zh-TW" sz="4800">
                <a:ea typeface="+mj-lt"/>
                <a:cs typeface="+mj-lt"/>
              </a:rPr>
              <a:t>CT</a:t>
            </a:r>
            <a:r>
              <a:rPr lang="en-US" altLang="zh-TW" sz="4800">
                <a:ea typeface="+mj-lt"/>
                <a:cs typeface="+mj-lt"/>
              </a:rPr>
              <a:t>ION</a:t>
            </a:r>
            <a:endParaRPr lang="zh-TW" sz="4800"/>
          </a:p>
        </p:txBody>
      </p:sp>
      <p:pic>
        <p:nvPicPr>
          <p:cNvPr id="6" name="Picture 5" descr="Chemical formulae are written on paper">
            <a:extLst>
              <a:ext uri="{FF2B5EF4-FFF2-40B4-BE49-F238E27FC236}">
                <a16:creationId xmlns:a16="http://schemas.microsoft.com/office/drawing/2014/main" id="{2EE920C6-DDB5-44C8-2CAF-7C00D858DC84}"/>
              </a:ext>
            </a:extLst>
          </p:cNvPr>
          <p:cNvPicPr>
            <a:picLocks noChangeAspect="1"/>
          </p:cNvPicPr>
          <p:nvPr/>
        </p:nvPicPr>
        <p:blipFill rotWithShape="1">
          <a:blip r:embed="rId4"/>
          <a:srcRect l="30063" r="31824" b="-2"/>
          <a:stretch/>
        </p:blipFill>
        <p:spPr>
          <a:xfrm>
            <a:off x="3344" y="10"/>
            <a:ext cx="4646726" cy="6857990"/>
          </a:xfrm>
          <a:prstGeom prst="rect">
            <a:avLst/>
          </a:prstGeom>
        </p:spPr>
      </p:pic>
      <p:sp>
        <p:nvSpPr>
          <p:cNvPr id="3" name="內容版面配置區 2">
            <a:extLst>
              <a:ext uri="{FF2B5EF4-FFF2-40B4-BE49-F238E27FC236}">
                <a16:creationId xmlns:a16="http://schemas.microsoft.com/office/drawing/2014/main" id="{2B5DD93E-8A0E-6B62-399D-A959F50B431B}"/>
              </a:ext>
            </a:extLst>
          </p:cNvPr>
          <p:cNvSpPr>
            <a:spLocks noGrp="1"/>
          </p:cNvSpPr>
          <p:nvPr>
            <p:ph idx="1"/>
          </p:nvPr>
        </p:nvSpPr>
        <p:spPr>
          <a:xfrm>
            <a:off x="4970109" y="1711101"/>
            <a:ext cx="6730276" cy="5066790"/>
          </a:xfrm>
        </p:spPr>
        <p:txBody>
          <a:bodyPr vert="horz" lIns="91440" tIns="45720" rIns="91440" bIns="45720" rtlCol="0" anchor="t">
            <a:normAutofit/>
          </a:bodyPr>
          <a:lstStyle/>
          <a:p>
            <a:r>
              <a:rPr lang="zh-TW" sz="1400">
                <a:ea typeface="+mn-lt"/>
                <a:cs typeface="+mn-lt"/>
              </a:rPr>
              <a:t>The experimental techniques proved to be expensive and prolonged processes, therefore researchers tried to come up with computational techniques for prediction of DNA 6mA modifications.</a:t>
            </a:r>
            <a:r>
              <a:rPr lang="zh-TW" altLang="en-US" sz="1400">
                <a:ea typeface="+mn-lt"/>
                <a:cs typeface="+mn-lt"/>
              </a:rPr>
              <a:t> </a:t>
            </a:r>
            <a:endParaRPr lang="zh-TW" altLang="en-US" sz="1400" dirty="0">
              <a:ea typeface="+mn-lt"/>
              <a:cs typeface="+mn-lt"/>
            </a:endParaRPr>
          </a:p>
          <a:p>
            <a:pPr marL="800100" lvl="1" indent="-342900">
              <a:spcAft>
                <a:spcPts val="0"/>
              </a:spcAft>
              <a:buClr>
                <a:srgbClr val="9E3611"/>
              </a:buClr>
              <a:buAutoNum type="arabicPeriod"/>
            </a:pPr>
            <a:r>
              <a:rPr lang="en-US" altLang="zh-TW" sz="1400" b="1" dirty="0">
                <a:ea typeface="+mn-lt"/>
                <a:cs typeface="+mn-lt"/>
              </a:rPr>
              <a:t>iDNA6mA-PseKNC</a:t>
            </a:r>
            <a:r>
              <a:rPr lang="zh-TW" altLang="en-US" sz="1400" dirty="0">
                <a:ea typeface="+mn-lt"/>
                <a:cs typeface="+mn-lt"/>
              </a:rPr>
              <a:t> </a:t>
            </a:r>
            <a:r>
              <a:rPr lang="en-US" altLang="zh-TW" sz="1400" dirty="0">
                <a:ea typeface="+mn-lt"/>
                <a:cs typeface="+mn-lt"/>
              </a:rPr>
              <a:t>was</a:t>
            </a:r>
            <a:r>
              <a:rPr lang="zh-TW" altLang="en-US" sz="1400" dirty="0">
                <a:ea typeface="+mn-lt"/>
                <a:cs typeface="+mn-lt"/>
              </a:rPr>
              <a:t> </a:t>
            </a:r>
            <a:r>
              <a:rPr lang="en-US" altLang="zh-TW" sz="1400" dirty="0">
                <a:ea typeface="+mn-lt"/>
                <a:cs typeface="+mn-lt"/>
              </a:rPr>
              <a:t>the</a:t>
            </a:r>
            <a:r>
              <a:rPr lang="zh-TW" altLang="en-US" sz="1400" dirty="0">
                <a:ea typeface="+mn-lt"/>
                <a:cs typeface="+mn-lt"/>
              </a:rPr>
              <a:t> </a:t>
            </a:r>
            <a:r>
              <a:rPr lang="en-US" altLang="zh-TW" sz="1400" dirty="0">
                <a:ea typeface="+mn-lt"/>
                <a:cs typeface="+mn-lt"/>
              </a:rPr>
              <a:t>first</a:t>
            </a:r>
            <a:r>
              <a:rPr lang="zh-TW" altLang="en-US" sz="1400" dirty="0">
                <a:ea typeface="+mn-lt"/>
                <a:cs typeface="+mn-lt"/>
              </a:rPr>
              <a:t> </a:t>
            </a:r>
            <a:r>
              <a:rPr lang="en-US" altLang="zh-TW" sz="1400" dirty="0">
                <a:ea typeface="+mn-lt"/>
                <a:cs typeface="+mn-lt"/>
              </a:rPr>
              <a:t>ever</a:t>
            </a:r>
            <a:r>
              <a:rPr lang="zh-TW" altLang="en-US" sz="1400" dirty="0">
                <a:ea typeface="+mn-lt"/>
                <a:cs typeface="+mn-lt"/>
              </a:rPr>
              <a:t> </a:t>
            </a:r>
            <a:r>
              <a:rPr lang="en-US" altLang="zh-TW" sz="1400" dirty="0">
                <a:ea typeface="+mn-lt"/>
                <a:cs typeface="+mn-lt"/>
              </a:rPr>
              <a:t>N6</a:t>
            </a:r>
            <a:r>
              <a:rPr lang="zh-TW" altLang="en-US" sz="1400" dirty="0">
                <a:ea typeface="+mn-lt"/>
                <a:cs typeface="+mn-lt"/>
              </a:rPr>
              <a:t> </a:t>
            </a:r>
            <a:r>
              <a:rPr lang="en-US" altLang="zh-TW" sz="1400" dirty="0">
                <a:ea typeface="+mn-lt"/>
                <a:cs typeface="+mn-lt"/>
              </a:rPr>
              <a:t>-methyladenine</a:t>
            </a:r>
            <a:r>
              <a:rPr lang="zh-TW" altLang="en-US" sz="1400" dirty="0">
                <a:ea typeface="+mn-lt"/>
                <a:cs typeface="+mn-lt"/>
              </a:rPr>
              <a:t> </a:t>
            </a:r>
            <a:r>
              <a:rPr lang="en-US" altLang="zh-TW" sz="1400" dirty="0">
                <a:ea typeface="+mn-lt"/>
                <a:cs typeface="+mn-lt"/>
              </a:rPr>
              <a:t>modification</a:t>
            </a:r>
            <a:r>
              <a:rPr lang="zh-TW" altLang="en-US" sz="1400" dirty="0">
                <a:ea typeface="+mn-lt"/>
                <a:cs typeface="+mn-lt"/>
              </a:rPr>
              <a:t> </a:t>
            </a:r>
            <a:r>
              <a:rPr lang="en-US" altLang="zh-TW" sz="1400" dirty="0">
                <a:ea typeface="+mn-lt"/>
                <a:cs typeface="+mn-lt"/>
              </a:rPr>
              <a:t>prediction</a:t>
            </a:r>
            <a:r>
              <a:rPr lang="zh-TW" altLang="en-US" sz="1400" dirty="0">
                <a:ea typeface="+mn-lt"/>
                <a:cs typeface="+mn-lt"/>
              </a:rPr>
              <a:t> </a:t>
            </a:r>
            <a:r>
              <a:rPr lang="en-US" altLang="zh-TW" sz="1400" dirty="0">
                <a:ea typeface="+mn-lt"/>
                <a:cs typeface="+mn-lt"/>
              </a:rPr>
              <a:t>tool</a:t>
            </a:r>
            <a:r>
              <a:rPr lang="zh-TW" altLang="en-US" sz="1400" dirty="0">
                <a:ea typeface="+mn-lt"/>
                <a:cs typeface="+mn-lt"/>
              </a:rPr>
              <a:t> </a:t>
            </a:r>
            <a:r>
              <a:rPr lang="en-US" altLang="zh-TW" sz="1400" dirty="0">
                <a:ea typeface="+mn-lt"/>
                <a:cs typeface="+mn-lt"/>
              </a:rPr>
              <a:t>for</a:t>
            </a:r>
            <a:r>
              <a:rPr lang="zh-TW" altLang="en-US" sz="1400" dirty="0">
                <a:ea typeface="+mn-lt"/>
                <a:cs typeface="+mn-lt"/>
              </a:rPr>
              <a:t> </a:t>
            </a:r>
            <a:r>
              <a:rPr lang="en-US" altLang="zh-TW" sz="1400" dirty="0">
                <a:ea typeface="+mn-lt"/>
                <a:cs typeface="+mn-lt"/>
              </a:rPr>
              <a:t>the</a:t>
            </a:r>
            <a:r>
              <a:rPr lang="zh-TW" altLang="en-US" sz="1400" dirty="0">
                <a:ea typeface="+mn-lt"/>
                <a:cs typeface="+mn-lt"/>
              </a:rPr>
              <a:t> </a:t>
            </a:r>
            <a:r>
              <a:rPr lang="en-US" altLang="zh-TW" sz="1400" dirty="0">
                <a:ea typeface="+mn-lt"/>
                <a:cs typeface="+mn-lt"/>
              </a:rPr>
              <a:t>Mus</a:t>
            </a:r>
            <a:r>
              <a:rPr lang="zh-TW" altLang="en-US" sz="1400" dirty="0">
                <a:ea typeface="+mn-lt"/>
                <a:cs typeface="+mn-lt"/>
              </a:rPr>
              <a:t> </a:t>
            </a:r>
            <a:r>
              <a:rPr lang="en-US" altLang="zh-TW" sz="1400" dirty="0">
                <a:ea typeface="+mn-lt"/>
                <a:cs typeface="+mn-lt"/>
              </a:rPr>
              <a:t>musculus</a:t>
            </a:r>
            <a:r>
              <a:rPr lang="zh-TW" altLang="en-US" sz="1400" dirty="0">
                <a:ea typeface="+mn-lt"/>
                <a:cs typeface="+mn-lt"/>
              </a:rPr>
              <a:t> </a:t>
            </a:r>
            <a:r>
              <a:rPr lang="en-US" altLang="zh-TW" sz="1400" dirty="0">
                <a:ea typeface="+mn-lt"/>
                <a:cs typeface="+mn-lt"/>
              </a:rPr>
              <a:t>genome.</a:t>
            </a:r>
            <a:r>
              <a:rPr lang="zh-TW" altLang="en-US" sz="1400" dirty="0">
                <a:ea typeface="+mn-lt"/>
                <a:cs typeface="+mn-lt"/>
              </a:rPr>
              <a:t> </a:t>
            </a:r>
            <a:r>
              <a:rPr lang="en-US" altLang="zh-TW" sz="1400" dirty="0">
                <a:ea typeface="+mn-lt"/>
                <a:cs typeface="+mn-lt"/>
              </a:rPr>
              <a:t>iDNA6mA-PseKNC</a:t>
            </a:r>
            <a:r>
              <a:rPr lang="zh-TW" altLang="en-US" sz="1400" dirty="0">
                <a:ea typeface="+mn-lt"/>
                <a:cs typeface="+mn-lt"/>
              </a:rPr>
              <a:t> </a:t>
            </a:r>
            <a:r>
              <a:rPr lang="en-US" altLang="zh-TW" sz="1400" dirty="0">
                <a:ea typeface="+mn-lt"/>
                <a:cs typeface="+mn-lt"/>
              </a:rPr>
              <a:t>proposed</a:t>
            </a:r>
            <a:r>
              <a:rPr lang="zh-TW" altLang="en-US" sz="1400" dirty="0">
                <a:ea typeface="+mn-lt"/>
                <a:cs typeface="+mn-lt"/>
              </a:rPr>
              <a:t> </a:t>
            </a:r>
            <a:r>
              <a:rPr lang="en-US" altLang="zh-TW" sz="1400" dirty="0">
                <a:ea typeface="+mn-lt"/>
                <a:cs typeface="+mn-lt"/>
              </a:rPr>
              <a:t>sequence</a:t>
            </a:r>
            <a:r>
              <a:rPr lang="zh-TW" altLang="en-US" sz="1400" dirty="0">
                <a:ea typeface="+mn-lt"/>
                <a:cs typeface="+mn-lt"/>
              </a:rPr>
              <a:t> </a:t>
            </a:r>
            <a:r>
              <a:rPr lang="en-US" altLang="zh-TW" sz="1400" dirty="0">
                <a:ea typeface="+mn-lt"/>
                <a:cs typeface="+mn-lt"/>
              </a:rPr>
              <a:t>sample</a:t>
            </a:r>
            <a:r>
              <a:rPr lang="zh-TW" altLang="en-US" sz="1400" dirty="0">
                <a:ea typeface="+mn-lt"/>
                <a:cs typeface="+mn-lt"/>
              </a:rPr>
              <a:t> </a:t>
            </a:r>
            <a:r>
              <a:rPr lang="en-US" altLang="zh-TW" sz="1400" dirty="0">
                <a:ea typeface="+mn-lt"/>
                <a:cs typeface="+mn-lt"/>
              </a:rPr>
              <a:t>formulation</a:t>
            </a:r>
            <a:r>
              <a:rPr lang="zh-TW" altLang="en-US" sz="1400" dirty="0">
                <a:ea typeface="+mn-lt"/>
                <a:cs typeface="+mn-lt"/>
              </a:rPr>
              <a:t> </a:t>
            </a:r>
            <a:r>
              <a:rPr lang="en-US" altLang="zh-TW" sz="1400" dirty="0">
                <a:ea typeface="+mn-lt"/>
                <a:cs typeface="+mn-lt"/>
              </a:rPr>
              <a:t>for</a:t>
            </a:r>
            <a:r>
              <a:rPr lang="zh-TW" altLang="en-US" sz="1400" dirty="0">
                <a:ea typeface="+mn-lt"/>
                <a:cs typeface="+mn-lt"/>
              </a:rPr>
              <a:t> </a:t>
            </a:r>
            <a:r>
              <a:rPr lang="en-US" altLang="zh-TW" sz="1400" dirty="0">
                <a:ea typeface="+mn-lt"/>
                <a:cs typeface="+mn-lt"/>
              </a:rPr>
              <a:t>feature</a:t>
            </a:r>
            <a:r>
              <a:rPr lang="zh-TW" altLang="en-US" sz="1400" dirty="0">
                <a:ea typeface="+mn-lt"/>
                <a:cs typeface="+mn-lt"/>
              </a:rPr>
              <a:t> </a:t>
            </a:r>
            <a:r>
              <a:rPr lang="en-US" altLang="zh-TW" sz="1400" dirty="0">
                <a:ea typeface="+mn-lt"/>
                <a:cs typeface="+mn-lt"/>
              </a:rPr>
              <a:t>extraction</a:t>
            </a:r>
            <a:r>
              <a:rPr lang="zh-TW" altLang="en-US" sz="1400" dirty="0">
                <a:ea typeface="+mn-lt"/>
                <a:cs typeface="+mn-lt"/>
              </a:rPr>
              <a:t> </a:t>
            </a:r>
            <a:r>
              <a:rPr lang="en-US" altLang="zh-TW" sz="1400" dirty="0">
                <a:ea typeface="+mn-lt"/>
                <a:cs typeface="+mn-lt"/>
              </a:rPr>
              <a:t>and</a:t>
            </a:r>
            <a:r>
              <a:rPr lang="zh-TW" altLang="en-US" sz="1400" dirty="0">
                <a:ea typeface="+mn-lt"/>
                <a:cs typeface="+mn-lt"/>
              </a:rPr>
              <a:t> </a:t>
            </a:r>
            <a:r>
              <a:rPr lang="en-US" altLang="zh-TW" sz="1400" dirty="0">
                <a:ea typeface="+mn-lt"/>
                <a:cs typeface="+mn-lt"/>
              </a:rPr>
              <a:t>employed</a:t>
            </a:r>
            <a:r>
              <a:rPr lang="zh-TW" altLang="en-US" sz="1400" dirty="0">
                <a:ea typeface="+mn-lt"/>
                <a:cs typeface="+mn-lt"/>
              </a:rPr>
              <a:t> </a:t>
            </a:r>
            <a:r>
              <a:rPr lang="en-US" altLang="zh-TW" sz="1400" dirty="0">
                <a:ea typeface="+mn-lt"/>
                <a:cs typeface="+mn-lt"/>
              </a:rPr>
              <a:t>six</a:t>
            </a:r>
            <a:r>
              <a:rPr lang="zh-TW" altLang="en-US" sz="1400" dirty="0">
                <a:ea typeface="+mn-lt"/>
                <a:cs typeface="+mn-lt"/>
              </a:rPr>
              <a:t> </a:t>
            </a:r>
            <a:r>
              <a:rPr lang="en-US" altLang="zh-TW" sz="1400" dirty="0">
                <a:ea typeface="+mn-lt"/>
                <a:cs typeface="+mn-lt"/>
              </a:rPr>
              <a:t>different</a:t>
            </a:r>
            <a:r>
              <a:rPr lang="zh-TW" altLang="en-US" sz="1400" dirty="0">
                <a:ea typeface="+mn-lt"/>
                <a:cs typeface="+mn-lt"/>
              </a:rPr>
              <a:t> </a:t>
            </a:r>
            <a:r>
              <a:rPr lang="en-US" altLang="zh-TW" sz="1400" dirty="0">
                <a:ea typeface="+mn-lt"/>
                <a:cs typeface="+mn-lt"/>
              </a:rPr>
              <a:t>classifiers</a:t>
            </a:r>
            <a:r>
              <a:rPr lang="zh-TW" altLang="en-US" sz="1400" dirty="0">
                <a:ea typeface="+mn-lt"/>
                <a:cs typeface="+mn-lt"/>
              </a:rPr>
              <a:t> </a:t>
            </a:r>
            <a:r>
              <a:rPr lang="en-US" altLang="zh-TW" sz="1400" dirty="0">
                <a:ea typeface="+mn-lt"/>
                <a:cs typeface="+mn-lt"/>
              </a:rPr>
              <a:t>to</a:t>
            </a:r>
            <a:r>
              <a:rPr lang="zh-TW" altLang="en-US" sz="1400" dirty="0">
                <a:ea typeface="+mn-lt"/>
                <a:cs typeface="+mn-lt"/>
              </a:rPr>
              <a:t> </a:t>
            </a:r>
            <a:r>
              <a:rPr lang="en-US" altLang="zh-TW" sz="1400" dirty="0">
                <a:ea typeface="+mn-lt"/>
                <a:cs typeface="+mn-lt"/>
              </a:rPr>
              <a:t>identify</a:t>
            </a:r>
            <a:r>
              <a:rPr lang="zh-TW" altLang="en-US" sz="1400" dirty="0">
                <a:ea typeface="+mn-lt"/>
                <a:cs typeface="+mn-lt"/>
              </a:rPr>
              <a:t> </a:t>
            </a:r>
            <a:r>
              <a:rPr lang="en-US" altLang="zh-TW" sz="1400" dirty="0">
                <a:ea typeface="+mn-lt"/>
                <a:cs typeface="+mn-lt"/>
              </a:rPr>
              <a:t>the</a:t>
            </a:r>
            <a:r>
              <a:rPr lang="zh-TW" altLang="en-US" sz="1400" dirty="0">
                <a:ea typeface="+mn-lt"/>
                <a:cs typeface="+mn-lt"/>
              </a:rPr>
              <a:t> </a:t>
            </a:r>
            <a:r>
              <a:rPr lang="en-US" altLang="zh-TW" sz="1400" dirty="0">
                <a:ea typeface="+mn-lt"/>
                <a:cs typeface="+mn-lt"/>
              </a:rPr>
              <a:t>modification.</a:t>
            </a:r>
          </a:p>
          <a:p>
            <a:pPr marL="800100" lvl="1" indent="-342900">
              <a:spcAft>
                <a:spcPts val="0"/>
              </a:spcAft>
              <a:buClr>
                <a:srgbClr val="9E3611"/>
              </a:buClr>
              <a:buAutoNum type="arabicPeriod"/>
            </a:pPr>
            <a:endParaRPr lang="en-US" altLang="zh-TW" sz="1400" dirty="0">
              <a:ea typeface="+mn-lt"/>
              <a:cs typeface="+mn-lt"/>
            </a:endParaRPr>
          </a:p>
          <a:p>
            <a:pPr marL="800100" lvl="1" indent="-342900">
              <a:spcAft>
                <a:spcPts val="0"/>
              </a:spcAft>
              <a:buClr>
                <a:srgbClr val="9E3611"/>
              </a:buClr>
              <a:buAutoNum type="arabicPeriod"/>
            </a:pPr>
            <a:r>
              <a:rPr lang="en-US" sz="1400" b="1" dirty="0" err="1">
                <a:ea typeface="+mn-lt"/>
                <a:cs typeface="+mn-lt"/>
              </a:rPr>
              <a:t>csDMA</a:t>
            </a:r>
            <a:r>
              <a:rPr lang="en-US" sz="1400" b="1" dirty="0">
                <a:ea typeface="+mn-lt"/>
                <a:cs typeface="+mn-lt"/>
              </a:rPr>
              <a:t> </a:t>
            </a:r>
            <a:r>
              <a:rPr lang="en-US" sz="1400" dirty="0">
                <a:ea typeface="+mn-lt"/>
                <a:cs typeface="+mn-lt"/>
              </a:rPr>
              <a:t>is another reported tool that predicts the modification in N6 -adenine methylation, which used K-</a:t>
            </a:r>
            <a:r>
              <a:rPr lang="en-US" sz="1400" dirty="0" err="1">
                <a:ea typeface="+mn-lt"/>
                <a:cs typeface="+mn-lt"/>
              </a:rPr>
              <a:t>mer</a:t>
            </a:r>
            <a:r>
              <a:rPr lang="en-US" sz="1400" dirty="0">
                <a:ea typeface="+mn-lt"/>
                <a:cs typeface="+mn-lt"/>
              </a:rPr>
              <a:t> pattern, KSNPF frequency, nucleic shift density, binary code, and motif score matrix for extraction of the feature vector of the sequence. Further, they deployed 5 different classifiers to evaluate the performance of the extracted feature set.</a:t>
            </a:r>
          </a:p>
          <a:p>
            <a:pPr marL="800100" lvl="1" indent="-342900">
              <a:spcAft>
                <a:spcPts val="0"/>
              </a:spcAft>
              <a:buClr>
                <a:srgbClr val="9E3611"/>
              </a:buClr>
              <a:buAutoNum type="arabicPeriod"/>
            </a:pPr>
            <a:endParaRPr lang="en-US" sz="1400" dirty="0">
              <a:ea typeface="+mn-lt"/>
              <a:cs typeface="+mn-lt"/>
            </a:endParaRPr>
          </a:p>
          <a:p>
            <a:pPr marL="800100" lvl="1" indent="-342900">
              <a:spcAft>
                <a:spcPts val="0"/>
              </a:spcAft>
              <a:buClr>
                <a:srgbClr val="9E3611"/>
              </a:buClr>
              <a:buAutoNum type="arabicPeriod"/>
            </a:pPr>
            <a:r>
              <a:rPr lang="en-US" sz="1400" b="1" dirty="0">
                <a:ea typeface="+mn-lt"/>
                <a:cs typeface="+mn-lt"/>
              </a:rPr>
              <a:t>6mA-Finder </a:t>
            </a:r>
            <a:r>
              <a:rPr lang="en-US" sz="1400" dirty="0">
                <a:ea typeface="+mn-lt"/>
                <a:cs typeface="+mn-lt"/>
              </a:rPr>
              <a:t>was introduced as an online tool for predicting 6mA modification. 6mA-Finder engaged seven sequence encoding schemes to get three types of </a:t>
            </a:r>
            <a:r>
              <a:rPr lang="en-US" sz="1400" dirty="0" err="1">
                <a:ea typeface="+mn-lt"/>
                <a:cs typeface="+mn-lt"/>
              </a:rPr>
              <a:t>physico</a:t>
            </a:r>
            <a:r>
              <a:rPr lang="en-US" sz="1400" dirty="0">
                <a:ea typeface="+mn-lt"/>
                <a:cs typeface="+mn-lt"/>
              </a:rPr>
              <a:t>-chemical features encoded. These encoded features were then embedded in seven different classifiers to evaluate the performance of encoded features.</a:t>
            </a:r>
          </a:p>
          <a:p>
            <a:pPr marL="800100" lvl="1" indent="-342900">
              <a:spcAft>
                <a:spcPts val="0"/>
              </a:spcAft>
              <a:buClr>
                <a:srgbClr val="9E3611"/>
              </a:buClr>
              <a:buAutoNum type="arabicPeriod"/>
            </a:pPr>
            <a:endParaRPr lang="en-US" sz="1400" dirty="0">
              <a:ea typeface="+mn-lt"/>
              <a:cs typeface="+mn-lt"/>
            </a:endParaRPr>
          </a:p>
          <a:p>
            <a:pPr marL="800100" lvl="1" indent="-342900">
              <a:spcAft>
                <a:spcPts val="0"/>
              </a:spcAft>
              <a:buClr>
                <a:srgbClr val="9E3611"/>
              </a:buClr>
              <a:buAutoNum type="arabicPeriod"/>
            </a:pPr>
            <a:r>
              <a:rPr lang="en-US" sz="1400" b="1" dirty="0">
                <a:ea typeface="+mn-lt"/>
                <a:cs typeface="+mn-lt"/>
              </a:rPr>
              <a:t>i6mA-Pred</a:t>
            </a:r>
            <a:r>
              <a:rPr lang="en-US" sz="1400" dirty="0">
                <a:ea typeface="+mn-lt"/>
                <a:cs typeface="+mn-lt"/>
              </a:rPr>
              <a:t> is an identification tool for N6 -methyladenine modification in the rice genome </a:t>
            </a:r>
          </a:p>
        </p:txBody>
      </p:sp>
      <p:grpSp>
        <p:nvGrpSpPr>
          <p:cNvPr id="12" name="Group 11">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B1A038E5-2386-F888-0442-4B33F2CC3EE0}"/>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8</a:t>
            </a:fld>
            <a:endParaRPr lang="en-US"/>
          </a:p>
        </p:txBody>
      </p:sp>
    </p:spTree>
    <p:extLst>
      <p:ext uri="{BB962C8B-B14F-4D97-AF65-F5344CB8AC3E}">
        <p14:creationId xmlns:p14="http://schemas.microsoft.com/office/powerpoint/2010/main" val="294842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1E9D15-A12F-36C4-4CA3-35A7B5666B79}"/>
              </a:ext>
            </a:extLst>
          </p:cNvPr>
          <p:cNvSpPr>
            <a:spLocks noGrp="1"/>
          </p:cNvSpPr>
          <p:nvPr>
            <p:ph type="title"/>
          </p:nvPr>
        </p:nvSpPr>
        <p:spPr/>
        <p:txBody>
          <a:bodyPr/>
          <a:lstStyle/>
          <a:p>
            <a:r>
              <a:rPr lang="en-US" dirty="0">
                <a:ea typeface="+mj-lt"/>
              </a:rPr>
              <a:t>IN</a:t>
            </a:r>
            <a:r>
              <a:rPr lang="zh-TW"/>
              <a:t>TR</a:t>
            </a:r>
            <a:r>
              <a:rPr lang="en-US" dirty="0">
                <a:ea typeface="+mj-lt"/>
              </a:rPr>
              <a:t>ODU</a:t>
            </a:r>
            <a:r>
              <a:rPr lang="zh-TW"/>
              <a:t>CT</a:t>
            </a:r>
            <a:r>
              <a:rPr lang="en-US" dirty="0">
                <a:ea typeface="+mj-lt"/>
              </a:rPr>
              <a:t>ION</a:t>
            </a:r>
            <a:endParaRPr lang="zh-TW" dirty="0">
              <a:ea typeface="+mj-lt"/>
            </a:endParaRPr>
          </a:p>
        </p:txBody>
      </p:sp>
      <p:sp>
        <p:nvSpPr>
          <p:cNvPr id="3" name="內容版面配置區 2">
            <a:extLst>
              <a:ext uri="{FF2B5EF4-FFF2-40B4-BE49-F238E27FC236}">
                <a16:creationId xmlns:a16="http://schemas.microsoft.com/office/drawing/2014/main" id="{24D1AF8B-5CA7-4D37-BB23-5B13EB7E0E73}"/>
              </a:ext>
            </a:extLst>
          </p:cNvPr>
          <p:cNvSpPr>
            <a:spLocks noGrp="1"/>
          </p:cNvSpPr>
          <p:nvPr>
            <p:ph idx="1"/>
          </p:nvPr>
        </p:nvSpPr>
        <p:spPr/>
        <p:txBody>
          <a:bodyPr vert="horz" lIns="91440" tIns="45720" rIns="91440" bIns="45720" rtlCol="0" anchor="t">
            <a:normAutofit lnSpcReduction="10000"/>
          </a:bodyPr>
          <a:lstStyle/>
          <a:p>
            <a:r>
              <a:rPr lang="zh-TW">
                <a:ea typeface="+mn-lt"/>
                <a:cs typeface="+mn-lt"/>
              </a:rPr>
              <a:t>In recent years, Neural Network (NN)-based techniques, especially Convolution Neural Network (CNN), have shown tremendous improvement in many different research problems, e.g., in medical imaging and bio-informatics , while the use of CNN for DNA-6mA modification identification is still in the infancy. </a:t>
            </a:r>
          </a:p>
          <a:p>
            <a:pPr>
              <a:buClr>
                <a:srgbClr val="9E3611"/>
              </a:buClr>
            </a:pPr>
            <a:endParaRPr lang="zh-TW" altLang="en-US" dirty="0"/>
          </a:p>
          <a:p>
            <a:pPr>
              <a:buClr>
                <a:srgbClr val="9E3611"/>
              </a:buClr>
            </a:pPr>
            <a:r>
              <a:rPr lang="en-US" altLang="zh-TW" dirty="0">
                <a:ea typeface="+mn-lt"/>
                <a:cs typeface="+mn-lt"/>
              </a:rPr>
              <a:t>Recently,</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technique</a:t>
            </a:r>
            <a:r>
              <a:rPr lang="zh-TW" altLang="en-US" dirty="0">
                <a:ea typeface="+mn-lt"/>
                <a:cs typeface="+mn-lt"/>
              </a:rPr>
              <a:t> </a:t>
            </a:r>
            <a:r>
              <a:rPr lang="en-US" altLang="zh-TW" dirty="0">
                <a:ea typeface="+mn-lt"/>
                <a:cs typeface="+mn-lt"/>
              </a:rPr>
              <a:t>called</a:t>
            </a:r>
            <a:r>
              <a:rPr lang="zh-TW" altLang="en-US" dirty="0">
                <a:ea typeface="+mn-lt"/>
                <a:cs typeface="+mn-lt"/>
              </a:rPr>
              <a:t> </a:t>
            </a:r>
            <a:r>
              <a:rPr lang="en-US" altLang="zh-TW" dirty="0" err="1">
                <a:ea typeface="+mn-lt"/>
                <a:cs typeface="+mn-lt"/>
              </a:rPr>
              <a:t>iIM</a:t>
            </a:r>
            <a:r>
              <a:rPr lang="en-US" altLang="zh-TW" dirty="0">
                <a:ea typeface="+mn-lt"/>
                <a:cs typeface="+mn-lt"/>
              </a:rPr>
              <a:t>-CNN</a:t>
            </a:r>
            <a:r>
              <a:rPr lang="zh-TW" altLang="en-US" dirty="0">
                <a:ea typeface="+mn-lt"/>
                <a:cs typeface="+mn-lt"/>
              </a:rPr>
              <a:t> </a:t>
            </a:r>
            <a:r>
              <a:rPr lang="en-US" altLang="zh-TW" dirty="0">
                <a:ea typeface="+mn-lt"/>
                <a:cs typeface="+mn-lt"/>
              </a:rPr>
              <a:t>was</a:t>
            </a:r>
            <a:r>
              <a:rPr lang="zh-TW" altLang="en-US" dirty="0">
                <a:ea typeface="+mn-lt"/>
                <a:cs typeface="+mn-lt"/>
              </a:rPr>
              <a:t> </a:t>
            </a:r>
            <a:r>
              <a:rPr lang="en-US" altLang="zh-TW" dirty="0">
                <a:ea typeface="+mn-lt"/>
                <a:cs typeface="+mn-lt"/>
              </a:rPr>
              <a:t>reported</a:t>
            </a:r>
            <a:r>
              <a:rPr lang="zh-TW" altLang="en-US" dirty="0">
                <a:ea typeface="+mn-lt"/>
                <a:cs typeface="+mn-lt"/>
              </a:rPr>
              <a:t> </a:t>
            </a:r>
            <a:r>
              <a:rPr lang="en-US" altLang="zh-TW" dirty="0">
                <a:ea typeface="+mn-lt"/>
                <a:cs typeface="+mn-lt"/>
              </a:rPr>
              <a:t>by</a:t>
            </a:r>
            <a:r>
              <a:rPr lang="zh-TW" altLang="en-US" dirty="0">
                <a:ea typeface="+mn-lt"/>
                <a:cs typeface="+mn-lt"/>
              </a:rPr>
              <a:t> </a:t>
            </a:r>
            <a:r>
              <a:rPr lang="en-US" altLang="zh-TW" dirty="0">
                <a:ea typeface="+mn-lt"/>
                <a:cs typeface="+mn-lt"/>
              </a:rPr>
              <a:t>Wahab</a:t>
            </a:r>
            <a:r>
              <a:rPr lang="zh-TW" altLang="en-US" dirty="0">
                <a:ea typeface="+mn-lt"/>
                <a:cs typeface="+mn-lt"/>
              </a:rPr>
              <a:t> </a:t>
            </a:r>
            <a:r>
              <a:rPr lang="en-US" altLang="zh-TW" dirty="0">
                <a:ea typeface="+mn-lt"/>
                <a:cs typeface="+mn-lt"/>
              </a:rPr>
              <a:t>et</a:t>
            </a:r>
            <a:r>
              <a:rPr lang="zh-TW" altLang="en-US" dirty="0">
                <a:ea typeface="+mn-lt"/>
                <a:cs typeface="+mn-lt"/>
              </a:rPr>
              <a:t> </a:t>
            </a:r>
            <a:r>
              <a:rPr lang="en-US" altLang="zh-TW" dirty="0">
                <a:ea typeface="+mn-lt"/>
                <a:cs typeface="+mn-lt"/>
              </a:rPr>
              <a:t>al.,</a:t>
            </a:r>
            <a:r>
              <a:rPr lang="zh-TW" altLang="en-US" dirty="0">
                <a:ea typeface="+mn-lt"/>
                <a:cs typeface="+mn-lt"/>
              </a:rPr>
              <a:t> </a:t>
            </a:r>
            <a:r>
              <a:rPr lang="en-US" altLang="zh-TW" dirty="0">
                <a:ea typeface="+mn-lt"/>
                <a:cs typeface="+mn-lt"/>
              </a:rPr>
              <a:t>which</a:t>
            </a:r>
            <a:r>
              <a:rPr lang="zh-TW" altLang="en-US" dirty="0">
                <a:ea typeface="+mn-lt"/>
                <a:cs typeface="+mn-lt"/>
              </a:rPr>
              <a:t> </a:t>
            </a:r>
            <a:r>
              <a:rPr lang="en-US" altLang="zh-TW" dirty="0">
                <a:ea typeface="+mn-lt"/>
                <a:cs typeface="+mn-lt"/>
              </a:rPr>
              <a:t>uses</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CNN-based</a:t>
            </a:r>
            <a:r>
              <a:rPr lang="zh-TW" altLang="en-US" dirty="0">
                <a:ea typeface="+mn-lt"/>
                <a:cs typeface="+mn-lt"/>
              </a:rPr>
              <a:t> </a:t>
            </a:r>
            <a:r>
              <a:rPr lang="en-US" altLang="zh-TW" dirty="0">
                <a:ea typeface="+mn-lt"/>
                <a:cs typeface="+mn-lt"/>
              </a:rPr>
              <a:t>model</a:t>
            </a:r>
            <a:r>
              <a:rPr lang="zh-TW" altLang="en-US" dirty="0">
                <a:ea typeface="+mn-lt"/>
                <a:cs typeface="+mn-lt"/>
              </a:rPr>
              <a:t> </a:t>
            </a:r>
            <a:r>
              <a:rPr lang="en-US" altLang="zh-TW" dirty="0">
                <a:ea typeface="+mn-lt"/>
                <a:cs typeface="+mn-lt"/>
              </a:rPr>
              <a:t>for</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N6-adenine</a:t>
            </a:r>
            <a:r>
              <a:rPr lang="zh-TW" altLang="en-US" dirty="0">
                <a:ea typeface="+mn-lt"/>
                <a:cs typeface="+mn-lt"/>
              </a:rPr>
              <a:t> </a:t>
            </a:r>
            <a:r>
              <a:rPr lang="en-US" altLang="zh-TW" dirty="0">
                <a:ea typeface="+mn-lt"/>
                <a:cs typeface="+mn-lt"/>
              </a:rPr>
              <a:t>methylation</a:t>
            </a:r>
            <a:r>
              <a:rPr lang="zh-TW" altLang="en-US" dirty="0">
                <a:ea typeface="+mn-lt"/>
                <a:cs typeface="+mn-lt"/>
              </a:rPr>
              <a:t> </a:t>
            </a:r>
            <a:r>
              <a:rPr lang="en-US" altLang="zh-TW" dirty="0">
                <a:ea typeface="+mn-lt"/>
                <a:cs typeface="+mn-lt"/>
              </a:rPr>
              <a:t>modification</a:t>
            </a:r>
            <a:r>
              <a:rPr lang="zh-TW" altLang="en-US" dirty="0">
                <a:ea typeface="+mn-lt"/>
                <a:cs typeface="+mn-lt"/>
              </a:rPr>
              <a:t> </a:t>
            </a:r>
            <a:r>
              <a:rPr lang="en-US" altLang="zh-TW" dirty="0">
                <a:ea typeface="+mn-lt"/>
                <a:cs typeface="+mn-lt"/>
              </a:rPr>
              <a:t>identification</a:t>
            </a:r>
            <a:r>
              <a:rPr lang="zh-TW" altLang="en-US" dirty="0">
                <a:ea typeface="+mn-lt"/>
                <a:cs typeface="+mn-lt"/>
              </a:rPr>
              <a:t> </a:t>
            </a:r>
            <a:r>
              <a:rPr lang="en-US" altLang="zh-TW" dirty="0">
                <a:ea typeface="+mn-lt"/>
                <a:cs typeface="+mn-lt"/>
              </a:rPr>
              <a:t>in</a:t>
            </a:r>
            <a:r>
              <a:rPr lang="zh-TW" altLang="en-US" dirty="0">
                <a:ea typeface="+mn-lt"/>
                <a:cs typeface="+mn-lt"/>
              </a:rPr>
              <a:t> </a:t>
            </a:r>
            <a:r>
              <a:rPr lang="en-US" altLang="zh-TW" dirty="0">
                <a:ea typeface="+mn-lt"/>
                <a:cs typeface="+mn-lt"/>
              </a:rPr>
              <a:t>genomes</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different</a:t>
            </a:r>
            <a:r>
              <a:rPr lang="zh-TW" altLang="en-US" dirty="0">
                <a:ea typeface="+mn-lt"/>
                <a:cs typeface="+mn-lt"/>
              </a:rPr>
              <a:t> </a:t>
            </a:r>
            <a:r>
              <a:rPr lang="en-US" altLang="zh-TW" dirty="0">
                <a:ea typeface="+mn-lt"/>
                <a:cs typeface="+mn-lt"/>
              </a:rPr>
              <a:t>species.</a:t>
            </a:r>
          </a:p>
          <a:p>
            <a:pPr>
              <a:buClr>
                <a:srgbClr val="9E3611"/>
              </a:buClr>
            </a:pPr>
            <a:endParaRPr lang="en-US" altLang="zh-TW" dirty="0"/>
          </a:p>
          <a:p>
            <a:pPr>
              <a:buClr>
                <a:srgbClr val="9E3611"/>
              </a:buClr>
            </a:pPr>
            <a:r>
              <a:rPr lang="en-US" dirty="0">
                <a:ea typeface="+mn-lt"/>
                <a:cs typeface="+mn-lt"/>
              </a:rPr>
              <a:t>The proposed CNN model in </a:t>
            </a:r>
            <a:r>
              <a:rPr lang="en-US" dirty="0" err="1">
                <a:ea typeface="+mn-lt"/>
                <a:cs typeface="+mn-lt"/>
              </a:rPr>
              <a:t>iIM</a:t>
            </a:r>
            <a:r>
              <a:rPr lang="en-US" dirty="0">
                <a:ea typeface="+mn-lt"/>
                <a:cs typeface="+mn-lt"/>
              </a:rPr>
              <a:t>-CNN carries two convolution layers with two max-pooling layers and a set of fully connected layers. </a:t>
            </a:r>
            <a:r>
              <a:rPr lang="en-US" dirty="0" err="1">
                <a:ea typeface="+mn-lt"/>
                <a:cs typeface="+mn-lt"/>
              </a:rPr>
              <a:t>iIM</a:t>
            </a:r>
            <a:r>
              <a:rPr lang="en-US" dirty="0">
                <a:ea typeface="+mn-lt"/>
                <a:cs typeface="+mn-lt"/>
              </a:rPr>
              <a:t>-CN showed high performance in prediction of N6 -methyladenine modification, somehow still, a research space is available where many aspects of CNN can be explored more.</a:t>
            </a:r>
            <a:endParaRPr lang="en-US" altLang="zh-TW" dirty="0"/>
          </a:p>
        </p:txBody>
      </p:sp>
      <p:sp>
        <p:nvSpPr>
          <p:cNvPr id="4" name="投影片編號版面配置區 3">
            <a:extLst>
              <a:ext uri="{FF2B5EF4-FFF2-40B4-BE49-F238E27FC236}">
                <a16:creationId xmlns:a16="http://schemas.microsoft.com/office/drawing/2014/main" id="{BEA2CC70-3B66-DEC4-FC1C-11905A2B138D}"/>
              </a:ext>
            </a:extLst>
          </p:cNvPr>
          <p:cNvSpPr>
            <a:spLocks noGrp="1"/>
          </p:cNvSpPr>
          <p:nvPr>
            <p:ph type="sldNum" sz="quarter" idx="12"/>
          </p:nvPr>
        </p:nvSpPr>
        <p:spPr/>
        <p:txBody>
          <a:bodyPr/>
          <a:lstStyle/>
          <a:p>
            <a:pPr rtl="0"/>
            <a:fld id="{4FAB73BC-B049-4115-A692-8D63A059BFB8}" type="slidenum">
              <a:rPr lang="en-US" dirty="0"/>
              <a:t>9</a:t>
            </a:fld>
            <a:endParaRPr lang="en-US" dirty="0"/>
          </a:p>
        </p:txBody>
      </p:sp>
    </p:spTree>
    <p:extLst>
      <p:ext uri="{BB962C8B-B14F-4D97-AF65-F5344CB8AC3E}">
        <p14:creationId xmlns:p14="http://schemas.microsoft.com/office/powerpoint/2010/main" val="937293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質樣式">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0</Words>
  <Application>Microsoft Office PowerPoint</Application>
  <PresentationFormat>寬螢幕</PresentationFormat>
  <Paragraphs>0</Paragraphs>
  <Slides>21</Slides>
  <Notes>0</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木質樣式</vt:lpstr>
      <vt:lpstr>DNA6mA-MINT: DNA-6mA Modification Identification Neural Tool</vt:lpstr>
      <vt:lpstr>Impact factor</vt:lpstr>
      <vt:lpstr>Outline</vt:lpstr>
      <vt:lpstr>INTRODUCTION</vt:lpstr>
      <vt:lpstr>INTRODUCTION</vt:lpstr>
      <vt:lpstr>INTRODUCTION</vt:lpstr>
      <vt:lpstr>INTRODUCTION</vt:lpstr>
      <vt:lpstr>INTRODUCTION</vt:lpstr>
      <vt:lpstr>INTRODUCTION</vt:lpstr>
      <vt:lpstr>INTRODUCTION</vt:lpstr>
      <vt:lpstr>Datasets</vt:lpstr>
      <vt:lpstr>Model</vt:lpstr>
      <vt:lpstr>Model</vt:lpstr>
      <vt:lpstr>Evaluate</vt:lpstr>
      <vt:lpstr>result</vt:lpstr>
      <vt:lpstr>result</vt:lpstr>
      <vt:lpstr>result</vt:lpstr>
      <vt:lpstr>result</vt:lpstr>
      <vt:lpstr>M. musculus</vt:lpstr>
      <vt:lpstr>Rice</vt:lpstr>
      <vt:lpstr>Combined-species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
  <cp:revision>700</cp:revision>
  <dcterms:created xsi:type="dcterms:W3CDTF">2022-03-21T07:58:04Z</dcterms:created>
  <dcterms:modified xsi:type="dcterms:W3CDTF">2022-04-12T07:45:18Z</dcterms:modified>
</cp:coreProperties>
</file>