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72" r:id="rId7"/>
    <p:sldId id="261" r:id="rId8"/>
    <p:sldId id="262" r:id="rId9"/>
    <p:sldId id="267" r:id="rId10"/>
    <p:sldId id="266" r:id="rId11"/>
    <p:sldId id="265" r:id="rId12"/>
    <p:sldId id="264" r:id="rId13"/>
    <p:sldId id="268" r:id="rId14"/>
    <p:sldId id="273" r:id="rId15"/>
    <p:sldId id="269" r:id="rId16"/>
    <p:sldId id="270" r:id="rId17"/>
    <p:sldId id="271" r:id="rId18"/>
    <p:sldId id="274" r:id="rId19"/>
    <p:sldId id="275" r:id="rId20"/>
    <p:sldId id="277" r:id="rId21"/>
    <p:sldId id="276" r:id="rId22"/>
    <p:sldId id="278" r:id="rId23"/>
    <p:sldId id="279" r:id="rId24"/>
    <p:sldId id="280" r:id="rId25"/>
    <p:sldId id="281" r:id="rId26"/>
    <p:sldId id="282" r:id="rId27"/>
    <p:sldId id="283" r:id="rId28"/>
    <p:sldId id="284" r:id="rId29"/>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0" d="100"/>
          <a:sy n="110" d="100"/>
        </p:scale>
        <p:origin x="59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A1D73489-07D6-547E-9B8D-BD8E854F6962}"/>
              </a:ext>
            </a:extLst>
          </p:cNvPr>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a:extLst>
              <a:ext uri="{FF2B5EF4-FFF2-40B4-BE49-F238E27FC236}">
                <a16:creationId xmlns:a16="http://schemas.microsoft.com/office/drawing/2014/main" xmlns="" id="{5078F1E6-9340-4328-2C01-E623B6D450D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p>
        </p:txBody>
      </p:sp>
      <p:sp>
        <p:nvSpPr>
          <p:cNvPr id="4" name="日期版面配置區 3">
            <a:extLst>
              <a:ext uri="{FF2B5EF4-FFF2-40B4-BE49-F238E27FC236}">
                <a16:creationId xmlns:a16="http://schemas.microsoft.com/office/drawing/2014/main" xmlns="" id="{6CCAFC9E-703A-48F5-A3BD-D48942EEA148}"/>
              </a:ext>
            </a:extLst>
          </p:cNvPr>
          <p:cNvSpPr>
            <a:spLocks noGrp="1"/>
          </p:cNvSpPr>
          <p:nvPr>
            <p:ph type="dt" sz="half" idx="10"/>
          </p:nvPr>
        </p:nvSpPr>
        <p:spPr/>
        <p:txBody>
          <a:bodyPr/>
          <a:lstStyle/>
          <a:p>
            <a:fld id="{D7C53188-7959-46CD-8E24-42505993CB6A}" type="datetimeFigureOut">
              <a:rPr lang="zh-TW" altLang="en-US" smtClean="0"/>
              <a:t>2022/6/1</a:t>
            </a:fld>
            <a:endParaRPr lang="zh-TW" altLang="en-US"/>
          </a:p>
        </p:txBody>
      </p:sp>
      <p:sp>
        <p:nvSpPr>
          <p:cNvPr id="5" name="頁尾版面配置區 4">
            <a:extLst>
              <a:ext uri="{FF2B5EF4-FFF2-40B4-BE49-F238E27FC236}">
                <a16:creationId xmlns:a16="http://schemas.microsoft.com/office/drawing/2014/main" xmlns="" id="{FE496F44-BD58-256D-06FD-784449988453}"/>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xmlns="" id="{BFCD772A-9651-81FA-631A-5FBAAAB7F1A4}"/>
              </a:ext>
            </a:extLst>
          </p:cNvPr>
          <p:cNvSpPr>
            <a:spLocks noGrp="1"/>
          </p:cNvSpPr>
          <p:nvPr>
            <p:ph type="sldNum" sz="quarter" idx="12"/>
          </p:nvPr>
        </p:nvSpPr>
        <p:spPr/>
        <p:txBody>
          <a:bodyPr/>
          <a:lstStyle/>
          <a:p>
            <a:fld id="{FBA478EA-9109-4D6E-9947-ED06C7FFB7B5}" type="slidenum">
              <a:rPr lang="zh-TW" altLang="en-US" smtClean="0"/>
              <a:t>‹#›</a:t>
            </a:fld>
            <a:endParaRPr lang="zh-TW" altLang="en-US"/>
          </a:p>
        </p:txBody>
      </p:sp>
    </p:spTree>
    <p:extLst>
      <p:ext uri="{BB962C8B-B14F-4D97-AF65-F5344CB8AC3E}">
        <p14:creationId xmlns:p14="http://schemas.microsoft.com/office/powerpoint/2010/main" val="39483057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7C115CB1-7FE5-1B14-E2F6-54A1422578E5}"/>
              </a:ext>
            </a:extLst>
          </p:cNvPr>
          <p:cNvSpPr>
            <a:spLocks noGrp="1"/>
          </p:cNvSpPr>
          <p:nvPr>
            <p:ph type="title"/>
          </p:nvPr>
        </p:nvSpPr>
        <p:spPr/>
        <p:txBody>
          <a:bodyPr/>
          <a:lstStyle/>
          <a:p>
            <a:r>
              <a:rPr lang="zh-TW" altLang="en-US"/>
              <a:t>按一下以編輯母片標題樣式</a:t>
            </a:r>
          </a:p>
        </p:txBody>
      </p:sp>
      <p:sp>
        <p:nvSpPr>
          <p:cNvPr id="3" name="直排文字版面配置區 2">
            <a:extLst>
              <a:ext uri="{FF2B5EF4-FFF2-40B4-BE49-F238E27FC236}">
                <a16:creationId xmlns:a16="http://schemas.microsoft.com/office/drawing/2014/main" xmlns="" id="{60BF3CBA-8AB6-23E8-01AF-307F4644A577}"/>
              </a:ext>
            </a:extLst>
          </p:cNvPr>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xmlns="" id="{EA4BF5DA-7CAD-0DCF-6AF3-BB698B586E6A}"/>
              </a:ext>
            </a:extLst>
          </p:cNvPr>
          <p:cNvSpPr>
            <a:spLocks noGrp="1"/>
          </p:cNvSpPr>
          <p:nvPr>
            <p:ph type="dt" sz="half" idx="10"/>
          </p:nvPr>
        </p:nvSpPr>
        <p:spPr/>
        <p:txBody>
          <a:bodyPr/>
          <a:lstStyle/>
          <a:p>
            <a:fld id="{D7C53188-7959-46CD-8E24-42505993CB6A}" type="datetimeFigureOut">
              <a:rPr lang="zh-TW" altLang="en-US" smtClean="0"/>
              <a:t>2022/6/1</a:t>
            </a:fld>
            <a:endParaRPr lang="zh-TW" altLang="en-US"/>
          </a:p>
        </p:txBody>
      </p:sp>
      <p:sp>
        <p:nvSpPr>
          <p:cNvPr id="5" name="頁尾版面配置區 4">
            <a:extLst>
              <a:ext uri="{FF2B5EF4-FFF2-40B4-BE49-F238E27FC236}">
                <a16:creationId xmlns:a16="http://schemas.microsoft.com/office/drawing/2014/main" xmlns="" id="{4DCA869C-910A-59C6-BDDE-059D1E01BE29}"/>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xmlns="" id="{BFEA839C-5922-27F6-3FC3-2F615E38DA4B}"/>
              </a:ext>
            </a:extLst>
          </p:cNvPr>
          <p:cNvSpPr>
            <a:spLocks noGrp="1"/>
          </p:cNvSpPr>
          <p:nvPr>
            <p:ph type="sldNum" sz="quarter" idx="12"/>
          </p:nvPr>
        </p:nvSpPr>
        <p:spPr/>
        <p:txBody>
          <a:bodyPr/>
          <a:lstStyle/>
          <a:p>
            <a:fld id="{FBA478EA-9109-4D6E-9947-ED06C7FFB7B5}" type="slidenum">
              <a:rPr lang="zh-TW" altLang="en-US" smtClean="0"/>
              <a:t>‹#›</a:t>
            </a:fld>
            <a:endParaRPr lang="zh-TW" altLang="en-US"/>
          </a:p>
        </p:txBody>
      </p:sp>
    </p:spTree>
    <p:extLst>
      <p:ext uri="{BB962C8B-B14F-4D97-AF65-F5344CB8AC3E}">
        <p14:creationId xmlns:p14="http://schemas.microsoft.com/office/powerpoint/2010/main" val="7899039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xmlns="" id="{F2F563AE-711E-908F-DDCA-8A84A3C24036}"/>
              </a:ext>
            </a:extLst>
          </p:cNvPr>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a:extLst>
              <a:ext uri="{FF2B5EF4-FFF2-40B4-BE49-F238E27FC236}">
                <a16:creationId xmlns:a16="http://schemas.microsoft.com/office/drawing/2014/main" xmlns="" id="{CF4AEE64-2301-4084-7EB6-72F90BEC213E}"/>
              </a:ext>
            </a:extLst>
          </p:cNvPr>
          <p:cNvSpPr>
            <a:spLocks noGrp="1"/>
          </p:cNvSpPr>
          <p:nvPr>
            <p:ph type="body" orient="vert" idx="1"/>
          </p:nvPr>
        </p:nvSpPr>
        <p:spPr>
          <a:xfrm>
            <a:off x="838200" y="365125"/>
            <a:ext cx="7734300"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xmlns="" id="{8591159E-B7E9-4374-691A-127D340C78FA}"/>
              </a:ext>
            </a:extLst>
          </p:cNvPr>
          <p:cNvSpPr>
            <a:spLocks noGrp="1"/>
          </p:cNvSpPr>
          <p:nvPr>
            <p:ph type="dt" sz="half" idx="10"/>
          </p:nvPr>
        </p:nvSpPr>
        <p:spPr/>
        <p:txBody>
          <a:bodyPr/>
          <a:lstStyle/>
          <a:p>
            <a:fld id="{D7C53188-7959-46CD-8E24-42505993CB6A}" type="datetimeFigureOut">
              <a:rPr lang="zh-TW" altLang="en-US" smtClean="0"/>
              <a:t>2022/6/1</a:t>
            </a:fld>
            <a:endParaRPr lang="zh-TW" altLang="en-US"/>
          </a:p>
        </p:txBody>
      </p:sp>
      <p:sp>
        <p:nvSpPr>
          <p:cNvPr id="5" name="頁尾版面配置區 4">
            <a:extLst>
              <a:ext uri="{FF2B5EF4-FFF2-40B4-BE49-F238E27FC236}">
                <a16:creationId xmlns:a16="http://schemas.microsoft.com/office/drawing/2014/main" xmlns="" id="{CFAF37E7-46AB-AD2E-EB6E-8C30CE661221}"/>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xmlns="" id="{A7B6E661-31EA-0A2C-4EE1-572ED2E78596}"/>
              </a:ext>
            </a:extLst>
          </p:cNvPr>
          <p:cNvSpPr>
            <a:spLocks noGrp="1"/>
          </p:cNvSpPr>
          <p:nvPr>
            <p:ph type="sldNum" sz="quarter" idx="12"/>
          </p:nvPr>
        </p:nvSpPr>
        <p:spPr/>
        <p:txBody>
          <a:bodyPr/>
          <a:lstStyle/>
          <a:p>
            <a:fld id="{FBA478EA-9109-4D6E-9947-ED06C7FFB7B5}" type="slidenum">
              <a:rPr lang="zh-TW" altLang="en-US" smtClean="0"/>
              <a:t>‹#›</a:t>
            </a:fld>
            <a:endParaRPr lang="zh-TW" altLang="en-US"/>
          </a:p>
        </p:txBody>
      </p:sp>
    </p:spTree>
    <p:extLst>
      <p:ext uri="{BB962C8B-B14F-4D97-AF65-F5344CB8AC3E}">
        <p14:creationId xmlns:p14="http://schemas.microsoft.com/office/powerpoint/2010/main" val="19304552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BCA5AE25-BB9B-9CBA-9A8C-F6F2F5FA3C06}"/>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xmlns="" id="{55BA30A9-831E-0CDB-3BCC-1EE9AD9E5D19}"/>
              </a:ext>
            </a:extLst>
          </p:cNvPr>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xmlns="" id="{EED9C25A-F807-DBE9-4B5F-FB1F893E02A9}"/>
              </a:ext>
            </a:extLst>
          </p:cNvPr>
          <p:cNvSpPr>
            <a:spLocks noGrp="1"/>
          </p:cNvSpPr>
          <p:nvPr>
            <p:ph type="dt" sz="half" idx="10"/>
          </p:nvPr>
        </p:nvSpPr>
        <p:spPr/>
        <p:txBody>
          <a:bodyPr/>
          <a:lstStyle/>
          <a:p>
            <a:fld id="{D7C53188-7959-46CD-8E24-42505993CB6A}" type="datetimeFigureOut">
              <a:rPr lang="zh-TW" altLang="en-US" smtClean="0"/>
              <a:t>2022/6/1</a:t>
            </a:fld>
            <a:endParaRPr lang="zh-TW" altLang="en-US"/>
          </a:p>
        </p:txBody>
      </p:sp>
      <p:sp>
        <p:nvSpPr>
          <p:cNvPr id="5" name="頁尾版面配置區 4">
            <a:extLst>
              <a:ext uri="{FF2B5EF4-FFF2-40B4-BE49-F238E27FC236}">
                <a16:creationId xmlns:a16="http://schemas.microsoft.com/office/drawing/2014/main" xmlns="" id="{87887B65-D8C0-D1EA-8CCA-581B6A32E4A3}"/>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xmlns="" id="{014CA96B-A51E-7FED-FA39-276E4935CDBA}"/>
              </a:ext>
            </a:extLst>
          </p:cNvPr>
          <p:cNvSpPr>
            <a:spLocks noGrp="1"/>
          </p:cNvSpPr>
          <p:nvPr>
            <p:ph type="sldNum" sz="quarter" idx="12"/>
          </p:nvPr>
        </p:nvSpPr>
        <p:spPr/>
        <p:txBody>
          <a:bodyPr/>
          <a:lstStyle/>
          <a:p>
            <a:fld id="{FBA478EA-9109-4D6E-9947-ED06C7FFB7B5}" type="slidenum">
              <a:rPr lang="zh-TW" altLang="en-US" smtClean="0"/>
              <a:t>‹#›</a:t>
            </a:fld>
            <a:endParaRPr lang="zh-TW" altLang="en-US"/>
          </a:p>
        </p:txBody>
      </p:sp>
    </p:spTree>
    <p:extLst>
      <p:ext uri="{BB962C8B-B14F-4D97-AF65-F5344CB8AC3E}">
        <p14:creationId xmlns:p14="http://schemas.microsoft.com/office/powerpoint/2010/main" val="916098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2D777938-DB4B-502C-9D5B-4B57BA21B86E}"/>
              </a:ext>
            </a:extLst>
          </p:cNvPr>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a:extLst>
              <a:ext uri="{FF2B5EF4-FFF2-40B4-BE49-F238E27FC236}">
                <a16:creationId xmlns:a16="http://schemas.microsoft.com/office/drawing/2014/main" xmlns="" id="{4A992820-0A1D-7807-7661-7AD69D1CF11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日期版面配置區 3">
            <a:extLst>
              <a:ext uri="{FF2B5EF4-FFF2-40B4-BE49-F238E27FC236}">
                <a16:creationId xmlns:a16="http://schemas.microsoft.com/office/drawing/2014/main" xmlns="" id="{E8FCE0F1-713C-175C-3C88-F2B7C0112F11}"/>
              </a:ext>
            </a:extLst>
          </p:cNvPr>
          <p:cNvSpPr>
            <a:spLocks noGrp="1"/>
          </p:cNvSpPr>
          <p:nvPr>
            <p:ph type="dt" sz="half" idx="10"/>
          </p:nvPr>
        </p:nvSpPr>
        <p:spPr/>
        <p:txBody>
          <a:bodyPr/>
          <a:lstStyle/>
          <a:p>
            <a:fld id="{D7C53188-7959-46CD-8E24-42505993CB6A}" type="datetimeFigureOut">
              <a:rPr lang="zh-TW" altLang="en-US" smtClean="0"/>
              <a:t>2022/6/1</a:t>
            </a:fld>
            <a:endParaRPr lang="zh-TW" altLang="en-US"/>
          </a:p>
        </p:txBody>
      </p:sp>
      <p:sp>
        <p:nvSpPr>
          <p:cNvPr id="5" name="頁尾版面配置區 4">
            <a:extLst>
              <a:ext uri="{FF2B5EF4-FFF2-40B4-BE49-F238E27FC236}">
                <a16:creationId xmlns:a16="http://schemas.microsoft.com/office/drawing/2014/main" xmlns="" id="{BB928427-1B51-F8E8-30EC-86D3D627B83F}"/>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xmlns="" id="{5E2EDB9B-2AB6-532B-F094-B1BE6EB4689F}"/>
              </a:ext>
            </a:extLst>
          </p:cNvPr>
          <p:cNvSpPr>
            <a:spLocks noGrp="1"/>
          </p:cNvSpPr>
          <p:nvPr>
            <p:ph type="sldNum" sz="quarter" idx="12"/>
          </p:nvPr>
        </p:nvSpPr>
        <p:spPr/>
        <p:txBody>
          <a:bodyPr/>
          <a:lstStyle/>
          <a:p>
            <a:fld id="{FBA478EA-9109-4D6E-9947-ED06C7FFB7B5}" type="slidenum">
              <a:rPr lang="zh-TW" altLang="en-US" smtClean="0"/>
              <a:t>‹#›</a:t>
            </a:fld>
            <a:endParaRPr lang="zh-TW" altLang="en-US"/>
          </a:p>
        </p:txBody>
      </p:sp>
    </p:spTree>
    <p:extLst>
      <p:ext uri="{BB962C8B-B14F-4D97-AF65-F5344CB8AC3E}">
        <p14:creationId xmlns:p14="http://schemas.microsoft.com/office/powerpoint/2010/main" val="30410299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EB9B5EDA-147E-C654-8523-073D0B4E5921}"/>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xmlns="" id="{BE57BCB5-E8C8-D8AF-6BC4-1FD78C4D5CD2}"/>
              </a:ext>
            </a:extLst>
          </p:cNvPr>
          <p:cNvSpPr>
            <a:spLocks noGrp="1"/>
          </p:cNvSpPr>
          <p:nvPr>
            <p:ph sz="half" idx="1"/>
          </p:nvPr>
        </p:nvSpPr>
        <p:spPr>
          <a:xfrm>
            <a:off x="838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a:extLst>
              <a:ext uri="{FF2B5EF4-FFF2-40B4-BE49-F238E27FC236}">
                <a16:creationId xmlns:a16="http://schemas.microsoft.com/office/drawing/2014/main" xmlns="" id="{9958CBE2-B719-FA07-73C4-8EAD5354355B}"/>
              </a:ext>
            </a:extLst>
          </p:cNvPr>
          <p:cNvSpPr>
            <a:spLocks noGrp="1"/>
          </p:cNvSpPr>
          <p:nvPr>
            <p:ph sz="half" idx="2"/>
          </p:nvPr>
        </p:nvSpPr>
        <p:spPr>
          <a:xfrm>
            <a:off x="6172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a:extLst>
              <a:ext uri="{FF2B5EF4-FFF2-40B4-BE49-F238E27FC236}">
                <a16:creationId xmlns:a16="http://schemas.microsoft.com/office/drawing/2014/main" xmlns="" id="{292781E5-7DBA-6DD5-5689-C438C2BD2911}"/>
              </a:ext>
            </a:extLst>
          </p:cNvPr>
          <p:cNvSpPr>
            <a:spLocks noGrp="1"/>
          </p:cNvSpPr>
          <p:nvPr>
            <p:ph type="dt" sz="half" idx="10"/>
          </p:nvPr>
        </p:nvSpPr>
        <p:spPr/>
        <p:txBody>
          <a:bodyPr/>
          <a:lstStyle/>
          <a:p>
            <a:fld id="{D7C53188-7959-46CD-8E24-42505993CB6A}" type="datetimeFigureOut">
              <a:rPr lang="zh-TW" altLang="en-US" smtClean="0"/>
              <a:t>2022/6/1</a:t>
            </a:fld>
            <a:endParaRPr lang="zh-TW" altLang="en-US"/>
          </a:p>
        </p:txBody>
      </p:sp>
      <p:sp>
        <p:nvSpPr>
          <p:cNvPr id="6" name="頁尾版面配置區 5">
            <a:extLst>
              <a:ext uri="{FF2B5EF4-FFF2-40B4-BE49-F238E27FC236}">
                <a16:creationId xmlns:a16="http://schemas.microsoft.com/office/drawing/2014/main" xmlns="" id="{8D4CE4C7-F609-EB46-281A-BA7A7674C457}"/>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xmlns="" id="{7B32B854-0C33-D4BB-E4A9-9C8C114225A8}"/>
              </a:ext>
            </a:extLst>
          </p:cNvPr>
          <p:cNvSpPr>
            <a:spLocks noGrp="1"/>
          </p:cNvSpPr>
          <p:nvPr>
            <p:ph type="sldNum" sz="quarter" idx="12"/>
          </p:nvPr>
        </p:nvSpPr>
        <p:spPr/>
        <p:txBody>
          <a:bodyPr/>
          <a:lstStyle/>
          <a:p>
            <a:fld id="{FBA478EA-9109-4D6E-9947-ED06C7FFB7B5}" type="slidenum">
              <a:rPr lang="zh-TW" altLang="en-US" smtClean="0"/>
              <a:t>‹#›</a:t>
            </a:fld>
            <a:endParaRPr lang="zh-TW" altLang="en-US"/>
          </a:p>
        </p:txBody>
      </p:sp>
    </p:spTree>
    <p:extLst>
      <p:ext uri="{BB962C8B-B14F-4D97-AF65-F5344CB8AC3E}">
        <p14:creationId xmlns:p14="http://schemas.microsoft.com/office/powerpoint/2010/main" val="14660863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D85D80D7-C5F7-87CD-9F84-36D2A34CC5B1}"/>
              </a:ext>
            </a:extLst>
          </p:cNvPr>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a:extLst>
              <a:ext uri="{FF2B5EF4-FFF2-40B4-BE49-F238E27FC236}">
                <a16:creationId xmlns:a16="http://schemas.microsoft.com/office/drawing/2014/main" xmlns="" id="{40563219-5A33-DE7E-FAB0-539F3ED02F6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a:extLst>
              <a:ext uri="{FF2B5EF4-FFF2-40B4-BE49-F238E27FC236}">
                <a16:creationId xmlns:a16="http://schemas.microsoft.com/office/drawing/2014/main" xmlns="" id="{5B8326DF-27D9-1F92-7937-AA156565AF82}"/>
              </a:ext>
            </a:extLst>
          </p:cNvPr>
          <p:cNvSpPr>
            <a:spLocks noGrp="1"/>
          </p:cNvSpPr>
          <p:nvPr>
            <p:ph sz="half" idx="2"/>
          </p:nvPr>
        </p:nvSpPr>
        <p:spPr>
          <a:xfrm>
            <a:off x="839788" y="2505075"/>
            <a:ext cx="5157787"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a:extLst>
              <a:ext uri="{FF2B5EF4-FFF2-40B4-BE49-F238E27FC236}">
                <a16:creationId xmlns:a16="http://schemas.microsoft.com/office/drawing/2014/main" xmlns="" id="{C58C024B-4C81-D7E0-32D5-ADA16B8352C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a:extLst>
              <a:ext uri="{FF2B5EF4-FFF2-40B4-BE49-F238E27FC236}">
                <a16:creationId xmlns:a16="http://schemas.microsoft.com/office/drawing/2014/main" xmlns="" id="{9808B1F1-BDFC-B1AC-57A8-302C7DC080EB}"/>
              </a:ext>
            </a:extLst>
          </p:cNvPr>
          <p:cNvSpPr>
            <a:spLocks noGrp="1"/>
          </p:cNvSpPr>
          <p:nvPr>
            <p:ph sz="quarter" idx="4"/>
          </p:nvPr>
        </p:nvSpPr>
        <p:spPr>
          <a:xfrm>
            <a:off x="6172200" y="2505075"/>
            <a:ext cx="5183188"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a:extLst>
              <a:ext uri="{FF2B5EF4-FFF2-40B4-BE49-F238E27FC236}">
                <a16:creationId xmlns:a16="http://schemas.microsoft.com/office/drawing/2014/main" xmlns="" id="{34B6CD23-0515-F328-11DE-2860C5AF9DC8}"/>
              </a:ext>
            </a:extLst>
          </p:cNvPr>
          <p:cNvSpPr>
            <a:spLocks noGrp="1"/>
          </p:cNvSpPr>
          <p:nvPr>
            <p:ph type="dt" sz="half" idx="10"/>
          </p:nvPr>
        </p:nvSpPr>
        <p:spPr/>
        <p:txBody>
          <a:bodyPr/>
          <a:lstStyle/>
          <a:p>
            <a:fld id="{D7C53188-7959-46CD-8E24-42505993CB6A}" type="datetimeFigureOut">
              <a:rPr lang="zh-TW" altLang="en-US" smtClean="0"/>
              <a:t>2022/6/1</a:t>
            </a:fld>
            <a:endParaRPr lang="zh-TW" altLang="en-US"/>
          </a:p>
        </p:txBody>
      </p:sp>
      <p:sp>
        <p:nvSpPr>
          <p:cNvPr id="8" name="頁尾版面配置區 7">
            <a:extLst>
              <a:ext uri="{FF2B5EF4-FFF2-40B4-BE49-F238E27FC236}">
                <a16:creationId xmlns:a16="http://schemas.microsoft.com/office/drawing/2014/main" xmlns="" id="{E595DB9B-2F8A-E07A-8CA9-020C9D8516B7}"/>
              </a:ext>
            </a:extLst>
          </p:cNvPr>
          <p:cNvSpPr>
            <a:spLocks noGrp="1"/>
          </p:cNvSpPr>
          <p:nvPr>
            <p:ph type="ftr" sz="quarter" idx="11"/>
          </p:nvPr>
        </p:nvSpPr>
        <p:spPr/>
        <p:txBody>
          <a:bodyPr/>
          <a:lstStyle/>
          <a:p>
            <a:endParaRPr lang="zh-TW" altLang="en-US"/>
          </a:p>
        </p:txBody>
      </p:sp>
      <p:sp>
        <p:nvSpPr>
          <p:cNvPr id="9" name="投影片編號版面配置區 8">
            <a:extLst>
              <a:ext uri="{FF2B5EF4-FFF2-40B4-BE49-F238E27FC236}">
                <a16:creationId xmlns:a16="http://schemas.microsoft.com/office/drawing/2014/main" xmlns="" id="{7DD1D7E4-7A71-A18F-8963-AF118CE76AEA}"/>
              </a:ext>
            </a:extLst>
          </p:cNvPr>
          <p:cNvSpPr>
            <a:spLocks noGrp="1"/>
          </p:cNvSpPr>
          <p:nvPr>
            <p:ph type="sldNum" sz="quarter" idx="12"/>
          </p:nvPr>
        </p:nvSpPr>
        <p:spPr/>
        <p:txBody>
          <a:bodyPr/>
          <a:lstStyle/>
          <a:p>
            <a:fld id="{FBA478EA-9109-4D6E-9947-ED06C7FFB7B5}" type="slidenum">
              <a:rPr lang="zh-TW" altLang="en-US" smtClean="0"/>
              <a:t>‹#›</a:t>
            </a:fld>
            <a:endParaRPr lang="zh-TW" altLang="en-US"/>
          </a:p>
        </p:txBody>
      </p:sp>
    </p:spTree>
    <p:extLst>
      <p:ext uri="{BB962C8B-B14F-4D97-AF65-F5344CB8AC3E}">
        <p14:creationId xmlns:p14="http://schemas.microsoft.com/office/powerpoint/2010/main" val="3669361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6874043C-1072-177F-AADE-3E0130C2DEFB}"/>
              </a:ext>
            </a:extLst>
          </p:cNvPr>
          <p:cNvSpPr>
            <a:spLocks noGrp="1"/>
          </p:cNvSpPr>
          <p:nvPr>
            <p:ph type="title"/>
          </p:nvPr>
        </p:nvSpPr>
        <p:spPr/>
        <p:txBody>
          <a:bodyPr/>
          <a:lstStyle/>
          <a:p>
            <a:r>
              <a:rPr lang="zh-TW" altLang="en-US"/>
              <a:t>按一下以編輯母片標題樣式</a:t>
            </a:r>
          </a:p>
        </p:txBody>
      </p:sp>
      <p:sp>
        <p:nvSpPr>
          <p:cNvPr id="3" name="日期版面配置區 2">
            <a:extLst>
              <a:ext uri="{FF2B5EF4-FFF2-40B4-BE49-F238E27FC236}">
                <a16:creationId xmlns:a16="http://schemas.microsoft.com/office/drawing/2014/main" xmlns="" id="{689C5A35-1D23-9196-16B0-3354C913B4E4}"/>
              </a:ext>
            </a:extLst>
          </p:cNvPr>
          <p:cNvSpPr>
            <a:spLocks noGrp="1"/>
          </p:cNvSpPr>
          <p:nvPr>
            <p:ph type="dt" sz="half" idx="10"/>
          </p:nvPr>
        </p:nvSpPr>
        <p:spPr/>
        <p:txBody>
          <a:bodyPr/>
          <a:lstStyle/>
          <a:p>
            <a:fld id="{D7C53188-7959-46CD-8E24-42505993CB6A}" type="datetimeFigureOut">
              <a:rPr lang="zh-TW" altLang="en-US" smtClean="0"/>
              <a:t>2022/6/1</a:t>
            </a:fld>
            <a:endParaRPr lang="zh-TW" altLang="en-US"/>
          </a:p>
        </p:txBody>
      </p:sp>
      <p:sp>
        <p:nvSpPr>
          <p:cNvPr id="4" name="頁尾版面配置區 3">
            <a:extLst>
              <a:ext uri="{FF2B5EF4-FFF2-40B4-BE49-F238E27FC236}">
                <a16:creationId xmlns:a16="http://schemas.microsoft.com/office/drawing/2014/main" xmlns="" id="{F8A1A139-F0AD-3A00-06EA-6091245F4862}"/>
              </a:ext>
            </a:extLst>
          </p:cNvPr>
          <p:cNvSpPr>
            <a:spLocks noGrp="1"/>
          </p:cNvSpPr>
          <p:nvPr>
            <p:ph type="ftr" sz="quarter" idx="11"/>
          </p:nvPr>
        </p:nvSpPr>
        <p:spPr/>
        <p:txBody>
          <a:bodyPr/>
          <a:lstStyle/>
          <a:p>
            <a:endParaRPr lang="zh-TW" altLang="en-US"/>
          </a:p>
        </p:txBody>
      </p:sp>
      <p:sp>
        <p:nvSpPr>
          <p:cNvPr id="5" name="投影片編號版面配置區 4">
            <a:extLst>
              <a:ext uri="{FF2B5EF4-FFF2-40B4-BE49-F238E27FC236}">
                <a16:creationId xmlns:a16="http://schemas.microsoft.com/office/drawing/2014/main" xmlns="" id="{D2000547-4014-1DDF-EC18-6A1B7C72FDC1}"/>
              </a:ext>
            </a:extLst>
          </p:cNvPr>
          <p:cNvSpPr>
            <a:spLocks noGrp="1"/>
          </p:cNvSpPr>
          <p:nvPr>
            <p:ph type="sldNum" sz="quarter" idx="12"/>
          </p:nvPr>
        </p:nvSpPr>
        <p:spPr/>
        <p:txBody>
          <a:bodyPr/>
          <a:lstStyle/>
          <a:p>
            <a:fld id="{FBA478EA-9109-4D6E-9947-ED06C7FFB7B5}" type="slidenum">
              <a:rPr lang="zh-TW" altLang="en-US" smtClean="0"/>
              <a:t>‹#›</a:t>
            </a:fld>
            <a:endParaRPr lang="zh-TW" altLang="en-US"/>
          </a:p>
        </p:txBody>
      </p:sp>
    </p:spTree>
    <p:extLst>
      <p:ext uri="{BB962C8B-B14F-4D97-AF65-F5344CB8AC3E}">
        <p14:creationId xmlns:p14="http://schemas.microsoft.com/office/powerpoint/2010/main" val="1297700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xmlns="" id="{2DAD1D81-493B-AC3E-27CB-ACA721A1E343}"/>
              </a:ext>
            </a:extLst>
          </p:cNvPr>
          <p:cNvSpPr>
            <a:spLocks noGrp="1"/>
          </p:cNvSpPr>
          <p:nvPr>
            <p:ph type="dt" sz="half" idx="10"/>
          </p:nvPr>
        </p:nvSpPr>
        <p:spPr/>
        <p:txBody>
          <a:bodyPr/>
          <a:lstStyle/>
          <a:p>
            <a:fld id="{D7C53188-7959-46CD-8E24-42505993CB6A}" type="datetimeFigureOut">
              <a:rPr lang="zh-TW" altLang="en-US" smtClean="0"/>
              <a:t>2022/6/1</a:t>
            </a:fld>
            <a:endParaRPr lang="zh-TW" altLang="en-US"/>
          </a:p>
        </p:txBody>
      </p:sp>
      <p:sp>
        <p:nvSpPr>
          <p:cNvPr id="3" name="頁尾版面配置區 2">
            <a:extLst>
              <a:ext uri="{FF2B5EF4-FFF2-40B4-BE49-F238E27FC236}">
                <a16:creationId xmlns:a16="http://schemas.microsoft.com/office/drawing/2014/main" xmlns="" id="{E0FCD1C5-5B67-9C1A-1649-C2209428B26F}"/>
              </a:ext>
            </a:extLst>
          </p:cNvPr>
          <p:cNvSpPr>
            <a:spLocks noGrp="1"/>
          </p:cNvSpPr>
          <p:nvPr>
            <p:ph type="ftr" sz="quarter" idx="11"/>
          </p:nvPr>
        </p:nvSpPr>
        <p:spPr/>
        <p:txBody>
          <a:bodyPr/>
          <a:lstStyle/>
          <a:p>
            <a:endParaRPr lang="zh-TW" altLang="en-US"/>
          </a:p>
        </p:txBody>
      </p:sp>
      <p:sp>
        <p:nvSpPr>
          <p:cNvPr id="4" name="投影片編號版面配置區 3">
            <a:extLst>
              <a:ext uri="{FF2B5EF4-FFF2-40B4-BE49-F238E27FC236}">
                <a16:creationId xmlns:a16="http://schemas.microsoft.com/office/drawing/2014/main" xmlns="" id="{138F1846-DC00-465D-B205-23D9E6BBF41D}"/>
              </a:ext>
            </a:extLst>
          </p:cNvPr>
          <p:cNvSpPr>
            <a:spLocks noGrp="1"/>
          </p:cNvSpPr>
          <p:nvPr>
            <p:ph type="sldNum" sz="quarter" idx="12"/>
          </p:nvPr>
        </p:nvSpPr>
        <p:spPr/>
        <p:txBody>
          <a:bodyPr/>
          <a:lstStyle/>
          <a:p>
            <a:fld id="{FBA478EA-9109-4D6E-9947-ED06C7FFB7B5}" type="slidenum">
              <a:rPr lang="zh-TW" altLang="en-US" smtClean="0"/>
              <a:t>‹#›</a:t>
            </a:fld>
            <a:endParaRPr lang="zh-TW" altLang="en-US"/>
          </a:p>
        </p:txBody>
      </p:sp>
    </p:spTree>
    <p:extLst>
      <p:ext uri="{BB962C8B-B14F-4D97-AF65-F5344CB8AC3E}">
        <p14:creationId xmlns:p14="http://schemas.microsoft.com/office/powerpoint/2010/main" val="47732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72185942-2C4A-A6B9-78C6-12AB7DFCD047}"/>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a:extLst>
              <a:ext uri="{FF2B5EF4-FFF2-40B4-BE49-F238E27FC236}">
                <a16:creationId xmlns:a16="http://schemas.microsoft.com/office/drawing/2014/main" xmlns="" id="{B9EB8471-5869-8463-BFD7-6D4CD77DD66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a:extLst>
              <a:ext uri="{FF2B5EF4-FFF2-40B4-BE49-F238E27FC236}">
                <a16:creationId xmlns:a16="http://schemas.microsoft.com/office/drawing/2014/main" xmlns="" id="{B7379071-5E5E-4D1E-8FF2-2A8F86FB20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xmlns="" id="{AE144654-AFF7-793D-85DE-63836BFEE455}"/>
              </a:ext>
            </a:extLst>
          </p:cNvPr>
          <p:cNvSpPr>
            <a:spLocks noGrp="1"/>
          </p:cNvSpPr>
          <p:nvPr>
            <p:ph type="dt" sz="half" idx="10"/>
          </p:nvPr>
        </p:nvSpPr>
        <p:spPr/>
        <p:txBody>
          <a:bodyPr/>
          <a:lstStyle/>
          <a:p>
            <a:fld id="{D7C53188-7959-46CD-8E24-42505993CB6A}" type="datetimeFigureOut">
              <a:rPr lang="zh-TW" altLang="en-US" smtClean="0"/>
              <a:t>2022/6/1</a:t>
            </a:fld>
            <a:endParaRPr lang="zh-TW" altLang="en-US"/>
          </a:p>
        </p:txBody>
      </p:sp>
      <p:sp>
        <p:nvSpPr>
          <p:cNvPr id="6" name="頁尾版面配置區 5">
            <a:extLst>
              <a:ext uri="{FF2B5EF4-FFF2-40B4-BE49-F238E27FC236}">
                <a16:creationId xmlns:a16="http://schemas.microsoft.com/office/drawing/2014/main" xmlns="" id="{36F77268-6613-3B02-0F99-4D8E50333696}"/>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xmlns="" id="{A05730D6-FB70-B0B2-E9FE-8371DBA4A794}"/>
              </a:ext>
            </a:extLst>
          </p:cNvPr>
          <p:cNvSpPr>
            <a:spLocks noGrp="1"/>
          </p:cNvSpPr>
          <p:nvPr>
            <p:ph type="sldNum" sz="quarter" idx="12"/>
          </p:nvPr>
        </p:nvSpPr>
        <p:spPr/>
        <p:txBody>
          <a:bodyPr/>
          <a:lstStyle/>
          <a:p>
            <a:fld id="{FBA478EA-9109-4D6E-9947-ED06C7FFB7B5}" type="slidenum">
              <a:rPr lang="zh-TW" altLang="en-US" smtClean="0"/>
              <a:t>‹#›</a:t>
            </a:fld>
            <a:endParaRPr lang="zh-TW" altLang="en-US"/>
          </a:p>
        </p:txBody>
      </p:sp>
    </p:spTree>
    <p:extLst>
      <p:ext uri="{BB962C8B-B14F-4D97-AF65-F5344CB8AC3E}">
        <p14:creationId xmlns:p14="http://schemas.microsoft.com/office/powerpoint/2010/main" val="29457473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A2BAC2D9-6C03-AA85-5B11-ED642647654E}"/>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a:extLst>
              <a:ext uri="{FF2B5EF4-FFF2-40B4-BE49-F238E27FC236}">
                <a16:creationId xmlns:a16="http://schemas.microsoft.com/office/drawing/2014/main" xmlns="" id="{46D8698B-0831-6A55-983D-07038E321FB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a:extLst>
              <a:ext uri="{FF2B5EF4-FFF2-40B4-BE49-F238E27FC236}">
                <a16:creationId xmlns:a16="http://schemas.microsoft.com/office/drawing/2014/main" xmlns="" id="{E72F0DAE-E02F-4E2B-E7F0-231481EA30E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xmlns="" id="{04463563-668C-C00D-398F-F08B4F3DD186}"/>
              </a:ext>
            </a:extLst>
          </p:cNvPr>
          <p:cNvSpPr>
            <a:spLocks noGrp="1"/>
          </p:cNvSpPr>
          <p:nvPr>
            <p:ph type="dt" sz="half" idx="10"/>
          </p:nvPr>
        </p:nvSpPr>
        <p:spPr/>
        <p:txBody>
          <a:bodyPr/>
          <a:lstStyle/>
          <a:p>
            <a:fld id="{D7C53188-7959-46CD-8E24-42505993CB6A}" type="datetimeFigureOut">
              <a:rPr lang="zh-TW" altLang="en-US" smtClean="0"/>
              <a:t>2022/6/1</a:t>
            </a:fld>
            <a:endParaRPr lang="zh-TW" altLang="en-US"/>
          </a:p>
        </p:txBody>
      </p:sp>
      <p:sp>
        <p:nvSpPr>
          <p:cNvPr id="6" name="頁尾版面配置區 5">
            <a:extLst>
              <a:ext uri="{FF2B5EF4-FFF2-40B4-BE49-F238E27FC236}">
                <a16:creationId xmlns:a16="http://schemas.microsoft.com/office/drawing/2014/main" xmlns="" id="{801F186B-81A6-DE22-0AB5-FDB5FEF844CB}"/>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xmlns="" id="{90B7DEE1-2375-7190-E7BB-2C114D311271}"/>
              </a:ext>
            </a:extLst>
          </p:cNvPr>
          <p:cNvSpPr>
            <a:spLocks noGrp="1"/>
          </p:cNvSpPr>
          <p:nvPr>
            <p:ph type="sldNum" sz="quarter" idx="12"/>
          </p:nvPr>
        </p:nvSpPr>
        <p:spPr/>
        <p:txBody>
          <a:bodyPr/>
          <a:lstStyle/>
          <a:p>
            <a:fld id="{FBA478EA-9109-4D6E-9947-ED06C7FFB7B5}" type="slidenum">
              <a:rPr lang="zh-TW" altLang="en-US" smtClean="0"/>
              <a:t>‹#›</a:t>
            </a:fld>
            <a:endParaRPr lang="zh-TW" altLang="en-US"/>
          </a:p>
        </p:txBody>
      </p:sp>
    </p:spTree>
    <p:extLst>
      <p:ext uri="{BB962C8B-B14F-4D97-AF65-F5344CB8AC3E}">
        <p14:creationId xmlns:p14="http://schemas.microsoft.com/office/powerpoint/2010/main" val="27097268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xmlns="" id="{4F768DE5-8576-A8BF-8D6F-B8BBB6F60C3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a:extLst>
              <a:ext uri="{FF2B5EF4-FFF2-40B4-BE49-F238E27FC236}">
                <a16:creationId xmlns:a16="http://schemas.microsoft.com/office/drawing/2014/main" xmlns="" id="{93A7E6F9-F709-A10C-2ACC-5B51A390B00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xmlns="" id="{519A3AC8-8C09-FF52-3B61-B7F59B62D09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C53188-7959-46CD-8E24-42505993CB6A}" type="datetimeFigureOut">
              <a:rPr lang="zh-TW" altLang="en-US" smtClean="0"/>
              <a:t>2022/6/1</a:t>
            </a:fld>
            <a:endParaRPr lang="zh-TW" altLang="en-US"/>
          </a:p>
        </p:txBody>
      </p:sp>
      <p:sp>
        <p:nvSpPr>
          <p:cNvPr id="5" name="頁尾版面配置區 4">
            <a:extLst>
              <a:ext uri="{FF2B5EF4-FFF2-40B4-BE49-F238E27FC236}">
                <a16:creationId xmlns:a16="http://schemas.microsoft.com/office/drawing/2014/main" xmlns="" id="{44DB3BA5-8F15-3B81-FCE4-1EEE1C969F7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a:extLst>
              <a:ext uri="{FF2B5EF4-FFF2-40B4-BE49-F238E27FC236}">
                <a16:creationId xmlns:a16="http://schemas.microsoft.com/office/drawing/2014/main" xmlns="" id="{37446BDD-4841-229A-ED19-D5449526BDE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BA478EA-9109-4D6E-9947-ED06C7FFB7B5}" type="slidenum">
              <a:rPr lang="zh-TW" altLang="en-US" smtClean="0"/>
              <a:t>‹#›</a:t>
            </a:fld>
            <a:endParaRPr lang="zh-TW" altLang="en-US"/>
          </a:p>
        </p:txBody>
      </p:sp>
    </p:spTree>
    <p:extLst>
      <p:ext uri="{BB962C8B-B14F-4D97-AF65-F5344CB8AC3E}">
        <p14:creationId xmlns:p14="http://schemas.microsoft.com/office/powerpoint/2010/main" val="25554648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4EF9622C-1D74-9858-C8BE-D2DEC5A01DEF}"/>
              </a:ext>
            </a:extLst>
          </p:cNvPr>
          <p:cNvSpPr>
            <a:spLocks noGrp="1"/>
          </p:cNvSpPr>
          <p:nvPr>
            <p:ph type="ctrTitle"/>
          </p:nvPr>
        </p:nvSpPr>
        <p:spPr/>
        <p:txBody>
          <a:bodyPr>
            <a:normAutofit/>
          </a:bodyPr>
          <a:lstStyle/>
          <a:p>
            <a:r>
              <a:rPr lang="en-US" altLang="zh-TW" sz="2400" dirty="0"/>
              <a:t>DeepM6A</a:t>
            </a:r>
            <a:endParaRPr lang="zh-TW" altLang="en-US" sz="2400" dirty="0"/>
          </a:p>
        </p:txBody>
      </p:sp>
      <p:sp>
        <p:nvSpPr>
          <p:cNvPr id="3" name="副標題 2">
            <a:extLst>
              <a:ext uri="{FF2B5EF4-FFF2-40B4-BE49-F238E27FC236}">
                <a16:creationId xmlns:a16="http://schemas.microsoft.com/office/drawing/2014/main" xmlns="" id="{A186CD6B-DC16-3E3A-8288-0CA2E2C3CEB8}"/>
              </a:ext>
            </a:extLst>
          </p:cNvPr>
          <p:cNvSpPr>
            <a:spLocks noGrp="1"/>
          </p:cNvSpPr>
          <p:nvPr>
            <p:ph type="subTitle" idx="1"/>
          </p:nvPr>
        </p:nvSpPr>
        <p:spPr/>
        <p:txBody>
          <a:bodyPr/>
          <a:lstStyle/>
          <a:p>
            <a:r>
              <a:rPr lang="en-US" altLang="zh-TW" sz="2400" dirty="0"/>
              <a:t>Elucidation of DNA methylation on N6-adenine with deep learning</a:t>
            </a:r>
            <a:endParaRPr lang="zh-TW" altLang="en-US" dirty="0"/>
          </a:p>
        </p:txBody>
      </p:sp>
    </p:spTree>
    <p:extLst>
      <p:ext uri="{BB962C8B-B14F-4D97-AF65-F5344CB8AC3E}">
        <p14:creationId xmlns:p14="http://schemas.microsoft.com/office/powerpoint/2010/main" val="42741757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xmlns="" id="{C90D2800-46B8-BD0E-6E8D-36BC4AA8FE50}"/>
              </a:ext>
            </a:extLst>
          </p:cNvPr>
          <p:cNvSpPr>
            <a:spLocks noGrp="1"/>
          </p:cNvSpPr>
          <p:nvPr>
            <p:ph idx="1"/>
          </p:nvPr>
        </p:nvSpPr>
        <p:spPr>
          <a:xfrm>
            <a:off x="838200" y="681086"/>
            <a:ext cx="10515600" cy="5495828"/>
          </a:xfrm>
        </p:spPr>
        <p:txBody>
          <a:bodyPr>
            <a:normAutofit/>
          </a:bodyPr>
          <a:lstStyle/>
          <a:p>
            <a:pPr marL="0" indent="0">
              <a:buNone/>
            </a:pPr>
            <a:r>
              <a:rPr lang="en-US" altLang="zh-TW" sz="2000" dirty="0"/>
              <a:t>Taking the +/− 30-bp flanking sequences as input, DeepM6A is capable of accurately predicting 6mA sites with average areas under the receiver operating characteristic curve</a:t>
            </a:r>
            <a:r>
              <a:rPr lang="zh-TW" altLang="en-US" sz="2000" dirty="0"/>
              <a:t> </a:t>
            </a:r>
            <a:r>
              <a:rPr lang="en-US" altLang="zh-TW" sz="2000" dirty="0"/>
              <a:t>(AUC) of 0.9564, 0.9637 and 0.9994 for A. thaliana, D. melanogaster and E. coli, respectively (Fig. 1a), as evaluated by the holdout testing genomic </a:t>
            </a:r>
            <a:r>
              <a:rPr lang="en-US" altLang="zh-TW" sz="2000" dirty="0" smtClean="0"/>
              <a:t>sequences</a:t>
            </a:r>
            <a:r>
              <a:rPr lang="en-US" altLang="zh-TW" sz="2000" dirty="0"/>
              <a:t>(see Methods</a:t>
            </a:r>
            <a:r>
              <a:rPr lang="en-US" altLang="zh-TW" sz="2000" dirty="0" smtClean="0"/>
              <a:t>).</a:t>
            </a:r>
            <a:r>
              <a:rPr lang="zh-TW" altLang="en-US" sz="2000" dirty="0" smtClean="0"/>
              <a:t> </a:t>
            </a:r>
            <a:r>
              <a:rPr lang="en-US" altLang="zh-TW" sz="2000" dirty="0" smtClean="0"/>
              <a:t>The </a:t>
            </a:r>
            <a:r>
              <a:rPr lang="en-US" altLang="zh-TW" sz="2000" dirty="0"/>
              <a:t>salient performance differences among the three model organisms indicate the more challenging task of identifying 6mA sites and associated sophisticated patterns in advanced eukaryotes than in primitive prokaryotes.</a:t>
            </a:r>
            <a:endParaRPr lang="zh-TW" altLang="en-US" sz="2000" dirty="0"/>
          </a:p>
        </p:txBody>
      </p:sp>
      <p:pic>
        <p:nvPicPr>
          <p:cNvPr id="2" name="圖片 1"/>
          <p:cNvPicPr>
            <a:picLocks noChangeAspect="1"/>
          </p:cNvPicPr>
          <p:nvPr/>
        </p:nvPicPr>
        <p:blipFill>
          <a:blip r:embed="rId2"/>
          <a:stretch>
            <a:fillRect/>
          </a:stretch>
        </p:blipFill>
        <p:spPr>
          <a:xfrm>
            <a:off x="1032756" y="2877838"/>
            <a:ext cx="10126488" cy="3000794"/>
          </a:xfrm>
          <a:prstGeom prst="rect">
            <a:avLst/>
          </a:prstGeom>
        </p:spPr>
      </p:pic>
    </p:spTree>
    <p:extLst>
      <p:ext uri="{BB962C8B-B14F-4D97-AF65-F5344CB8AC3E}">
        <p14:creationId xmlns:p14="http://schemas.microsoft.com/office/powerpoint/2010/main" val="32808610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B5757CAD-B87B-F87F-3D7C-FD8FBEDE40A2}"/>
              </a:ext>
            </a:extLst>
          </p:cNvPr>
          <p:cNvSpPr>
            <a:spLocks noGrp="1"/>
          </p:cNvSpPr>
          <p:nvPr>
            <p:ph type="title"/>
          </p:nvPr>
        </p:nvSpPr>
        <p:spPr>
          <a:xfrm>
            <a:off x="838200" y="365126"/>
            <a:ext cx="10515600" cy="801202"/>
          </a:xfrm>
        </p:spPr>
        <p:txBody>
          <a:bodyPr>
            <a:normAutofit/>
          </a:bodyPr>
          <a:lstStyle/>
          <a:p>
            <a:r>
              <a:rPr lang="en-US" altLang="zh-TW" sz="2800" dirty="0"/>
              <a:t>DeepM6A effectively exploits signal information from context</a:t>
            </a:r>
            <a:endParaRPr lang="zh-TW" altLang="en-US" sz="2800" dirty="0"/>
          </a:p>
        </p:txBody>
      </p:sp>
      <p:sp>
        <p:nvSpPr>
          <p:cNvPr id="3" name="內容版面配置區 2">
            <a:extLst>
              <a:ext uri="{FF2B5EF4-FFF2-40B4-BE49-F238E27FC236}">
                <a16:creationId xmlns:a16="http://schemas.microsoft.com/office/drawing/2014/main" xmlns="" id="{195053F1-A39A-4536-E212-381C3868434D}"/>
              </a:ext>
            </a:extLst>
          </p:cNvPr>
          <p:cNvSpPr>
            <a:spLocks noGrp="1"/>
          </p:cNvSpPr>
          <p:nvPr>
            <p:ph idx="1"/>
          </p:nvPr>
        </p:nvSpPr>
        <p:spPr>
          <a:xfrm>
            <a:off x="838200" y="1166328"/>
            <a:ext cx="10515600" cy="5010635"/>
          </a:xfrm>
        </p:spPr>
        <p:txBody>
          <a:bodyPr>
            <a:normAutofit/>
          </a:bodyPr>
          <a:lstStyle/>
          <a:p>
            <a:pPr marL="0" indent="0">
              <a:buNone/>
            </a:pPr>
            <a:r>
              <a:rPr lang="zh-TW" altLang="en-US" sz="2000" dirty="0"/>
              <a:t>    </a:t>
            </a:r>
            <a:r>
              <a:rPr lang="en-US" altLang="zh-TW" sz="2000" dirty="0"/>
              <a:t>We varied the contextual lengths of the input sequence from 3bp to 200bp to demonstrate the capability of DeepM6A in exploiting signal information from contextual sequences. With varied input sequence lengths, DeepM6A consistently outperformed LR (Fig. 1b). Specifically, the performance of DeepM6A improves with increasing length and reaches a plateau after ~10bp for both A. thaliana and D. melanogaster. By contrast, with LR, although increasing length is initially beneficial, it has the opposite effect after 7bp. </a:t>
            </a:r>
            <a:endParaRPr lang="en-US" altLang="zh-TW" sz="2000" dirty="0" smtClean="0"/>
          </a:p>
          <a:p>
            <a:pPr marL="0" indent="0">
              <a:buNone/>
            </a:pPr>
            <a:r>
              <a:rPr lang="zh-TW" altLang="en-US" sz="2000" dirty="0"/>
              <a:t> </a:t>
            </a:r>
            <a:r>
              <a:rPr lang="zh-TW" altLang="en-US" sz="2000" dirty="0" smtClean="0"/>
              <a:t>   </a:t>
            </a:r>
            <a:r>
              <a:rPr lang="en-US" altLang="zh-TW" sz="2000" dirty="0" smtClean="0"/>
              <a:t>This </a:t>
            </a:r>
            <a:r>
              <a:rPr lang="en-US" altLang="zh-TW" sz="2000" dirty="0"/>
              <a:t>finding confirms that the immediate up/downstream 7–10bp region of the 6mA site is </a:t>
            </a:r>
            <a:r>
              <a:rPr lang="en-US" altLang="zh-TW" sz="2000" dirty="0" smtClean="0"/>
              <a:t>critical. </a:t>
            </a:r>
            <a:r>
              <a:rPr lang="en-US" altLang="zh-TW" sz="2000" dirty="0"/>
              <a:t>However, there may be additional subtle and/ or sophisticated signals beyond the 10-bp position. This distant signal can be captured by DeepM6A, as indicated by its increased performance, whereas the extended region proves deleterious for the k-</a:t>
            </a:r>
            <a:r>
              <a:rPr lang="en-US" altLang="zh-TW" sz="2000" dirty="0" err="1"/>
              <a:t>mer</a:t>
            </a:r>
            <a:r>
              <a:rPr lang="en-US" altLang="zh-TW" sz="2000" dirty="0"/>
              <a:t>-based approach. We attribute the superiority and robustness of DeepM6A to its hierarchical representation of regulatory patterns and suggest that the k-</a:t>
            </a:r>
            <a:r>
              <a:rPr lang="en-US" altLang="zh-TW" sz="2000" dirty="0" err="1"/>
              <a:t>mer</a:t>
            </a:r>
            <a:r>
              <a:rPr lang="en-US" altLang="zh-TW" sz="2000" dirty="0"/>
              <a:t> based methods are suffering from their inherent drawbacks of handcrafted feature extraction.</a:t>
            </a:r>
            <a:endParaRPr lang="zh-TW" altLang="en-US" sz="2000" dirty="0"/>
          </a:p>
        </p:txBody>
      </p:sp>
    </p:spTree>
    <p:extLst>
      <p:ext uri="{BB962C8B-B14F-4D97-AF65-F5344CB8AC3E}">
        <p14:creationId xmlns:p14="http://schemas.microsoft.com/office/powerpoint/2010/main" val="11054992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內容版面配置區 3"/>
          <p:cNvPicPr>
            <a:picLocks noGrp="1" noChangeAspect="1"/>
          </p:cNvPicPr>
          <p:nvPr>
            <p:ph idx="1"/>
          </p:nvPr>
        </p:nvPicPr>
        <p:blipFill>
          <a:blip r:embed="rId2"/>
          <a:stretch>
            <a:fillRect/>
          </a:stretch>
        </p:blipFill>
        <p:spPr>
          <a:xfrm>
            <a:off x="191589" y="1663278"/>
            <a:ext cx="11878491" cy="3595650"/>
          </a:xfrm>
          <a:prstGeom prst="rect">
            <a:avLst/>
          </a:prstGeom>
        </p:spPr>
      </p:pic>
    </p:spTree>
    <p:extLst>
      <p:ext uri="{BB962C8B-B14F-4D97-AF65-F5344CB8AC3E}">
        <p14:creationId xmlns:p14="http://schemas.microsoft.com/office/powerpoint/2010/main" val="13081434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B5757CAD-B87B-F87F-3D7C-FD8FBEDE40A2}"/>
              </a:ext>
            </a:extLst>
          </p:cNvPr>
          <p:cNvSpPr>
            <a:spLocks noGrp="1"/>
          </p:cNvSpPr>
          <p:nvPr>
            <p:ph type="title"/>
          </p:nvPr>
        </p:nvSpPr>
        <p:spPr>
          <a:xfrm>
            <a:off x="838200" y="365126"/>
            <a:ext cx="10515600" cy="801202"/>
          </a:xfrm>
        </p:spPr>
        <p:txBody>
          <a:bodyPr>
            <a:normAutofit/>
          </a:bodyPr>
          <a:lstStyle/>
          <a:p>
            <a:r>
              <a:rPr lang="en-US" altLang="zh-TW" sz="2800" dirty="0"/>
              <a:t>DeepM6A is sensitive at single-nucleotide resolution</a:t>
            </a:r>
            <a:endParaRPr lang="zh-TW" altLang="en-US" sz="2800" dirty="0"/>
          </a:p>
        </p:txBody>
      </p:sp>
      <p:sp>
        <p:nvSpPr>
          <p:cNvPr id="3" name="內容版面配置區 2">
            <a:extLst>
              <a:ext uri="{FF2B5EF4-FFF2-40B4-BE49-F238E27FC236}">
                <a16:creationId xmlns:a16="http://schemas.microsoft.com/office/drawing/2014/main" xmlns="" id="{195053F1-A39A-4536-E212-381C3868434D}"/>
              </a:ext>
            </a:extLst>
          </p:cNvPr>
          <p:cNvSpPr>
            <a:spLocks noGrp="1"/>
          </p:cNvSpPr>
          <p:nvPr>
            <p:ph idx="1"/>
          </p:nvPr>
        </p:nvSpPr>
        <p:spPr>
          <a:xfrm>
            <a:off x="838200" y="1166328"/>
            <a:ext cx="10515600" cy="5010635"/>
          </a:xfrm>
        </p:spPr>
        <p:txBody>
          <a:bodyPr>
            <a:normAutofit/>
          </a:bodyPr>
          <a:lstStyle/>
          <a:p>
            <a:pPr marL="0" indent="0">
              <a:buNone/>
            </a:pPr>
            <a:r>
              <a:rPr lang="zh-TW" altLang="en-US" sz="2000" dirty="0"/>
              <a:t>    </a:t>
            </a:r>
            <a:r>
              <a:rPr lang="en-US" altLang="zh-TW" sz="2000" dirty="0"/>
              <a:t>The non-N6 -methylated adenines in the control cohort are at least 200bp away from any 6mA. To show the robustness of DeepM6A with single-nucleotide sensitivity, for each 6mA site, we selected its closest non-N6 -methylated adenine and built a new control cohort (&gt;75% fall within 5bp of 6mA </a:t>
            </a:r>
            <a:r>
              <a:rPr lang="en-US" altLang="zh-TW" sz="2000" dirty="0" smtClean="0"/>
              <a:t>site</a:t>
            </a:r>
            <a:r>
              <a:rPr lang="en-US" altLang="zh-TW" sz="2000" dirty="0"/>
              <a:t>s; Supplementary Fig. 3</a:t>
            </a:r>
            <a:r>
              <a:rPr lang="en-US" altLang="zh-TW" sz="2000" dirty="0" smtClean="0"/>
              <a:t>)</a:t>
            </a:r>
            <a:r>
              <a:rPr lang="zh-TW" altLang="en-US" sz="2000" dirty="0" smtClean="0"/>
              <a:t> </a:t>
            </a:r>
            <a:r>
              <a:rPr lang="en-US" altLang="zh-TW" sz="2000" dirty="0" smtClean="0"/>
              <a:t>At </a:t>
            </a:r>
            <a:r>
              <a:rPr lang="en-US" altLang="zh-TW" sz="2000" dirty="0"/>
              <a:t>the contextual length of 30bp, there is a substantial overlap between cases and the new controls, making separation of 6mA from the control more challenging. We also re-evaluated previously trained models. The performance of DeepM6A drops a little, but remains consistently high, while the performance of LR deteriorates </a:t>
            </a:r>
            <a:r>
              <a:rPr lang="en-US" altLang="zh-TW" sz="2000" dirty="0" smtClean="0"/>
              <a:t>substantially </a:t>
            </a:r>
            <a:r>
              <a:rPr lang="en-US" altLang="zh-TW" sz="2000" dirty="0"/>
              <a:t>(Fig. 1c). This robustness of DeepM6A advocates its </a:t>
            </a:r>
            <a:r>
              <a:rPr lang="en-US" altLang="zh-TW" sz="2000" dirty="0" smtClean="0"/>
              <a:t>application </a:t>
            </a:r>
            <a:r>
              <a:rPr lang="en-US" altLang="zh-TW" sz="2000" dirty="0"/>
              <a:t>to 6mA prediction at single-nucleotide resolution.</a:t>
            </a:r>
            <a:endParaRPr lang="zh-TW" altLang="en-US" sz="2000" dirty="0"/>
          </a:p>
        </p:txBody>
      </p:sp>
      <p:pic>
        <p:nvPicPr>
          <p:cNvPr id="4" name="圖片 3"/>
          <p:cNvPicPr>
            <a:picLocks noChangeAspect="1"/>
          </p:cNvPicPr>
          <p:nvPr/>
        </p:nvPicPr>
        <p:blipFill>
          <a:blip r:embed="rId2"/>
          <a:stretch>
            <a:fillRect/>
          </a:stretch>
        </p:blipFill>
        <p:spPr>
          <a:xfrm>
            <a:off x="937492" y="3456692"/>
            <a:ext cx="10317015" cy="2905530"/>
          </a:xfrm>
          <a:prstGeom prst="rect">
            <a:avLst/>
          </a:prstGeom>
        </p:spPr>
      </p:pic>
    </p:spTree>
    <p:extLst>
      <p:ext uri="{BB962C8B-B14F-4D97-AF65-F5344CB8AC3E}">
        <p14:creationId xmlns:p14="http://schemas.microsoft.com/office/powerpoint/2010/main" val="32561661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p:cNvPicPr>
            <a:picLocks noChangeAspect="1"/>
          </p:cNvPicPr>
          <p:nvPr/>
        </p:nvPicPr>
        <p:blipFill>
          <a:blip r:embed="rId2"/>
          <a:stretch>
            <a:fillRect/>
          </a:stretch>
        </p:blipFill>
        <p:spPr>
          <a:xfrm>
            <a:off x="2604212" y="1078448"/>
            <a:ext cx="6687483" cy="4648849"/>
          </a:xfrm>
          <a:prstGeom prst="rect">
            <a:avLst/>
          </a:prstGeom>
        </p:spPr>
      </p:pic>
    </p:spTree>
    <p:extLst>
      <p:ext uri="{BB962C8B-B14F-4D97-AF65-F5344CB8AC3E}">
        <p14:creationId xmlns:p14="http://schemas.microsoft.com/office/powerpoint/2010/main" val="39851590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B5757CAD-B87B-F87F-3D7C-FD8FBEDE40A2}"/>
              </a:ext>
            </a:extLst>
          </p:cNvPr>
          <p:cNvSpPr>
            <a:spLocks noGrp="1"/>
          </p:cNvSpPr>
          <p:nvPr>
            <p:ph type="title"/>
          </p:nvPr>
        </p:nvSpPr>
        <p:spPr>
          <a:xfrm>
            <a:off x="838200" y="365126"/>
            <a:ext cx="10515600" cy="801202"/>
          </a:xfrm>
        </p:spPr>
        <p:txBody>
          <a:bodyPr>
            <a:normAutofit/>
          </a:bodyPr>
          <a:lstStyle/>
          <a:p>
            <a:r>
              <a:rPr lang="en-US" altLang="zh-TW" sz="2800" dirty="0" smtClean="0"/>
              <a:t>DepM6A </a:t>
            </a:r>
            <a:r>
              <a:rPr lang="en-US" altLang="zh-TW" sz="2800" dirty="0"/>
              <a:t>outperforms standard deep-learning approaches</a:t>
            </a:r>
            <a:endParaRPr lang="zh-TW" altLang="en-US" sz="2800" dirty="0"/>
          </a:p>
        </p:txBody>
      </p:sp>
      <p:sp>
        <p:nvSpPr>
          <p:cNvPr id="3" name="內容版面配置區 2">
            <a:extLst>
              <a:ext uri="{FF2B5EF4-FFF2-40B4-BE49-F238E27FC236}">
                <a16:creationId xmlns:a16="http://schemas.microsoft.com/office/drawing/2014/main" xmlns="" id="{195053F1-A39A-4536-E212-381C3868434D}"/>
              </a:ext>
            </a:extLst>
          </p:cNvPr>
          <p:cNvSpPr>
            <a:spLocks noGrp="1"/>
          </p:cNvSpPr>
          <p:nvPr>
            <p:ph idx="1"/>
          </p:nvPr>
        </p:nvSpPr>
        <p:spPr>
          <a:xfrm>
            <a:off x="838200" y="1166328"/>
            <a:ext cx="10515600" cy="5010635"/>
          </a:xfrm>
        </p:spPr>
        <p:txBody>
          <a:bodyPr>
            <a:normAutofit/>
          </a:bodyPr>
          <a:lstStyle/>
          <a:p>
            <a:pPr marL="0" indent="0">
              <a:buNone/>
            </a:pPr>
            <a:r>
              <a:rPr lang="zh-TW" altLang="en-US" sz="2000" dirty="0"/>
              <a:t>    </a:t>
            </a:r>
            <a:r>
              <a:rPr lang="en-US" altLang="zh-TW" sz="2000" dirty="0"/>
              <a:t>In addition to the classical k-</a:t>
            </a:r>
            <a:r>
              <a:rPr lang="en-US" altLang="zh-TW" sz="2000" dirty="0" err="1"/>
              <a:t>mer</a:t>
            </a:r>
            <a:r>
              <a:rPr lang="en-US" altLang="zh-TW" sz="2000" dirty="0"/>
              <a:t>-based LR, we also compared DeepM6A with a standard MLP </a:t>
            </a:r>
            <a:r>
              <a:rPr lang="en-US" altLang="zh-TW" sz="2000" dirty="0" smtClean="0"/>
              <a:t>network</a:t>
            </a:r>
            <a:r>
              <a:rPr lang="zh-TW" altLang="en-US" sz="2000" dirty="0" smtClean="0"/>
              <a:t> </a:t>
            </a:r>
            <a:r>
              <a:rPr lang="en-US" altLang="zh-TW" sz="2000" dirty="0" smtClean="0"/>
              <a:t>(</a:t>
            </a:r>
            <a:r>
              <a:rPr lang="en-US" altLang="zh-TW" sz="2000" dirty="0"/>
              <a:t>see Methods)  </a:t>
            </a:r>
            <a:r>
              <a:rPr lang="en-US" altLang="zh-TW" sz="2000" dirty="0" smtClean="0"/>
              <a:t>that </a:t>
            </a:r>
            <a:r>
              <a:rPr lang="en-US" altLang="zh-TW" sz="2000" dirty="0"/>
              <a:t>uses the same input as our method for predicting N6 -</a:t>
            </a:r>
            <a:r>
              <a:rPr lang="en-US" altLang="zh-TW" sz="2000" dirty="0" err="1"/>
              <a:t>methyladenine</a:t>
            </a:r>
            <a:r>
              <a:rPr lang="en-US" altLang="zh-TW" sz="2000" dirty="0"/>
              <a:t> sites. The input of MLP is also the one-hot encoding of nucleotides </a:t>
            </a:r>
            <a:r>
              <a:rPr lang="en-US" altLang="zh-TW" sz="2000" dirty="0" err="1"/>
              <a:t>centred</a:t>
            </a:r>
            <a:r>
              <a:rPr lang="en-US" altLang="zh-TW" sz="2000" dirty="0"/>
              <a:t> on the target adenine with different lengths of flanking sequences. The training, validation and testing procedures exactly followed the way DeepM6A was optimized. The predictive capacity under </a:t>
            </a:r>
            <a:r>
              <a:rPr lang="en-US" altLang="zh-TW" sz="2000" dirty="0" smtClean="0"/>
              <a:t>different </a:t>
            </a:r>
            <a:r>
              <a:rPr lang="en-US" altLang="zh-TW" sz="2000" dirty="0"/>
              <a:t>contextual sequences and the robustness of single-nucleotide sensitivity are reported in Fig. 1b,c. DeepM6A outperforms MLP, in particular for longer flanking sequences. As with LR, initially, the performance of MLP improves with length, but it degrades slightly after 10bp (Fig. 1b). </a:t>
            </a:r>
            <a:endParaRPr lang="en-US" altLang="zh-TW" sz="2000" dirty="0" smtClean="0"/>
          </a:p>
          <a:p>
            <a:pPr marL="0" indent="0">
              <a:buNone/>
            </a:pPr>
            <a:r>
              <a:rPr lang="zh-TW" altLang="en-US" sz="2000" dirty="0"/>
              <a:t> </a:t>
            </a:r>
            <a:r>
              <a:rPr lang="zh-TW" altLang="en-US" sz="2000" dirty="0" smtClean="0"/>
              <a:t>   </a:t>
            </a:r>
            <a:r>
              <a:rPr lang="en-US" altLang="zh-TW" sz="2000" dirty="0"/>
              <a:t>Regarding single-nucleotide sensitivity, both DeepM6A and MLP share similar robustness. Overall, the one-hot encoding is a better feature representation, preserving the primitive sequences in comparison with the k-</a:t>
            </a:r>
            <a:r>
              <a:rPr lang="en-US" altLang="zh-TW" sz="2000" dirty="0" err="1"/>
              <a:t>mer</a:t>
            </a:r>
            <a:r>
              <a:rPr lang="en-US" altLang="zh-TW" sz="2000" dirty="0"/>
              <a:t> format. The hierarchical feature extraction of DeepM6A is more powerful than that of </a:t>
            </a:r>
            <a:r>
              <a:rPr lang="en-US" altLang="zh-TW" sz="2000" dirty="0" smtClean="0"/>
              <a:t>MLP.</a:t>
            </a:r>
            <a:endParaRPr lang="zh-TW" altLang="en-US" sz="2000" dirty="0"/>
          </a:p>
        </p:txBody>
      </p:sp>
    </p:spTree>
    <p:extLst>
      <p:ext uri="{BB962C8B-B14F-4D97-AF65-F5344CB8AC3E}">
        <p14:creationId xmlns:p14="http://schemas.microsoft.com/office/powerpoint/2010/main" val="18813409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內容版面配置區 3"/>
          <p:cNvPicPr>
            <a:picLocks noGrp="1" noChangeAspect="1"/>
          </p:cNvPicPr>
          <p:nvPr>
            <p:ph idx="1"/>
          </p:nvPr>
        </p:nvPicPr>
        <p:blipFill>
          <a:blip r:embed="rId2"/>
          <a:stretch>
            <a:fillRect/>
          </a:stretch>
        </p:blipFill>
        <p:spPr>
          <a:xfrm>
            <a:off x="937492" y="3175547"/>
            <a:ext cx="10317015" cy="2905530"/>
          </a:xfrm>
          <a:prstGeom prst="rect">
            <a:avLst/>
          </a:prstGeom>
        </p:spPr>
      </p:pic>
      <p:pic>
        <p:nvPicPr>
          <p:cNvPr id="5" name="內容版面配置區 3"/>
          <p:cNvPicPr>
            <a:picLocks noChangeAspect="1"/>
          </p:cNvPicPr>
          <p:nvPr/>
        </p:nvPicPr>
        <p:blipFill>
          <a:blip r:embed="rId3"/>
          <a:stretch>
            <a:fillRect/>
          </a:stretch>
        </p:blipFill>
        <p:spPr>
          <a:xfrm>
            <a:off x="937491" y="0"/>
            <a:ext cx="10317015" cy="2796251"/>
          </a:xfrm>
          <a:prstGeom prst="rect">
            <a:avLst/>
          </a:prstGeom>
        </p:spPr>
      </p:pic>
    </p:spTree>
    <p:extLst>
      <p:ext uri="{BB962C8B-B14F-4D97-AF65-F5344CB8AC3E}">
        <p14:creationId xmlns:p14="http://schemas.microsoft.com/office/powerpoint/2010/main" val="15967755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xmlns="" id="{C90D2800-46B8-BD0E-6E8D-36BC4AA8FE50}"/>
              </a:ext>
            </a:extLst>
          </p:cNvPr>
          <p:cNvSpPr>
            <a:spLocks noGrp="1"/>
          </p:cNvSpPr>
          <p:nvPr>
            <p:ph idx="1"/>
          </p:nvPr>
        </p:nvSpPr>
        <p:spPr>
          <a:xfrm>
            <a:off x="829491" y="461555"/>
            <a:ext cx="10515600" cy="5506354"/>
          </a:xfrm>
        </p:spPr>
        <p:txBody>
          <a:bodyPr>
            <a:normAutofit/>
          </a:bodyPr>
          <a:lstStyle/>
          <a:p>
            <a:pPr marL="0" indent="0">
              <a:buNone/>
            </a:pPr>
            <a:r>
              <a:rPr lang="zh-TW" altLang="en-US" sz="2000" dirty="0"/>
              <a:t>    </a:t>
            </a:r>
            <a:r>
              <a:rPr lang="en-US" altLang="zh-TW" sz="2000" dirty="0"/>
              <a:t>We therefore conclude that DeepM6A is both precise and robust in predicting 6mA. Its superiority is—at least in part—attributed to its deep network structure, which uses several hidden layers to learn a high-level representation of the DNA sequence </a:t>
            </a:r>
            <a:r>
              <a:rPr lang="en-US" altLang="zh-TW" sz="2000" dirty="0" smtClean="0"/>
              <a:t>hierarchically</a:t>
            </a:r>
            <a:r>
              <a:rPr lang="en-US" altLang="zh-TW" sz="2000" dirty="0"/>
              <a:t>. To elucidate the power of this hierarchical representation and learning, we visualized the positive and negative samples using t-SNE18 based on the features learned at different network layers. </a:t>
            </a:r>
            <a:endParaRPr lang="en-US" altLang="zh-TW" sz="2000" dirty="0" smtClean="0"/>
          </a:p>
          <a:p>
            <a:pPr marL="0" indent="0">
              <a:buNone/>
            </a:pPr>
            <a:r>
              <a:rPr lang="zh-TW" altLang="en-US" sz="2000" dirty="0" smtClean="0"/>
              <a:t>    </a:t>
            </a:r>
            <a:r>
              <a:rPr lang="en-US" altLang="zh-TW" sz="2000" dirty="0" smtClean="0"/>
              <a:t>As </a:t>
            </a:r>
            <a:r>
              <a:rPr lang="en-US" altLang="zh-TW" sz="2000" dirty="0"/>
              <a:t>shown in Supplementary Fig. 4, the features become more and more discriminative along the layer hierarchy, with methylated and non-methylated sites mixed at the input layer, culminating with a clear separation in the output layer. Interestingly, the higher the methylation level, the better the separation, as observed in the last layer (Fig. 2a–c). This is also consistent with the observed high correlation between predicted probability and methylation level (Supplementary Fig. 5).</a:t>
            </a:r>
          </a:p>
        </p:txBody>
      </p:sp>
      <p:pic>
        <p:nvPicPr>
          <p:cNvPr id="2" name="圖片 1"/>
          <p:cNvPicPr>
            <a:picLocks noChangeAspect="1"/>
          </p:cNvPicPr>
          <p:nvPr/>
        </p:nvPicPr>
        <p:blipFill>
          <a:blip r:embed="rId2"/>
          <a:stretch>
            <a:fillRect/>
          </a:stretch>
        </p:blipFill>
        <p:spPr>
          <a:xfrm>
            <a:off x="2205554" y="3428607"/>
            <a:ext cx="7763474" cy="3429393"/>
          </a:xfrm>
          <a:prstGeom prst="rect">
            <a:avLst/>
          </a:prstGeom>
        </p:spPr>
      </p:pic>
    </p:spTree>
    <p:extLst>
      <p:ext uri="{BB962C8B-B14F-4D97-AF65-F5344CB8AC3E}">
        <p14:creationId xmlns:p14="http://schemas.microsoft.com/office/powerpoint/2010/main" val="5704498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pic>
        <p:nvPicPr>
          <p:cNvPr id="6" name="內容版面配置區 5"/>
          <p:cNvPicPr>
            <a:picLocks noGrp="1" noChangeAspect="1"/>
          </p:cNvPicPr>
          <p:nvPr>
            <p:ph idx="1"/>
          </p:nvPr>
        </p:nvPicPr>
        <p:blipFill>
          <a:blip r:embed="rId2"/>
          <a:stretch>
            <a:fillRect/>
          </a:stretch>
        </p:blipFill>
        <p:spPr>
          <a:xfrm>
            <a:off x="2404654" y="365125"/>
            <a:ext cx="7382691" cy="6453931"/>
          </a:xfrm>
          <a:prstGeom prst="rect">
            <a:avLst/>
          </a:prstGeom>
        </p:spPr>
      </p:pic>
    </p:spTree>
    <p:extLst>
      <p:ext uri="{BB962C8B-B14F-4D97-AF65-F5344CB8AC3E}">
        <p14:creationId xmlns:p14="http://schemas.microsoft.com/office/powerpoint/2010/main" val="15733119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B5757CAD-B87B-F87F-3D7C-FD8FBEDE40A2}"/>
              </a:ext>
            </a:extLst>
          </p:cNvPr>
          <p:cNvSpPr>
            <a:spLocks noGrp="1"/>
          </p:cNvSpPr>
          <p:nvPr>
            <p:ph type="title"/>
          </p:nvPr>
        </p:nvSpPr>
        <p:spPr>
          <a:xfrm>
            <a:off x="838200" y="365126"/>
            <a:ext cx="10515600" cy="801202"/>
          </a:xfrm>
        </p:spPr>
        <p:txBody>
          <a:bodyPr>
            <a:normAutofit/>
          </a:bodyPr>
          <a:lstStyle/>
          <a:p>
            <a:r>
              <a:rPr lang="en-US" altLang="zh-TW" sz="2800" dirty="0"/>
              <a:t>With appropriate design DeepM6A can predict 6mA </a:t>
            </a:r>
            <a:r>
              <a:rPr lang="en-US" altLang="zh-TW" sz="2800" dirty="0" smtClean="0"/>
              <a:t>dynamics</a:t>
            </a:r>
            <a:endParaRPr lang="zh-TW" altLang="en-US" sz="2800" dirty="0"/>
          </a:p>
        </p:txBody>
      </p:sp>
      <p:sp>
        <p:nvSpPr>
          <p:cNvPr id="3" name="內容版面配置區 2">
            <a:extLst>
              <a:ext uri="{FF2B5EF4-FFF2-40B4-BE49-F238E27FC236}">
                <a16:creationId xmlns:a16="http://schemas.microsoft.com/office/drawing/2014/main" xmlns="" id="{195053F1-A39A-4536-E212-381C3868434D}"/>
              </a:ext>
            </a:extLst>
          </p:cNvPr>
          <p:cNvSpPr>
            <a:spLocks noGrp="1"/>
          </p:cNvSpPr>
          <p:nvPr>
            <p:ph idx="1"/>
          </p:nvPr>
        </p:nvSpPr>
        <p:spPr>
          <a:xfrm>
            <a:off x="838200" y="1166328"/>
            <a:ext cx="10515600" cy="5010635"/>
          </a:xfrm>
        </p:spPr>
        <p:txBody>
          <a:bodyPr>
            <a:normAutofit/>
          </a:bodyPr>
          <a:lstStyle/>
          <a:p>
            <a:pPr marL="0" indent="0">
              <a:buNone/>
            </a:pPr>
            <a:r>
              <a:rPr lang="zh-TW" altLang="en-US" sz="2000" dirty="0"/>
              <a:t>    </a:t>
            </a:r>
            <a:r>
              <a:rPr lang="en-US" altLang="zh-TW" sz="2000" dirty="0"/>
              <a:t>The aforementioned experiments were performed on the SMRT-</a:t>
            </a:r>
            <a:r>
              <a:rPr lang="en-US" altLang="zh-TW" sz="2000" dirty="0" err="1"/>
              <a:t>seq</a:t>
            </a:r>
            <a:r>
              <a:rPr lang="en-US" altLang="zh-TW" sz="2000" dirty="0"/>
              <a:t> data generated under general conditions. We note that DeepM6A is not limited to SMRT-</a:t>
            </a:r>
            <a:r>
              <a:rPr lang="en-US" altLang="zh-TW" sz="2000" dirty="0" err="1"/>
              <a:t>seq</a:t>
            </a:r>
            <a:r>
              <a:rPr lang="en-US" altLang="zh-TW" sz="2000" dirty="0"/>
              <a:t> and is also applicable in various </a:t>
            </a:r>
            <a:r>
              <a:rPr lang="en-US" altLang="zh-TW" sz="2000" dirty="0" smtClean="0"/>
              <a:t>experimental </a:t>
            </a:r>
            <a:r>
              <a:rPr lang="en-US" altLang="zh-TW" sz="2000" dirty="0"/>
              <a:t>conditions. In fact, N6 -methylation is a dynamic epigenetic </a:t>
            </a:r>
            <a:r>
              <a:rPr lang="en-US" altLang="zh-TW" sz="2000" dirty="0" smtClean="0"/>
              <a:t>modification</a:t>
            </a:r>
            <a:r>
              <a:rPr lang="en-US" altLang="zh-TW" sz="2000" dirty="0"/>
              <a:t>. When coupled with additional experimental design and data, DeepM6A may make more informative and valuable </a:t>
            </a:r>
            <a:r>
              <a:rPr lang="en-US" altLang="zh-TW" sz="2000" dirty="0" smtClean="0"/>
              <a:t>predictions</a:t>
            </a:r>
            <a:r>
              <a:rPr lang="en-US" altLang="zh-TW" sz="2000" dirty="0"/>
              <a:t>. </a:t>
            </a:r>
            <a:endParaRPr lang="en-US" altLang="zh-TW" sz="2000" dirty="0" smtClean="0"/>
          </a:p>
          <a:p>
            <a:pPr marL="0" indent="0">
              <a:buNone/>
            </a:pPr>
            <a:r>
              <a:rPr lang="zh-TW" altLang="en-US" sz="2000" dirty="0"/>
              <a:t> </a:t>
            </a:r>
            <a:r>
              <a:rPr lang="zh-TW" altLang="en-US" sz="2000" dirty="0" smtClean="0"/>
              <a:t>   </a:t>
            </a:r>
            <a:r>
              <a:rPr lang="en-US" altLang="zh-TW" sz="2000" dirty="0" smtClean="0"/>
              <a:t>To </a:t>
            </a:r>
            <a:r>
              <a:rPr lang="en-US" altLang="zh-TW" sz="2000" dirty="0"/>
              <a:t>illustrate this point, we applied DeepM6A to a 6mA dataset with developmental stage information available. This study captures 24,338 6mA loci in different developmental stages of D. melanogaster embryos19 (see Methods). Specifically, it profiles 6mA peaks at three stages—0.75, 3 and 6h—which account for 17,528, 4,363 and 2,447 peaks, respectively (Supplementary Fig. 6). </a:t>
            </a:r>
            <a:endParaRPr lang="zh-TW" altLang="en-US" sz="2000" dirty="0"/>
          </a:p>
        </p:txBody>
      </p:sp>
    </p:spTree>
    <p:extLst>
      <p:ext uri="{BB962C8B-B14F-4D97-AF65-F5344CB8AC3E}">
        <p14:creationId xmlns:p14="http://schemas.microsoft.com/office/powerpoint/2010/main" val="26760751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xmlns="" id="{C90D2800-46B8-BD0E-6E8D-36BC4AA8FE50}"/>
              </a:ext>
            </a:extLst>
          </p:cNvPr>
          <p:cNvSpPr>
            <a:spLocks noGrp="1"/>
          </p:cNvSpPr>
          <p:nvPr>
            <p:ph idx="1"/>
          </p:nvPr>
        </p:nvSpPr>
        <p:spPr>
          <a:xfrm>
            <a:off x="838200" y="681086"/>
            <a:ext cx="10515600" cy="5495828"/>
          </a:xfrm>
        </p:spPr>
        <p:txBody>
          <a:bodyPr>
            <a:normAutofit/>
          </a:bodyPr>
          <a:lstStyle/>
          <a:p>
            <a:pPr marL="0" indent="0">
              <a:buNone/>
            </a:pPr>
            <a:r>
              <a:rPr lang="en-US" altLang="zh-TW" sz="2000" dirty="0"/>
              <a:t>    DNA methylation is extensively involved in epigenetic settings and exerts different regulatory roles in multiple species. It is traditionally acknowledged that 5-methylcytosine (5mC) presents a dominant modification in eukaryotes, while N6 -methyladenine (6mA) is mostly prevalent in prokaryotes.</a:t>
            </a:r>
          </a:p>
          <a:p>
            <a:pPr marL="0" indent="0">
              <a:buNone/>
            </a:pPr>
            <a:r>
              <a:rPr lang="en-US" altLang="zh-TW" sz="2000" dirty="0"/>
              <a:t>    Recently, thanks to the development of high-throughput sequencing (6mA-IP-seq) and single-molecule real-time (SMRT) sequencing technology, the prevalence and significance of DNA 6mA in eukaryotes (for example, Arabidopsis thaliana and Drosophila melanogaster) has been revealed.</a:t>
            </a:r>
          </a:p>
          <a:p>
            <a:pPr marL="0" indent="0">
              <a:buNone/>
            </a:pPr>
            <a:r>
              <a:rPr lang="en-US" altLang="zh-TW" sz="2000" dirty="0"/>
              <a:t>    However, DNA 6mA is a dynamic process, which can be developmental and tissue-specific. In addition, many 6mA sites may be methylated at very low levels, making them very hard to capture. Consequently, current experimental approaches, although precise, are unable to provide a complete catalogue of all 6mA sites.</a:t>
            </a:r>
            <a:endParaRPr lang="zh-TW" altLang="en-US" sz="2000" dirty="0"/>
          </a:p>
        </p:txBody>
      </p:sp>
    </p:spTree>
    <p:extLst>
      <p:ext uri="{BB962C8B-B14F-4D97-AF65-F5344CB8AC3E}">
        <p14:creationId xmlns:p14="http://schemas.microsoft.com/office/powerpoint/2010/main" val="31634819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p:cNvPicPr>
            <a:picLocks noChangeAspect="1"/>
          </p:cNvPicPr>
          <p:nvPr/>
        </p:nvPicPr>
        <p:blipFill>
          <a:blip r:embed="rId2"/>
          <a:stretch>
            <a:fillRect/>
          </a:stretch>
        </p:blipFill>
        <p:spPr>
          <a:xfrm>
            <a:off x="1865812" y="365125"/>
            <a:ext cx="8906691" cy="6047539"/>
          </a:xfrm>
          <a:prstGeom prst="rect">
            <a:avLst/>
          </a:prstGeom>
        </p:spPr>
      </p:pic>
    </p:spTree>
    <p:extLst>
      <p:ext uri="{BB962C8B-B14F-4D97-AF65-F5344CB8AC3E}">
        <p14:creationId xmlns:p14="http://schemas.microsoft.com/office/powerpoint/2010/main" val="29995438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xmlns="" id="{C90D2800-46B8-BD0E-6E8D-36BC4AA8FE50}"/>
              </a:ext>
            </a:extLst>
          </p:cNvPr>
          <p:cNvSpPr>
            <a:spLocks noGrp="1"/>
          </p:cNvSpPr>
          <p:nvPr>
            <p:ph idx="1"/>
          </p:nvPr>
        </p:nvSpPr>
        <p:spPr>
          <a:xfrm>
            <a:off x="829491" y="461555"/>
            <a:ext cx="10515600" cy="5506354"/>
          </a:xfrm>
        </p:spPr>
        <p:txBody>
          <a:bodyPr>
            <a:normAutofit/>
          </a:bodyPr>
          <a:lstStyle/>
          <a:p>
            <a:pPr marL="0" indent="0">
              <a:buNone/>
            </a:pPr>
            <a:r>
              <a:rPr lang="zh-TW" altLang="en-US" sz="2000" dirty="0" smtClean="0"/>
              <a:t>    </a:t>
            </a:r>
            <a:r>
              <a:rPr lang="en-US" altLang="zh-TW" sz="2000" dirty="0" smtClean="0"/>
              <a:t>It </a:t>
            </a:r>
            <a:r>
              <a:rPr lang="en-US" altLang="zh-TW" sz="2000" dirty="0"/>
              <a:t>is noted that some loci may be observed with peaks at multiple stages. To accommodate and exploit stage information, we can simply modify DeepM6A to make multi-label (stage) predictions by introducing </a:t>
            </a:r>
            <a:r>
              <a:rPr lang="en-US" altLang="zh-TW" sz="2000" dirty="0" err="1"/>
              <a:t>vectorized</a:t>
            </a:r>
            <a:r>
              <a:rPr lang="en-US" altLang="zh-TW" sz="2000" dirty="0"/>
              <a:t> </a:t>
            </a:r>
            <a:r>
              <a:rPr lang="en-US" altLang="zh-TW" sz="2000" dirty="0" err="1" smtClean="0"/>
              <a:t>outputs,which</a:t>
            </a:r>
            <a:r>
              <a:rPr lang="en-US" altLang="zh-TW" sz="2000" dirty="0" smtClean="0"/>
              <a:t> denote the probabilities of a locus being methylated at 0.75, 3 or 6h, or not at all. Thus, DeepM6A not only predicts being methylated or not, but can also reveal at which stage(s) m6A would happen. </a:t>
            </a:r>
            <a:endParaRPr lang="en-US" altLang="zh-TW" sz="2000" dirty="0" smtClean="0"/>
          </a:p>
          <a:p>
            <a:pPr marL="0" indent="0">
              <a:buNone/>
            </a:pPr>
            <a:r>
              <a:rPr lang="zh-TW" altLang="en-US" sz="2000" dirty="0"/>
              <a:t> </a:t>
            </a:r>
            <a:r>
              <a:rPr lang="zh-TW" altLang="en-US" sz="2000" dirty="0" smtClean="0"/>
              <a:t>   </a:t>
            </a:r>
            <a:r>
              <a:rPr lang="en-US" altLang="zh-TW" sz="2000" dirty="0" smtClean="0"/>
              <a:t>To </a:t>
            </a:r>
            <a:r>
              <a:rPr lang="en-US" altLang="zh-TW" sz="2000" dirty="0" smtClean="0"/>
              <a:t>make a comparison, we also extended the baseline MLP and k-</a:t>
            </a:r>
            <a:r>
              <a:rPr lang="en-US" altLang="zh-TW" sz="2000" dirty="0" err="1" smtClean="0"/>
              <a:t>mer</a:t>
            </a:r>
            <a:r>
              <a:rPr lang="en-US" altLang="zh-TW" sz="2000" dirty="0" smtClean="0"/>
              <a:t> LR methods to the multi-label prediction task. As reported in Fig. 3, DeepM6A significantly outperforms MLP and LR, with average AUCs of 0.882, 0.939 and 0.973 for 0.75, 3 and 6h, respectively. These superior prediction accuracies indicate that DeepM6A is able to predict methylation dynamics accurately when given relevant information for training. These findings jointly demonstrate that DeepM6A can achieve an appealing performance, regardless of whether dynamic conditions are considered.</a:t>
            </a:r>
            <a:endParaRPr lang="en-US" altLang="zh-TW" sz="2000" dirty="0"/>
          </a:p>
        </p:txBody>
      </p:sp>
    </p:spTree>
    <p:extLst>
      <p:ext uri="{BB962C8B-B14F-4D97-AF65-F5344CB8AC3E}">
        <p14:creationId xmlns:p14="http://schemas.microsoft.com/office/powerpoint/2010/main" val="12340921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內容版面配置區 3"/>
          <p:cNvPicPr>
            <a:picLocks noGrp="1" noChangeAspect="1"/>
          </p:cNvPicPr>
          <p:nvPr>
            <p:ph idx="1"/>
          </p:nvPr>
        </p:nvPicPr>
        <p:blipFill>
          <a:blip r:embed="rId2"/>
          <a:stretch>
            <a:fillRect/>
          </a:stretch>
        </p:blipFill>
        <p:spPr>
          <a:xfrm>
            <a:off x="3016662" y="214538"/>
            <a:ext cx="6158675" cy="6514169"/>
          </a:xfrm>
          <a:prstGeom prst="rect">
            <a:avLst/>
          </a:prstGeom>
        </p:spPr>
      </p:pic>
    </p:spTree>
    <p:extLst>
      <p:ext uri="{BB962C8B-B14F-4D97-AF65-F5344CB8AC3E}">
        <p14:creationId xmlns:p14="http://schemas.microsoft.com/office/powerpoint/2010/main" val="32586781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B5757CAD-B87B-F87F-3D7C-FD8FBEDE40A2}"/>
              </a:ext>
            </a:extLst>
          </p:cNvPr>
          <p:cNvSpPr>
            <a:spLocks noGrp="1"/>
          </p:cNvSpPr>
          <p:nvPr>
            <p:ph type="title"/>
          </p:nvPr>
        </p:nvSpPr>
        <p:spPr>
          <a:xfrm>
            <a:off x="838200" y="365126"/>
            <a:ext cx="10515600" cy="801202"/>
          </a:xfrm>
        </p:spPr>
        <p:txBody>
          <a:bodyPr>
            <a:normAutofit/>
          </a:bodyPr>
          <a:lstStyle/>
          <a:p>
            <a:r>
              <a:rPr lang="en-US" altLang="zh-TW" sz="2800" dirty="0"/>
              <a:t>SM-CAP can reveal advanced cis-regulatory patterns</a:t>
            </a:r>
            <a:endParaRPr lang="zh-TW" altLang="en-US" sz="2800" dirty="0"/>
          </a:p>
        </p:txBody>
      </p:sp>
      <p:sp>
        <p:nvSpPr>
          <p:cNvPr id="3" name="內容版面配置區 2">
            <a:extLst>
              <a:ext uri="{FF2B5EF4-FFF2-40B4-BE49-F238E27FC236}">
                <a16:creationId xmlns:a16="http://schemas.microsoft.com/office/drawing/2014/main" xmlns="" id="{195053F1-A39A-4536-E212-381C3868434D}"/>
              </a:ext>
            </a:extLst>
          </p:cNvPr>
          <p:cNvSpPr>
            <a:spLocks noGrp="1"/>
          </p:cNvSpPr>
          <p:nvPr>
            <p:ph idx="1"/>
          </p:nvPr>
        </p:nvSpPr>
        <p:spPr>
          <a:xfrm>
            <a:off x="838200" y="1166328"/>
            <a:ext cx="10515600" cy="5010635"/>
          </a:xfrm>
        </p:spPr>
        <p:txBody>
          <a:bodyPr>
            <a:normAutofit/>
          </a:bodyPr>
          <a:lstStyle/>
          <a:p>
            <a:pPr marL="0" indent="0">
              <a:buNone/>
            </a:pPr>
            <a:r>
              <a:rPr lang="zh-TW" altLang="en-US" sz="2000" dirty="0" smtClean="0"/>
              <a:t>    </a:t>
            </a:r>
            <a:r>
              <a:rPr lang="en-US" altLang="zh-TW" sz="2000" dirty="0"/>
              <a:t>After identifying 6mA, the next step, typically, is to search for regulatory sequences in the surrounding regions. Unlike </a:t>
            </a:r>
            <a:r>
              <a:rPr lang="en-US" altLang="zh-TW" sz="2000" dirty="0" smtClean="0"/>
              <a:t>conventional </a:t>
            </a:r>
            <a:r>
              <a:rPr lang="en-US" altLang="zh-TW" sz="2000" dirty="0"/>
              <a:t>motif </a:t>
            </a:r>
            <a:r>
              <a:rPr lang="en-US" altLang="zh-TW" sz="2000" dirty="0" smtClean="0"/>
              <a:t>analysis, </a:t>
            </a:r>
            <a:r>
              <a:rPr lang="en-US" altLang="zh-TW" sz="2000" dirty="0"/>
              <a:t>we developed a saliency maps-based context analysis protocol (SM-CAP). SM-CAP works by </a:t>
            </a:r>
            <a:r>
              <a:rPr lang="en-US" altLang="zh-TW" sz="2000" dirty="0" smtClean="0"/>
              <a:t>quantifying </a:t>
            </a:r>
            <a:r>
              <a:rPr lang="en-US" altLang="zh-TW" sz="2000" dirty="0"/>
              <a:t>the contribution of a single base in the modelling context of all other participating bases, such as the nonlinear models DeepM6A employs. In contrast, conventional motif analysis assumes simple independence and additive effects among regulatory </a:t>
            </a:r>
            <a:r>
              <a:rPr lang="en-US" altLang="zh-TW" sz="2000" dirty="0" smtClean="0"/>
              <a:t>bases.</a:t>
            </a:r>
          </a:p>
          <a:p>
            <a:pPr marL="0" indent="0">
              <a:buNone/>
            </a:pPr>
            <a:r>
              <a:rPr lang="zh-TW" altLang="en-US" sz="2000" dirty="0"/>
              <a:t> </a:t>
            </a:r>
            <a:r>
              <a:rPr lang="zh-TW" altLang="en-US" sz="2000" dirty="0" smtClean="0"/>
              <a:t>  </a:t>
            </a:r>
            <a:r>
              <a:rPr lang="en-US" altLang="zh-TW" sz="2000" dirty="0" smtClean="0"/>
              <a:t> </a:t>
            </a:r>
            <a:r>
              <a:rPr lang="en-US" altLang="zh-TW" sz="2000" dirty="0"/>
              <a:t>Our current knowledge suggested that genomic 6mA may not be </a:t>
            </a:r>
            <a:r>
              <a:rPr lang="en-US" altLang="zh-TW" sz="2000" dirty="0" smtClean="0"/>
              <a:t>conserved</a:t>
            </a:r>
            <a:r>
              <a:rPr lang="en-US" altLang="zh-TW" sz="2000" dirty="0"/>
              <a:t>. Such conservancy status is defined conventionally as </a:t>
            </a:r>
            <a:r>
              <a:rPr lang="en-US" altLang="zh-TW" sz="2000" dirty="0" smtClean="0"/>
              <a:t>traditional </a:t>
            </a:r>
            <a:r>
              <a:rPr lang="en-US" altLang="zh-TW" sz="2000" dirty="0"/>
              <a:t>motif definition. Advanced nonlinear motif patterns can exist and exhibit unconventional conservancy status. If we consider </a:t>
            </a:r>
            <a:r>
              <a:rPr lang="en-US" altLang="zh-TW" sz="2000" dirty="0" smtClean="0"/>
              <a:t>simulated </a:t>
            </a:r>
            <a:r>
              <a:rPr lang="en-US" altLang="zh-TW" sz="2000" dirty="0"/>
              <a:t>data, for example, as shown in Supplementary Fig. 7, there is supposed to be a 61-bp DNA segment with adenine in the </a:t>
            </a:r>
            <a:r>
              <a:rPr lang="en-US" altLang="zh-TW" sz="2000" dirty="0" err="1"/>
              <a:t>centre</a:t>
            </a:r>
            <a:r>
              <a:rPr lang="en-US" altLang="zh-TW" sz="2000" dirty="0"/>
              <a:t>, and A, C, G and T distributed evenly at the remaining loci. </a:t>
            </a:r>
            <a:endParaRPr lang="zh-TW" altLang="en-US" sz="2000" dirty="0"/>
          </a:p>
        </p:txBody>
      </p:sp>
      <p:pic>
        <p:nvPicPr>
          <p:cNvPr id="5" name="圖片 4"/>
          <p:cNvPicPr>
            <a:picLocks noChangeAspect="1"/>
          </p:cNvPicPr>
          <p:nvPr/>
        </p:nvPicPr>
        <p:blipFill>
          <a:blip r:embed="rId2"/>
          <a:stretch>
            <a:fillRect/>
          </a:stretch>
        </p:blipFill>
        <p:spPr>
          <a:xfrm>
            <a:off x="2072640" y="4398744"/>
            <a:ext cx="8046720" cy="2252758"/>
          </a:xfrm>
          <a:prstGeom prst="rect">
            <a:avLst/>
          </a:prstGeom>
        </p:spPr>
      </p:pic>
    </p:spTree>
    <p:extLst>
      <p:ext uri="{BB962C8B-B14F-4D97-AF65-F5344CB8AC3E}">
        <p14:creationId xmlns:p14="http://schemas.microsoft.com/office/powerpoint/2010/main" val="178779295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xmlns="" id="{C90D2800-46B8-BD0E-6E8D-36BC4AA8FE50}"/>
              </a:ext>
            </a:extLst>
          </p:cNvPr>
          <p:cNvSpPr>
            <a:spLocks noGrp="1"/>
          </p:cNvSpPr>
          <p:nvPr>
            <p:ph idx="1"/>
          </p:nvPr>
        </p:nvSpPr>
        <p:spPr>
          <a:xfrm>
            <a:off x="829491" y="461555"/>
            <a:ext cx="10515600" cy="5506354"/>
          </a:xfrm>
        </p:spPr>
        <p:txBody>
          <a:bodyPr>
            <a:normAutofit/>
          </a:bodyPr>
          <a:lstStyle/>
          <a:p>
            <a:pPr marL="0" indent="0">
              <a:buNone/>
            </a:pPr>
            <a:r>
              <a:rPr lang="en-US" altLang="zh-TW" sz="2000" dirty="0" smtClean="0"/>
              <a:t>    The </a:t>
            </a:r>
            <a:r>
              <a:rPr lang="en-US" altLang="zh-TW" sz="2000" dirty="0"/>
              <a:t>central adenine will become methylated if and only if a combination of {A, C, G, T} shows at four specific loci X1, X2, X3 and X4. The order A, C, G and T does not matter, for example, ACGT, TCGA or GATC can all lead to the methylation of the central adenine. We can see that the motif pattern at the four loci {X1, X2, X3, X4} is not conserved according to the conventional conservancy status definition. Conventional motif search algorithms would fail to recognize this motif. As shown in Supplementary Fig. 8, our proposed SM-CAP can successfully identify the four loci and assign appropriate importance scores for the four bases, in comparison with other irrelevant loci. Our SM-CAP can thus capture advanced patterns that are missed by traditional analysis, as verified by simulation studies (see Supplementary Information).</a:t>
            </a:r>
            <a:endParaRPr lang="zh-TW" altLang="en-US" sz="2000" dirty="0"/>
          </a:p>
        </p:txBody>
      </p:sp>
      <p:pic>
        <p:nvPicPr>
          <p:cNvPr id="4" name="圖片 3"/>
          <p:cNvPicPr>
            <a:picLocks noChangeAspect="1"/>
          </p:cNvPicPr>
          <p:nvPr/>
        </p:nvPicPr>
        <p:blipFill>
          <a:blip r:embed="rId2"/>
          <a:stretch>
            <a:fillRect/>
          </a:stretch>
        </p:blipFill>
        <p:spPr>
          <a:xfrm>
            <a:off x="191588" y="3601748"/>
            <a:ext cx="5634446" cy="2189747"/>
          </a:xfrm>
          <a:prstGeom prst="rect">
            <a:avLst/>
          </a:prstGeom>
        </p:spPr>
      </p:pic>
      <p:pic>
        <p:nvPicPr>
          <p:cNvPr id="2" name="圖片 1"/>
          <p:cNvPicPr>
            <a:picLocks noChangeAspect="1"/>
          </p:cNvPicPr>
          <p:nvPr/>
        </p:nvPicPr>
        <p:blipFill>
          <a:blip r:embed="rId3"/>
          <a:stretch>
            <a:fillRect/>
          </a:stretch>
        </p:blipFill>
        <p:spPr>
          <a:xfrm>
            <a:off x="6161606" y="3954575"/>
            <a:ext cx="5960726" cy="1836920"/>
          </a:xfrm>
          <a:prstGeom prst="rect">
            <a:avLst/>
          </a:prstGeom>
        </p:spPr>
      </p:pic>
    </p:spTree>
    <p:extLst>
      <p:ext uri="{BB962C8B-B14F-4D97-AF65-F5344CB8AC3E}">
        <p14:creationId xmlns:p14="http://schemas.microsoft.com/office/powerpoint/2010/main" val="396200500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B5757CAD-B87B-F87F-3D7C-FD8FBEDE40A2}"/>
              </a:ext>
            </a:extLst>
          </p:cNvPr>
          <p:cNvSpPr>
            <a:spLocks noGrp="1"/>
          </p:cNvSpPr>
          <p:nvPr>
            <p:ph type="title"/>
          </p:nvPr>
        </p:nvSpPr>
        <p:spPr>
          <a:xfrm>
            <a:off x="838200" y="365126"/>
            <a:ext cx="10515600" cy="801202"/>
          </a:xfrm>
        </p:spPr>
        <p:txBody>
          <a:bodyPr>
            <a:normAutofit/>
          </a:bodyPr>
          <a:lstStyle/>
          <a:p>
            <a:r>
              <a:rPr lang="en-US" altLang="zh-TW" sz="2800" dirty="0"/>
              <a:t>cis-regulatory patterns of 6mA revealed by SM-CAP</a:t>
            </a:r>
            <a:endParaRPr lang="zh-TW" altLang="en-US" sz="2800" dirty="0"/>
          </a:p>
        </p:txBody>
      </p:sp>
      <p:sp>
        <p:nvSpPr>
          <p:cNvPr id="3" name="內容版面配置區 2">
            <a:extLst>
              <a:ext uri="{FF2B5EF4-FFF2-40B4-BE49-F238E27FC236}">
                <a16:creationId xmlns:a16="http://schemas.microsoft.com/office/drawing/2014/main" xmlns="" id="{195053F1-A39A-4536-E212-381C3868434D}"/>
              </a:ext>
            </a:extLst>
          </p:cNvPr>
          <p:cNvSpPr>
            <a:spLocks noGrp="1"/>
          </p:cNvSpPr>
          <p:nvPr>
            <p:ph idx="1"/>
          </p:nvPr>
        </p:nvSpPr>
        <p:spPr>
          <a:xfrm>
            <a:off x="838200" y="1166328"/>
            <a:ext cx="10515600" cy="5010635"/>
          </a:xfrm>
        </p:spPr>
        <p:txBody>
          <a:bodyPr>
            <a:normAutofit/>
          </a:bodyPr>
          <a:lstStyle/>
          <a:p>
            <a:pPr marL="0" indent="0">
              <a:buNone/>
            </a:pPr>
            <a:r>
              <a:rPr lang="zh-TW" altLang="en-US" sz="2000" dirty="0" smtClean="0"/>
              <a:t>    </a:t>
            </a:r>
            <a:r>
              <a:rPr lang="en-US" altLang="zh-TW" sz="2000" dirty="0" smtClean="0"/>
              <a:t>We </a:t>
            </a:r>
            <a:r>
              <a:rPr lang="en-US" altLang="zh-TW" sz="2000" dirty="0"/>
              <a:t>used SM-CAP to </a:t>
            </a:r>
            <a:r>
              <a:rPr lang="en-US" altLang="zh-TW" sz="2000" dirty="0" smtClean="0"/>
              <a:t>analyze </a:t>
            </a:r>
            <a:r>
              <a:rPr lang="en-US" altLang="zh-TW" sz="2000" dirty="0"/>
              <a:t>and visualize the contextual region of 6mA for the three species (Fig. 4a–c). We can see that the central region is the most critical and that the eukaryotes exhibit more sophisticated patterns than the prokaryote. Interestingly, we observe asymmetrical contributions of the flanking contextual sequences, with the downstream more predominant than the upstream sequences in terms of both strength and length. </a:t>
            </a:r>
            <a:endParaRPr lang="en-US" altLang="zh-TW" sz="2000" dirty="0" smtClean="0"/>
          </a:p>
          <a:p>
            <a:pPr marL="0" indent="0">
              <a:buNone/>
            </a:pPr>
            <a:r>
              <a:rPr lang="en-US" altLang="zh-TW" sz="2000" dirty="0"/>
              <a:t> </a:t>
            </a:r>
            <a:r>
              <a:rPr lang="en-US" altLang="zh-TW" sz="2000" dirty="0" smtClean="0"/>
              <a:t>   To </a:t>
            </a:r>
            <a:r>
              <a:rPr lang="en-US" altLang="zh-TW" sz="2000" dirty="0"/>
              <a:t>further </a:t>
            </a:r>
            <a:r>
              <a:rPr lang="en-US" altLang="zh-TW" sz="2000" dirty="0" smtClean="0"/>
              <a:t>quantify </a:t>
            </a:r>
            <a:r>
              <a:rPr lang="en-US" altLang="zh-TW" sz="2000" dirty="0"/>
              <a:t>and confirm their contributions, we perturbed nearby regions alternately and evaluate their impact on the prediction performance (Fig. 4d–f and Supplementary Fig. 9). We observed that the central M0 [±2bp] and downstream D1 [+3bp, +7bp] regions play the most important role in predicting 6mA across different species, which is in line with the cis-regulatory patterns elucidated by SM-CAP. We noticed that some patterns are shared by the two eukaryotes, for example, GAGG [−1bp, +2bp], as shown in Fig. 4a,b. The </a:t>
            </a:r>
            <a:r>
              <a:rPr lang="en-US" altLang="zh-TW" sz="2000" dirty="0" smtClean="0"/>
              <a:t>normalized </a:t>
            </a:r>
            <a:r>
              <a:rPr lang="en-US" altLang="zh-TW" sz="2000" dirty="0"/>
              <a:t>scoring maps thus present a good summary of the underlying conventional conserved motifs, which might co-regulate 6mA.</a:t>
            </a:r>
            <a:endParaRPr lang="zh-TW" altLang="en-US" sz="2000" dirty="0"/>
          </a:p>
        </p:txBody>
      </p:sp>
    </p:spTree>
    <p:extLst>
      <p:ext uri="{BB962C8B-B14F-4D97-AF65-F5344CB8AC3E}">
        <p14:creationId xmlns:p14="http://schemas.microsoft.com/office/powerpoint/2010/main" val="77548916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p:cNvPicPr>
            <a:picLocks noChangeAspect="1"/>
          </p:cNvPicPr>
          <p:nvPr/>
        </p:nvPicPr>
        <p:blipFill>
          <a:blip r:embed="rId2"/>
          <a:stretch>
            <a:fillRect/>
          </a:stretch>
        </p:blipFill>
        <p:spPr>
          <a:xfrm>
            <a:off x="625375" y="360460"/>
            <a:ext cx="10826396" cy="6305827"/>
          </a:xfrm>
          <a:prstGeom prst="rect">
            <a:avLst/>
          </a:prstGeom>
        </p:spPr>
      </p:pic>
    </p:spTree>
    <p:extLst>
      <p:ext uri="{BB962C8B-B14F-4D97-AF65-F5344CB8AC3E}">
        <p14:creationId xmlns:p14="http://schemas.microsoft.com/office/powerpoint/2010/main" val="9347496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圖片 1"/>
          <p:cNvPicPr>
            <a:picLocks noChangeAspect="1"/>
          </p:cNvPicPr>
          <p:nvPr/>
        </p:nvPicPr>
        <p:blipFill>
          <a:blip r:embed="rId2"/>
          <a:stretch>
            <a:fillRect/>
          </a:stretch>
        </p:blipFill>
        <p:spPr>
          <a:xfrm>
            <a:off x="1206640" y="604342"/>
            <a:ext cx="10336067" cy="5144218"/>
          </a:xfrm>
          <a:prstGeom prst="rect">
            <a:avLst/>
          </a:prstGeom>
        </p:spPr>
      </p:pic>
    </p:spTree>
    <p:extLst>
      <p:ext uri="{BB962C8B-B14F-4D97-AF65-F5344CB8AC3E}">
        <p14:creationId xmlns:p14="http://schemas.microsoft.com/office/powerpoint/2010/main" val="37577465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xmlns="" id="{C90D2800-46B8-BD0E-6E8D-36BC4AA8FE50}"/>
              </a:ext>
            </a:extLst>
          </p:cNvPr>
          <p:cNvSpPr>
            <a:spLocks noGrp="1"/>
          </p:cNvSpPr>
          <p:nvPr>
            <p:ph idx="1"/>
          </p:nvPr>
        </p:nvSpPr>
        <p:spPr>
          <a:xfrm>
            <a:off x="829491" y="461555"/>
            <a:ext cx="10515600" cy="5506354"/>
          </a:xfrm>
        </p:spPr>
        <p:txBody>
          <a:bodyPr>
            <a:normAutofit/>
          </a:bodyPr>
          <a:lstStyle/>
          <a:p>
            <a:pPr marL="0" indent="0">
              <a:buNone/>
            </a:pPr>
            <a:r>
              <a:rPr lang="en-US" altLang="zh-TW" sz="2000" dirty="0"/>
              <a:t> </a:t>
            </a:r>
            <a:r>
              <a:rPr lang="en-US" altLang="zh-TW" sz="2000" dirty="0" smtClean="0"/>
              <a:t>    Further </a:t>
            </a:r>
            <a:r>
              <a:rPr lang="en-US" altLang="zh-TW" sz="2000" dirty="0"/>
              <a:t>examination of the salient patterns revealed by SM-CAP shows that these patterns are more discriminative and account for more than 45% of the 6mA sites with an odds ratio of more than 20 for A. thaliana (Table 2) and D. melanogaster (Table 3), </a:t>
            </a:r>
            <a:r>
              <a:rPr lang="en-US" altLang="zh-TW" sz="2000" dirty="0" smtClean="0"/>
              <a:t>respectively </a:t>
            </a:r>
            <a:r>
              <a:rPr lang="en-US" altLang="zh-TW" sz="2000" dirty="0"/>
              <a:t>(see Methods). As a comparison, we also tried to elucidate conventional motif patterns using </a:t>
            </a:r>
            <a:r>
              <a:rPr lang="en-US" altLang="zh-TW" sz="2000" dirty="0" smtClean="0"/>
              <a:t>HOMER(Supplementary </a:t>
            </a:r>
            <a:r>
              <a:rPr lang="en-US" altLang="zh-TW" sz="2000" dirty="0"/>
              <a:t>Figs. 10–12) (all with odds ratios of less than 2 for the two </a:t>
            </a:r>
            <a:r>
              <a:rPr lang="en-US" altLang="zh-TW" sz="2000" dirty="0" smtClean="0"/>
              <a:t>eukaryotes</a:t>
            </a:r>
            <a:r>
              <a:rPr lang="en-US" altLang="zh-TW" sz="2000" dirty="0"/>
              <a:t>). </a:t>
            </a:r>
            <a:r>
              <a:rPr lang="en-US" altLang="zh-TW" sz="2000" dirty="0">
                <a:solidFill>
                  <a:srgbClr val="FF0000"/>
                </a:solidFill>
              </a:rPr>
              <a:t>It is noted that conventional conserved motifs could be a </a:t>
            </a:r>
            <a:r>
              <a:rPr lang="en-US" altLang="zh-TW" sz="2000" dirty="0" smtClean="0">
                <a:solidFill>
                  <a:srgbClr val="FF0000"/>
                </a:solidFill>
              </a:rPr>
              <a:t>special </a:t>
            </a:r>
            <a:r>
              <a:rPr lang="en-US" altLang="zh-TW" sz="2000" dirty="0">
                <a:solidFill>
                  <a:srgbClr val="FF0000"/>
                </a:solidFill>
              </a:rPr>
              <a:t>case of the patterns SM-CAP can capture</a:t>
            </a:r>
            <a:r>
              <a:rPr lang="en-US" altLang="zh-TW" sz="2000" dirty="0"/>
              <a:t>. An example in point is the well-known motif GATC (−1bp, +2bp) in E. </a:t>
            </a:r>
            <a:r>
              <a:rPr lang="en-US" altLang="zh-TW" sz="2000" dirty="0" smtClean="0"/>
              <a:t>coli, </a:t>
            </a:r>
            <a:r>
              <a:rPr lang="en-US" altLang="zh-TW" sz="2000" dirty="0"/>
              <a:t>as also identified successfully by SM-CAP (Table 4)</a:t>
            </a:r>
            <a:endParaRPr lang="zh-TW" altLang="en-US" sz="2000" dirty="0"/>
          </a:p>
        </p:txBody>
      </p:sp>
      <p:pic>
        <p:nvPicPr>
          <p:cNvPr id="5" name="圖片 4"/>
          <p:cNvPicPr>
            <a:picLocks noChangeAspect="1"/>
          </p:cNvPicPr>
          <p:nvPr/>
        </p:nvPicPr>
        <p:blipFill>
          <a:blip r:embed="rId2"/>
          <a:stretch>
            <a:fillRect/>
          </a:stretch>
        </p:blipFill>
        <p:spPr>
          <a:xfrm>
            <a:off x="1295547" y="2699392"/>
            <a:ext cx="9583487" cy="3810532"/>
          </a:xfrm>
          <a:prstGeom prst="rect">
            <a:avLst/>
          </a:prstGeom>
        </p:spPr>
      </p:pic>
    </p:spTree>
    <p:extLst>
      <p:ext uri="{BB962C8B-B14F-4D97-AF65-F5344CB8AC3E}">
        <p14:creationId xmlns:p14="http://schemas.microsoft.com/office/powerpoint/2010/main" val="427555780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xmlns="" id="{C90D2800-46B8-BD0E-6E8D-36BC4AA8FE50}"/>
              </a:ext>
            </a:extLst>
          </p:cNvPr>
          <p:cNvSpPr>
            <a:spLocks noGrp="1"/>
          </p:cNvSpPr>
          <p:nvPr>
            <p:ph idx="1"/>
          </p:nvPr>
        </p:nvSpPr>
        <p:spPr>
          <a:xfrm>
            <a:off x="838200" y="681086"/>
            <a:ext cx="10515600" cy="5495828"/>
          </a:xfrm>
        </p:spPr>
        <p:txBody>
          <a:bodyPr>
            <a:normAutofit/>
          </a:bodyPr>
          <a:lstStyle/>
          <a:p>
            <a:pPr marL="0" indent="0">
              <a:buNone/>
            </a:pPr>
            <a:r>
              <a:rPr lang="en-US" altLang="zh-TW" sz="2000" dirty="0"/>
              <a:t>     It has been long recognized that 6mA plays a vital role in the discrimination of host genomic DNA (gDNA) from foreign pathogenic DNA in bacteria.</a:t>
            </a:r>
          </a:p>
          <a:p>
            <a:pPr marL="0" indent="0">
              <a:buNone/>
            </a:pPr>
            <a:r>
              <a:rPr lang="en-US" altLang="zh-TW" sz="2000" dirty="0"/>
              <a:t>    Recently, it has been demonstrated that 6mA may be involved in gene activation or repression in eukaryotes. The underlying mechanism, however, remains elusive. Methylation-associated gene regulatory motifs may shed light on understanding the mechanism.</a:t>
            </a:r>
          </a:p>
          <a:p>
            <a:pPr marL="0" indent="0">
              <a:buNone/>
            </a:pPr>
            <a:r>
              <a:rPr lang="en-US" altLang="zh-TW" sz="2000" dirty="0"/>
              <a:t>    Although conventional motif analysis of 6mA has revealed some interesting </a:t>
            </a:r>
            <a:r>
              <a:rPr lang="en-US" altLang="zh-TW" sz="2000" dirty="0">
                <a:solidFill>
                  <a:srgbClr val="C00000"/>
                </a:solidFill>
              </a:rPr>
              <a:t>cis-regulatory patterns</a:t>
            </a:r>
            <a:r>
              <a:rPr lang="en-US" altLang="zh-TW" sz="2000" dirty="0"/>
              <a:t>, they account for only a small proportion of all methylated sites. Therefore, we hypothesize that more sophisticated regulatory mechanisms yet to be explored may exist for 6mA formulation. </a:t>
            </a:r>
          </a:p>
          <a:p>
            <a:pPr marL="0" indent="0">
              <a:buNone/>
            </a:pPr>
            <a:r>
              <a:rPr lang="en-US" altLang="zh-TW" sz="2000" dirty="0"/>
              <a:t>    Finally, the whole in vivo cataloguing procedure of 6mA is costly and laborious. Thus, in silico prediction may be an attractive alternative if we can precisely predict 6mA sites at single-nucleotide resolution based on just genomic sequence information</a:t>
            </a:r>
            <a:endParaRPr lang="zh-TW" altLang="en-US" sz="2000" dirty="0"/>
          </a:p>
        </p:txBody>
      </p:sp>
    </p:spTree>
    <p:extLst>
      <p:ext uri="{BB962C8B-B14F-4D97-AF65-F5344CB8AC3E}">
        <p14:creationId xmlns:p14="http://schemas.microsoft.com/office/powerpoint/2010/main" val="35396013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xmlns="" id="{C90D2800-46B8-BD0E-6E8D-36BC4AA8FE50}"/>
              </a:ext>
            </a:extLst>
          </p:cNvPr>
          <p:cNvSpPr>
            <a:spLocks noGrp="1"/>
          </p:cNvSpPr>
          <p:nvPr>
            <p:ph idx="1"/>
          </p:nvPr>
        </p:nvSpPr>
        <p:spPr>
          <a:xfrm>
            <a:off x="838200" y="681086"/>
            <a:ext cx="10515600" cy="5495828"/>
          </a:xfrm>
        </p:spPr>
        <p:txBody>
          <a:bodyPr>
            <a:normAutofit/>
          </a:bodyPr>
          <a:lstStyle/>
          <a:p>
            <a:pPr marL="0" indent="0">
              <a:buNone/>
            </a:pPr>
            <a:r>
              <a:rPr lang="en-US" altLang="zh-TW" sz="2000" dirty="0"/>
              <a:t>   It is worth noting that our proposed prediction is purely based on sequence information where only the </a:t>
            </a:r>
            <a:r>
              <a:rPr lang="en-US" altLang="zh-TW" sz="2000" dirty="0">
                <a:solidFill>
                  <a:srgbClr val="C00000"/>
                </a:solidFill>
              </a:rPr>
              <a:t>cis effect </a:t>
            </a:r>
            <a:r>
              <a:rPr lang="en-US" altLang="zh-TW" sz="2000" dirty="0"/>
              <a:t>will be captured. Whether a candidate is a 6mA site or not will also depend on many other </a:t>
            </a:r>
            <a:r>
              <a:rPr lang="en-US" altLang="zh-TW" sz="2000" dirty="0">
                <a:solidFill>
                  <a:srgbClr val="C00000"/>
                </a:solidFill>
              </a:rPr>
              <a:t>exogenous trans effects</a:t>
            </a:r>
            <a:r>
              <a:rPr lang="en-US" altLang="zh-TW" sz="2000" dirty="0"/>
              <a:t>. </a:t>
            </a:r>
          </a:p>
          <a:p>
            <a:pPr marL="0" indent="0">
              <a:buNone/>
            </a:pPr>
            <a:r>
              <a:rPr lang="en-US" altLang="zh-TW" sz="2000" dirty="0"/>
              <a:t>    Therefore, what our method predicts is the candidacy or potential for being a 6mA site. Most of the methylation data we used in our model were collected without any information about developmental stages and tissue cells. </a:t>
            </a:r>
          </a:p>
          <a:p>
            <a:pPr marL="0" indent="0">
              <a:buNone/>
            </a:pPr>
            <a:r>
              <a:rPr lang="en-US" altLang="zh-TW" sz="2000" dirty="0"/>
              <a:t>    We thus cannot make any developmental and tissue-specific 6mA prediction for them. When developmental stages are provided, our models are readily adapted to make the corresponding prediction. Our interest is to predict the candidacy or potential for being a 6mA site, which implies a necessary condition but not a sufficient condition. </a:t>
            </a:r>
          </a:p>
          <a:p>
            <a:pPr marL="0" indent="0">
              <a:buNone/>
            </a:pPr>
            <a:r>
              <a:rPr lang="en-US" altLang="zh-TW" sz="2000" dirty="0"/>
              <a:t>    This 6mA prediction is quite similar to gene prediction or gene finding in the early bioinformatics era, which refers to the process of identifying the regions of gDNA that encode genes. </a:t>
            </a:r>
            <a:endParaRPr lang="zh-TW" altLang="en-US" sz="2000" dirty="0"/>
          </a:p>
        </p:txBody>
      </p:sp>
    </p:spTree>
    <p:extLst>
      <p:ext uri="{BB962C8B-B14F-4D97-AF65-F5344CB8AC3E}">
        <p14:creationId xmlns:p14="http://schemas.microsoft.com/office/powerpoint/2010/main" val="6290399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xmlns="" id="{C90D2800-46B8-BD0E-6E8D-36BC4AA8FE50}"/>
              </a:ext>
            </a:extLst>
          </p:cNvPr>
          <p:cNvSpPr>
            <a:spLocks noGrp="1"/>
          </p:cNvSpPr>
          <p:nvPr>
            <p:ph idx="1"/>
          </p:nvPr>
        </p:nvSpPr>
        <p:spPr>
          <a:xfrm>
            <a:off x="838200" y="681086"/>
            <a:ext cx="10515600" cy="5495828"/>
          </a:xfrm>
        </p:spPr>
        <p:txBody>
          <a:bodyPr>
            <a:normAutofit/>
          </a:bodyPr>
          <a:lstStyle/>
          <a:p>
            <a:pPr marL="0" indent="0">
              <a:buNone/>
            </a:pPr>
            <a:r>
              <a:rPr lang="en-US" altLang="zh-TW" sz="2000" dirty="0"/>
              <a:t>    Most gene prediction methods utilize DNA sequence information only, as does our method. The analogy is illustrated in Table 1. To predict 6mA candidate sites, we first developed a deep convolutional neural networks-based end-to-end algorithmic framework </a:t>
            </a:r>
            <a:r>
              <a:rPr lang="en-US" altLang="zh-TW" sz="2000" dirty="0" smtClean="0"/>
              <a:t>(Supplementary </a:t>
            </a:r>
            <a:r>
              <a:rPr lang="en-US" altLang="zh-TW" sz="2000" dirty="0"/>
              <a:t>Fig. 1 and Methods) </a:t>
            </a:r>
            <a:r>
              <a:rPr lang="en-US" altLang="zh-TW" sz="2000" dirty="0" smtClean="0"/>
              <a:t>to </a:t>
            </a:r>
            <a:r>
              <a:rPr lang="en-US" altLang="zh-TW" sz="2000" dirty="0"/>
              <a:t>capture sophisticated regulatory patterns for predicting 6mA sites de novo from genomic sequences (DeepM6A). </a:t>
            </a:r>
          </a:p>
          <a:p>
            <a:pPr marL="0" indent="0">
              <a:buNone/>
            </a:pPr>
            <a:r>
              <a:rPr lang="en-US" altLang="zh-TW" sz="2000" dirty="0"/>
              <a:t>Machine learning methods have been used for genomic sequence-based prediction. Most reply on human handcrafted features, such as k-</a:t>
            </a:r>
            <a:r>
              <a:rPr lang="en-US" altLang="zh-TW" sz="2000" dirty="0" err="1"/>
              <a:t>mer</a:t>
            </a:r>
            <a:r>
              <a:rPr lang="en-US" altLang="zh-TW" sz="2000" dirty="0"/>
              <a:t> for predicting mutation effects and polyadenylation sites, among others. </a:t>
            </a:r>
          </a:p>
          <a:p>
            <a:pPr marL="0" indent="0">
              <a:buNone/>
            </a:pPr>
            <a:r>
              <a:rPr lang="en-US" altLang="zh-TW" sz="2000" dirty="0"/>
              <a:t>Compared with k-</a:t>
            </a:r>
            <a:r>
              <a:rPr lang="en-US" altLang="zh-TW" sz="2000" dirty="0" err="1"/>
              <a:t>mer</a:t>
            </a:r>
            <a:r>
              <a:rPr lang="en-US" altLang="zh-TW" sz="2000" dirty="0"/>
              <a:t>-based methods, our proposed DeepM6A has four major advantages:</a:t>
            </a:r>
          </a:p>
          <a:p>
            <a:r>
              <a:rPr lang="en-US" altLang="zh-TW" sz="2000" dirty="0"/>
              <a:t>automation of the sequence feature representation of different granularities, hierarchically;</a:t>
            </a:r>
          </a:p>
          <a:p>
            <a:r>
              <a:rPr lang="en-US" altLang="zh-TW" sz="2000" dirty="0"/>
              <a:t>integration of a broad spectrum of flanking context sequences, effectively; </a:t>
            </a:r>
          </a:p>
          <a:p>
            <a:r>
              <a:rPr lang="en-US" altLang="zh-TW" sz="2000" dirty="0"/>
              <a:t>enabling of the potential visualization of inherent sequence motifs for interpretation, naturally;</a:t>
            </a:r>
          </a:p>
          <a:p>
            <a:r>
              <a:rPr lang="en-US" altLang="zh-TW" sz="2000" dirty="0"/>
              <a:t>facilitation of model development and prediction in large-scale genomic data, seamlessly.</a:t>
            </a:r>
            <a:endParaRPr lang="zh-TW" altLang="en-US" sz="2000" dirty="0"/>
          </a:p>
        </p:txBody>
      </p:sp>
      <p:pic>
        <p:nvPicPr>
          <p:cNvPr id="4" name="圖片 3">
            <a:extLst>
              <a:ext uri="{FF2B5EF4-FFF2-40B4-BE49-F238E27FC236}">
                <a16:creationId xmlns:a16="http://schemas.microsoft.com/office/drawing/2014/main" xmlns="" id="{F00BA497-DA22-6DD1-285E-0176AF65CBC1}"/>
              </a:ext>
            </a:extLst>
          </p:cNvPr>
          <p:cNvPicPr>
            <a:picLocks noChangeAspect="1"/>
          </p:cNvPicPr>
          <p:nvPr/>
        </p:nvPicPr>
        <p:blipFill>
          <a:blip r:embed="rId2"/>
          <a:stretch>
            <a:fillRect/>
          </a:stretch>
        </p:blipFill>
        <p:spPr>
          <a:xfrm>
            <a:off x="3638207" y="5206386"/>
            <a:ext cx="4915586" cy="1371791"/>
          </a:xfrm>
          <a:prstGeom prst="rect">
            <a:avLst/>
          </a:prstGeom>
        </p:spPr>
      </p:pic>
    </p:spTree>
    <p:extLst>
      <p:ext uri="{BB962C8B-B14F-4D97-AF65-F5344CB8AC3E}">
        <p14:creationId xmlns:p14="http://schemas.microsoft.com/office/powerpoint/2010/main" val="38044598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內容版面配置區 3"/>
          <p:cNvPicPr>
            <a:picLocks noGrp="1" noChangeAspect="1"/>
          </p:cNvPicPr>
          <p:nvPr>
            <p:ph idx="1"/>
          </p:nvPr>
        </p:nvPicPr>
        <p:blipFill>
          <a:blip r:embed="rId2"/>
          <a:stretch>
            <a:fillRect/>
          </a:stretch>
        </p:blipFill>
        <p:spPr>
          <a:xfrm>
            <a:off x="2540698" y="1738486"/>
            <a:ext cx="7082273" cy="3416791"/>
          </a:xfrm>
          <a:prstGeom prst="rect">
            <a:avLst/>
          </a:prstGeom>
        </p:spPr>
      </p:pic>
    </p:spTree>
    <p:extLst>
      <p:ext uri="{BB962C8B-B14F-4D97-AF65-F5344CB8AC3E}">
        <p14:creationId xmlns:p14="http://schemas.microsoft.com/office/powerpoint/2010/main" val="26032488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xmlns="" id="{C90D2800-46B8-BD0E-6E8D-36BC4AA8FE50}"/>
              </a:ext>
            </a:extLst>
          </p:cNvPr>
          <p:cNvSpPr>
            <a:spLocks noGrp="1"/>
          </p:cNvSpPr>
          <p:nvPr>
            <p:ph idx="1"/>
          </p:nvPr>
        </p:nvSpPr>
        <p:spPr>
          <a:xfrm>
            <a:off x="838200" y="681086"/>
            <a:ext cx="10515600" cy="5495828"/>
          </a:xfrm>
        </p:spPr>
        <p:txBody>
          <a:bodyPr>
            <a:normAutofit/>
          </a:bodyPr>
          <a:lstStyle/>
          <a:p>
            <a:pPr marL="0" indent="0">
              <a:buNone/>
            </a:pPr>
            <a:r>
              <a:rPr lang="en-US" altLang="zh-TW" sz="2000" dirty="0"/>
              <a:t>    The multilayer perceptron (MLP) is a classical feedforward neural network with an input layer, hidden layers and an output layer. The hidden layers are composed of fully connected nodes. DeepM6A leverages the local spatial dependency of inputs by introducing convolutional layers into MLP to capture underlying coherence patterns.</a:t>
            </a:r>
          </a:p>
          <a:p>
            <a:pPr marL="0" indent="0">
              <a:buNone/>
            </a:pPr>
            <a:r>
              <a:rPr lang="en-US" altLang="zh-TW" sz="2000" dirty="0"/>
              <a:t>    The first two desirable properties jointly contribute to the appealing predictive capacity of DeepM6A. Based on the third property, we then introduced a novel learning protocol to decode the underlying methylation patterns. Both cis-regulatory elements and regions are identified, which will offer useful insights into the in-depth exploration of the underlying formulating and regulatory mechanisms of 6mA. Exploiting its accurate prediction, we performed a whole-genome scan using DeepM6A to catalogue all potential 6mA sites</a:t>
            </a:r>
            <a:endParaRPr lang="zh-TW" altLang="en-US" sz="2000" dirty="0"/>
          </a:p>
        </p:txBody>
      </p:sp>
    </p:spTree>
    <p:extLst>
      <p:ext uri="{BB962C8B-B14F-4D97-AF65-F5344CB8AC3E}">
        <p14:creationId xmlns:p14="http://schemas.microsoft.com/office/powerpoint/2010/main" val="32724272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B5757CAD-B87B-F87F-3D7C-FD8FBEDE40A2}"/>
              </a:ext>
            </a:extLst>
          </p:cNvPr>
          <p:cNvSpPr>
            <a:spLocks noGrp="1"/>
          </p:cNvSpPr>
          <p:nvPr>
            <p:ph type="title"/>
          </p:nvPr>
        </p:nvSpPr>
        <p:spPr>
          <a:xfrm>
            <a:off x="838200" y="365126"/>
            <a:ext cx="10515600" cy="801202"/>
          </a:xfrm>
        </p:spPr>
        <p:txBody>
          <a:bodyPr>
            <a:normAutofit/>
          </a:bodyPr>
          <a:lstStyle/>
          <a:p>
            <a:r>
              <a:rPr lang="en-US" altLang="zh-TW" sz="2800" dirty="0"/>
              <a:t>DeepM6A accurately predicts 6mA candidate sites</a:t>
            </a:r>
            <a:endParaRPr lang="zh-TW" altLang="en-US" sz="2800" dirty="0"/>
          </a:p>
        </p:txBody>
      </p:sp>
      <p:sp>
        <p:nvSpPr>
          <p:cNvPr id="3" name="內容版面配置區 2">
            <a:extLst>
              <a:ext uri="{FF2B5EF4-FFF2-40B4-BE49-F238E27FC236}">
                <a16:creationId xmlns:a16="http://schemas.microsoft.com/office/drawing/2014/main" xmlns="" id="{195053F1-A39A-4536-E212-381C3868434D}"/>
              </a:ext>
            </a:extLst>
          </p:cNvPr>
          <p:cNvSpPr>
            <a:spLocks noGrp="1"/>
          </p:cNvSpPr>
          <p:nvPr>
            <p:ph idx="1"/>
          </p:nvPr>
        </p:nvSpPr>
        <p:spPr>
          <a:xfrm>
            <a:off x="838200" y="1166328"/>
            <a:ext cx="10515600" cy="5010635"/>
          </a:xfrm>
        </p:spPr>
        <p:txBody>
          <a:bodyPr>
            <a:normAutofit/>
          </a:bodyPr>
          <a:lstStyle/>
          <a:p>
            <a:pPr marL="0" indent="0">
              <a:buNone/>
            </a:pPr>
            <a:r>
              <a:rPr lang="zh-TW" altLang="en-US" sz="2000" dirty="0"/>
              <a:t>    </a:t>
            </a:r>
            <a:r>
              <a:rPr lang="en-US" altLang="zh-TW" sz="2000" dirty="0"/>
              <a:t>We tested DeepM6A in three representative model organisms: A. thaliana (eukaryote, plant), D. melanogaster (eukaryote) and Escherichia coli (prokaryote). As a benchmark, classical k-</a:t>
            </a:r>
            <a:r>
              <a:rPr lang="en-US" altLang="zh-TW" sz="2000" dirty="0" err="1"/>
              <a:t>mer</a:t>
            </a:r>
            <a:r>
              <a:rPr lang="en-US" altLang="zh-TW" sz="2000" dirty="0"/>
              <a:t> based logistic regression (LR) was also evaluated.</a:t>
            </a:r>
          </a:p>
          <a:p>
            <a:pPr marL="0" indent="0">
              <a:buNone/>
            </a:pPr>
            <a:r>
              <a:rPr lang="zh-TW" altLang="en-US" sz="2000" dirty="0"/>
              <a:t>    </a:t>
            </a:r>
            <a:r>
              <a:rPr lang="en-US" altLang="zh-TW" sz="2000" dirty="0"/>
              <a:t>The raw SMRT-seq data of A. thaliana, D. melanogaster and E. coli were collected from the PacBio public database. Base modification detection was performed to generate an initial set of 6mA sites following the automated data analysis workflows recommended by </a:t>
            </a:r>
            <a:r>
              <a:rPr lang="en-US" altLang="zh-TW" sz="2000" dirty="0" err="1" smtClean="0"/>
              <a:t>PacBio</a:t>
            </a:r>
            <a:r>
              <a:rPr lang="zh-TW" altLang="en-US" sz="2000" dirty="0" smtClean="0"/>
              <a:t> </a:t>
            </a:r>
            <a:r>
              <a:rPr lang="en-US" altLang="zh-TW" sz="2000" dirty="0" smtClean="0"/>
              <a:t>(</a:t>
            </a:r>
            <a:r>
              <a:rPr lang="en-US" altLang="zh-TW" sz="2000" dirty="0"/>
              <a:t>see Methods for details</a:t>
            </a:r>
            <a:r>
              <a:rPr lang="en-US" altLang="zh-TW" sz="2000" dirty="0" smtClean="0"/>
              <a:t>).</a:t>
            </a:r>
            <a:endParaRPr lang="en-US" altLang="zh-TW" sz="2000" dirty="0"/>
          </a:p>
          <a:p>
            <a:pPr marL="0" indent="0">
              <a:buNone/>
            </a:pPr>
            <a:r>
              <a:rPr lang="zh-TW" altLang="en-US" sz="2000" dirty="0"/>
              <a:t>    </a:t>
            </a:r>
            <a:r>
              <a:rPr lang="en-US" altLang="zh-TW" sz="2000" dirty="0"/>
              <a:t>To reduce false positives, we further filtered out the following candidates: </a:t>
            </a:r>
            <a:endParaRPr lang="en-US" altLang="zh-TW" sz="2000" dirty="0" smtClean="0"/>
          </a:p>
          <a:p>
            <a:pPr marL="457200" indent="-457200">
              <a:buAutoNum type="arabicParenBoth"/>
            </a:pPr>
            <a:r>
              <a:rPr lang="en-US" altLang="zh-TW" sz="2000" dirty="0" smtClean="0"/>
              <a:t>candidates </a:t>
            </a:r>
            <a:r>
              <a:rPr lang="en-US" altLang="zh-TW" sz="2000" dirty="0"/>
              <a:t>with any sequence variance located between 10bp upstream and 5bp downstream of the identified modification site; </a:t>
            </a:r>
            <a:endParaRPr lang="en-US" altLang="zh-TW" sz="2000" dirty="0" smtClean="0"/>
          </a:p>
          <a:p>
            <a:pPr marL="457200" indent="-457200">
              <a:buAutoNum type="arabicParenBoth"/>
            </a:pPr>
            <a:r>
              <a:rPr lang="en-US" altLang="zh-TW" sz="2000" dirty="0" smtClean="0"/>
              <a:t>candidates </a:t>
            </a:r>
            <a:r>
              <a:rPr lang="en-US" altLang="zh-TW" sz="2000" dirty="0"/>
              <a:t>where the variation of estimated methylation level is greater than 30%. As a result, we ended up with 19,632, 10,653 and 33,700 6mA sites for A. thaliana, D. melanogaster and E. coli, respectively. These sites account for 0.025696% (total of 76,401,454), 0.013418% (79,393,495) and 1.475402% (2,284,124) of whole-genome adenine sites.</a:t>
            </a:r>
            <a:endParaRPr lang="zh-TW" altLang="en-US" sz="2000" dirty="0"/>
          </a:p>
        </p:txBody>
      </p:sp>
    </p:spTree>
    <p:extLst>
      <p:ext uri="{BB962C8B-B14F-4D97-AF65-F5344CB8AC3E}">
        <p14:creationId xmlns:p14="http://schemas.microsoft.com/office/powerpoint/2010/main" val="25190090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xmlns="" id="{C90D2800-46B8-BD0E-6E8D-36BC4AA8FE50}"/>
              </a:ext>
            </a:extLst>
          </p:cNvPr>
          <p:cNvSpPr>
            <a:spLocks noGrp="1"/>
          </p:cNvSpPr>
          <p:nvPr>
            <p:ph idx="1"/>
          </p:nvPr>
        </p:nvSpPr>
        <p:spPr>
          <a:xfrm>
            <a:off x="838200" y="681086"/>
            <a:ext cx="10515600" cy="5495828"/>
          </a:xfrm>
        </p:spPr>
        <p:txBody>
          <a:bodyPr>
            <a:normAutofit/>
          </a:bodyPr>
          <a:lstStyle/>
          <a:p>
            <a:pPr marL="0" indent="0">
              <a:buNone/>
            </a:pPr>
            <a:r>
              <a:rPr lang="zh-TW" altLang="en-US" sz="2000" dirty="0"/>
              <a:t>    </a:t>
            </a:r>
            <a:r>
              <a:rPr lang="en-US" altLang="zh-TW" sz="2000" dirty="0"/>
              <a:t>The above 6mA sites were used as positive samples in prediction models. To generate negative samples, we randomly sampled the same numbers of non-methylated adenine sites from the whole-genome sequences. At the same time, for the sampled negative non-methylated sites, we required that their distance to any positive methylated site be at least 200bp away. Then, for both positive and negative samples, contextual sequences around the adenine site at each side were extracted as the input for predictive models. We considered lengths of flanking sequences from 3bp to 200bp.</a:t>
            </a:r>
          </a:p>
          <a:p>
            <a:pPr marL="0" indent="0">
              <a:buNone/>
            </a:pPr>
            <a:r>
              <a:rPr lang="zh-TW" altLang="en-US" sz="2000" dirty="0"/>
              <a:t>    </a:t>
            </a:r>
            <a:r>
              <a:rPr lang="en-US" altLang="zh-TW" sz="2000" dirty="0"/>
              <a:t>We divided all positive and negative samples into three sets for training, validation and testing, respectively, based on their genomic locations. Specifically, for each chromosome of a species, we split it into 10 equal </a:t>
            </a:r>
            <a:r>
              <a:rPr lang="en-US" altLang="zh-TW" sz="2000" dirty="0" smtClean="0"/>
              <a:t>segments</a:t>
            </a:r>
            <a:r>
              <a:rPr lang="en-US" altLang="zh-TW" sz="2000" dirty="0"/>
              <a:t>(Supplementary Fig. 2 and Methods</a:t>
            </a:r>
            <a:r>
              <a:rPr lang="en-US" altLang="zh-TW" sz="2000" dirty="0" smtClean="0"/>
              <a:t>) .We </a:t>
            </a:r>
            <a:r>
              <a:rPr lang="en-US" altLang="zh-TW" sz="2000" dirty="0"/>
              <a:t>then randomly picked one segment and used the samples within that segment for </a:t>
            </a:r>
            <a:r>
              <a:rPr lang="en-US" altLang="zh-TW" sz="2000" dirty="0" smtClean="0"/>
              <a:t>testing. </a:t>
            </a:r>
            <a:r>
              <a:rPr lang="en-US" altLang="zh-TW" sz="2000" dirty="0"/>
              <a:t>The samples on the nearest half upstream and half downstream segments were used for validation </a:t>
            </a:r>
            <a:r>
              <a:rPr lang="en-US" altLang="zh-TW" sz="2000" dirty="0" smtClean="0"/>
              <a:t>. </a:t>
            </a:r>
            <a:r>
              <a:rPr lang="en-US" altLang="zh-TW" sz="2000" dirty="0"/>
              <a:t>The rest of all sites were used for training </a:t>
            </a:r>
            <a:r>
              <a:rPr lang="en-US" altLang="zh-TW" sz="2000" dirty="0" smtClean="0"/>
              <a:t>purpose. </a:t>
            </a:r>
            <a:r>
              <a:rPr lang="en-US" altLang="zh-TW" sz="2000" dirty="0"/>
              <a:t>In this manner, we achieved a ratio of 8:1:1 among training, validation and testing datasets, with the training and testing parts strictly non-overlapping. </a:t>
            </a:r>
            <a:endParaRPr lang="zh-TW" altLang="en-US" sz="2000" dirty="0"/>
          </a:p>
        </p:txBody>
      </p:sp>
      <p:pic>
        <p:nvPicPr>
          <p:cNvPr id="2" name="圖片 1"/>
          <p:cNvPicPr>
            <a:picLocks noChangeAspect="1"/>
          </p:cNvPicPr>
          <p:nvPr/>
        </p:nvPicPr>
        <p:blipFill>
          <a:blip r:embed="rId2"/>
          <a:stretch>
            <a:fillRect/>
          </a:stretch>
        </p:blipFill>
        <p:spPr>
          <a:xfrm>
            <a:off x="2828469" y="4728912"/>
            <a:ext cx="6535062" cy="1448002"/>
          </a:xfrm>
          <a:prstGeom prst="rect">
            <a:avLst/>
          </a:prstGeom>
        </p:spPr>
      </p:pic>
    </p:spTree>
    <p:extLst>
      <p:ext uri="{BB962C8B-B14F-4D97-AF65-F5344CB8AC3E}">
        <p14:creationId xmlns:p14="http://schemas.microsoft.com/office/powerpoint/2010/main" val="1091689773"/>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958</TotalTime>
  <Words>2992</Words>
  <Application>Microsoft Office PowerPoint</Application>
  <PresentationFormat>寬螢幕</PresentationFormat>
  <Paragraphs>54</Paragraphs>
  <Slides>28</Slides>
  <Notes>0</Notes>
  <HiddenSlides>0</HiddenSlides>
  <MMClips>0</MMClips>
  <ScaleCrop>false</ScaleCrop>
  <HeadingPairs>
    <vt:vector size="6" baseType="variant">
      <vt:variant>
        <vt:lpstr>使用字型</vt:lpstr>
      </vt:variant>
      <vt:variant>
        <vt:i4>4</vt:i4>
      </vt:variant>
      <vt:variant>
        <vt:lpstr>佈景主題</vt:lpstr>
      </vt:variant>
      <vt:variant>
        <vt:i4>1</vt:i4>
      </vt:variant>
      <vt:variant>
        <vt:lpstr>投影片標題</vt:lpstr>
      </vt:variant>
      <vt:variant>
        <vt:i4>28</vt:i4>
      </vt:variant>
    </vt:vector>
  </HeadingPairs>
  <TitlesOfParts>
    <vt:vector size="33" baseType="lpstr">
      <vt:lpstr>新細明體</vt:lpstr>
      <vt:lpstr>Arial</vt:lpstr>
      <vt:lpstr>Calibri</vt:lpstr>
      <vt:lpstr>Calibri Light</vt:lpstr>
      <vt:lpstr>Office 佈景主題</vt:lpstr>
      <vt:lpstr>DeepM6A</vt:lpstr>
      <vt:lpstr>PowerPoint 簡報</vt:lpstr>
      <vt:lpstr>PowerPoint 簡報</vt:lpstr>
      <vt:lpstr>PowerPoint 簡報</vt:lpstr>
      <vt:lpstr>PowerPoint 簡報</vt:lpstr>
      <vt:lpstr>PowerPoint 簡報</vt:lpstr>
      <vt:lpstr>PowerPoint 簡報</vt:lpstr>
      <vt:lpstr>DeepM6A accurately predicts 6mA candidate sites</vt:lpstr>
      <vt:lpstr>PowerPoint 簡報</vt:lpstr>
      <vt:lpstr>PowerPoint 簡報</vt:lpstr>
      <vt:lpstr>DeepM6A effectively exploits signal information from context</vt:lpstr>
      <vt:lpstr>PowerPoint 簡報</vt:lpstr>
      <vt:lpstr>DeepM6A is sensitive at single-nucleotide resolution</vt:lpstr>
      <vt:lpstr>PowerPoint 簡報</vt:lpstr>
      <vt:lpstr>DepM6A outperforms standard deep-learning approaches</vt:lpstr>
      <vt:lpstr>PowerPoint 簡報</vt:lpstr>
      <vt:lpstr>PowerPoint 簡報</vt:lpstr>
      <vt:lpstr>PowerPoint 簡報</vt:lpstr>
      <vt:lpstr>With appropriate design DeepM6A can predict 6mA dynamics</vt:lpstr>
      <vt:lpstr>PowerPoint 簡報</vt:lpstr>
      <vt:lpstr>PowerPoint 簡報</vt:lpstr>
      <vt:lpstr>PowerPoint 簡報</vt:lpstr>
      <vt:lpstr>SM-CAP can reveal advanced cis-regulatory patterns</vt:lpstr>
      <vt:lpstr>PowerPoint 簡報</vt:lpstr>
      <vt:lpstr>cis-regulatory patterns of 6mA revealed by SM-CAP</vt:lpstr>
      <vt:lpstr>PowerPoint 簡報</vt:lpstr>
      <vt:lpstr>PowerPoint 簡報</vt:lpstr>
      <vt:lpstr>PowerPoint 簡報</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DeepM6A</dc:title>
  <dc:creator>彥承 黃</dc:creator>
  <cp:lastModifiedBy>Microsoft 帳戶</cp:lastModifiedBy>
  <cp:revision>27</cp:revision>
  <dcterms:created xsi:type="dcterms:W3CDTF">2022-05-30T06:02:13Z</dcterms:created>
  <dcterms:modified xsi:type="dcterms:W3CDTF">2022-06-01T10:12:01Z</dcterms:modified>
</cp:coreProperties>
</file>