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D73489-07D6-547E-9B8D-BD8E854F696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078F1E6-9340-4328-2C01-E623B6D450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CCAFC9E-703A-48F5-A3BD-D48942EEA148}"/>
              </a:ext>
            </a:extLst>
          </p:cNvPr>
          <p:cNvSpPr>
            <a:spLocks noGrp="1"/>
          </p:cNvSpPr>
          <p:nvPr>
            <p:ph type="dt" sz="half" idx="10"/>
          </p:nvPr>
        </p:nvSpPr>
        <p:spPr/>
        <p:txBody>
          <a:bodyPr/>
          <a:lstStyle/>
          <a:p>
            <a:fld id="{D7C53188-7959-46CD-8E24-42505993CB6A}" type="datetimeFigureOut">
              <a:rPr lang="zh-TW" altLang="en-US" smtClean="0"/>
              <a:t>2022/5/30</a:t>
            </a:fld>
            <a:endParaRPr lang="zh-TW" altLang="en-US"/>
          </a:p>
        </p:txBody>
      </p:sp>
      <p:sp>
        <p:nvSpPr>
          <p:cNvPr id="5" name="頁尾版面配置區 4">
            <a:extLst>
              <a:ext uri="{FF2B5EF4-FFF2-40B4-BE49-F238E27FC236}">
                <a16:creationId xmlns:a16="http://schemas.microsoft.com/office/drawing/2014/main" id="{FE496F44-BD58-256D-06FD-78444998845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FCD772A-9651-81FA-631A-5FBAAAB7F1A4}"/>
              </a:ext>
            </a:extLst>
          </p:cNvPr>
          <p:cNvSpPr>
            <a:spLocks noGrp="1"/>
          </p:cNvSpPr>
          <p:nvPr>
            <p:ph type="sldNum" sz="quarter" idx="12"/>
          </p:nvPr>
        </p:nvSpPr>
        <p:spPr/>
        <p:txBody>
          <a:bodyPr/>
          <a:lstStyle/>
          <a:p>
            <a:fld id="{FBA478EA-9109-4D6E-9947-ED06C7FFB7B5}" type="slidenum">
              <a:rPr lang="zh-TW" altLang="en-US" smtClean="0"/>
              <a:t>‹#›</a:t>
            </a:fld>
            <a:endParaRPr lang="zh-TW" altLang="en-US"/>
          </a:p>
        </p:txBody>
      </p:sp>
    </p:spTree>
    <p:extLst>
      <p:ext uri="{BB962C8B-B14F-4D97-AF65-F5344CB8AC3E}">
        <p14:creationId xmlns:p14="http://schemas.microsoft.com/office/powerpoint/2010/main" val="3948305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115CB1-7FE5-1B14-E2F6-54A1422578E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0BF3CBA-8AB6-23E8-01AF-307F4644A57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A4BF5DA-7CAD-0DCF-6AF3-BB698B586E6A}"/>
              </a:ext>
            </a:extLst>
          </p:cNvPr>
          <p:cNvSpPr>
            <a:spLocks noGrp="1"/>
          </p:cNvSpPr>
          <p:nvPr>
            <p:ph type="dt" sz="half" idx="10"/>
          </p:nvPr>
        </p:nvSpPr>
        <p:spPr/>
        <p:txBody>
          <a:bodyPr/>
          <a:lstStyle/>
          <a:p>
            <a:fld id="{D7C53188-7959-46CD-8E24-42505993CB6A}" type="datetimeFigureOut">
              <a:rPr lang="zh-TW" altLang="en-US" smtClean="0"/>
              <a:t>2022/5/30</a:t>
            </a:fld>
            <a:endParaRPr lang="zh-TW" altLang="en-US"/>
          </a:p>
        </p:txBody>
      </p:sp>
      <p:sp>
        <p:nvSpPr>
          <p:cNvPr id="5" name="頁尾版面配置區 4">
            <a:extLst>
              <a:ext uri="{FF2B5EF4-FFF2-40B4-BE49-F238E27FC236}">
                <a16:creationId xmlns:a16="http://schemas.microsoft.com/office/drawing/2014/main" id="{4DCA869C-910A-59C6-BDDE-059D1E01BE2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FEA839C-5922-27F6-3FC3-2F615E38DA4B}"/>
              </a:ext>
            </a:extLst>
          </p:cNvPr>
          <p:cNvSpPr>
            <a:spLocks noGrp="1"/>
          </p:cNvSpPr>
          <p:nvPr>
            <p:ph type="sldNum" sz="quarter" idx="12"/>
          </p:nvPr>
        </p:nvSpPr>
        <p:spPr/>
        <p:txBody>
          <a:bodyPr/>
          <a:lstStyle/>
          <a:p>
            <a:fld id="{FBA478EA-9109-4D6E-9947-ED06C7FFB7B5}" type="slidenum">
              <a:rPr lang="zh-TW" altLang="en-US" smtClean="0"/>
              <a:t>‹#›</a:t>
            </a:fld>
            <a:endParaRPr lang="zh-TW" altLang="en-US"/>
          </a:p>
        </p:txBody>
      </p:sp>
    </p:spTree>
    <p:extLst>
      <p:ext uri="{BB962C8B-B14F-4D97-AF65-F5344CB8AC3E}">
        <p14:creationId xmlns:p14="http://schemas.microsoft.com/office/powerpoint/2010/main" val="789903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2F563AE-711E-908F-DDCA-8A84A3C24036}"/>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F4AEE64-2301-4084-7EB6-72F90BEC213E}"/>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591159E-B7E9-4374-691A-127D340C78FA}"/>
              </a:ext>
            </a:extLst>
          </p:cNvPr>
          <p:cNvSpPr>
            <a:spLocks noGrp="1"/>
          </p:cNvSpPr>
          <p:nvPr>
            <p:ph type="dt" sz="half" idx="10"/>
          </p:nvPr>
        </p:nvSpPr>
        <p:spPr/>
        <p:txBody>
          <a:bodyPr/>
          <a:lstStyle/>
          <a:p>
            <a:fld id="{D7C53188-7959-46CD-8E24-42505993CB6A}" type="datetimeFigureOut">
              <a:rPr lang="zh-TW" altLang="en-US" smtClean="0"/>
              <a:t>2022/5/30</a:t>
            </a:fld>
            <a:endParaRPr lang="zh-TW" altLang="en-US"/>
          </a:p>
        </p:txBody>
      </p:sp>
      <p:sp>
        <p:nvSpPr>
          <p:cNvPr id="5" name="頁尾版面配置區 4">
            <a:extLst>
              <a:ext uri="{FF2B5EF4-FFF2-40B4-BE49-F238E27FC236}">
                <a16:creationId xmlns:a16="http://schemas.microsoft.com/office/drawing/2014/main" id="{CFAF37E7-46AB-AD2E-EB6E-8C30CE66122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7B6E661-31EA-0A2C-4EE1-572ED2E78596}"/>
              </a:ext>
            </a:extLst>
          </p:cNvPr>
          <p:cNvSpPr>
            <a:spLocks noGrp="1"/>
          </p:cNvSpPr>
          <p:nvPr>
            <p:ph type="sldNum" sz="quarter" idx="12"/>
          </p:nvPr>
        </p:nvSpPr>
        <p:spPr/>
        <p:txBody>
          <a:bodyPr/>
          <a:lstStyle/>
          <a:p>
            <a:fld id="{FBA478EA-9109-4D6E-9947-ED06C7FFB7B5}" type="slidenum">
              <a:rPr lang="zh-TW" altLang="en-US" smtClean="0"/>
              <a:t>‹#›</a:t>
            </a:fld>
            <a:endParaRPr lang="zh-TW" altLang="en-US"/>
          </a:p>
        </p:txBody>
      </p:sp>
    </p:spTree>
    <p:extLst>
      <p:ext uri="{BB962C8B-B14F-4D97-AF65-F5344CB8AC3E}">
        <p14:creationId xmlns:p14="http://schemas.microsoft.com/office/powerpoint/2010/main" val="193045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A5AE25-BB9B-9CBA-9A8C-F6F2F5FA3C0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5BA30A9-831E-0CDB-3BCC-1EE9AD9E5D1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ED9C25A-F807-DBE9-4B5F-FB1F893E02A9}"/>
              </a:ext>
            </a:extLst>
          </p:cNvPr>
          <p:cNvSpPr>
            <a:spLocks noGrp="1"/>
          </p:cNvSpPr>
          <p:nvPr>
            <p:ph type="dt" sz="half" idx="10"/>
          </p:nvPr>
        </p:nvSpPr>
        <p:spPr/>
        <p:txBody>
          <a:bodyPr/>
          <a:lstStyle/>
          <a:p>
            <a:fld id="{D7C53188-7959-46CD-8E24-42505993CB6A}" type="datetimeFigureOut">
              <a:rPr lang="zh-TW" altLang="en-US" smtClean="0"/>
              <a:t>2022/5/30</a:t>
            </a:fld>
            <a:endParaRPr lang="zh-TW" altLang="en-US"/>
          </a:p>
        </p:txBody>
      </p:sp>
      <p:sp>
        <p:nvSpPr>
          <p:cNvPr id="5" name="頁尾版面配置區 4">
            <a:extLst>
              <a:ext uri="{FF2B5EF4-FFF2-40B4-BE49-F238E27FC236}">
                <a16:creationId xmlns:a16="http://schemas.microsoft.com/office/drawing/2014/main" id="{87887B65-D8C0-D1EA-8CCA-581B6A32E4A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14CA96B-A51E-7FED-FA39-276E4935CDBA}"/>
              </a:ext>
            </a:extLst>
          </p:cNvPr>
          <p:cNvSpPr>
            <a:spLocks noGrp="1"/>
          </p:cNvSpPr>
          <p:nvPr>
            <p:ph type="sldNum" sz="quarter" idx="12"/>
          </p:nvPr>
        </p:nvSpPr>
        <p:spPr/>
        <p:txBody>
          <a:bodyPr/>
          <a:lstStyle/>
          <a:p>
            <a:fld id="{FBA478EA-9109-4D6E-9947-ED06C7FFB7B5}" type="slidenum">
              <a:rPr lang="zh-TW" altLang="en-US" smtClean="0"/>
              <a:t>‹#›</a:t>
            </a:fld>
            <a:endParaRPr lang="zh-TW" altLang="en-US"/>
          </a:p>
        </p:txBody>
      </p:sp>
    </p:spTree>
    <p:extLst>
      <p:ext uri="{BB962C8B-B14F-4D97-AF65-F5344CB8AC3E}">
        <p14:creationId xmlns:p14="http://schemas.microsoft.com/office/powerpoint/2010/main" val="916098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777938-DB4B-502C-9D5B-4B57BA21B86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4A992820-0A1D-7807-7661-7AD69D1CF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E8FCE0F1-713C-175C-3C88-F2B7C0112F11}"/>
              </a:ext>
            </a:extLst>
          </p:cNvPr>
          <p:cNvSpPr>
            <a:spLocks noGrp="1"/>
          </p:cNvSpPr>
          <p:nvPr>
            <p:ph type="dt" sz="half" idx="10"/>
          </p:nvPr>
        </p:nvSpPr>
        <p:spPr/>
        <p:txBody>
          <a:bodyPr/>
          <a:lstStyle/>
          <a:p>
            <a:fld id="{D7C53188-7959-46CD-8E24-42505993CB6A}" type="datetimeFigureOut">
              <a:rPr lang="zh-TW" altLang="en-US" smtClean="0"/>
              <a:t>2022/5/30</a:t>
            </a:fld>
            <a:endParaRPr lang="zh-TW" altLang="en-US"/>
          </a:p>
        </p:txBody>
      </p:sp>
      <p:sp>
        <p:nvSpPr>
          <p:cNvPr id="5" name="頁尾版面配置區 4">
            <a:extLst>
              <a:ext uri="{FF2B5EF4-FFF2-40B4-BE49-F238E27FC236}">
                <a16:creationId xmlns:a16="http://schemas.microsoft.com/office/drawing/2014/main" id="{BB928427-1B51-F8E8-30EC-86D3D627B83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E2EDB9B-2AB6-532B-F094-B1BE6EB4689F}"/>
              </a:ext>
            </a:extLst>
          </p:cNvPr>
          <p:cNvSpPr>
            <a:spLocks noGrp="1"/>
          </p:cNvSpPr>
          <p:nvPr>
            <p:ph type="sldNum" sz="quarter" idx="12"/>
          </p:nvPr>
        </p:nvSpPr>
        <p:spPr/>
        <p:txBody>
          <a:bodyPr/>
          <a:lstStyle/>
          <a:p>
            <a:fld id="{FBA478EA-9109-4D6E-9947-ED06C7FFB7B5}" type="slidenum">
              <a:rPr lang="zh-TW" altLang="en-US" smtClean="0"/>
              <a:t>‹#›</a:t>
            </a:fld>
            <a:endParaRPr lang="zh-TW" altLang="en-US"/>
          </a:p>
        </p:txBody>
      </p:sp>
    </p:spTree>
    <p:extLst>
      <p:ext uri="{BB962C8B-B14F-4D97-AF65-F5344CB8AC3E}">
        <p14:creationId xmlns:p14="http://schemas.microsoft.com/office/powerpoint/2010/main" val="3041029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9B5EDA-147E-C654-8523-073D0B4E592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E57BCB5-E8C8-D8AF-6BC4-1FD78C4D5CD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958CBE2-B719-FA07-73C4-8EAD5354355B}"/>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292781E5-7DBA-6DD5-5689-C438C2BD2911}"/>
              </a:ext>
            </a:extLst>
          </p:cNvPr>
          <p:cNvSpPr>
            <a:spLocks noGrp="1"/>
          </p:cNvSpPr>
          <p:nvPr>
            <p:ph type="dt" sz="half" idx="10"/>
          </p:nvPr>
        </p:nvSpPr>
        <p:spPr/>
        <p:txBody>
          <a:bodyPr/>
          <a:lstStyle/>
          <a:p>
            <a:fld id="{D7C53188-7959-46CD-8E24-42505993CB6A}" type="datetimeFigureOut">
              <a:rPr lang="zh-TW" altLang="en-US" smtClean="0"/>
              <a:t>2022/5/30</a:t>
            </a:fld>
            <a:endParaRPr lang="zh-TW" altLang="en-US"/>
          </a:p>
        </p:txBody>
      </p:sp>
      <p:sp>
        <p:nvSpPr>
          <p:cNvPr id="6" name="頁尾版面配置區 5">
            <a:extLst>
              <a:ext uri="{FF2B5EF4-FFF2-40B4-BE49-F238E27FC236}">
                <a16:creationId xmlns:a16="http://schemas.microsoft.com/office/drawing/2014/main" id="{8D4CE4C7-F609-EB46-281A-BA7A7674C45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B32B854-0C33-D4BB-E4A9-9C8C114225A8}"/>
              </a:ext>
            </a:extLst>
          </p:cNvPr>
          <p:cNvSpPr>
            <a:spLocks noGrp="1"/>
          </p:cNvSpPr>
          <p:nvPr>
            <p:ph type="sldNum" sz="quarter" idx="12"/>
          </p:nvPr>
        </p:nvSpPr>
        <p:spPr/>
        <p:txBody>
          <a:bodyPr/>
          <a:lstStyle/>
          <a:p>
            <a:fld id="{FBA478EA-9109-4D6E-9947-ED06C7FFB7B5}" type="slidenum">
              <a:rPr lang="zh-TW" altLang="en-US" smtClean="0"/>
              <a:t>‹#›</a:t>
            </a:fld>
            <a:endParaRPr lang="zh-TW" altLang="en-US"/>
          </a:p>
        </p:txBody>
      </p:sp>
    </p:spTree>
    <p:extLst>
      <p:ext uri="{BB962C8B-B14F-4D97-AF65-F5344CB8AC3E}">
        <p14:creationId xmlns:p14="http://schemas.microsoft.com/office/powerpoint/2010/main" val="1466086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5D80D7-C5F7-87CD-9F84-36D2A34CC5B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0563219-5A33-DE7E-FAB0-539F3ED02F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5B8326DF-27D9-1F92-7937-AA156565AF82}"/>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58C024B-4C81-D7E0-32D5-ADA16B8352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9808B1F1-BDFC-B1AC-57A8-302C7DC080EB}"/>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4B6CD23-0515-F328-11DE-2860C5AF9DC8}"/>
              </a:ext>
            </a:extLst>
          </p:cNvPr>
          <p:cNvSpPr>
            <a:spLocks noGrp="1"/>
          </p:cNvSpPr>
          <p:nvPr>
            <p:ph type="dt" sz="half" idx="10"/>
          </p:nvPr>
        </p:nvSpPr>
        <p:spPr/>
        <p:txBody>
          <a:bodyPr/>
          <a:lstStyle/>
          <a:p>
            <a:fld id="{D7C53188-7959-46CD-8E24-42505993CB6A}" type="datetimeFigureOut">
              <a:rPr lang="zh-TW" altLang="en-US" smtClean="0"/>
              <a:t>2022/5/30</a:t>
            </a:fld>
            <a:endParaRPr lang="zh-TW" altLang="en-US"/>
          </a:p>
        </p:txBody>
      </p:sp>
      <p:sp>
        <p:nvSpPr>
          <p:cNvPr id="8" name="頁尾版面配置區 7">
            <a:extLst>
              <a:ext uri="{FF2B5EF4-FFF2-40B4-BE49-F238E27FC236}">
                <a16:creationId xmlns:a16="http://schemas.microsoft.com/office/drawing/2014/main" id="{E595DB9B-2F8A-E07A-8CA9-020C9D8516B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DD1D7E4-7A71-A18F-8963-AF118CE76AEA}"/>
              </a:ext>
            </a:extLst>
          </p:cNvPr>
          <p:cNvSpPr>
            <a:spLocks noGrp="1"/>
          </p:cNvSpPr>
          <p:nvPr>
            <p:ph type="sldNum" sz="quarter" idx="12"/>
          </p:nvPr>
        </p:nvSpPr>
        <p:spPr/>
        <p:txBody>
          <a:bodyPr/>
          <a:lstStyle/>
          <a:p>
            <a:fld id="{FBA478EA-9109-4D6E-9947-ED06C7FFB7B5}" type="slidenum">
              <a:rPr lang="zh-TW" altLang="en-US" smtClean="0"/>
              <a:t>‹#›</a:t>
            </a:fld>
            <a:endParaRPr lang="zh-TW" altLang="en-US"/>
          </a:p>
        </p:txBody>
      </p:sp>
    </p:spTree>
    <p:extLst>
      <p:ext uri="{BB962C8B-B14F-4D97-AF65-F5344CB8AC3E}">
        <p14:creationId xmlns:p14="http://schemas.microsoft.com/office/powerpoint/2010/main" val="36693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74043C-1072-177F-AADE-3E0130C2DEF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689C5A35-1D23-9196-16B0-3354C913B4E4}"/>
              </a:ext>
            </a:extLst>
          </p:cNvPr>
          <p:cNvSpPr>
            <a:spLocks noGrp="1"/>
          </p:cNvSpPr>
          <p:nvPr>
            <p:ph type="dt" sz="half" idx="10"/>
          </p:nvPr>
        </p:nvSpPr>
        <p:spPr/>
        <p:txBody>
          <a:bodyPr/>
          <a:lstStyle/>
          <a:p>
            <a:fld id="{D7C53188-7959-46CD-8E24-42505993CB6A}" type="datetimeFigureOut">
              <a:rPr lang="zh-TW" altLang="en-US" smtClean="0"/>
              <a:t>2022/5/30</a:t>
            </a:fld>
            <a:endParaRPr lang="zh-TW" altLang="en-US"/>
          </a:p>
        </p:txBody>
      </p:sp>
      <p:sp>
        <p:nvSpPr>
          <p:cNvPr id="4" name="頁尾版面配置區 3">
            <a:extLst>
              <a:ext uri="{FF2B5EF4-FFF2-40B4-BE49-F238E27FC236}">
                <a16:creationId xmlns:a16="http://schemas.microsoft.com/office/drawing/2014/main" id="{F8A1A139-F0AD-3A00-06EA-6091245F486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2000547-4014-1DDF-EC18-6A1B7C72FDC1}"/>
              </a:ext>
            </a:extLst>
          </p:cNvPr>
          <p:cNvSpPr>
            <a:spLocks noGrp="1"/>
          </p:cNvSpPr>
          <p:nvPr>
            <p:ph type="sldNum" sz="quarter" idx="12"/>
          </p:nvPr>
        </p:nvSpPr>
        <p:spPr/>
        <p:txBody>
          <a:bodyPr/>
          <a:lstStyle/>
          <a:p>
            <a:fld id="{FBA478EA-9109-4D6E-9947-ED06C7FFB7B5}" type="slidenum">
              <a:rPr lang="zh-TW" altLang="en-US" smtClean="0"/>
              <a:t>‹#›</a:t>
            </a:fld>
            <a:endParaRPr lang="zh-TW" altLang="en-US"/>
          </a:p>
        </p:txBody>
      </p:sp>
    </p:spTree>
    <p:extLst>
      <p:ext uri="{BB962C8B-B14F-4D97-AF65-F5344CB8AC3E}">
        <p14:creationId xmlns:p14="http://schemas.microsoft.com/office/powerpoint/2010/main" val="129770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DAD1D81-493B-AC3E-27CB-ACA721A1E343}"/>
              </a:ext>
            </a:extLst>
          </p:cNvPr>
          <p:cNvSpPr>
            <a:spLocks noGrp="1"/>
          </p:cNvSpPr>
          <p:nvPr>
            <p:ph type="dt" sz="half" idx="10"/>
          </p:nvPr>
        </p:nvSpPr>
        <p:spPr/>
        <p:txBody>
          <a:bodyPr/>
          <a:lstStyle/>
          <a:p>
            <a:fld id="{D7C53188-7959-46CD-8E24-42505993CB6A}" type="datetimeFigureOut">
              <a:rPr lang="zh-TW" altLang="en-US" smtClean="0"/>
              <a:t>2022/5/30</a:t>
            </a:fld>
            <a:endParaRPr lang="zh-TW" altLang="en-US"/>
          </a:p>
        </p:txBody>
      </p:sp>
      <p:sp>
        <p:nvSpPr>
          <p:cNvPr id="3" name="頁尾版面配置區 2">
            <a:extLst>
              <a:ext uri="{FF2B5EF4-FFF2-40B4-BE49-F238E27FC236}">
                <a16:creationId xmlns:a16="http://schemas.microsoft.com/office/drawing/2014/main" id="{E0FCD1C5-5B67-9C1A-1649-C2209428B26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138F1846-DC00-465D-B205-23D9E6BBF41D}"/>
              </a:ext>
            </a:extLst>
          </p:cNvPr>
          <p:cNvSpPr>
            <a:spLocks noGrp="1"/>
          </p:cNvSpPr>
          <p:nvPr>
            <p:ph type="sldNum" sz="quarter" idx="12"/>
          </p:nvPr>
        </p:nvSpPr>
        <p:spPr/>
        <p:txBody>
          <a:bodyPr/>
          <a:lstStyle/>
          <a:p>
            <a:fld id="{FBA478EA-9109-4D6E-9947-ED06C7FFB7B5}" type="slidenum">
              <a:rPr lang="zh-TW" altLang="en-US" smtClean="0"/>
              <a:t>‹#›</a:t>
            </a:fld>
            <a:endParaRPr lang="zh-TW" altLang="en-US"/>
          </a:p>
        </p:txBody>
      </p:sp>
    </p:spTree>
    <p:extLst>
      <p:ext uri="{BB962C8B-B14F-4D97-AF65-F5344CB8AC3E}">
        <p14:creationId xmlns:p14="http://schemas.microsoft.com/office/powerpoint/2010/main" val="477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185942-2C4A-A6B9-78C6-12AB7DFCD04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9EB8471-5869-8463-BFD7-6D4CD77DD6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7379071-5E5E-4D1E-8FF2-2A8F86FB2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E144654-AFF7-793D-85DE-63836BFEE455}"/>
              </a:ext>
            </a:extLst>
          </p:cNvPr>
          <p:cNvSpPr>
            <a:spLocks noGrp="1"/>
          </p:cNvSpPr>
          <p:nvPr>
            <p:ph type="dt" sz="half" idx="10"/>
          </p:nvPr>
        </p:nvSpPr>
        <p:spPr/>
        <p:txBody>
          <a:bodyPr/>
          <a:lstStyle/>
          <a:p>
            <a:fld id="{D7C53188-7959-46CD-8E24-42505993CB6A}" type="datetimeFigureOut">
              <a:rPr lang="zh-TW" altLang="en-US" smtClean="0"/>
              <a:t>2022/5/30</a:t>
            </a:fld>
            <a:endParaRPr lang="zh-TW" altLang="en-US"/>
          </a:p>
        </p:txBody>
      </p:sp>
      <p:sp>
        <p:nvSpPr>
          <p:cNvPr id="6" name="頁尾版面配置區 5">
            <a:extLst>
              <a:ext uri="{FF2B5EF4-FFF2-40B4-BE49-F238E27FC236}">
                <a16:creationId xmlns:a16="http://schemas.microsoft.com/office/drawing/2014/main" id="{36F77268-6613-3B02-0F99-4D8E5033369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05730D6-FB70-B0B2-E9FE-8371DBA4A794}"/>
              </a:ext>
            </a:extLst>
          </p:cNvPr>
          <p:cNvSpPr>
            <a:spLocks noGrp="1"/>
          </p:cNvSpPr>
          <p:nvPr>
            <p:ph type="sldNum" sz="quarter" idx="12"/>
          </p:nvPr>
        </p:nvSpPr>
        <p:spPr/>
        <p:txBody>
          <a:bodyPr/>
          <a:lstStyle/>
          <a:p>
            <a:fld id="{FBA478EA-9109-4D6E-9947-ED06C7FFB7B5}" type="slidenum">
              <a:rPr lang="zh-TW" altLang="en-US" smtClean="0"/>
              <a:t>‹#›</a:t>
            </a:fld>
            <a:endParaRPr lang="zh-TW" altLang="en-US"/>
          </a:p>
        </p:txBody>
      </p:sp>
    </p:spTree>
    <p:extLst>
      <p:ext uri="{BB962C8B-B14F-4D97-AF65-F5344CB8AC3E}">
        <p14:creationId xmlns:p14="http://schemas.microsoft.com/office/powerpoint/2010/main" val="2945747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BAC2D9-6C03-AA85-5B11-ED642647654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46D8698B-0831-6A55-983D-07038E321F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E72F0DAE-E02F-4E2B-E7F0-231481EA3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4463563-668C-C00D-398F-F08B4F3DD186}"/>
              </a:ext>
            </a:extLst>
          </p:cNvPr>
          <p:cNvSpPr>
            <a:spLocks noGrp="1"/>
          </p:cNvSpPr>
          <p:nvPr>
            <p:ph type="dt" sz="half" idx="10"/>
          </p:nvPr>
        </p:nvSpPr>
        <p:spPr/>
        <p:txBody>
          <a:bodyPr/>
          <a:lstStyle/>
          <a:p>
            <a:fld id="{D7C53188-7959-46CD-8E24-42505993CB6A}" type="datetimeFigureOut">
              <a:rPr lang="zh-TW" altLang="en-US" smtClean="0"/>
              <a:t>2022/5/30</a:t>
            </a:fld>
            <a:endParaRPr lang="zh-TW" altLang="en-US"/>
          </a:p>
        </p:txBody>
      </p:sp>
      <p:sp>
        <p:nvSpPr>
          <p:cNvPr id="6" name="頁尾版面配置區 5">
            <a:extLst>
              <a:ext uri="{FF2B5EF4-FFF2-40B4-BE49-F238E27FC236}">
                <a16:creationId xmlns:a16="http://schemas.microsoft.com/office/drawing/2014/main" id="{801F186B-81A6-DE22-0AB5-FDB5FEF844C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0B7DEE1-2375-7190-E7BB-2C114D311271}"/>
              </a:ext>
            </a:extLst>
          </p:cNvPr>
          <p:cNvSpPr>
            <a:spLocks noGrp="1"/>
          </p:cNvSpPr>
          <p:nvPr>
            <p:ph type="sldNum" sz="quarter" idx="12"/>
          </p:nvPr>
        </p:nvSpPr>
        <p:spPr/>
        <p:txBody>
          <a:bodyPr/>
          <a:lstStyle/>
          <a:p>
            <a:fld id="{FBA478EA-9109-4D6E-9947-ED06C7FFB7B5}" type="slidenum">
              <a:rPr lang="zh-TW" altLang="en-US" smtClean="0"/>
              <a:t>‹#›</a:t>
            </a:fld>
            <a:endParaRPr lang="zh-TW" altLang="en-US"/>
          </a:p>
        </p:txBody>
      </p:sp>
    </p:spTree>
    <p:extLst>
      <p:ext uri="{BB962C8B-B14F-4D97-AF65-F5344CB8AC3E}">
        <p14:creationId xmlns:p14="http://schemas.microsoft.com/office/powerpoint/2010/main" val="2709726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F768DE5-8576-A8BF-8D6F-B8BBB6F60C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3A7E6F9-F709-A10C-2ACC-5B51A390B0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19A3AC8-8C09-FF52-3B61-B7F59B62D0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C53188-7959-46CD-8E24-42505993CB6A}" type="datetimeFigureOut">
              <a:rPr lang="zh-TW" altLang="en-US" smtClean="0"/>
              <a:t>2022/5/30</a:t>
            </a:fld>
            <a:endParaRPr lang="zh-TW" altLang="en-US"/>
          </a:p>
        </p:txBody>
      </p:sp>
      <p:sp>
        <p:nvSpPr>
          <p:cNvPr id="5" name="頁尾版面配置區 4">
            <a:extLst>
              <a:ext uri="{FF2B5EF4-FFF2-40B4-BE49-F238E27FC236}">
                <a16:creationId xmlns:a16="http://schemas.microsoft.com/office/drawing/2014/main" id="{44DB3BA5-8F15-3B81-FCE4-1EEE1C969F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37446BDD-4841-229A-ED19-D5449526BD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478EA-9109-4D6E-9947-ED06C7FFB7B5}" type="slidenum">
              <a:rPr lang="zh-TW" altLang="en-US" smtClean="0"/>
              <a:t>‹#›</a:t>
            </a:fld>
            <a:endParaRPr lang="zh-TW" altLang="en-US"/>
          </a:p>
        </p:txBody>
      </p:sp>
    </p:spTree>
    <p:extLst>
      <p:ext uri="{BB962C8B-B14F-4D97-AF65-F5344CB8AC3E}">
        <p14:creationId xmlns:p14="http://schemas.microsoft.com/office/powerpoint/2010/main" val="2555464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F9622C-1D74-9858-C8BE-D2DEC5A01DEF}"/>
              </a:ext>
            </a:extLst>
          </p:cNvPr>
          <p:cNvSpPr>
            <a:spLocks noGrp="1"/>
          </p:cNvSpPr>
          <p:nvPr>
            <p:ph type="ctrTitle"/>
          </p:nvPr>
        </p:nvSpPr>
        <p:spPr/>
        <p:txBody>
          <a:bodyPr>
            <a:normAutofit/>
          </a:bodyPr>
          <a:lstStyle/>
          <a:p>
            <a:r>
              <a:rPr lang="en-US" altLang="zh-TW" sz="2400" dirty="0"/>
              <a:t>DeepM6A</a:t>
            </a:r>
            <a:endParaRPr lang="zh-TW" altLang="en-US" sz="2400" dirty="0"/>
          </a:p>
        </p:txBody>
      </p:sp>
      <p:sp>
        <p:nvSpPr>
          <p:cNvPr id="3" name="副標題 2">
            <a:extLst>
              <a:ext uri="{FF2B5EF4-FFF2-40B4-BE49-F238E27FC236}">
                <a16:creationId xmlns:a16="http://schemas.microsoft.com/office/drawing/2014/main" id="{A186CD6B-DC16-3E3A-8288-0CA2E2C3CEB8}"/>
              </a:ext>
            </a:extLst>
          </p:cNvPr>
          <p:cNvSpPr>
            <a:spLocks noGrp="1"/>
          </p:cNvSpPr>
          <p:nvPr>
            <p:ph type="subTitle" idx="1"/>
          </p:nvPr>
        </p:nvSpPr>
        <p:spPr/>
        <p:txBody>
          <a:bodyPr/>
          <a:lstStyle/>
          <a:p>
            <a:r>
              <a:rPr lang="en-US" altLang="zh-TW" sz="2400" dirty="0"/>
              <a:t>Elucidation of DNA methylation on N6-adenine with deep learning</a:t>
            </a:r>
            <a:endParaRPr lang="zh-TW" altLang="en-US" dirty="0"/>
          </a:p>
        </p:txBody>
      </p:sp>
    </p:spTree>
    <p:extLst>
      <p:ext uri="{BB962C8B-B14F-4D97-AF65-F5344CB8AC3E}">
        <p14:creationId xmlns:p14="http://schemas.microsoft.com/office/powerpoint/2010/main" val="4274175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a:t>DeepM6A effectively exploits signal information from context</a:t>
            </a:r>
            <a:endParaRPr lang="zh-TW" altLang="en-US" sz="2800" dirty="0"/>
          </a:p>
        </p:txBody>
      </p:sp>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a:t>    </a:t>
            </a:r>
            <a:r>
              <a:rPr lang="en-US" altLang="zh-TW" sz="2000" dirty="0"/>
              <a:t>We varied the contextual lengths of the input sequence from 3bp to 200bp to demonstrate the capability of DeepM6A in exploiting signal information from contextual sequences. With varied input sequence lengths, DeepM6A consistently outperformed LR (Fig. 1b). Specifically, the performance of DeepM6A improves with increasing length and reaches a plateau after ~10bp for both A. thaliana and D. melanogaster. By contrast, with LR, although increasing length is initially beneficial, it has the opposite effect after 7bp. This finding confirms that the immediate up/downstream 7–10bp region of the 6mA site is critical16. However, there may be additional subtle and/ or sophisticated signals beyond the 10-bp position. This distant signal can be captured by DeepM6A, as indicated by its increased performance, whereas the extended region proves deleterious for the k-</a:t>
            </a:r>
            <a:r>
              <a:rPr lang="en-US" altLang="zh-TW" sz="2000" dirty="0" err="1"/>
              <a:t>mer</a:t>
            </a:r>
            <a:r>
              <a:rPr lang="en-US" altLang="zh-TW" sz="2000" dirty="0"/>
              <a:t>-based approach. We attribute the superiority and robustness of DeepM6A to its hierarchical representation of regulatory patterns and suggest that the k-</a:t>
            </a:r>
            <a:r>
              <a:rPr lang="en-US" altLang="zh-TW" sz="2000" dirty="0" err="1"/>
              <a:t>mer</a:t>
            </a:r>
            <a:r>
              <a:rPr lang="en-US" altLang="zh-TW" sz="2000" dirty="0"/>
              <a:t> based methods are suffering from their inherent drawbacks of handcrafted feature extraction.</a:t>
            </a:r>
            <a:endParaRPr lang="zh-TW" altLang="en-US" sz="2000" dirty="0"/>
          </a:p>
        </p:txBody>
      </p:sp>
    </p:spTree>
    <p:extLst>
      <p:ext uri="{BB962C8B-B14F-4D97-AF65-F5344CB8AC3E}">
        <p14:creationId xmlns:p14="http://schemas.microsoft.com/office/powerpoint/2010/main" val="1105499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38200" y="681086"/>
            <a:ext cx="10515600" cy="5495828"/>
          </a:xfrm>
        </p:spPr>
        <p:txBody>
          <a:bodyPr>
            <a:normAutofit/>
          </a:bodyPr>
          <a:lstStyle/>
          <a:p>
            <a:pPr marL="0" indent="0">
              <a:buNone/>
            </a:pPr>
            <a:r>
              <a:rPr lang="en-US" altLang="zh-TW" sz="2000" dirty="0"/>
              <a:t>    DNA methylation is extensively involved in epigenetic settings and exerts different regulatory roles in multiple species. It is traditionally acknowledged that 5-methylcytosine (5mC) presents a dominant modification in eukaryotes, while N6 -methyladenine (6mA) is mostly prevalent in prokaryotes.</a:t>
            </a:r>
          </a:p>
          <a:p>
            <a:pPr marL="0" indent="0">
              <a:buNone/>
            </a:pPr>
            <a:r>
              <a:rPr lang="en-US" altLang="zh-TW" sz="2000" dirty="0"/>
              <a:t>    Recently, thanks to the development of high-throughput sequencing (6mA-IP-seq) and single-molecule real-time (SMRT) sequencing technology, the prevalence and significance of DNA 6mA in eukaryotes (for example, Arabidopsis thaliana and Drosophila melanogaster) has been revealed.</a:t>
            </a:r>
          </a:p>
          <a:p>
            <a:pPr marL="0" indent="0">
              <a:buNone/>
            </a:pPr>
            <a:r>
              <a:rPr lang="en-US" altLang="zh-TW" sz="2000" dirty="0"/>
              <a:t>    However, DNA 6mA is a dynamic process, which can be developmental and tissue-specific. In addition, many 6mA sites may be methylated at very low levels, making them very hard to capture. Consequently, current experimental approaches, although precise, are unable to provide a complete catalogue of all 6mA sites.</a:t>
            </a:r>
            <a:endParaRPr lang="zh-TW" altLang="en-US" sz="2000" dirty="0"/>
          </a:p>
        </p:txBody>
      </p:sp>
    </p:spTree>
    <p:extLst>
      <p:ext uri="{BB962C8B-B14F-4D97-AF65-F5344CB8AC3E}">
        <p14:creationId xmlns:p14="http://schemas.microsoft.com/office/powerpoint/2010/main" val="316348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38200" y="681086"/>
            <a:ext cx="10515600" cy="5495828"/>
          </a:xfrm>
        </p:spPr>
        <p:txBody>
          <a:bodyPr>
            <a:normAutofit/>
          </a:bodyPr>
          <a:lstStyle/>
          <a:p>
            <a:pPr marL="0" indent="0">
              <a:buNone/>
            </a:pPr>
            <a:r>
              <a:rPr lang="en-US" altLang="zh-TW" sz="2000" dirty="0"/>
              <a:t>     It has been long recognized that 6mA plays a vital role in the discrimination of host genomic DNA (gDNA) from foreign pathogenic DNA in bacteria.</a:t>
            </a:r>
          </a:p>
          <a:p>
            <a:pPr marL="0" indent="0">
              <a:buNone/>
            </a:pPr>
            <a:r>
              <a:rPr lang="en-US" altLang="zh-TW" sz="2000" dirty="0"/>
              <a:t>    Recently, it has been demonstrated that 6mA may be involved in gene activation or repression in eukaryotes. The underlying mechanism, however, remains elusive. Methylation-associated gene regulatory motifs may shed light on understanding the mechanism.</a:t>
            </a:r>
          </a:p>
          <a:p>
            <a:pPr marL="0" indent="0">
              <a:buNone/>
            </a:pPr>
            <a:r>
              <a:rPr lang="en-US" altLang="zh-TW" sz="2000" dirty="0"/>
              <a:t>    Although conventional motif analysis of 6mA has revealed some interesting </a:t>
            </a:r>
            <a:r>
              <a:rPr lang="en-US" altLang="zh-TW" sz="2000" dirty="0">
                <a:solidFill>
                  <a:srgbClr val="C00000"/>
                </a:solidFill>
              </a:rPr>
              <a:t>cis-regulatory patterns</a:t>
            </a:r>
            <a:r>
              <a:rPr lang="en-US" altLang="zh-TW" sz="2000" dirty="0"/>
              <a:t>, they account for only a small proportion of all methylated sites. Therefore, we hypothesize that more sophisticated regulatory mechanisms yet to be explored may exist for 6mA formulation. </a:t>
            </a:r>
          </a:p>
          <a:p>
            <a:pPr marL="0" indent="0">
              <a:buNone/>
            </a:pPr>
            <a:r>
              <a:rPr lang="en-US" altLang="zh-TW" sz="2000" dirty="0"/>
              <a:t>    Finally, the whole in vivo cataloguing procedure of 6mA is costly and laborious. Thus, in silico prediction may be an attractive alternative if we can precisely predict 6mA sites at single-nucleotide resolution based on just genomic sequence information</a:t>
            </a:r>
            <a:endParaRPr lang="zh-TW" altLang="en-US" sz="2000" dirty="0"/>
          </a:p>
        </p:txBody>
      </p:sp>
    </p:spTree>
    <p:extLst>
      <p:ext uri="{BB962C8B-B14F-4D97-AF65-F5344CB8AC3E}">
        <p14:creationId xmlns:p14="http://schemas.microsoft.com/office/powerpoint/2010/main" val="3539601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38200" y="681086"/>
            <a:ext cx="10515600" cy="5495828"/>
          </a:xfrm>
        </p:spPr>
        <p:txBody>
          <a:bodyPr>
            <a:normAutofit/>
          </a:bodyPr>
          <a:lstStyle/>
          <a:p>
            <a:pPr marL="0" indent="0">
              <a:buNone/>
            </a:pPr>
            <a:r>
              <a:rPr lang="en-US" altLang="zh-TW" sz="2000" dirty="0"/>
              <a:t>   It is worth noting that our proposed prediction is purely based on sequence information where only the </a:t>
            </a:r>
            <a:r>
              <a:rPr lang="en-US" altLang="zh-TW" sz="2000" dirty="0">
                <a:solidFill>
                  <a:srgbClr val="C00000"/>
                </a:solidFill>
              </a:rPr>
              <a:t>cis effect </a:t>
            </a:r>
            <a:r>
              <a:rPr lang="en-US" altLang="zh-TW" sz="2000" dirty="0"/>
              <a:t>will be captured. Whether a candidate is a 6mA site or not will also depend on many other </a:t>
            </a:r>
            <a:r>
              <a:rPr lang="en-US" altLang="zh-TW" sz="2000" dirty="0">
                <a:solidFill>
                  <a:srgbClr val="C00000"/>
                </a:solidFill>
              </a:rPr>
              <a:t>exogenous trans effects</a:t>
            </a:r>
            <a:r>
              <a:rPr lang="en-US" altLang="zh-TW" sz="2000" dirty="0"/>
              <a:t>. </a:t>
            </a:r>
          </a:p>
          <a:p>
            <a:pPr marL="0" indent="0">
              <a:buNone/>
            </a:pPr>
            <a:r>
              <a:rPr lang="en-US" altLang="zh-TW" sz="2000" dirty="0"/>
              <a:t>    Therefore, what our method predicts is the candidacy or potential for being a 6mA site. Most of the methylation data we used in our model were collected without any information about developmental stages and tissue cells. </a:t>
            </a:r>
          </a:p>
          <a:p>
            <a:pPr marL="0" indent="0">
              <a:buNone/>
            </a:pPr>
            <a:r>
              <a:rPr lang="en-US" altLang="zh-TW" sz="2000" dirty="0"/>
              <a:t>    We thus cannot make any developmental and tissue-specific 6mA prediction for them. When developmental stages are provided, our models are readily adapted to make the corresponding prediction. Our interest is to predict the candidacy or potential for being a 6mA site, which implies a necessary condition but not a sufficient condition. </a:t>
            </a:r>
          </a:p>
          <a:p>
            <a:pPr marL="0" indent="0">
              <a:buNone/>
            </a:pPr>
            <a:r>
              <a:rPr lang="en-US" altLang="zh-TW" sz="2000" dirty="0"/>
              <a:t>    This 6mA prediction is quite similar to gene prediction or gene finding in the early bioinformatics era, which refers to the process of identifying the regions of gDNA that encode genes. </a:t>
            </a:r>
            <a:endParaRPr lang="zh-TW" altLang="en-US" sz="2000" dirty="0"/>
          </a:p>
        </p:txBody>
      </p:sp>
    </p:spTree>
    <p:extLst>
      <p:ext uri="{BB962C8B-B14F-4D97-AF65-F5344CB8AC3E}">
        <p14:creationId xmlns:p14="http://schemas.microsoft.com/office/powerpoint/2010/main" val="62903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38200" y="681086"/>
            <a:ext cx="10515600" cy="5495828"/>
          </a:xfrm>
        </p:spPr>
        <p:txBody>
          <a:bodyPr>
            <a:normAutofit/>
          </a:bodyPr>
          <a:lstStyle/>
          <a:p>
            <a:pPr marL="0" indent="0">
              <a:buNone/>
            </a:pPr>
            <a:r>
              <a:rPr lang="en-US" altLang="zh-TW" sz="2000" dirty="0"/>
              <a:t>    Most gene prediction methods utilize DNA sequence information only, as does our method. The analogy is illustrated in Table 1. To predict 6mA candidate sites, we first developed a deep convolutional neural networks-based end-to-end algorithmic framework to capture sophisticated regulatory patterns for predicting 6mA sites de novo from genomic sequences (DeepM6A). </a:t>
            </a:r>
          </a:p>
          <a:p>
            <a:pPr marL="0" indent="0">
              <a:buNone/>
            </a:pPr>
            <a:r>
              <a:rPr lang="en-US" altLang="zh-TW" sz="2000" dirty="0"/>
              <a:t>Machine learning methods have been used for genomic sequence-based prediction. Most reply on human handcrafted features, such as k-</a:t>
            </a:r>
            <a:r>
              <a:rPr lang="en-US" altLang="zh-TW" sz="2000" dirty="0" err="1"/>
              <a:t>mer</a:t>
            </a:r>
            <a:r>
              <a:rPr lang="en-US" altLang="zh-TW" sz="2000" dirty="0"/>
              <a:t> for predicting mutation effects and polyadenylation sites, among others. </a:t>
            </a:r>
          </a:p>
          <a:p>
            <a:pPr marL="0" indent="0">
              <a:buNone/>
            </a:pPr>
            <a:r>
              <a:rPr lang="en-US" altLang="zh-TW" sz="2000" dirty="0"/>
              <a:t>Compared with k-</a:t>
            </a:r>
            <a:r>
              <a:rPr lang="en-US" altLang="zh-TW" sz="2000" dirty="0" err="1"/>
              <a:t>mer</a:t>
            </a:r>
            <a:r>
              <a:rPr lang="en-US" altLang="zh-TW" sz="2000" dirty="0"/>
              <a:t>-based methods, our proposed DeepM6A has four major advantages:</a:t>
            </a:r>
          </a:p>
          <a:p>
            <a:r>
              <a:rPr lang="en-US" altLang="zh-TW" sz="2000" dirty="0"/>
              <a:t>automation of the sequence feature representation of different granularities, hierarchically;</a:t>
            </a:r>
          </a:p>
          <a:p>
            <a:r>
              <a:rPr lang="en-US" altLang="zh-TW" sz="2000" dirty="0"/>
              <a:t>integration of a broad spectrum of flanking context sequences, effectively; </a:t>
            </a:r>
          </a:p>
          <a:p>
            <a:r>
              <a:rPr lang="en-US" altLang="zh-TW" sz="2000" dirty="0"/>
              <a:t>enabling of the potential visualization of inherent sequence motifs for interpretation, naturally;</a:t>
            </a:r>
          </a:p>
          <a:p>
            <a:r>
              <a:rPr lang="en-US" altLang="zh-TW" sz="2000" dirty="0"/>
              <a:t>facilitation of model development and prediction in large-scale genomic data, seamlessly.</a:t>
            </a:r>
            <a:endParaRPr lang="zh-TW" altLang="en-US" sz="2000" dirty="0"/>
          </a:p>
        </p:txBody>
      </p:sp>
      <p:pic>
        <p:nvPicPr>
          <p:cNvPr id="4" name="圖片 3">
            <a:extLst>
              <a:ext uri="{FF2B5EF4-FFF2-40B4-BE49-F238E27FC236}">
                <a16:creationId xmlns:a16="http://schemas.microsoft.com/office/drawing/2014/main" id="{F00BA497-DA22-6DD1-285E-0176AF65CBC1}"/>
              </a:ext>
            </a:extLst>
          </p:cNvPr>
          <p:cNvPicPr>
            <a:picLocks noChangeAspect="1"/>
          </p:cNvPicPr>
          <p:nvPr/>
        </p:nvPicPr>
        <p:blipFill>
          <a:blip r:embed="rId2"/>
          <a:stretch>
            <a:fillRect/>
          </a:stretch>
        </p:blipFill>
        <p:spPr>
          <a:xfrm>
            <a:off x="3638207" y="5206386"/>
            <a:ext cx="4915586" cy="1371791"/>
          </a:xfrm>
          <a:prstGeom prst="rect">
            <a:avLst/>
          </a:prstGeom>
        </p:spPr>
      </p:pic>
    </p:spTree>
    <p:extLst>
      <p:ext uri="{BB962C8B-B14F-4D97-AF65-F5344CB8AC3E}">
        <p14:creationId xmlns:p14="http://schemas.microsoft.com/office/powerpoint/2010/main" val="380445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38200" y="681086"/>
            <a:ext cx="10515600" cy="5495828"/>
          </a:xfrm>
        </p:spPr>
        <p:txBody>
          <a:bodyPr>
            <a:normAutofit/>
          </a:bodyPr>
          <a:lstStyle/>
          <a:p>
            <a:pPr marL="0" indent="0">
              <a:buNone/>
            </a:pPr>
            <a:r>
              <a:rPr lang="en-US" altLang="zh-TW" sz="2000" dirty="0"/>
              <a:t>    The multilayer perceptron (MLP) is a classical feedforward neural network with an input layer, hidden layers and an output layer. The hidden layers are composed of fully connected nodes. DeepM6A leverages the local spatial dependency of inputs by introducing convolutional layers into MLP to capture underlying coherence patterns.</a:t>
            </a:r>
          </a:p>
          <a:p>
            <a:pPr marL="0" indent="0">
              <a:buNone/>
            </a:pPr>
            <a:r>
              <a:rPr lang="en-US" altLang="zh-TW" sz="2000" dirty="0"/>
              <a:t>    The first two desirable properties jointly contribute to the appealing predictive capacity of DeepM6A. Based on the third property, we then introduced a novel learning protocol to decode the underlying methylation patterns. Both cis-regulatory elements and regions are identified, which will offer useful insights into the in-depth exploration of the underlying formulating and regulatory mechanisms of 6mA. Exploiting its accurate prediction, we performed a whole-genome scan using DeepM6A to catalogue all potential 6mA sites</a:t>
            </a:r>
            <a:endParaRPr lang="zh-TW" altLang="en-US" sz="2000" dirty="0"/>
          </a:p>
        </p:txBody>
      </p:sp>
    </p:spTree>
    <p:extLst>
      <p:ext uri="{BB962C8B-B14F-4D97-AF65-F5344CB8AC3E}">
        <p14:creationId xmlns:p14="http://schemas.microsoft.com/office/powerpoint/2010/main" val="3272427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a:t>DeepM6A accurately predicts 6mA candidate sites</a:t>
            </a:r>
            <a:endParaRPr lang="zh-TW" altLang="en-US" sz="2800" dirty="0"/>
          </a:p>
        </p:txBody>
      </p:sp>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a:t>    </a:t>
            </a:r>
            <a:r>
              <a:rPr lang="en-US" altLang="zh-TW" sz="2000" dirty="0"/>
              <a:t>We tested DeepM6A in three representative model organisms: A. thaliana (eukaryote, plant), D. melanogaster (eukaryote) and Escherichia coli (prokaryote). As a benchmark, classical k-</a:t>
            </a:r>
            <a:r>
              <a:rPr lang="en-US" altLang="zh-TW" sz="2000" dirty="0" err="1"/>
              <a:t>mer</a:t>
            </a:r>
            <a:r>
              <a:rPr lang="en-US" altLang="zh-TW" sz="2000" dirty="0"/>
              <a:t> based logistic regression (LR) was also evaluated.</a:t>
            </a:r>
          </a:p>
          <a:p>
            <a:pPr marL="0" indent="0">
              <a:buNone/>
            </a:pPr>
            <a:r>
              <a:rPr lang="zh-TW" altLang="en-US" sz="2000" dirty="0"/>
              <a:t>    </a:t>
            </a:r>
            <a:r>
              <a:rPr lang="en-US" altLang="zh-TW" sz="2000" dirty="0"/>
              <a:t>The raw SMRT-seq data of A. thaliana, D. melanogaster and E. coli were collected from the PacBio public database. Base modification detection was performed to generate an initial set of 6mA sites following the automated data analysis workflows recommended by PacBio (see Methods for details). </a:t>
            </a:r>
          </a:p>
          <a:p>
            <a:pPr marL="0" indent="0">
              <a:buNone/>
            </a:pPr>
            <a:r>
              <a:rPr lang="zh-TW" altLang="en-US" sz="2000" dirty="0"/>
              <a:t>    </a:t>
            </a:r>
            <a:r>
              <a:rPr lang="en-US" altLang="zh-TW" sz="2000" dirty="0"/>
              <a:t>To reduce false positives, we further filtered out the following candidates: (1) candidates with any sequence variance located between 10bp upstream and 5bp downstream of the identified modification site; (2) candidates where the variation of estimated methylation level is greater than 30%. As a result, we ended up with 19,632, 10,653 and 33,700 6mA sites for A. thaliana, D. melanogaster and E. coli, respectively. These sites account for 0.025696% (total of 76,401,454), 0.013418% (79,393,495) and 1.475402% (2,284,124) of whole-genome adenine sites.</a:t>
            </a:r>
            <a:endParaRPr lang="zh-TW" altLang="en-US" sz="2000" dirty="0"/>
          </a:p>
        </p:txBody>
      </p:sp>
    </p:spTree>
    <p:extLst>
      <p:ext uri="{BB962C8B-B14F-4D97-AF65-F5344CB8AC3E}">
        <p14:creationId xmlns:p14="http://schemas.microsoft.com/office/powerpoint/2010/main" val="251900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38200" y="681086"/>
            <a:ext cx="10515600" cy="5495828"/>
          </a:xfrm>
        </p:spPr>
        <p:txBody>
          <a:bodyPr>
            <a:normAutofit/>
          </a:bodyPr>
          <a:lstStyle/>
          <a:p>
            <a:pPr marL="0" indent="0">
              <a:buNone/>
            </a:pPr>
            <a:r>
              <a:rPr lang="zh-TW" altLang="en-US" sz="2000" dirty="0"/>
              <a:t>    </a:t>
            </a:r>
            <a:r>
              <a:rPr lang="en-US" altLang="zh-TW" sz="2000" dirty="0"/>
              <a:t>The above 6mA sites were used as positive samples in prediction models. To generate negative samples, we randomly sampled the same numbers of non-methylated adenine sites from the whole-genome sequences. At the same time, for the sampled negative non-methylated sites, we required that their distance to any positive methylated site be at least 200bp away. Then, for both positive and negative samples, contextual sequences around the adenine site at each side were extracted as the input for predictive models. We considered lengths of flanking sequences from 3bp to 200bp.</a:t>
            </a:r>
          </a:p>
          <a:p>
            <a:pPr marL="0" indent="0">
              <a:buNone/>
            </a:pPr>
            <a:r>
              <a:rPr lang="zh-TW" altLang="en-US" sz="2000" dirty="0"/>
              <a:t>    </a:t>
            </a:r>
            <a:r>
              <a:rPr lang="en-US" altLang="zh-TW" sz="2000" dirty="0"/>
              <a:t>We divided all positive and negative samples into three sets for training, validation and testing, respectively, based on their genomic locations. Specifically, for each chromosome of a species, we split it into 10 equal segments (Supplementary Fig. 2 and Methods). We then randomly picked one segment and used the samples within that segment for testing (blue). The samples on the nearest half upstream and half downstream segments were used for validation (yellow). The rest of all sites were used for training purpose (green). In this manner, we achieved a ratio of 8:1:1 among training, validation and testing datasets, with the training and testing parts strictly non-overlapping. </a:t>
            </a:r>
            <a:endParaRPr lang="zh-TW" altLang="en-US" sz="2000" dirty="0"/>
          </a:p>
        </p:txBody>
      </p:sp>
    </p:spTree>
    <p:extLst>
      <p:ext uri="{BB962C8B-B14F-4D97-AF65-F5344CB8AC3E}">
        <p14:creationId xmlns:p14="http://schemas.microsoft.com/office/powerpoint/2010/main" val="70010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38200" y="681086"/>
            <a:ext cx="10515600" cy="5495828"/>
          </a:xfrm>
        </p:spPr>
        <p:txBody>
          <a:bodyPr>
            <a:normAutofit/>
          </a:bodyPr>
          <a:lstStyle/>
          <a:p>
            <a:pPr marL="0" indent="0">
              <a:buNone/>
            </a:pPr>
            <a:r>
              <a:rPr lang="en-US" altLang="zh-TW" sz="2000" dirty="0"/>
              <a:t>Taking the +/− 30-bp flanking sequences as input, DeepM6A is capable of accurately predicting 6mA sites with average areas under the receiver operating characteristic curve</a:t>
            </a:r>
            <a:r>
              <a:rPr lang="zh-TW" altLang="en-US" sz="2000" dirty="0"/>
              <a:t> </a:t>
            </a:r>
            <a:r>
              <a:rPr lang="en-US" altLang="zh-TW" sz="2000" dirty="0"/>
              <a:t>(AUC) of 0.9564, 0.9637 and 0.9994 for A. thaliana, D. melanogaster and E. coli, respectively (Fig. 1a), as evaluated by the holdout testing genomic sequences (see Methods). The salient performance differences among the three model organisms indicate the more challenging task of identifying 6mA sites and associated sophisticated patterns in advanced eukaryotes than in primitive prokaryotes.</a:t>
            </a:r>
            <a:endParaRPr lang="zh-TW" altLang="en-US" sz="2000" dirty="0"/>
          </a:p>
        </p:txBody>
      </p:sp>
    </p:spTree>
    <p:extLst>
      <p:ext uri="{BB962C8B-B14F-4D97-AF65-F5344CB8AC3E}">
        <p14:creationId xmlns:p14="http://schemas.microsoft.com/office/powerpoint/2010/main" val="130814340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1511</Words>
  <Application>Microsoft Office PowerPoint</Application>
  <PresentationFormat>寬螢幕</PresentationFormat>
  <Paragraphs>31</Paragraphs>
  <Slides>10</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10</vt:i4>
      </vt:variant>
    </vt:vector>
  </HeadingPairs>
  <TitlesOfParts>
    <vt:vector size="14" baseType="lpstr">
      <vt:lpstr>Arial</vt:lpstr>
      <vt:lpstr>Calibri</vt:lpstr>
      <vt:lpstr>Calibri Light</vt:lpstr>
      <vt:lpstr>Office 佈景主題</vt:lpstr>
      <vt:lpstr>DeepM6A</vt:lpstr>
      <vt:lpstr>PowerPoint 簡報</vt:lpstr>
      <vt:lpstr>PowerPoint 簡報</vt:lpstr>
      <vt:lpstr>PowerPoint 簡報</vt:lpstr>
      <vt:lpstr>PowerPoint 簡報</vt:lpstr>
      <vt:lpstr>PowerPoint 簡報</vt:lpstr>
      <vt:lpstr>DeepM6A accurately predicts 6mA candidate sites</vt:lpstr>
      <vt:lpstr>PowerPoint 簡報</vt:lpstr>
      <vt:lpstr>PowerPoint 簡報</vt:lpstr>
      <vt:lpstr>DeepM6A effectively exploits signal information from context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DeepM6A</dc:title>
  <dc:creator>彥承 黃</dc:creator>
  <cp:lastModifiedBy>彥承 黃</cp:lastModifiedBy>
  <cp:revision>3</cp:revision>
  <dcterms:created xsi:type="dcterms:W3CDTF">2022-05-30T06:02:13Z</dcterms:created>
  <dcterms:modified xsi:type="dcterms:W3CDTF">2022-05-30T10:30:37Z</dcterms:modified>
</cp:coreProperties>
</file>