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BD733B-84AD-4256-B4DA-5FFEB46AFD9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CD54CC42-D5B1-4E15-8B6B-64B324BB1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F4FE181F-0252-4208-BEA2-051431727266}"/>
              </a:ext>
            </a:extLst>
          </p:cNvPr>
          <p:cNvSpPr>
            <a:spLocks noGrp="1"/>
          </p:cNvSpPr>
          <p:nvPr>
            <p:ph type="dt" sz="half" idx="10"/>
          </p:nvPr>
        </p:nvSpPr>
        <p:spPr/>
        <p:txBody>
          <a:bodyPr/>
          <a:lstStyle/>
          <a:p>
            <a:fld id="{9E2C24A5-2C51-477E-A7CE-1798110EA9E6}" type="datetimeFigureOut">
              <a:rPr lang="zh-TW" altLang="en-US" smtClean="0"/>
              <a:t>2022/4/6</a:t>
            </a:fld>
            <a:endParaRPr lang="zh-TW" altLang="en-US"/>
          </a:p>
        </p:txBody>
      </p:sp>
      <p:sp>
        <p:nvSpPr>
          <p:cNvPr id="5" name="頁尾版面配置區 4">
            <a:extLst>
              <a:ext uri="{FF2B5EF4-FFF2-40B4-BE49-F238E27FC236}">
                <a16:creationId xmlns:a16="http://schemas.microsoft.com/office/drawing/2014/main" id="{5B247267-3B36-499C-876F-4C2AC0537B3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C56BCFF-1835-445B-B383-37B280FA5862}"/>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2001446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B05217-FD53-4F7D-A44C-17F196D30EC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AFE6DB9-CC1E-4AC8-AC86-3DFC857113DE}"/>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31B1CF0-A275-47E2-B4BD-05F349E4607D}"/>
              </a:ext>
            </a:extLst>
          </p:cNvPr>
          <p:cNvSpPr>
            <a:spLocks noGrp="1"/>
          </p:cNvSpPr>
          <p:nvPr>
            <p:ph type="dt" sz="half" idx="10"/>
          </p:nvPr>
        </p:nvSpPr>
        <p:spPr/>
        <p:txBody>
          <a:bodyPr/>
          <a:lstStyle/>
          <a:p>
            <a:fld id="{9E2C24A5-2C51-477E-A7CE-1798110EA9E6}" type="datetimeFigureOut">
              <a:rPr lang="zh-TW" altLang="en-US" smtClean="0"/>
              <a:t>2022/4/6</a:t>
            </a:fld>
            <a:endParaRPr lang="zh-TW" altLang="en-US"/>
          </a:p>
        </p:txBody>
      </p:sp>
      <p:sp>
        <p:nvSpPr>
          <p:cNvPr id="5" name="頁尾版面配置區 4">
            <a:extLst>
              <a:ext uri="{FF2B5EF4-FFF2-40B4-BE49-F238E27FC236}">
                <a16:creationId xmlns:a16="http://schemas.microsoft.com/office/drawing/2014/main" id="{4A2E27AD-F4C4-4888-8022-982A542BCFC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A5C96A9-546F-4B9A-A373-2BDCAC07834A}"/>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2051243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E27CC23-DA02-4BD9-BB46-D24B7F7D767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243E743-8D85-492B-B68D-7084134F9BC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9EF20BD-8EC3-42B6-87EF-D7E292A31547}"/>
              </a:ext>
            </a:extLst>
          </p:cNvPr>
          <p:cNvSpPr>
            <a:spLocks noGrp="1"/>
          </p:cNvSpPr>
          <p:nvPr>
            <p:ph type="dt" sz="half" idx="10"/>
          </p:nvPr>
        </p:nvSpPr>
        <p:spPr/>
        <p:txBody>
          <a:bodyPr/>
          <a:lstStyle/>
          <a:p>
            <a:fld id="{9E2C24A5-2C51-477E-A7CE-1798110EA9E6}" type="datetimeFigureOut">
              <a:rPr lang="zh-TW" altLang="en-US" smtClean="0"/>
              <a:t>2022/4/6</a:t>
            </a:fld>
            <a:endParaRPr lang="zh-TW" altLang="en-US"/>
          </a:p>
        </p:txBody>
      </p:sp>
      <p:sp>
        <p:nvSpPr>
          <p:cNvPr id="5" name="頁尾版面配置區 4">
            <a:extLst>
              <a:ext uri="{FF2B5EF4-FFF2-40B4-BE49-F238E27FC236}">
                <a16:creationId xmlns:a16="http://schemas.microsoft.com/office/drawing/2014/main" id="{BE23E39D-7D00-4E6C-AC96-0A5EED589FD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DF0558D-BA44-4F8B-B322-EEB941F3E244}"/>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307621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07F1FD-42D4-42E2-9E97-33FD5A76342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6260FB9-BD40-4FD1-BA91-D779E1F1060E}"/>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263D5BD-B2C5-4465-B11C-612E67EB9F91}"/>
              </a:ext>
            </a:extLst>
          </p:cNvPr>
          <p:cNvSpPr>
            <a:spLocks noGrp="1"/>
          </p:cNvSpPr>
          <p:nvPr>
            <p:ph type="dt" sz="half" idx="10"/>
          </p:nvPr>
        </p:nvSpPr>
        <p:spPr/>
        <p:txBody>
          <a:bodyPr/>
          <a:lstStyle/>
          <a:p>
            <a:fld id="{9E2C24A5-2C51-477E-A7CE-1798110EA9E6}" type="datetimeFigureOut">
              <a:rPr lang="zh-TW" altLang="en-US" smtClean="0"/>
              <a:t>2022/4/6</a:t>
            </a:fld>
            <a:endParaRPr lang="zh-TW" altLang="en-US"/>
          </a:p>
        </p:txBody>
      </p:sp>
      <p:sp>
        <p:nvSpPr>
          <p:cNvPr id="5" name="頁尾版面配置區 4">
            <a:extLst>
              <a:ext uri="{FF2B5EF4-FFF2-40B4-BE49-F238E27FC236}">
                <a16:creationId xmlns:a16="http://schemas.microsoft.com/office/drawing/2014/main" id="{EA278CBC-9180-4632-B855-2CBAF33CA09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1171E9D-20D2-45EB-A563-43A82E69F1AE}"/>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464574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70C148-B7F9-4A04-A917-1CDC664C9F8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0BC9787-B3B1-4CD4-88FA-89C90E601D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DC300BCC-CBF9-449F-A187-15C56FA5120D}"/>
              </a:ext>
            </a:extLst>
          </p:cNvPr>
          <p:cNvSpPr>
            <a:spLocks noGrp="1"/>
          </p:cNvSpPr>
          <p:nvPr>
            <p:ph type="dt" sz="half" idx="10"/>
          </p:nvPr>
        </p:nvSpPr>
        <p:spPr/>
        <p:txBody>
          <a:bodyPr/>
          <a:lstStyle/>
          <a:p>
            <a:fld id="{9E2C24A5-2C51-477E-A7CE-1798110EA9E6}" type="datetimeFigureOut">
              <a:rPr lang="zh-TW" altLang="en-US" smtClean="0"/>
              <a:t>2022/4/6</a:t>
            </a:fld>
            <a:endParaRPr lang="zh-TW" altLang="en-US"/>
          </a:p>
        </p:txBody>
      </p:sp>
      <p:sp>
        <p:nvSpPr>
          <p:cNvPr id="5" name="頁尾版面配置區 4">
            <a:extLst>
              <a:ext uri="{FF2B5EF4-FFF2-40B4-BE49-F238E27FC236}">
                <a16:creationId xmlns:a16="http://schemas.microsoft.com/office/drawing/2014/main" id="{0BD6B777-2526-457E-A940-D51B9B2291A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83CC36B-0E4C-4244-B5CA-916B6AA15DF9}"/>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327135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0B6C9E-A913-4D90-955C-1866A6B9881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6119D6F-03E0-486E-B4DC-AC8962CC2B63}"/>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D5A0036B-1185-46B1-A641-ED2309466CA6}"/>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9A1602E-F4BD-4183-BB05-2B4115C90A0E}"/>
              </a:ext>
            </a:extLst>
          </p:cNvPr>
          <p:cNvSpPr>
            <a:spLocks noGrp="1"/>
          </p:cNvSpPr>
          <p:nvPr>
            <p:ph type="dt" sz="half" idx="10"/>
          </p:nvPr>
        </p:nvSpPr>
        <p:spPr/>
        <p:txBody>
          <a:bodyPr/>
          <a:lstStyle/>
          <a:p>
            <a:fld id="{9E2C24A5-2C51-477E-A7CE-1798110EA9E6}" type="datetimeFigureOut">
              <a:rPr lang="zh-TW" altLang="en-US" smtClean="0"/>
              <a:t>2022/4/6</a:t>
            </a:fld>
            <a:endParaRPr lang="zh-TW" altLang="en-US"/>
          </a:p>
        </p:txBody>
      </p:sp>
      <p:sp>
        <p:nvSpPr>
          <p:cNvPr id="6" name="頁尾版面配置區 5">
            <a:extLst>
              <a:ext uri="{FF2B5EF4-FFF2-40B4-BE49-F238E27FC236}">
                <a16:creationId xmlns:a16="http://schemas.microsoft.com/office/drawing/2014/main" id="{C8D12D84-08BE-4D0E-AA89-6602793B4D1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9B66B4D-2F0C-4E01-8A6D-B10FC3F1C20D}"/>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1994108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1FD43D-677C-4037-81CC-64E21AC5749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ADDB3F0-6D82-4EA7-B67A-2A060C8FD6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82219A9A-F290-47E2-B1D6-2E3857A7AEFD}"/>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0196DB75-A61B-4F9E-8409-84C90E36C9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8135CF6A-4418-4D26-BBE6-B90BE1800DEC}"/>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EFEBF6E-B706-4378-AB0E-CC5D3525F549}"/>
              </a:ext>
            </a:extLst>
          </p:cNvPr>
          <p:cNvSpPr>
            <a:spLocks noGrp="1"/>
          </p:cNvSpPr>
          <p:nvPr>
            <p:ph type="dt" sz="half" idx="10"/>
          </p:nvPr>
        </p:nvSpPr>
        <p:spPr/>
        <p:txBody>
          <a:bodyPr/>
          <a:lstStyle/>
          <a:p>
            <a:fld id="{9E2C24A5-2C51-477E-A7CE-1798110EA9E6}" type="datetimeFigureOut">
              <a:rPr lang="zh-TW" altLang="en-US" smtClean="0"/>
              <a:t>2022/4/6</a:t>
            </a:fld>
            <a:endParaRPr lang="zh-TW" altLang="en-US"/>
          </a:p>
        </p:txBody>
      </p:sp>
      <p:sp>
        <p:nvSpPr>
          <p:cNvPr id="8" name="頁尾版面配置區 7">
            <a:extLst>
              <a:ext uri="{FF2B5EF4-FFF2-40B4-BE49-F238E27FC236}">
                <a16:creationId xmlns:a16="http://schemas.microsoft.com/office/drawing/2014/main" id="{7E6D9D1F-50B7-48B3-A354-0503784DA6E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450396A-20FB-486A-BB6B-6F9B2487259E}"/>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294315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07FEF1-11B2-4111-BE5A-85122317EAC7}"/>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8125CF0D-AFD9-414D-8F00-0A16D34F43CD}"/>
              </a:ext>
            </a:extLst>
          </p:cNvPr>
          <p:cNvSpPr>
            <a:spLocks noGrp="1"/>
          </p:cNvSpPr>
          <p:nvPr>
            <p:ph type="dt" sz="half" idx="10"/>
          </p:nvPr>
        </p:nvSpPr>
        <p:spPr/>
        <p:txBody>
          <a:bodyPr/>
          <a:lstStyle/>
          <a:p>
            <a:fld id="{9E2C24A5-2C51-477E-A7CE-1798110EA9E6}" type="datetimeFigureOut">
              <a:rPr lang="zh-TW" altLang="en-US" smtClean="0"/>
              <a:t>2022/4/6</a:t>
            </a:fld>
            <a:endParaRPr lang="zh-TW" altLang="en-US"/>
          </a:p>
        </p:txBody>
      </p:sp>
      <p:sp>
        <p:nvSpPr>
          <p:cNvPr id="4" name="頁尾版面配置區 3">
            <a:extLst>
              <a:ext uri="{FF2B5EF4-FFF2-40B4-BE49-F238E27FC236}">
                <a16:creationId xmlns:a16="http://schemas.microsoft.com/office/drawing/2014/main" id="{0FA39637-646E-4F58-8A07-0F37FD1E22E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A1ECFA2E-217D-44D1-80C9-D6124F30F10A}"/>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5939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10C3BED-6854-4C82-B474-4C7FD70FC476}"/>
              </a:ext>
            </a:extLst>
          </p:cNvPr>
          <p:cNvSpPr>
            <a:spLocks noGrp="1"/>
          </p:cNvSpPr>
          <p:nvPr>
            <p:ph type="dt" sz="half" idx="10"/>
          </p:nvPr>
        </p:nvSpPr>
        <p:spPr/>
        <p:txBody>
          <a:bodyPr/>
          <a:lstStyle/>
          <a:p>
            <a:fld id="{9E2C24A5-2C51-477E-A7CE-1798110EA9E6}" type="datetimeFigureOut">
              <a:rPr lang="zh-TW" altLang="en-US" smtClean="0"/>
              <a:t>2022/4/6</a:t>
            </a:fld>
            <a:endParaRPr lang="zh-TW" altLang="en-US"/>
          </a:p>
        </p:txBody>
      </p:sp>
      <p:sp>
        <p:nvSpPr>
          <p:cNvPr id="3" name="頁尾版面配置區 2">
            <a:extLst>
              <a:ext uri="{FF2B5EF4-FFF2-40B4-BE49-F238E27FC236}">
                <a16:creationId xmlns:a16="http://schemas.microsoft.com/office/drawing/2014/main" id="{BD2DBEB3-D82F-4DD2-8DB7-41C4D53EFC4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13A06724-4588-4323-8C0E-150FD3519CFA}"/>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232976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8B2108-74C6-4B24-AADA-2B66F752531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25E1E54-25EE-4553-BFB9-CBD11A87F9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DE8F829-C3C6-463A-8B4E-0782BC2887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FCC19B4-0FA8-48C8-BFDD-B62ADBCCB5B9}"/>
              </a:ext>
            </a:extLst>
          </p:cNvPr>
          <p:cNvSpPr>
            <a:spLocks noGrp="1"/>
          </p:cNvSpPr>
          <p:nvPr>
            <p:ph type="dt" sz="half" idx="10"/>
          </p:nvPr>
        </p:nvSpPr>
        <p:spPr/>
        <p:txBody>
          <a:bodyPr/>
          <a:lstStyle/>
          <a:p>
            <a:fld id="{9E2C24A5-2C51-477E-A7CE-1798110EA9E6}" type="datetimeFigureOut">
              <a:rPr lang="zh-TW" altLang="en-US" smtClean="0"/>
              <a:t>2022/4/6</a:t>
            </a:fld>
            <a:endParaRPr lang="zh-TW" altLang="en-US"/>
          </a:p>
        </p:txBody>
      </p:sp>
      <p:sp>
        <p:nvSpPr>
          <p:cNvPr id="6" name="頁尾版面配置區 5">
            <a:extLst>
              <a:ext uri="{FF2B5EF4-FFF2-40B4-BE49-F238E27FC236}">
                <a16:creationId xmlns:a16="http://schemas.microsoft.com/office/drawing/2014/main" id="{8C007E1D-7C19-4A64-9E16-3F239490D42B}"/>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2F1D6BC-AF85-4291-9035-BB876F428994}"/>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1589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778437-6741-49F4-BAA3-94B28C01B39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3CBA59EE-5D54-4C13-8F16-219646C976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35ABB790-8CF6-4E30-8976-072A166B2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2715EBD-7F3D-405B-B134-91ACCC2258A5}"/>
              </a:ext>
            </a:extLst>
          </p:cNvPr>
          <p:cNvSpPr>
            <a:spLocks noGrp="1"/>
          </p:cNvSpPr>
          <p:nvPr>
            <p:ph type="dt" sz="half" idx="10"/>
          </p:nvPr>
        </p:nvSpPr>
        <p:spPr/>
        <p:txBody>
          <a:bodyPr/>
          <a:lstStyle/>
          <a:p>
            <a:fld id="{9E2C24A5-2C51-477E-A7CE-1798110EA9E6}" type="datetimeFigureOut">
              <a:rPr lang="zh-TW" altLang="en-US" smtClean="0"/>
              <a:t>2022/4/6</a:t>
            </a:fld>
            <a:endParaRPr lang="zh-TW" altLang="en-US"/>
          </a:p>
        </p:txBody>
      </p:sp>
      <p:sp>
        <p:nvSpPr>
          <p:cNvPr id="6" name="頁尾版面配置區 5">
            <a:extLst>
              <a:ext uri="{FF2B5EF4-FFF2-40B4-BE49-F238E27FC236}">
                <a16:creationId xmlns:a16="http://schemas.microsoft.com/office/drawing/2014/main" id="{DC27C2A3-BEAF-450F-87EE-C54DCAC0ED9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A04F1A6-8F52-4B6F-872D-5739D9C201CC}"/>
              </a:ext>
            </a:extLst>
          </p:cNvPr>
          <p:cNvSpPr>
            <a:spLocks noGrp="1"/>
          </p:cNvSpPr>
          <p:nvPr>
            <p:ph type="sldNum" sz="quarter" idx="12"/>
          </p:nvPr>
        </p:nvSpPr>
        <p:spPr/>
        <p:txBody>
          <a:body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3642075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DBCECF5-5291-4130-8548-310A09CC43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FD60E73-2F3D-4646-9033-AA59BD03BD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9D89080-BBF3-4C0E-B065-A19AF1430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C24A5-2C51-477E-A7CE-1798110EA9E6}" type="datetimeFigureOut">
              <a:rPr lang="zh-TW" altLang="en-US" smtClean="0"/>
              <a:t>2022/4/6</a:t>
            </a:fld>
            <a:endParaRPr lang="zh-TW" altLang="en-US"/>
          </a:p>
        </p:txBody>
      </p:sp>
      <p:sp>
        <p:nvSpPr>
          <p:cNvPr id="5" name="頁尾版面配置區 4">
            <a:extLst>
              <a:ext uri="{FF2B5EF4-FFF2-40B4-BE49-F238E27FC236}">
                <a16:creationId xmlns:a16="http://schemas.microsoft.com/office/drawing/2014/main" id="{D645D7A9-F067-4B57-989E-1795F1A65A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5F83677-5210-4E53-8C13-E67EBBDD00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A20D7-5794-4615-935F-093E68E51EE6}" type="slidenum">
              <a:rPr lang="zh-TW" altLang="en-US" smtClean="0"/>
              <a:t>‹#›</a:t>
            </a:fld>
            <a:endParaRPr lang="zh-TW" altLang="en-US"/>
          </a:p>
        </p:txBody>
      </p:sp>
    </p:spTree>
    <p:extLst>
      <p:ext uri="{BB962C8B-B14F-4D97-AF65-F5344CB8AC3E}">
        <p14:creationId xmlns:p14="http://schemas.microsoft.com/office/powerpoint/2010/main" val="1666006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direct.com/topics/chemistry/nucleotide" TargetMode="External"/><Relationship Id="rId7" Type="http://schemas.openxmlformats.org/officeDocument/2006/relationships/hyperlink" Target="https://www.sciencedirect.com/science/article/pii/S0169743919300838#bib105" TargetMode="External"/><Relationship Id="rId2" Type="http://schemas.openxmlformats.org/officeDocument/2006/relationships/hyperlink" Target="https://www.sciencedirect.com/topics/chemistry/rna-sequence"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0169743919300838#bib104" TargetMode="External"/><Relationship Id="rId5" Type="http://schemas.openxmlformats.org/officeDocument/2006/relationships/hyperlink" Target="https://www.sciencedirect.com/science/article/pii/S0169743919300838#bib103" TargetMode="External"/><Relationship Id="rId4" Type="http://schemas.openxmlformats.org/officeDocument/2006/relationships/hyperlink" Target="https://www.sciencedirect.com/science/article/pii/S0169743919300838#bib75"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hgdownload.soe.ucsc.edu/"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science/article/pii/S0169743919300838#bib53" TargetMode="External"/><Relationship Id="rId2" Type="http://schemas.openxmlformats.org/officeDocument/2006/relationships/hyperlink" Target="https://www.sciencedirect.com/science/article/pii/S0169743919300838#bib5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D7058D-7406-4DF4-B6D4-F7269C70846E}"/>
              </a:ext>
            </a:extLst>
          </p:cNvPr>
          <p:cNvSpPr>
            <a:spLocks noGrp="1"/>
          </p:cNvSpPr>
          <p:nvPr>
            <p:ph type="ctrTitle"/>
          </p:nvPr>
        </p:nvSpPr>
        <p:spPr/>
        <p:txBody>
          <a:bodyPr>
            <a:normAutofit/>
          </a:bodyPr>
          <a:lstStyle/>
          <a:p>
            <a:r>
              <a:rPr lang="en-US" altLang="zh-TW" sz="2000" dirty="0"/>
              <a:t>iN6-Methyl (5-step): Identifying RNA N6-methyladenosine sites using deep learning mode via Chou's 5-step rules and Chou's general </a:t>
            </a:r>
            <a:r>
              <a:rPr lang="en-US" altLang="zh-TW" sz="2000" dirty="0" err="1"/>
              <a:t>PseKNC</a:t>
            </a:r>
            <a:endParaRPr lang="zh-TW" altLang="en-US" sz="2000" dirty="0"/>
          </a:p>
        </p:txBody>
      </p:sp>
    </p:spTree>
    <p:extLst>
      <p:ext uri="{BB962C8B-B14F-4D97-AF65-F5344CB8AC3E}">
        <p14:creationId xmlns:p14="http://schemas.microsoft.com/office/powerpoint/2010/main" val="2387583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 Distributed feature representation: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The existing approaches for m6A sites identification require domain-knowledge to hand-craft the input features of the classification models. In this work, we aim to build a computational model that can learn features representation automatically based on the genomic data. This technique helps in obtaining more optimal features by reducing the noise in the data and, consequently, improving the performance of the final computational model.</a:t>
            </a:r>
          </a:p>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Genetic data is considered as a language, that is represented in DNA and </a:t>
            </a:r>
            <a:r>
              <a:rPr lang="en-US" altLang="zh-TW" sz="1800" b="0" i="0" dirty="0">
                <a:solidFill>
                  <a:srgbClr val="2E2E2E"/>
                </a:solidFill>
                <a:effectLst/>
                <a:latin typeface="NexusSerif"/>
                <a:hlinkClick r:id="rId2" tooltip="Learn more about RNA sequences from ScienceDirect's AI-generated Topic Pages"/>
              </a:rPr>
              <a:t>RNA sequences</a:t>
            </a:r>
            <a:r>
              <a:rPr lang="en-US" altLang="zh-TW" sz="1800" b="0" i="0" dirty="0">
                <a:solidFill>
                  <a:srgbClr val="2E2E2E"/>
                </a:solidFill>
                <a:effectLst/>
                <a:latin typeface="NexusSerif"/>
              </a:rPr>
              <a:t>, by which the information passes within and between the cells. It is based on a continues chain of </a:t>
            </a:r>
            <a:r>
              <a:rPr lang="en-US" altLang="zh-TW" sz="1800" b="0" i="0" dirty="0">
                <a:solidFill>
                  <a:srgbClr val="2E2E2E"/>
                </a:solidFill>
                <a:effectLst/>
                <a:latin typeface="NexusSerif"/>
                <a:hlinkClick r:id="rId3" tooltip="Learn more about nucleotides from ScienceDirect's AI-generated Topic Pages"/>
              </a:rPr>
              <a:t>nucleotides</a:t>
            </a:r>
            <a:r>
              <a:rPr lang="en-US" altLang="zh-TW" sz="1800" b="0" i="0" dirty="0">
                <a:solidFill>
                  <a:srgbClr val="2E2E2E"/>
                </a:solidFill>
                <a:effectLst/>
                <a:latin typeface="NexusSerif"/>
              </a:rPr>
              <a:t> (A, C, G, and T). In addition, NLP techniques have been used successfully in various biological problems such as alternative splicing site prediction.</a:t>
            </a:r>
            <a:endParaRPr lang="en-US" altLang="zh-TW" sz="1800" dirty="0">
              <a:solidFill>
                <a:srgbClr val="2E2E2E"/>
              </a:solidFill>
              <a:latin typeface="NexusSerif"/>
            </a:endParaRPr>
          </a:p>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Thus, we utilize NLP model “word2vec” to get interpretable representations for m6A sites . The first step in word2vec is corpus construction. In this step we split the continuous genomic sequences into words represented by overlapped k-</a:t>
            </a:r>
            <a:r>
              <a:rPr lang="en-US" altLang="zh-TW" sz="1800" b="0" i="0" dirty="0" err="1">
                <a:solidFill>
                  <a:srgbClr val="2E2E2E"/>
                </a:solidFill>
                <a:effectLst/>
                <a:latin typeface="NexusSerif"/>
              </a:rPr>
              <a:t>mer</a:t>
            </a:r>
            <a:r>
              <a:rPr lang="en-US" altLang="zh-TW" sz="1800" b="0" i="0" dirty="0">
                <a:solidFill>
                  <a:srgbClr val="2E2E2E"/>
                </a:solidFill>
                <a:effectLst/>
                <a:latin typeface="NexusSerif"/>
              </a:rPr>
              <a:t> to break its continuity. In our model we empirically set k=3. This selection performs better than using other values of </a:t>
            </a:r>
            <a:r>
              <a:rPr lang="en-US" altLang="zh-TW" sz="1800" b="0" i="1" dirty="0">
                <a:solidFill>
                  <a:srgbClr val="2E2E2E"/>
                </a:solidFill>
                <a:effectLst/>
                <a:latin typeface="NexusSerif"/>
              </a:rPr>
              <a:t>k</a:t>
            </a:r>
            <a:r>
              <a:rPr lang="en-US" altLang="zh-TW" sz="1800" b="0" i="0" dirty="0">
                <a:solidFill>
                  <a:srgbClr val="2E2E2E"/>
                </a:solidFill>
                <a:effectLst/>
                <a:latin typeface="NexusSerif"/>
              </a:rPr>
              <a:t> such as 4-mer,5-mer, 6-mer, etc. This selection confirms the previous findings of [</a:t>
            </a:r>
            <a:r>
              <a:rPr lang="en-US" altLang="zh-TW" sz="1800" b="0" i="0" u="none" strike="noStrike" dirty="0">
                <a:solidFill>
                  <a:srgbClr val="0C7DBB"/>
                </a:solidFill>
                <a:effectLst/>
                <a:latin typeface="NexusSerif"/>
                <a:hlinkClick r:id="rId4"/>
              </a:rPr>
              <a:t>75</a:t>
            </a:r>
            <a:r>
              <a:rPr lang="en-US" altLang="zh-TW" sz="1800" b="0" i="0" dirty="0">
                <a:solidFill>
                  <a:srgbClr val="2E2E2E"/>
                </a:solidFill>
                <a:effectLst/>
                <a:latin typeface="NexusSerif"/>
              </a:rPr>
              <a:t>,</a:t>
            </a:r>
            <a:r>
              <a:rPr lang="en-US" altLang="zh-TW" sz="1800" b="0" i="0" u="none" strike="noStrike" dirty="0">
                <a:solidFill>
                  <a:srgbClr val="0C7DBB"/>
                </a:solidFill>
                <a:effectLst/>
                <a:latin typeface="NexusSerif"/>
                <a:hlinkClick r:id="rId5"/>
              </a:rPr>
              <a:t>103</a:t>
            </a:r>
            <a:r>
              <a:rPr lang="en-US" altLang="zh-TW" sz="1800" b="0" i="0" dirty="0">
                <a:solidFill>
                  <a:srgbClr val="2E2E2E"/>
                </a:solidFill>
                <a:effectLst/>
                <a:latin typeface="NexusSerif"/>
              </a:rPr>
              <a:t>] in which setting k=3 was the best choice. In addition, 3-mer has been widely used in DNA/RNA sequence formulation [</a:t>
            </a:r>
            <a:r>
              <a:rPr lang="en-US" altLang="zh-TW" sz="1800" b="0" i="0" u="none" strike="noStrike" dirty="0">
                <a:solidFill>
                  <a:srgbClr val="0C7DBB"/>
                </a:solidFill>
                <a:effectLst/>
                <a:latin typeface="NexusSerif"/>
                <a:hlinkClick r:id="rId6"/>
              </a:rPr>
              <a:t>104</a:t>
            </a:r>
            <a:r>
              <a:rPr lang="en-US" altLang="zh-TW" sz="1800" b="0" i="0" dirty="0">
                <a:solidFill>
                  <a:srgbClr val="2E2E2E"/>
                </a:solidFill>
                <a:effectLst/>
                <a:latin typeface="NexusSerif"/>
              </a:rPr>
              <a:t>,</a:t>
            </a:r>
            <a:r>
              <a:rPr lang="en-US" altLang="zh-TW" sz="1800" b="0" i="0" u="none" strike="noStrike" dirty="0">
                <a:solidFill>
                  <a:srgbClr val="0C7DBB"/>
                </a:solidFill>
                <a:effectLst/>
                <a:latin typeface="NexusSerif"/>
                <a:hlinkClick r:id="rId7"/>
              </a:rPr>
              <a:t>105</a:t>
            </a:r>
            <a:r>
              <a:rPr lang="en-US" altLang="zh-TW" sz="1800" b="0" i="0" dirty="0">
                <a:solidFill>
                  <a:srgbClr val="2E2E2E"/>
                </a:solidFill>
                <a:effectLst/>
                <a:latin typeface="NexusSerif"/>
              </a:rPr>
              <a:t>]. Thus, The constructed corpus has four different nucleotides (A, C, G, and T) and consequently forms 64 unique words. For instance, the biological sequence {ACAGAATG} results in the following words {ACA, CAG, AGA, GAA, AAT, and ATG}. The generated corpus for each sequence is used for training the word2vec model.</a:t>
            </a:r>
          </a:p>
          <a:p>
            <a:pPr marL="0" indent="0">
              <a:buNone/>
            </a:pPr>
            <a:endParaRPr lang="zh-TW" altLang="en-US" sz="2000" dirty="0"/>
          </a:p>
        </p:txBody>
      </p:sp>
    </p:spTree>
    <p:extLst>
      <p:ext uri="{BB962C8B-B14F-4D97-AF65-F5344CB8AC3E}">
        <p14:creationId xmlns:p14="http://schemas.microsoft.com/office/powerpoint/2010/main" val="791408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 Distributed feature representation: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Generally, we use human mRNA from GenBank which is available at: </a:t>
            </a:r>
            <a:r>
              <a:rPr lang="en-US" altLang="zh-TW" sz="1800" b="0" i="0" u="none" strike="noStrike" dirty="0">
                <a:solidFill>
                  <a:srgbClr val="0C7DBB"/>
                </a:solidFill>
                <a:effectLst/>
                <a:latin typeface="NexusSerif"/>
                <a:hlinkClick r:id="rId2"/>
              </a:rPr>
              <a:t>hgdownload.soe.ucsc.edu</a:t>
            </a:r>
            <a:r>
              <a:rPr lang="en-US" altLang="zh-TW" sz="1800" b="0" i="0" dirty="0">
                <a:solidFill>
                  <a:srgbClr val="2E2E2E"/>
                </a:solidFill>
                <a:effectLst/>
                <a:latin typeface="NexusSerif"/>
              </a:rPr>
              <a:t>.</a:t>
            </a:r>
          </a:p>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The genome assembly is divided into 21 chromosomes (Chr1, Chr2, …, X, and Y) and each chromosome is then divided into sentences with length of 100 nt. Finally, each sentence is cut into overlapping 3-mer to create the words. </a:t>
            </a:r>
          </a:p>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Continuous bag-of-words (CBOW) method is used for training word2vec model. CBOW method predicts the current word w(t) based on the surrounding context words in a predefined window. The detailed parameters that are used for training word2vec model are given in Table 1. These parameters are widely used in genomic data . As a result of using word2vec, each word (3-mer) is represented by a 100-dimensional vector and each sequence with length L is represented by an array of shape (</a:t>
            </a:r>
            <a:r>
              <a:rPr lang="zh-TW" altLang="en-US" sz="1800" b="0" i="0" dirty="0">
                <a:solidFill>
                  <a:srgbClr val="2E2E2E"/>
                </a:solidFill>
                <a:effectLst/>
                <a:latin typeface="NexusSerif"/>
              </a:rPr>
              <a:t> </a:t>
            </a:r>
            <a:r>
              <a:rPr lang="en-US" altLang="zh-TW" sz="1800" b="0" i="0" dirty="0">
                <a:solidFill>
                  <a:srgbClr val="2E2E2E"/>
                </a:solidFill>
                <a:effectLst/>
                <a:latin typeface="NexusSerif"/>
              </a:rPr>
              <a:t>L-2</a:t>
            </a:r>
            <a:r>
              <a:rPr lang="zh-TW" altLang="en-US" sz="1800" b="0" i="0" dirty="0">
                <a:solidFill>
                  <a:srgbClr val="2E2E2E"/>
                </a:solidFill>
                <a:effectLst/>
                <a:latin typeface="NexusSerif"/>
              </a:rPr>
              <a:t> </a:t>
            </a:r>
            <a:r>
              <a:rPr lang="en-US" altLang="zh-TW" sz="1800" b="0" i="0" dirty="0">
                <a:solidFill>
                  <a:srgbClr val="2E2E2E"/>
                </a:solidFill>
                <a:effectLst/>
                <a:latin typeface="NexusSerif"/>
              </a:rPr>
              <a:t>)</a:t>
            </a:r>
            <a:r>
              <a:rPr lang="zh-TW" altLang="en-US" sz="1800" b="0" i="0" dirty="0">
                <a:solidFill>
                  <a:srgbClr val="2E2E2E"/>
                </a:solidFill>
                <a:effectLst/>
                <a:latin typeface="NexusSerif"/>
              </a:rPr>
              <a:t> * </a:t>
            </a:r>
            <a:r>
              <a:rPr lang="en-US" altLang="zh-TW" sz="1800" b="0" i="0" dirty="0">
                <a:solidFill>
                  <a:srgbClr val="2E2E2E"/>
                </a:solidFill>
                <a:effectLst/>
                <a:latin typeface="NexusSerif"/>
              </a:rPr>
              <a:t>100. </a:t>
            </a:r>
            <a:r>
              <a:rPr lang="en-US" altLang="zh-TW" sz="1800" b="0" i="0" dirty="0" err="1">
                <a:solidFill>
                  <a:srgbClr val="2E2E2E"/>
                </a:solidFill>
                <a:effectLst/>
                <a:latin typeface="NexusSerif"/>
              </a:rPr>
              <a:t>Dominissini</a:t>
            </a:r>
            <a:r>
              <a:rPr lang="en-US" altLang="zh-TW" sz="1800" b="0" i="0" dirty="0">
                <a:solidFill>
                  <a:srgbClr val="2E2E2E"/>
                </a:solidFill>
                <a:effectLst/>
                <a:latin typeface="NexusSerif"/>
              </a:rPr>
              <a:t> et al. showed that mammalian m6A have a DRACH consensus motif (D = U, G or A; R = G or A; H = U, C or A) which can denoted in an overlap 3-mer as {AAA, AGA, GGA, UGA,UAA, AAC, GAC, ACA, ACC, ACU, GAA}. These 3-mers are shown in the 2d-space in Fig. 2 from the learnt representation using word2vec. Fig. 2 is obtained by using t-distributed stochastic neighbor embedding (t-SNE) .</a:t>
            </a:r>
            <a:endParaRPr lang="zh-TW" altLang="en-US" sz="2000" dirty="0"/>
          </a:p>
        </p:txBody>
      </p:sp>
    </p:spTree>
    <p:extLst>
      <p:ext uri="{BB962C8B-B14F-4D97-AF65-F5344CB8AC3E}">
        <p14:creationId xmlns:p14="http://schemas.microsoft.com/office/powerpoint/2010/main" val="3984322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 Distributed feature representation:</a:t>
            </a:r>
            <a:endParaRPr lang="zh-TW" altLang="en-US" sz="3200" dirty="0"/>
          </a:p>
        </p:txBody>
      </p:sp>
      <p:pic>
        <p:nvPicPr>
          <p:cNvPr id="5" name="內容版面配置區 4">
            <a:extLst>
              <a:ext uri="{FF2B5EF4-FFF2-40B4-BE49-F238E27FC236}">
                <a16:creationId xmlns:a16="http://schemas.microsoft.com/office/drawing/2014/main" id="{EBB2CD34-09A0-4FF7-8678-16540CC54ACB}"/>
              </a:ext>
            </a:extLst>
          </p:cNvPr>
          <p:cNvPicPr>
            <a:picLocks noGrp="1" noChangeAspect="1"/>
          </p:cNvPicPr>
          <p:nvPr>
            <p:ph idx="1"/>
          </p:nvPr>
        </p:nvPicPr>
        <p:blipFill>
          <a:blip r:embed="rId2"/>
          <a:stretch>
            <a:fillRect/>
          </a:stretch>
        </p:blipFill>
        <p:spPr>
          <a:xfrm>
            <a:off x="315531" y="1380838"/>
            <a:ext cx="5879996" cy="4124901"/>
          </a:xfrm>
        </p:spPr>
      </p:pic>
      <p:pic>
        <p:nvPicPr>
          <p:cNvPr id="7" name="圖片 6">
            <a:extLst>
              <a:ext uri="{FF2B5EF4-FFF2-40B4-BE49-F238E27FC236}">
                <a16:creationId xmlns:a16="http://schemas.microsoft.com/office/drawing/2014/main" id="{9E8D60E4-A865-48FC-868E-99CDD560E1A4}"/>
              </a:ext>
            </a:extLst>
          </p:cNvPr>
          <p:cNvPicPr>
            <a:picLocks noChangeAspect="1"/>
          </p:cNvPicPr>
          <p:nvPr/>
        </p:nvPicPr>
        <p:blipFill>
          <a:blip r:embed="rId3"/>
          <a:stretch>
            <a:fillRect/>
          </a:stretch>
        </p:blipFill>
        <p:spPr>
          <a:xfrm>
            <a:off x="6458861" y="1366549"/>
            <a:ext cx="4894940" cy="4153480"/>
          </a:xfrm>
          <a:prstGeom prst="rect">
            <a:avLst/>
          </a:prstGeom>
        </p:spPr>
      </p:pic>
    </p:spTree>
    <p:extLst>
      <p:ext uri="{BB962C8B-B14F-4D97-AF65-F5344CB8AC3E}">
        <p14:creationId xmlns:p14="http://schemas.microsoft.com/office/powerpoint/2010/main" val="1660129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Deep learning model:</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The extracted feature representation for each sequence from the first step is used for training the proposed deep learning model which is a simple and efficient convolution neural network as shown in Fig. 1(b). The grid search algorithm is utilized for searching the best hyper-parameters. The input shape of the proposed model is  ( L-2 ) * 100 where L is the length of the input sequence. </a:t>
            </a:r>
          </a:p>
          <a:p>
            <a:pPr marL="0" indent="0">
              <a:buNone/>
            </a:pPr>
            <a:r>
              <a:rPr lang="zh-TW" altLang="en-US" sz="1800" b="0" i="0" dirty="0">
                <a:solidFill>
                  <a:srgbClr val="2E2E2E"/>
                </a:solidFill>
                <a:effectLst/>
                <a:latin typeface="NexusSerif"/>
              </a:rPr>
              <a:t>    </a:t>
            </a:r>
            <a:r>
              <a:rPr lang="en-US" altLang="zh-TW" sz="1800" b="0" i="0" dirty="0">
                <a:solidFill>
                  <a:srgbClr val="2E2E2E"/>
                </a:solidFill>
                <a:effectLst/>
                <a:latin typeface="NexusSerif"/>
              </a:rPr>
              <a:t>It consists of two dilated convolution layers where the number of the filters is 32 and the size of the filter is 5 for both of them. The dilation rate is set to  d=1 and d=2 for the first and the second convolution layers, respectively. Dilated convolution produces exponentially larger receptive field with less number of layers with comparison to conventional convolution layers. Each layer is followed by rectified linear unit (</a:t>
            </a:r>
            <a:r>
              <a:rPr lang="en-US" altLang="zh-TW" sz="1800" b="0" i="0" dirty="0" err="1">
                <a:solidFill>
                  <a:srgbClr val="2E2E2E"/>
                </a:solidFill>
                <a:effectLst/>
                <a:latin typeface="NexusSerif"/>
              </a:rPr>
              <a:t>ReLU</a:t>
            </a:r>
            <a:r>
              <a:rPr lang="en-US" altLang="zh-TW" sz="1800" b="0" i="0" dirty="0">
                <a:solidFill>
                  <a:srgbClr val="2E2E2E"/>
                </a:solidFill>
                <a:effectLst/>
                <a:latin typeface="NexusSerif"/>
              </a:rPr>
              <a:t>) activation function. Alpha dropout is used in order to retain the variance and the mean of the inputs to their original values after applying dropout . The dropout probability is set to 0.2. The generated features of the dilated convolution layers are averaged using average pooling operator with window size equals to 4 and then passed to two fully connected layers. The first layer has 128 nodes and followed by </a:t>
            </a:r>
            <a:r>
              <a:rPr lang="en-US" altLang="zh-TW" sz="1800" b="0" i="0" dirty="0" err="1">
                <a:solidFill>
                  <a:srgbClr val="2E2E2E"/>
                </a:solidFill>
                <a:effectLst/>
                <a:latin typeface="NexusSerif"/>
              </a:rPr>
              <a:t>ReLU</a:t>
            </a:r>
            <a:r>
              <a:rPr lang="en-US" altLang="zh-TW" sz="1800" b="0" i="0" dirty="0">
                <a:solidFill>
                  <a:srgbClr val="2E2E2E"/>
                </a:solidFill>
                <a:effectLst/>
                <a:latin typeface="NexusSerif"/>
              </a:rPr>
              <a:t> activation function and alpha dropout with probability of 0.2. On the other hand, the second fully connected layer has only one node with sigmoid activation function for prediction.</a:t>
            </a:r>
            <a:endParaRPr lang="zh-TW" altLang="en-US" sz="2000" dirty="0"/>
          </a:p>
        </p:txBody>
      </p:sp>
    </p:spTree>
    <p:extLst>
      <p:ext uri="{BB962C8B-B14F-4D97-AF65-F5344CB8AC3E}">
        <p14:creationId xmlns:p14="http://schemas.microsoft.com/office/powerpoint/2010/main" val="2102591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In this work, we use accuracy (ACC), sensitivity (Sn), specificity (</a:t>
            </a:r>
            <a:r>
              <a:rPr lang="en-US" altLang="zh-TW" sz="2000" dirty="0" err="1"/>
              <a:t>Sp</a:t>
            </a:r>
            <a:r>
              <a:rPr lang="en-US" altLang="zh-TW" sz="2000" dirty="0"/>
              <a:t>), and Matthew correlation coefficient (MCC) . These metrics were widely used in the recent publications</a:t>
            </a:r>
            <a:endParaRPr lang="zh-TW" altLang="en-US" sz="2000" dirty="0"/>
          </a:p>
        </p:txBody>
      </p:sp>
      <p:pic>
        <p:nvPicPr>
          <p:cNvPr id="5" name="圖片 4">
            <a:extLst>
              <a:ext uri="{FF2B5EF4-FFF2-40B4-BE49-F238E27FC236}">
                <a16:creationId xmlns:a16="http://schemas.microsoft.com/office/drawing/2014/main" id="{00832DA9-22B9-4918-BE70-5D836A7E0F58}"/>
              </a:ext>
            </a:extLst>
          </p:cNvPr>
          <p:cNvPicPr>
            <a:picLocks noChangeAspect="1"/>
          </p:cNvPicPr>
          <p:nvPr/>
        </p:nvPicPr>
        <p:blipFill>
          <a:blip r:embed="rId2"/>
          <a:stretch>
            <a:fillRect/>
          </a:stretch>
        </p:blipFill>
        <p:spPr>
          <a:xfrm>
            <a:off x="1993689" y="1680918"/>
            <a:ext cx="8204621" cy="4124789"/>
          </a:xfrm>
          <a:prstGeom prst="rect">
            <a:avLst/>
          </a:prstGeom>
        </p:spPr>
      </p:pic>
    </p:spTree>
    <p:extLst>
      <p:ext uri="{BB962C8B-B14F-4D97-AF65-F5344CB8AC3E}">
        <p14:creationId xmlns:p14="http://schemas.microsoft.com/office/powerpoint/2010/main" val="2618360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4393978" cy="5477069"/>
          </a:xfrm>
        </p:spPr>
        <p:txBody>
          <a:bodyPr>
            <a:normAutofit/>
          </a:bodyPr>
          <a:lstStyle/>
          <a:p>
            <a:pPr marL="0" indent="0">
              <a:buNone/>
            </a:pPr>
            <a:r>
              <a:rPr lang="zh-TW" altLang="en-US" sz="2000" dirty="0"/>
              <a:t>     </a:t>
            </a:r>
            <a:r>
              <a:rPr lang="en-US" altLang="zh-TW" sz="2000" dirty="0"/>
              <a:t>The proposed model is evaluated on three datasets S51, H41, and M41. In order to study the effect of using different values of k-</a:t>
            </a:r>
            <a:r>
              <a:rPr lang="en-US" altLang="zh-TW" sz="2000" dirty="0" err="1"/>
              <a:t>mer</a:t>
            </a:r>
            <a:r>
              <a:rPr lang="en-US" altLang="zh-TW" sz="2000" dirty="0"/>
              <a:t> we test 3-mer, 4-mer, 5-mer, and 6-mer as shown in Table 2.</a:t>
            </a:r>
          </a:p>
          <a:p>
            <a:pPr marL="0" indent="0">
              <a:buNone/>
            </a:pPr>
            <a:r>
              <a:rPr lang="zh-TW" altLang="en-US" sz="2000" dirty="0"/>
              <a:t>    </a:t>
            </a:r>
            <a:r>
              <a:rPr lang="en-US" altLang="zh-TW" sz="2000" dirty="0"/>
              <a:t>The results show that using 3-mer produces the best performance on the three datasets compared with the other values of k-mer. These results confirm the finding of the previous studies in which 3-mer was the best performing selection .</a:t>
            </a:r>
            <a:endParaRPr lang="zh-TW" altLang="en-US" sz="2000" dirty="0"/>
          </a:p>
        </p:txBody>
      </p:sp>
      <p:pic>
        <p:nvPicPr>
          <p:cNvPr id="6" name="圖片 5">
            <a:extLst>
              <a:ext uri="{FF2B5EF4-FFF2-40B4-BE49-F238E27FC236}">
                <a16:creationId xmlns:a16="http://schemas.microsoft.com/office/drawing/2014/main" id="{297E50D0-266B-4FAE-8E84-B83414C87D2F}"/>
              </a:ext>
            </a:extLst>
          </p:cNvPr>
          <p:cNvPicPr>
            <a:picLocks noChangeAspect="1"/>
          </p:cNvPicPr>
          <p:nvPr/>
        </p:nvPicPr>
        <p:blipFill>
          <a:blip r:embed="rId2"/>
          <a:stretch>
            <a:fillRect/>
          </a:stretch>
        </p:blipFill>
        <p:spPr>
          <a:xfrm>
            <a:off x="5232178" y="674780"/>
            <a:ext cx="6430272" cy="5408779"/>
          </a:xfrm>
          <a:prstGeom prst="rect">
            <a:avLst/>
          </a:prstGeom>
        </p:spPr>
      </p:pic>
    </p:spTree>
    <p:extLst>
      <p:ext uri="{BB962C8B-B14F-4D97-AF65-F5344CB8AC3E}">
        <p14:creationId xmlns:p14="http://schemas.microsoft.com/office/powerpoint/2010/main" val="541114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Fig. 3 shows the confusion matrix results of S51, H41, and M41. It can be seen that iN6-Methyl (5-step) model performs better in the case of H41 and M41 datasets than S51 dataset. </a:t>
            </a:r>
            <a:endParaRPr lang="zh-TW" altLang="en-US" sz="2000" dirty="0"/>
          </a:p>
        </p:txBody>
      </p:sp>
      <p:pic>
        <p:nvPicPr>
          <p:cNvPr id="5" name="圖片 4">
            <a:extLst>
              <a:ext uri="{FF2B5EF4-FFF2-40B4-BE49-F238E27FC236}">
                <a16:creationId xmlns:a16="http://schemas.microsoft.com/office/drawing/2014/main" id="{3A1F3666-D0CF-4CF2-AF02-FE7E22E8A3EE}"/>
              </a:ext>
            </a:extLst>
          </p:cNvPr>
          <p:cNvPicPr>
            <a:picLocks noChangeAspect="1"/>
          </p:cNvPicPr>
          <p:nvPr/>
        </p:nvPicPr>
        <p:blipFill>
          <a:blip r:embed="rId2"/>
          <a:stretch>
            <a:fillRect/>
          </a:stretch>
        </p:blipFill>
        <p:spPr>
          <a:xfrm>
            <a:off x="1550002" y="2521324"/>
            <a:ext cx="9091996" cy="3496921"/>
          </a:xfrm>
          <a:prstGeom prst="rect">
            <a:avLst/>
          </a:prstGeom>
        </p:spPr>
      </p:pic>
      <p:sp>
        <p:nvSpPr>
          <p:cNvPr id="6" name="文字方塊 5">
            <a:extLst>
              <a:ext uri="{FF2B5EF4-FFF2-40B4-BE49-F238E27FC236}">
                <a16:creationId xmlns:a16="http://schemas.microsoft.com/office/drawing/2014/main" id="{744C794C-B57C-480A-9481-7DDEAD785E94}"/>
              </a:ext>
            </a:extLst>
          </p:cNvPr>
          <p:cNvSpPr txBox="1"/>
          <p:nvPr/>
        </p:nvSpPr>
        <p:spPr>
          <a:xfrm>
            <a:off x="1782147" y="1912774"/>
            <a:ext cx="1670180" cy="369332"/>
          </a:xfrm>
          <a:prstGeom prst="rect">
            <a:avLst/>
          </a:prstGeom>
          <a:noFill/>
        </p:spPr>
        <p:txBody>
          <a:bodyPr wrap="square" rtlCol="0">
            <a:spAutoFit/>
          </a:bodyPr>
          <a:lstStyle/>
          <a:p>
            <a:r>
              <a:rPr lang="en-US" altLang="zh-TW" dirty="0"/>
              <a:t>S51</a:t>
            </a:r>
            <a:endParaRPr lang="zh-TW" altLang="en-US" dirty="0"/>
          </a:p>
        </p:txBody>
      </p:sp>
      <p:sp>
        <p:nvSpPr>
          <p:cNvPr id="7" name="文字方塊 6">
            <a:extLst>
              <a:ext uri="{FF2B5EF4-FFF2-40B4-BE49-F238E27FC236}">
                <a16:creationId xmlns:a16="http://schemas.microsoft.com/office/drawing/2014/main" id="{E1AAF4CE-0E2A-435F-B96E-701001A4B16C}"/>
              </a:ext>
            </a:extLst>
          </p:cNvPr>
          <p:cNvSpPr txBox="1"/>
          <p:nvPr/>
        </p:nvSpPr>
        <p:spPr>
          <a:xfrm>
            <a:off x="5424196" y="1912774"/>
            <a:ext cx="1670180" cy="369332"/>
          </a:xfrm>
          <a:prstGeom prst="rect">
            <a:avLst/>
          </a:prstGeom>
          <a:noFill/>
        </p:spPr>
        <p:txBody>
          <a:bodyPr wrap="square" rtlCol="0">
            <a:spAutoFit/>
          </a:bodyPr>
          <a:lstStyle/>
          <a:p>
            <a:r>
              <a:rPr lang="en-US" altLang="zh-TW" dirty="0"/>
              <a:t>H41</a:t>
            </a:r>
            <a:endParaRPr lang="zh-TW" altLang="en-US" dirty="0"/>
          </a:p>
        </p:txBody>
      </p:sp>
      <p:sp>
        <p:nvSpPr>
          <p:cNvPr id="8" name="文字方塊 7">
            <a:extLst>
              <a:ext uri="{FF2B5EF4-FFF2-40B4-BE49-F238E27FC236}">
                <a16:creationId xmlns:a16="http://schemas.microsoft.com/office/drawing/2014/main" id="{0E527870-AB8D-491F-AA9F-3BC756126D91}"/>
              </a:ext>
            </a:extLst>
          </p:cNvPr>
          <p:cNvSpPr txBox="1"/>
          <p:nvPr/>
        </p:nvSpPr>
        <p:spPr>
          <a:xfrm>
            <a:off x="8231155" y="1898120"/>
            <a:ext cx="1670180" cy="369332"/>
          </a:xfrm>
          <a:prstGeom prst="rect">
            <a:avLst/>
          </a:prstGeom>
          <a:noFill/>
        </p:spPr>
        <p:txBody>
          <a:bodyPr wrap="square" rtlCol="0">
            <a:spAutoFit/>
          </a:bodyPr>
          <a:lstStyle/>
          <a:p>
            <a:r>
              <a:rPr lang="en-US" altLang="zh-TW" dirty="0"/>
              <a:t>M41</a:t>
            </a:r>
            <a:endParaRPr lang="zh-TW" altLang="en-US" dirty="0"/>
          </a:p>
        </p:txBody>
      </p:sp>
    </p:spTree>
    <p:extLst>
      <p:ext uri="{BB962C8B-B14F-4D97-AF65-F5344CB8AC3E}">
        <p14:creationId xmlns:p14="http://schemas.microsoft.com/office/powerpoint/2010/main" val="337117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Fig. 4 shows the achieved AUC for S51, H41, and M41. It can be observed that H41 and M41 have AUC of 90.30% and 91.33%, receptively. while the AUC of S51 is 80.31%.</a:t>
            </a:r>
            <a:endParaRPr lang="zh-TW" altLang="en-US" sz="2000" dirty="0"/>
          </a:p>
        </p:txBody>
      </p:sp>
      <p:pic>
        <p:nvPicPr>
          <p:cNvPr id="6" name="圖片 5">
            <a:extLst>
              <a:ext uri="{FF2B5EF4-FFF2-40B4-BE49-F238E27FC236}">
                <a16:creationId xmlns:a16="http://schemas.microsoft.com/office/drawing/2014/main" id="{1AF5C146-AF61-4340-A746-6135E8198FA2}"/>
              </a:ext>
            </a:extLst>
          </p:cNvPr>
          <p:cNvPicPr>
            <a:picLocks noChangeAspect="1"/>
          </p:cNvPicPr>
          <p:nvPr/>
        </p:nvPicPr>
        <p:blipFill>
          <a:blip r:embed="rId2"/>
          <a:stretch>
            <a:fillRect/>
          </a:stretch>
        </p:blipFill>
        <p:spPr>
          <a:xfrm>
            <a:off x="2498440" y="1632440"/>
            <a:ext cx="7325747" cy="4582164"/>
          </a:xfrm>
          <a:prstGeom prst="rect">
            <a:avLst/>
          </a:prstGeom>
        </p:spPr>
      </p:pic>
    </p:spTree>
    <p:extLst>
      <p:ext uri="{BB962C8B-B14F-4D97-AF65-F5344CB8AC3E}">
        <p14:creationId xmlns:p14="http://schemas.microsoft.com/office/powerpoint/2010/main" val="1669825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Results and discussion: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In addition we compare the results of the proposed model with the state-of-the-art-models </a:t>
            </a:r>
            <a:r>
              <a:rPr lang="en-US" altLang="zh-TW" sz="2000" dirty="0" err="1"/>
              <a:t>pRNAm</a:t>
            </a:r>
            <a:r>
              <a:rPr lang="en-US" altLang="zh-TW" sz="2000" dirty="0"/>
              <a:t>-PC and M6AMRFS using the same 10-fold cross-validation tests. Table 3 show the performance of the proposed model with comparison with other classifiers in terms of ACC, SP, SN, and MCC. It can be seen that iN6-Methyl (5-step) outperforms the other methods as shown in    Table 3.</a:t>
            </a:r>
            <a:endParaRPr lang="zh-TW" altLang="en-US" sz="2000" dirty="0"/>
          </a:p>
        </p:txBody>
      </p:sp>
      <p:pic>
        <p:nvPicPr>
          <p:cNvPr id="5" name="圖片 4">
            <a:extLst>
              <a:ext uri="{FF2B5EF4-FFF2-40B4-BE49-F238E27FC236}">
                <a16:creationId xmlns:a16="http://schemas.microsoft.com/office/drawing/2014/main" id="{0A04C044-6F35-4F40-8207-DE31F3EF7875}"/>
              </a:ext>
            </a:extLst>
          </p:cNvPr>
          <p:cNvPicPr>
            <a:picLocks noChangeAspect="1"/>
          </p:cNvPicPr>
          <p:nvPr/>
        </p:nvPicPr>
        <p:blipFill>
          <a:blip r:embed="rId2"/>
          <a:stretch>
            <a:fillRect/>
          </a:stretch>
        </p:blipFill>
        <p:spPr>
          <a:xfrm>
            <a:off x="2523626" y="2174528"/>
            <a:ext cx="7144747" cy="4039164"/>
          </a:xfrm>
          <a:prstGeom prst="rect">
            <a:avLst/>
          </a:prstGeom>
        </p:spPr>
      </p:pic>
    </p:spTree>
    <p:extLst>
      <p:ext uri="{BB962C8B-B14F-4D97-AF65-F5344CB8AC3E}">
        <p14:creationId xmlns:p14="http://schemas.microsoft.com/office/powerpoint/2010/main" val="3437267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Conclusion: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dirty="0"/>
              <a:t>     </a:t>
            </a:r>
            <a:r>
              <a:rPr lang="en-US" altLang="zh-TW" sz="2000" dirty="0"/>
              <a:t>In this study, we have proposed a novel deep learning based model, called iN6-Methyl (5-step), for the identification of m6A sites in multiple species. </a:t>
            </a:r>
          </a:p>
          <a:p>
            <a:pPr marL="0" indent="0">
              <a:buNone/>
            </a:pPr>
            <a:r>
              <a:rPr lang="en-US" altLang="zh-TW" sz="2000" dirty="0"/>
              <a:t>    It consists of two steps namely features extraction and classification. We have adopted wrod2vec in order to automatically extract the features form raw </a:t>
            </a:r>
            <a:r>
              <a:rPr lang="en-US" altLang="zh-TW" sz="2000" dirty="0" err="1"/>
              <a:t>genmoics</a:t>
            </a:r>
            <a:r>
              <a:rPr lang="en-US" altLang="zh-TW" sz="2000" dirty="0"/>
              <a:t> sequences then a simple and efficient deep learning model based on dilated convolution neural network has been used for classifying the m6A sites. </a:t>
            </a:r>
          </a:p>
          <a:p>
            <a:pPr marL="0" indent="0">
              <a:buNone/>
            </a:pPr>
            <a:r>
              <a:rPr lang="en-US" altLang="zh-TW" sz="2000" dirty="0"/>
              <a:t>    The obtained results outperformed the state-of-the-art models in all evaluation metrics i.e. accuracy, sensitivity, specificity, and Matthew correlation coefficient</a:t>
            </a:r>
            <a:r>
              <a:rPr lang="en-US" altLang="zh-TW" sz="2000"/>
              <a:t>. </a:t>
            </a:r>
            <a:endParaRPr lang="zh-TW" altLang="en-US" sz="2000" dirty="0"/>
          </a:p>
        </p:txBody>
      </p:sp>
    </p:spTree>
    <p:extLst>
      <p:ext uri="{BB962C8B-B14F-4D97-AF65-F5344CB8AC3E}">
        <p14:creationId xmlns:p14="http://schemas.microsoft.com/office/powerpoint/2010/main" val="4050679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9314F26A-5DA1-463B-AB0D-E1067F021F52}"/>
              </a:ext>
            </a:extLst>
          </p:cNvPr>
          <p:cNvPicPr>
            <a:picLocks noChangeAspect="1"/>
          </p:cNvPicPr>
          <p:nvPr/>
        </p:nvPicPr>
        <p:blipFill>
          <a:blip r:embed="rId2"/>
          <a:stretch>
            <a:fillRect/>
          </a:stretch>
        </p:blipFill>
        <p:spPr>
          <a:xfrm>
            <a:off x="3584035" y="291328"/>
            <a:ext cx="5023929" cy="6275344"/>
          </a:xfrm>
          <a:prstGeom prst="rect">
            <a:avLst/>
          </a:prstGeom>
        </p:spPr>
      </p:pic>
    </p:spTree>
    <p:extLst>
      <p:ext uri="{BB962C8B-B14F-4D97-AF65-F5344CB8AC3E}">
        <p14:creationId xmlns:p14="http://schemas.microsoft.com/office/powerpoint/2010/main" val="2131768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42392"/>
            <a:ext cx="10515600" cy="5234571"/>
          </a:xfrm>
        </p:spPr>
        <p:txBody>
          <a:bodyPr>
            <a:normAutofit/>
          </a:bodyPr>
          <a:lstStyle/>
          <a:p>
            <a:pPr marL="0" indent="0">
              <a:buNone/>
            </a:pPr>
            <a:r>
              <a:rPr lang="zh-TW" altLang="en-US" sz="2000" dirty="0"/>
              <a:t>    </a:t>
            </a:r>
            <a:r>
              <a:rPr lang="en-US" altLang="zh-TW" sz="2000" dirty="0"/>
              <a:t>N6-methyladenosine (m6A) is the most frequent RNA modification that exists in various species. It plays important roles in various biological processes such as alternative splicing, regulation of circadian clock , cell differentiation and reprogramming , primary microRNA processing , and RNA structural dynamics. </a:t>
            </a:r>
          </a:p>
          <a:p>
            <a:pPr marL="0" indent="0">
              <a:buNone/>
            </a:pPr>
            <a:r>
              <a:rPr lang="zh-TW" altLang="en-US" sz="2000" dirty="0"/>
              <a:t>    </a:t>
            </a:r>
            <a:r>
              <a:rPr lang="en-US" altLang="zh-TW" sz="2000" dirty="0"/>
              <a:t>The m6A is found at mRNA , tRNA, rRNA, small nuclear RNA, and long non-coding RNA . It also exists in archaea, viruses, bacteria, and most eukaryotes such as yeast, plants, and mammals, Therefore, identifying m6A is important to understand their functional mechanisms. Recently, high-throughput experiments such as m6A-seq and </a:t>
            </a:r>
            <a:r>
              <a:rPr lang="en-US" altLang="zh-TW" sz="2000" dirty="0" err="1"/>
              <a:t>MeRIP</a:t>
            </a:r>
            <a:r>
              <a:rPr lang="en-US" altLang="zh-TW" sz="2000" dirty="0"/>
              <a:t>-Seq provided a </a:t>
            </a:r>
            <a:r>
              <a:rPr lang="en-US" altLang="zh-TW" sz="2000" dirty="0" err="1"/>
              <a:t>genomewide</a:t>
            </a:r>
            <a:r>
              <a:rPr lang="en-US" altLang="zh-TW" sz="2000" dirty="0"/>
              <a:t> m6A profiles for various species such as Homo sapiens, Mus musculus , and Saccharomyces cerevisiae. </a:t>
            </a:r>
          </a:p>
          <a:p>
            <a:pPr marL="0" indent="0">
              <a:buNone/>
            </a:pPr>
            <a:r>
              <a:rPr lang="zh-TW" altLang="en-US" sz="2000" dirty="0"/>
              <a:t>    </a:t>
            </a:r>
            <a:r>
              <a:rPr lang="en-US" altLang="zh-TW" sz="2000" dirty="0"/>
              <a:t>Based on these experimental findings, it was revealed that m6A sites are more likely to occur within</a:t>
            </a:r>
            <a:r>
              <a:rPr lang="zh-TW" altLang="en-US" sz="2000" dirty="0"/>
              <a:t> </a:t>
            </a:r>
            <a:r>
              <a:rPr lang="en-US" altLang="zh-TW" sz="2000" dirty="0"/>
              <a:t>long internal exons, in 3’ UTR, and near the stop codon. In addition, the nonrandom existence of m6A sites across the genome is conserved from yeast to human. Therefore, it is an essential and important for species. On the other hand, m6A-seq and </a:t>
            </a:r>
            <a:r>
              <a:rPr lang="en-US" altLang="zh-TW" sz="2000" dirty="0" err="1"/>
              <a:t>MeRIP</a:t>
            </a:r>
            <a:r>
              <a:rPr lang="en-US" altLang="zh-TW" sz="2000" dirty="0"/>
              <a:t>-Seq experiments are expensive and not accurate enough. Therefore, it is important to develop reliable computational tools for identifying m6A sites.</a:t>
            </a:r>
            <a:endParaRPr lang="zh-TW" altLang="en-US" sz="2000" dirty="0"/>
          </a:p>
        </p:txBody>
      </p:sp>
    </p:spTree>
    <p:extLst>
      <p:ext uri="{BB962C8B-B14F-4D97-AF65-F5344CB8AC3E}">
        <p14:creationId xmlns:p14="http://schemas.microsoft.com/office/powerpoint/2010/main" val="1954380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 :</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42392"/>
            <a:ext cx="10515600" cy="5477069"/>
          </a:xfrm>
        </p:spPr>
        <p:txBody>
          <a:bodyPr>
            <a:normAutofit fontScale="92500" lnSpcReduction="10000"/>
          </a:bodyPr>
          <a:lstStyle/>
          <a:p>
            <a:pPr marL="0" indent="0">
              <a:buNone/>
            </a:pPr>
            <a:r>
              <a:rPr lang="zh-TW" altLang="en-US" sz="2000" dirty="0"/>
              <a:t>    </a:t>
            </a:r>
            <a:r>
              <a:rPr lang="en-US" altLang="zh-TW" sz="2000" dirty="0"/>
              <a:t>Recently, machine learning based approaches have been used for developing computational tools for m6A site identification. “</a:t>
            </a:r>
            <a:r>
              <a:rPr lang="en-US" altLang="zh-TW" sz="2000" dirty="0" err="1"/>
              <a:t>iRNA</a:t>
            </a:r>
            <a:r>
              <a:rPr lang="en-US" altLang="zh-TW" sz="2000" dirty="0"/>
              <a:t>-Methyl” was developed for m6A site identification. In this method, sequence-order information using </a:t>
            </a:r>
            <a:r>
              <a:rPr lang="en-US" altLang="zh-TW" sz="2000" dirty="0" err="1"/>
              <a:t>PseDNC</a:t>
            </a:r>
            <a:r>
              <a:rPr lang="en-US" altLang="zh-TW" sz="2000" dirty="0"/>
              <a:t> (pseudo dinucleotide composition) and physicochemical properties are used for feature extraction then followed by support vector machine . </a:t>
            </a:r>
          </a:p>
          <a:p>
            <a:pPr marL="0" indent="0">
              <a:buNone/>
            </a:pPr>
            <a:r>
              <a:rPr lang="zh-TW" altLang="en-US" sz="2000" dirty="0"/>
              <a:t>    </a:t>
            </a:r>
            <a:r>
              <a:rPr lang="en-US" altLang="zh-TW" sz="2000" dirty="0"/>
              <a:t>More physicochemical properties have been added with a scalable transformation algorithm for a better feature extraction. It was suggested by Refs. </a:t>
            </a:r>
            <a:r>
              <a:rPr lang="zh-TW" altLang="en-US" sz="1400" b="0" i="0" dirty="0">
                <a:solidFill>
                  <a:srgbClr val="2E2E2E"/>
                </a:solidFill>
                <a:effectLst/>
                <a:latin typeface="NexusSerif"/>
              </a:rPr>
              <a:t> </a:t>
            </a:r>
            <a:r>
              <a:rPr lang="en-US" altLang="zh-TW" sz="1400" b="0" i="0" dirty="0">
                <a:solidFill>
                  <a:srgbClr val="2E2E2E"/>
                </a:solidFill>
                <a:effectLst/>
                <a:latin typeface="NexusSerif"/>
              </a:rPr>
              <a:t>[</a:t>
            </a:r>
            <a:r>
              <a:rPr lang="en-US" altLang="zh-TW" sz="1400" b="0" i="0" u="none" strike="noStrike" dirty="0">
                <a:solidFill>
                  <a:srgbClr val="0C7DBB"/>
                </a:solidFill>
                <a:effectLst/>
                <a:latin typeface="NexusSerif"/>
                <a:hlinkClick r:id="rId2"/>
              </a:rPr>
              <a:t>52</a:t>
            </a:r>
            <a:r>
              <a:rPr lang="en-US" altLang="zh-TW" sz="1400" b="0" i="0" dirty="0">
                <a:solidFill>
                  <a:srgbClr val="2E2E2E"/>
                </a:solidFill>
                <a:effectLst/>
                <a:latin typeface="NexusSerif"/>
              </a:rPr>
              <a:t>,</a:t>
            </a:r>
            <a:r>
              <a:rPr lang="en-US" altLang="zh-TW" sz="1400" b="0" i="0" u="none" strike="noStrike" dirty="0">
                <a:solidFill>
                  <a:srgbClr val="0C7DBB"/>
                </a:solidFill>
                <a:effectLst/>
                <a:latin typeface="NexusSerif"/>
                <a:hlinkClick r:id="rId3"/>
              </a:rPr>
              <a:t>53</a:t>
            </a:r>
            <a:r>
              <a:rPr lang="en-US" altLang="zh-TW" sz="1400" b="0" i="0" dirty="0">
                <a:solidFill>
                  <a:srgbClr val="2E2E2E"/>
                </a:solidFill>
                <a:effectLst/>
                <a:latin typeface="NexusSerif"/>
              </a:rPr>
              <a:t>]  </a:t>
            </a:r>
            <a:r>
              <a:rPr lang="en-US" altLang="zh-TW" sz="2000" dirty="0"/>
              <a:t>that using different types of feature descriptors could improve the performance of m6A site identification models. </a:t>
            </a:r>
          </a:p>
          <a:p>
            <a:pPr marL="0" indent="0">
              <a:buNone/>
            </a:pPr>
            <a:r>
              <a:rPr lang="zh-TW" altLang="en-US" sz="2000" dirty="0"/>
              <a:t>    </a:t>
            </a:r>
            <a:r>
              <a:rPr lang="en-US" altLang="zh-TW" sz="2000" dirty="0"/>
              <a:t>Jia et al. [52] improved the performance by incorporating three types of feature descriptors such as dinucleotide composition, bi-profile Bayes, and KNN scores. On the other hand, Xiang et al. merged k-</a:t>
            </a:r>
            <a:r>
              <a:rPr lang="en-US" altLang="zh-TW" sz="2000" dirty="0" err="1"/>
              <a:t>mer</a:t>
            </a:r>
            <a:r>
              <a:rPr lang="en-US" altLang="zh-TW" sz="2000" dirty="0"/>
              <a:t> frequency and binary encoding scheme to improve the performance. Recently, a powerful tool, “SRAMP”, was proposed by Ref. [54]. In this work various feature extraction techniques have been utilized such as k-nearest neighbor encoding, secondary structure pattern, positional binary encoding of nucleotide sequence, and binary representation of nucleotide sequence. Then random forest model was trained based on the extracted features and the performance outperformed the other methods. </a:t>
            </a:r>
          </a:p>
          <a:p>
            <a:pPr marL="0" indent="0">
              <a:buNone/>
            </a:pPr>
            <a:r>
              <a:rPr lang="zh-TW" altLang="en-US" sz="2000" dirty="0"/>
              <a:t>    </a:t>
            </a:r>
            <a:r>
              <a:rPr lang="en-US" altLang="zh-TW" sz="2000" dirty="0"/>
              <a:t>Xiang et al. [53] proposed “</a:t>
            </a:r>
            <a:r>
              <a:rPr lang="en-US" altLang="zh-TW" sz="2000" dirty="0" err="1"/>
              <a:t>RNAMethyPre</a:t>
            </a:r>
            <a:r>
              <a:rPr lang="en-US" altLang="zh-TW" sz="2000" dirty="0"/>
              <a:t>” predictor that was based on position-specific and compositional information for m6A sites on both mouse and human. Most of the previously mentioned predictors are species-specific. </a:t>
            </a:r>
          </a:p>
          <a:p>
            <a:pPr marL="0" indent="0">
              <a:buNone/>
            </a:pPr>
            <a:r>
              <a:rPr lang="zh-TW" altLang="en-US" sz="2000" dirty="0"/>
              <a:t>    </a:t>
            </a:r>
            <a:r>
              <a:rPr lang="en-US" altLang="zh-TW" sz="2000" dirty="0"/>
              <a:t>However, </a:t>
            </a:r>
            <a:r>
              <a:rPr lang="en-US" altLang="zh-TW" sz="2000" dirty="0" err="1"/>
              <a:t>Qiang</a:t>
            </a:r>
            <a:r>
              <a:rPr lang="en-US" altLang="zh-TW" sz="2000" dirty="0"/>
              <a:t> et al. [55] proposed a multiple species predictor for m6A sites. They used Local position-specific dinucleotide frequency and dinucleotide binary encoding as features extraction and enhanced them using sequential forward search and F-score algorithm. Then, </a:t>
            </a:r>
            <a:r>
              <a:rPr lang="en-US" altLang="zh-TW" sz="2000" dirty="0" err="1"/>
              <a:t>XGBoost</a:t>
            </a:r>
            <a:r>
              <a:rPr lang="en-US" altLang="zh-TW" sz="2000" dirty="0"/>
              <a:t> algorithm was used to construct the predictive model. </a:t>
            </a:r>
            <a:endParaRPr lang="zh-TW" altLang="en-US" sz="2000" dirty="0"/>
          </a:p>
        </p:txBody>
      </p:sp>
    </p:spTree>
    <p:extLst>
      <p:ext uri="{BB962C8B-B14F-4D97-AF65-F5344CB8AC3E}">
        <p14:creationId xmlns:p14="http://schemas.microsoft.com/office/powerpoint/2010/main" val="219355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 :</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In general, all of the proposed predictors require domain knowledge to manually design the features. These features should be designed in a way that the sequence-pattern information is preserved. For instance, pseudo amino acid composition or </a:t>
            </a:r>
            <a:r>
              <a:rPr lang="en-US" altLang="zh-TW" sz="2000" b="0" i="0" dirty="0" err="1">
                <a:solidFill>
                  <a:srgbClr val="2E2E2E"/>
                </a:solidFill>
                <a:effectLst/>
                <a:latin typeface="NexusSerif"/>
              </a:rPr>
              <a:t>PseAAC</a:t>
            </a:r>
            <a:r>
              <a:rPr lang="en-US" altLang="zh-TW" sz="2000" b="0" i="0" dirty="0">
                <a:solidFill>
                  <a:srgbClr val="2E2E2E"/>
                </a:solidFill>
                <a:effectLst/>
                <a:latin typeface="NexusSerif"/>
              </a:rPr>
              <a:t> is a good example for feature extraction technique. </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The popularity of this concept has led to developing open source </a:t>
            </a:r>
            <a:r>
              <a:rPr lang="en-US" altLang="zh-TW" sz="2000" b="0" i="0" dirty="0" err="1">
                <a:solidFill>
                  <a:srgbClr val="2E2E2E"/>
                </a:solidFill>
                <a:effectLst/>
                <a:latin typeface="NexusSerif"/>
              </a:rPr>
              <a:t>softwares</a:t>
            </a:r>
            <a:r>
              <a:rPr lang="en-US" altLang="zh-TW" sz="2000" b="0" i="0" dirty="0">
                <a:solidFill>
                  <a:srgbClr val="2E2E2E"/>
                </a:solidFill>
                <a:effectLst/>
                <a:latin typeface="NexusSerif"/>
              </a:rPr>
              <a:t> such as ‘</a:t>
            </a:r>
            <a:r>
              <a:rPr lang="en-US" altLang="zh-TW" sz="2000" b="0" i="0" dirty="0" err="1">
                <a:solidFill>
                  <a:srgbClr val="2E2E2E"/>
                </a:solidFill>
                <a:effectLst/>
                <a:latin typeface="NexusSerif"/>
              </a:rPr>
              <a:t>PseAAC</a:t>
            </a:r>
            <a:r>
              <a:rPr lang="en-US" altLang="zh-TW" sz="2000" b="0" i="0" dirty="0">
                <a:solidFill>
                  <a:srgbClr val="2E2E2E"/>
                </a:solidFill>
                <a:effectLst/>
                <a:latin typeface="NexusSerif"/>
              </a:rPr>
              <a:t>-Builder’, ‘</a:t>
            </a:r>
            <a:r>
              <a:rPr lang="en-US" altLang="zh-TW" sz="2000" b="0" i="0" dirty="0" err="1">
                <a:solidFill>
                  <a:srgbClr val="2E2E2E"/>
                </a:solidFill>
                <a:effectLst/>
                <a:latin typeface="NexusSerif"/>
              </a:rPr>
              <a:t>propy</a:t>
            </a:r>
            <a:r>
              <a:rPr lang="en-US" altLang="zh-TW" sz="2000" b="0" i="0" dirty="0">
                <a:solidFill>
                  <a:srgbClr val="2E2E2E"/>
                </a:solidFill>
                <a:effectLst/>
                <a:latin typeface="NexusSerif"/>
              </a:rPr>
              <a:t>’, and ‘</a:t>
            </a:r>
            <a:r>
              <a:rPr lang="en-US" altLang="zh-TW" sz="2000" b="0" i="0" dirty="0" err="1">
                <a:solidFill>
                  <a:srgbClr val="2E2E2E"/>
                </a:solidFill>
                <a:effectLst/>
                <a:latin typeface="NexusSerif"/>
              </a:rPr>
              <a:t>PseAAC</a:t>
            </a:r>
            <a:r>
              <a:rPr lang="en-US" altLang="zh-TW" sz="2000" b="0" i="0" dirty="0">
                <a:solidFill>
                  <a:srgbClr val="2E2E2E"/>
                </a:solidFill>
                <a:effectLst/>
                <a:latin typeface="NexusSerif"/>
              </a:rPr>
              <a:t>-General’ . Later, </a:t>
            </a:r>
            <a:r>
              <a:rPr lang="en-US" altLang="zh-TW" sz="2000" b="0" i="0" dirty="0" err="1">
                <a:solidFill>
                  <a:srgbClr val="2E2E2E"/>
                </a:solidFill>
                <a:effectLst/>
                <a:latin typeface="NexusSerif"/>
              </a:rPr>
              <a:t>PseAAC</a:t>
            </a:r>
            <a:r>
              <a:rPr lang="en-US" altLang="zh-TW" sz="2000" b="0" i="0" dirty="0">
                <a:solidFill>
                  <a:srgbClr val="2E2E2E"/>
                </a:solidFill>
                <a:effectLst/>
                <a:latin typeface="NexusSerif"/>
              </a:rPr>
              <a:t> was extended to </a:t>
            </a:r>
            <a:r>
              <a:rPr lang="en-US" altLang="zh-TW" sz="2000" b="0" i="0" dirty="0" err="1">
                <a:solidFill>
                  <a:srgbClr val="2E2E2E"/>
                </a:solidFill>
                <a:effectLst/>
                <a:latin typeface="NexusSerif"/>
              </a:rPr>
              <a:t>PseKNC</a:t>
            </a:r>
            <a:r>
              <a:rPr lang="en-US" altLang="zh-TW" sz="2000" b="0" i="0" dirty="0">
                <a:solidFill>
                  <a:srgbClr val="2E2E2E"/>
                </a:solidFill>
                <a:effectLst/>
                <a:latin typeface="NexusSerif"/>
              </a:rPr>
              <a:t> (Pseudo K-tuple Nucleotide Composition) to obtain numerical features from DNA/RNA sequences.</a:t>
            </a:r>
            <a:endParaRPr lang="zh-TW" altLang="en-US" sz="2000" dirty="0"/>
          </a:p>
        </p:txBody>
      </p:sp>
    </p:spTree>
    <p:extLst>
      <p:ext uri="{BB962C8B-B14F-4D97-AF65-F5344CB8AC3E}">
        <p14:creationId xmlns:p14="http://schemas.microsoft.com/office/powerpoint/2010/main" val="2349819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 :</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On the other hand, deep-learning based predictors enable designing powerful tools from raw RNA/DNA sequences without handcrafting the features such as </a:t>
            </a:r>
            <a:r>
              <a:rPr lang="en-US" altLang="zh-TW" sz="2000" b="0" i="0" dirty="0" err="1">
                <a:solidFill>
                  <a:srgbClr val="2E2E2E"/>
                </a:solidFill>
                <a:effectLst/>
                <a:latin typeface="NexusSerif"/>
              </a:rPr>
              <a:t>DeepCpG</a:t>
            </a:r>
            <a:r>
              <a:rPr lang="en-US" altLang="zh-TW" sz="2000" b="0" i="0" dirty="0">
                <a:solidFill>
                  <a:srgbClr val="2E2E2E"/>
                </a:solidFill>
                <a:effectLst/>
                <a:latin typeface="NexusSerif"/>
              </a:rPr>
              <a:t>, </a:t>
            </a:r>
            <a:r>
              <a:rPr lang="en-US" altLang="zh-TW" sz="2000" b="0" i="0" dirty="0" err="1">
                <a:solidFill>
                  <a:srgbClr val="2E2E2E"/>
                </a:solidFill>
                <a:effectLst/>
                <a:latin typeface="NexusSerif"/>
              </a:rPr>
              <a:t>iDeepS</a:t>
            </a:r>
            <a:r>
              <a:rPr lang="en-US" altLang="zh-TW" sz="2000" b="0" i="0" dirty="0">
                <a:solidFill>
                  <a:srgbClr val="2E2E2E"/>
                </a:solidFill>
                <a:effectLst/>
                <a:latin typeface="NexusSerif"/>
              </a:rPr>
              <a:t>, branch point selection, alternative splicing sites prediction , 2′-Omethylation sites prediction , and other biological </a:t>
            </a:r>
            <a:r>
              <a:rPr lang="en-US" altLang="zh-TW" sz="2000" b="0" i="0" dirty="0" err="1">
                <a:solidFill>
                  <a:srgbClr val="2E2E2E"/>
                </a:solidFill>
                <a:effectLst/>
                <a:latin typeface="NexusSerif"/>
              </a:rPr>
              <a:t>processe</a:t>
            </a:r>
            <a:r>
              <a:rPr lang="en-US" altLang="zh-TW" sz="2000" b="0" i="0" dirty="0">
                <a:solidFill>
                  <a:srgbClr val="2E2E2E"/>
                </a:solidFill>
                <a:effectLst/>
                <a:latin typeface="NexusSerif"/>
              </a:rPr>
              <a:t>. </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Deep learning based predictors for m6A such as DeepM6ASeq and BERMP have extracted the features from the raw m6A sites using CNN and RNN. However, we learn the new representation for the m6A sites using word2vec algorithm and then utilize the new representation for m6A identification. </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The learnt features from word2vec are more comprehensive as they are based on the whole mRNA rather than small set of RNA/DNA samples. In this paper, we propose a novel multiple-species sequence-based predictor, namely “iN6-Methyl (5-step)”, for identifying m6A sites in RNA sequences. </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It consists of two steps. The first step is the feature representation stage in which each sequence is divided into words (3-mer) then a natural language processing models called word2vec is applied in order to map each word to its corresponding feature representation. The second step is a deep learning computational model that predicts the m6A sites based on the generated features of the first step word2vec. The achieved results outperform the state-of-the-art methods in all evaluation metrics.</a:t>
            </a:r>
            <a:endParaRPr lang="zh-TW" altLang="en-US" sz="2000" dirty="0"/>
          </a:p>
        </p:txBody>
      </p:sp>
    </p:spTree>
    <p:extLst>
      <p:ext uri="{BB962C8B-B14F-4D97-AF65-F5344CB8AC3E}">
        <p14:creationId xmlns:p14="http://schemas.microsoft.com/office/powerpoint/2010/main" val="1744167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Introduction :</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en-US" altLang="zh-TW" sz="2000" b="0" i="0" dirty="0">
                <a:solidFill>
                  <a:srgbClr val="2E2E2E"/>
                </a:solidFill>
                <a:effectLst/>
                <a:latin typeface="NexusSerif"/>
              </a:rPr>
              <a:t>In this work, we follow the Chou's 5-step rules.</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According to the Chou’s 5-step rule, to develop a really useful sequence-based predictor for a biological system as done in a series of recent publications, one should make the following five procedures very clear:</a:t>
            </a:r>
          </a:p>
          <a:p>
            <a:pPr marL="0" indent="0">
              <a:buNone/>
            </a:pPr>
            <a:r>
              <a:rPr lang="en-US" altLang="zh-TW" sz="2000" b="0" i="0" dirty="0">
                <a:solidFill>
                  <a:srgbClr val="2E2E2E"/>
                </a:solidFill>
                <a:effectLst/>
                <a:latin typeface="NexusSerif"/>
              </a:rPr>
              <a:t>(</a:t>
            </a:r>
            <a:r>
              <a:rPr lang="en-US" altLang="zh-TW" sz="2000" b="0" i="0" dirty="0" err="1">
                <a:solidFill>
                  <a:srgbClr val="2E2E2E"/>
                </a:solidFill>
                <a:effectLst/>
                <a:latin typeface="NexusSerif"/>
              </a:rPr>
              <a:t>i</a:t>
            </a:r>
            <a:r>
              <a:rPr lang="en-US" altLang="zh-TW" sz="2000" b="0" i="0" dirty="0">
                <a:solidFill>
                  <a:srgbClr val="2E2E2E"/>
                </a:solidFill>
                <a:effectLst/>
                <a:latin typeface="NexusSerif"/>
              </a:rPr>
              <a:t>)bench mark dataset, </a:t>
            </a:r>
          </a:p>
          <a:p>
            <a:pPr marL="0" indent="0">
              <a:buNone/>
            </a:pPr>
            <a:r>
              <a:rPr lang="en-US" altLang="zh-TW" sz="2000" b="0" i="0" dirty="0">
                <a:solidFill>
                  <a:srgbClr val="2E2E2E"/>
                </a:solidFill>
                <a:effectLst/>
                <a:latin typeface="NexusSerif"/>
              </a:rPr>
              <a:t>(ii) sequence sample formulation, </a:t>
            </a:r>
          </a:p>
          <a:p>
            <a:pPr marL="0" indent="0">
              <a:buNone/>
            </a:pPr>
            <a:r>
              <a:rPr lang="en-US" altLang="zh-TW" sz="2000" b="0" i="0" dirty="0">
                <a:solidFill>
                  <a:srgbClr val="2E2E2E"/>
                </a:solidFill>
                <a:effectLst/>
                <a:latin typeface="NexusSerif"/>
              </a:rPr>
              <a:t>(iii) operation engine or algorithm, </a:t>
            </a:r>
          </a:p>
          <a:p>
            <a:pPr marL="0" indent="0">
              <a:buNone/>
            </a:pPr>
            <a:r>
              <a:rPr lang="en-US" altLang="zh-TW" sz="2000" b="0" i="0" dirty="0">
                <a:solidFill>
                  <a:srgbClr val="2E2E2E"/>
                </a:solidFill>
                <a:effectLst/>
                <a:latin typeface="NexusSerif"/>
              </a:rPr>
              <a:t>(iv) cross-validation, and </a:t>
            </a:r>
          </a:p>
          <a:p>
            <a:pPr marL="0" indent="0">
              <a:buNone/>
            </a:pPr>
            <a:r>
              <a:rPr lang="en-US" altLang="zh-TW" sz="2000" b="0" i="0" dirty="0">
                <a:solidFill>
                  <a:srgbClr val="2E2E2E"/>
                </a:solidFill>
                <a:effectLst/>
                <a:latin typeface="NexusSerif"/>
              </a:rPr>
              <a:t>(v) web server. </a:t>
            </a:r>
          </a:p>
          <a:p>
            <a:pPr marL="0" indent="0">
              <a:buNone/>
            </a:pPr>
            <a:r>
              <a:rPr lang="en-US" altLang="zh-TW" sz="2000" b="0" i="0" dirty="0">
                <a:solidFill>
                  <a:srgbClr val="2E2E2E"/>
                </a:solidFill>
                <a:effectLst/>
                <a:latin typeface="NexusSerif"/>
              </a:rPr>
              <a:t>Below, we are to address these procedures one by one.</a:t>
            </a:r>
            <a:endParaRPr lang="zh-TW" altLang="en-US" sz="2000" dirty="0"/>
          </a:p>
        </p:txBody>
      </p:sp>
    </p:spTree>
    <p:extLst>
      <p:ext uri="{BB962C8B-B14F-4D97-AF65-F5344CB8AC3E}">
        <p14:creationId xmlns:p14="http://schemas.microsoft.com/office/powerpoint/2010/main" val="237605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Benchmark datasets :</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838200" y="970383"/>
            <a:ext cx="10515600" cy="5477069"/>
          </a:xfrm>
        </p:spPr>
        <p:txBody>
          <a:bodyPr>
            <a:normAutofit/>
          </a:bodyPr>
          <a:lstStyle/>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In order to predict m6A sites in multiple species, we use three benchmark datasets for three different species namely Saccharomyces cerevisiae (S51) , Homo sapiens (H41), and Mus musculus (M41) . The datasets S51, H41, and M41 contain 2614, 2260, and 1450 samples, respectively, and the length of each sample in S51 dataset is 51 </a:t>
            </a:r>
            <a:r>
              <a:rPr lang="en-US" altLang="zh-TW" sz="2000" b="0" i="0" dirty="0" err="1">
                <a:solidFill>
                  <a:srgbClr val="2E2E2E"/>
                </a:solidFill>
                <a:effectLst/>
                <a:latin typeface="NexusSerif"/>
              </a:rPr>
              <a:t>nt</a:t>
            </a:r>
            <a:r>
              <a:rPr lang="en-US" altLang="zh-TW" sz="2000" b="0" i="0" dirty="0">
                <a:solidFill>
                  <a:srgbClr val="2E2E2E"/>
                </a:solidFill>
                <a:effectLst/>
                <a:latin typeface="NexusSerif"/>
              </a:rPr>
              <a:t> and it is 41 </a:t>
            </a:r>
            <a:r>
              <a:rPr lang="en-US" altLang="zh-TW" sz="2000" b="0" i="0" dirty="0" err="1">
                <a:solidFill>
                  <a:srgbClr val="2E2E2E"/>
                </a:solidFill>
                <a:effectLst/>
                <a:latin typeface="NexusSerif"/>
              </a:rPr>
              <a:t>nt</a:t>
            </a:r>
            <a:r>
              <a:rPr lang="en-US" altLang="zh-TW" sz="2000" b="0" i="0" dirty="0">
                <a:solidFill>
                  <a:srgbClr val="2E2E2E"/>
                </a:solidFill>
                <a:effectLst/>
                <a:latin typeface="NexusSerif"/>
              </a:rPr>
              <a:t> for H41 and M41 datasets. Each sample of these datasets is centered on the m6A site for the positive sequences, whilst the negative sequences prepared by adenines at the center without having biologically m6A peak.</a:t>
            </a:r>
          </a:p>
          <a:p>
            <a:pPr marL="0" indent="0">
              <a:buNone/>
            </a:pPr>
            <a:r>
              <a:rPr lang="zh-TW" altLang="en-US" sz="2000" b="0" i="0" dirty="0">
                <a:solidFill>
                  <a:srgbClr val="2E2E2E"/>
                </a:solidFill>
                <a:effectLst/>
                <a:latin typeface="NexusSerif"/>
              </a:rPr>
              <a:t>    </a:t>
            </a:r>
            <a:r>
              <a:rPr lang="en-US" altLang="zh-TW" sz="2000" b="0" i="0" dirty="0">
                <a:solidFill>
                  <a:srgbClr val="2E2E2E"/>
                </a:solidFill>
                <a:effectLst/>
                <a:latin typeface="NexusSerif"/>
              </a:rPr>
              <a:t>As a quality control, we utilize 10-fold cross-validation in the training process. In this case, we randomly split the dataset into 10 folds. Nine folds are used for training and early stopping and the remaining fold is used for testing.</a:t>
            </a:r>
            <a:endParaRPr lang="zh-TW" altLang="en-US" sz="2000" dirty="0"/>
          </a:p>
        </p:txBody>
      </p:sp>
    </p:spTree>
    <p:extLst>
      <p:ext uri="{BB962C8B-B14F-4D97-AF65-F5344CB8AC3E}">
        <p14:creationId xmlns:p14="http://schemas.microsoft.com/office/powerpoint/2010/main" val="390794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327BF8D-6467-4EBF-B44B-80346A9EEF59}"/>
              </a:ext>
            </a:extLst>
          </p:cNvPr>
          <p:cNvSpPr>
            <a:spLocks noGrp="1"/>
          </p:cNvSpPr>
          <p:nvPr>
            <p:ph type="title"/>
          </p:nvPr>
        </p:nvSpPr>
        <p:spPr>
          <a:xfrm>
            <a:off x="838200" y="93307"/>
            <a:ext cx="10515600" cy="942391"/>
          </a:xfrm>
        </p:spPr>
        <p:txBody>
          <a:bodyPr>
            <a:normAutofit/>
          </a:bodyPr>
          <a:lstStyle/>
          <a:p>
            <a:r>
              <a:rPr lang="en-US" altLang="zh-TW" sz="3200" dirty="0"/>
              <a:t>Methodology:</a:t>
            </a:r>
            <a:endParaRPr lang="zh-TW" altLang="en-US" sz="3200" dirty="0"/>
          </a:p>
        </p:txBody>
      </p:sp>
      <p:sp>
        <p:nvSpPr>
          <p:cNvPr id="3" name="內容版面配置區 2">
            <a:extLst>
              <a:ext uri="{FF2B5EF4-FFF2-40B4-BE49-F238E27FC236}">
                <a16:creationId xmlns:a16="http://schemas.microsoft.com/office/drawing/2014/main" id="{86A79B69-B1D9-4145-B2E1-60D76BC2A679}"/>
              </a:ext>
            </a:extLst>
          </p:cNvPr>
          <p:cNvSpPr>
            <a:spLocks noGrp="1"/>
          </p:cNvSpPr>
          <p:nvPr>
            <p:ph idx="1"/>
          </p:nvPr>
        </p:nvSpPr>
        <p:spPr>
          <a:xfrm>
            <a:off x="466531" y="970383"/>
            <a:ext cx="11392677" cy="2458617"/>
          </a:xfrm>
        </p:spPr>
        <p:txBody>
          <a:bodyPr>
            <a:normAutofit/>
          </a:bodyPr>
          <a:lstStyle/>
          <a:p>
            <a:pPr marL="0" indent="0">
              <a:buNone/>
            </a:pPr>
            <a:r>
              <a:rPr lang="zh-TW" altLang="en-US" sz="1600" b="0" i="0" dirty="0">
                <a:solidFill>
                  <a:srgbClr val="2E2E2E"/>
                </a:solidFill>
                <a:effectLst/>
                <a:latin typeface="NexusSerif"/>
              </a:rPr>
              <a:t>    </a:t>
            </a:r>
            <a:r>
              <a:rPr lang="en-US" altLang="zh-TW" sz="1600" b="0" i="0" dirty="0">
                <a:solidFill>
                  <a:srgbClr val="2E2E2E"/>
                </a:solidFill>
                <a:effectLst/>
                <a:latin typeface="NexusSerif"/>
              </a:rPr>
              <a:t>We present a novel method in order to finding and predicting m6A sites in different species called iN6-Methyl (5-step) model. </a:t>
            </a:r>
          </a:p>
          <a:p>
            <a:pPr marL="0" indent="0">
              <a:buNone/>
            </a:pPr>
            <a:r>
              <a:rPr lang="zh-TW" altLang="en-US" sz="1600" b="0" i="0" dirty="0">
                <a:solidFill>
                  <a:srgbClr val="2E2E2E"/>
                </a:solidFill>
                <a:effectLst/>
                <a:latin typeface="NexusSerif"/>
              </a:rPr>
              <a:t>    </a:t>
            </a:r>
            <a:r>
              <a:rPr lang="en-US" altLang="zh-TW" sz="1600" b="0" i="0" dirty="0">
                <a:solidFill>
                  <a:srgbClr val="2E2E2E"/>
                </a:solidFill>
                <a:effectLst/>
                <a:latin typeface="NexusSerif"/>
              </a:rPr>
              <a:t>Our proposed method consists of two major steps. The first step is the feature representation stage in which each sequence is divided into words (3-mer) then a natural language processing models called word2vec is applied in order to map each word to its corresponding feature representation. </a:t>
            </a:r>
          </a:p>
          <a:p>
            <a:pPr marL="0" indent="0">
              <a:buNone/>
            </a:pPr>
            <a:r>
              <a:rPr lang="zh-TW" altLang="en-US" sz="1600" b="0" i="0" dirty="0">
                <a:solidFill>
                  <a:srgbClr val="2E2E2E"/>
                </a:solidFill>
                <a:effectLst/>
                <a:latin typeface="NexusSerif"/>
              </a:rPr>
              <a:t>    </a:t>
            </a:r>
            <a:r>
              <a:rPr lang="en-US" altLang="zh-TW" sz="1600" b="0" i="0" dirty="0">
                <a:solidFill>
                  <a:srgbClr val="2E2E2E"/>
                </a:solidFill>
                <a:effectLst/>
                <a:latin typeface="NexusSerif"/>
              </a:rPr>
              <a:t>The second step is a deep learning computational model that predicts the m6A sites based on the generated features of the first step. This process is illustrated in Fig. 1 and is described in details in the following sections.</a:t>
            </a:r>
            <a:endParaRPr lang="zh-TW" altLang="en-US" sz="1600" dirty="0"/>
          </a:p>
        </p:txBody>
      </p:sp>
      <p:pic>
        <p:nvPicPr>
          <p:cNvPr id="5" name="圖片 4">
            <a:extLst>
              <a:ext uri="{FF2B5EF4-FFF2-40B4-BE49-F238E27FC236}">
                <a16:creationId xmlns:a16="http://schemas.microsoft.com/office/drawing/2014/main" id="{6DE5393E-DDDE-4F9F-98E2-5894B7A89CE4}"/>
              </a:ext>
            </a:extLst>
          </p:cNvPr>
          <p:cNvPicPr>
            <a:picLocks noChangeAspect="1"/>
          </p:cNvPicPr>
          <p:nvPr/>
        </p:nvPicPr>
        <p:blipFill>
          <a:blip r:embed="rId2"/>
          <a:stretch>
            <a:fillRect/>
          </a:stretch>
        </p:blipFill>
        <p:spPr>
          <a:xfrm>
            <a:off x="2681773" y="2836504"/>
            <a:ext cx="6962192" cy="3619586"/>
          </a:xfrm>
          <a:prstGeom prst="rect">
            <a:avLst/>
          </a:prstGeom>
        </p:spPr>
      </p:pic>
    </p:spTree>
    <p:extLst>
      <p:ext uri="{BB962C8B-B14F-4D97-AF65-F5344CB8AC3E}">
        <p14:creationId xmlns:p14="http://schemas.microsoft.com/office/powerpoint/2010/main" val="4103284532"/>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TotalTime>
  <Words>2560</Words>
  <Application>Microsoft Office PowerPoint</Application>
  <PresentationFormat>寬螢幕</PresentationFormat>
  <Paragraphs>65</Paragraphs>
  <Slides>19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19</vt:i4>
      </vt:variant>
    </vt:vector>
  </HeadingPairs>
  <TitlesOfParts>
    <vt:vector size="24" baseType="lpstr">
      <vt:lpstr>NexusSerif</vt:lpstr>
      <vt:lpstr>Arial</vt:lpstr>
      <vt:lpstr>Calibri</vt:lpstr>
      <vt:lpstr>Calibri Light</vt:lpstr>
      <vt:lpstr>Office 佈景主題</vt:lpstr>
      <vt:lpstr>iN6-Methyl (5-step): Identifying RNA N6-methyladenosine sites using deep learning mode via Chou's 5-step rules and Chou's general PseKNC</vt:lpstr>
      <vt:lpstr>PowerPoint 簡報</vt:lpstr>
      <vt:lpstr>Introduction:</vt:lpstr>
      <vt:lpstr>Introduction :</vt:lpstr>
      <vt:lpstr>Introduction :</vt:lpstr>
      <vt:lpstr>Introduction :</vt:lpstr>
      <vt:lpstr>Introduction :</vt:lpstr>
      <vt:lpstr>Benchmark datasets :</vt:lpstr>
      <vt:lpstr>Methodology:</vt:lpstr>
      <vt:lpstr> Distributed feature representation:</vt:lpstr>
      <vt:lpstr> Distributed feature representation:</vt:lpstr>
      <vt:lpstr> Distributed feature representation:</vt:lpstr>
      <vt:lpstr>Deep learning model:</vt:lpstr>
      <vt:lpstr>Results and discussion:</vt:lpstr>
      <vt:lpstr>Results and discussion:</vt:lpstr>
      <vt:lpstr>Results and discussion:</vt:lpstr>
      <vt:lpstr>Results and discussion:</vt:lpstr>
      <vt:lpstr>Results and 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iN6-Methyl</dc:title>
  <dc:creator>彥承 黃</dc:creator>
  <cp:lastModifiedBy>彥承 黃</cp:lastModifiedBy>
  <cp:revision>3</cp:revision>
  <dcterms:created xsi:type="dcterms:W3CDTF">2022-04-05T21:41:38Z</dcterms:created>
  <dcterms:modified xsi:type="dcterms:W3CDTF">2022-04-06T10:50:04Z</dcterms:modified>
</cp:coreProperties>
</file>