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98"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8E22E96-F70C-DA0D-F27A-F83720F86139}"/>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6F34A9-905D-E102-5434-EB430AD00D54}"/>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2ED0B-3BF0-77D8-1528-883F77E1A1D4}"/>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8A1A5F-EA0C-8109-C052-B99265FD6F38}"/>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E599DC7-E8A2-87C2-8E9F-308D59F69BB0}"/>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5B9B5FD-ACCB-E4EB-C00F-F299D63596C8}"/>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6" name="頁尾版面配置區 5">
            <a:extLst>
              <a:ext uri="{FF2B5EF4-FFF2-40B4-BE49-F238E27FC236}">
                <a16:creationId xmlns:a16="http://schemas.microsoft.com/office/drawing/2014/main"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D3971A-988A-1E45-AB5A-B0A214534730}"/>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8" name="頁尾版面配置區 7">
            <a:extLst>
              <a:ext uri="{FF2B5EF4-FFF2-40B4-BE49-F238E27FC236}">
                <a16:creationId xmlns:a16="http://schemas.microsoft.com/office/drawing/2014/main"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1389D7-6214-4DCB-8010-12CAB9D4A961}"/>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4" name="頁尾版面配置區 3">
            <a:extLst>
              <a:ext uri="{FF2B5EF4-FFF2-40B4-BE49-F238E27FC236}">
                <a16:creationId xmlns:a16="http://schemas.microsoft.com/office/drawing/2014/main"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5D37063-9FAD-E7D4-B809-7C371D26F55D}"/>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3" name="頁尾版面配置區 2">
            <a:extLst>
              <a:ext uri="{FF2B5EF4-FFF2-40B4-BE49-F238E27FC236}">
                <a16:creationId xmlns:a16="http://schemas.microsoft.com/office/drawing/2014/main"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C93762-579C-686E-B778-F2E3967DFF2E}"/>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6" name="頁尾版面配置區 5">
            <a:extLst>
              <a:ext uri="{FF2B5EF4-FFF2-40B4-BE49-F238E27FC236}">
                <a16:creationId xmlns:a16="http://schemas.microsoft.com/office/drawing/2014/main"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A80B05-D11C-FA42-000D-7F5BED3DB13C}"/>
              </a:ext>
            </a:extLst>
          </p:cNvPr>
          <p:cNvSpPr>
            <a:spLocks noGrp="1"/>
          </p:cNvSpPr>
          <p:nvPr>
            <p:ph type="dt" sz="half" idx="10"/>
          </p:nvPr>
        </p:nvSpPr>
        <p:spPr/>
        <p:txBody>
          <a:bodyPr/>
          <a:lstStyle/>
          <a:p>
            <a:fld id="{B0571FA7-C913-4A27-9C2E-3B482D687F2A}" type="datetimeFigureOut">
              <a:rPr lang="zh-TW" altLang="en-US" smtClean="0"/>
              <a:t>2022/5/5</a:t>
            </a:fld>
            <a:endParaRPr lang="zh-TW" altLang="en-US"/>
          </a:p>
        </p:txBody>
      </p:sp>
      <p:sp>
        <p:nvSpPr>
          <p:cNvPr id="6" name="頁尾版面配置區 5">
            <a:extLst>
              <a:ext uri="{FF2B5EF4-FFF2-40B4-BE49-F238E27FC236}">
                <a16:creationId xmlns:a16="http://schemas.microsoft.com/office/drawing/2014/main"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2022/5/5</a:t>
            </a:fld>
            <a:endParaRPr lang="zh-TW" altLang="en-US"/>
          </a:p>
        </p:txBody>
      </p:sp>
      <p:sp>
        <p:nvSpPr>
          <p:cNvPr id="5" name="頁尾版面配置區 4">
            <a:extLst>
              <a:ext uri="{FF2B5EF4-FFF2-40B4-BE49-F238E27FC236}">
                <a16:creationId xmlns:a16="http://schemas.microsoft.com/office/drawing/2014/main"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33146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950167"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B94A8B7-2A40-6EA4-8739-E537514B1BA0}"/>
              </a:ext>
            </a:extLst>
          </p:cNvPr>
          <p:cNvPicPr>
            <a:picLocks noChangeAspect="1"/>
          </p:cNvPicPr>
          <p:nvPr/>
        </p:nvPicPr>
        <p:blipFill>
          <a:blip r:embed="rId2"/>
          <a:stretch>
            <a:fillRect/>
          </a:stretch>
        </p:blipFill>
        <p:spPr>
          <a:xfrm>
            <a:off x="2228310" y="675891"/>
            <a:ext cx="7735380" cy="5506218"/>
          </a:xfrm>
          <a:prstGeom prst="rect">
            <a:avLst/>
          </a:prstGeom>
        </p:spPr>
      </p:pic>
    </p:spTree>
    <p:extLst>
      <p:ext uri="{BB962C8B-B14F-4D97-AF65-F5344CB8AC3E}">
        <p14:creationId xmlns:p14="http://schemas.microsoft.com/office/powerpoint/2010/main" val="118145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id="{0482D6B4-87FD-39B6-BB72-BB82A25D43D4}"/>
              </a:ext>
            </a:extLst>
          </p:cNvPr>
          <p:cNvGraphicFramePr>
            <a:graphicFrameLocks noGrp="1"/>
          </p:cNvGraphicFramePr>
          <p:nvPr>
            <p:extLst>
              <p:ext uri="{D42A27DB-BD31-4B8C-83A1-F6EECF244321}">
                <p14:modId xmlns:p14="http://schemas.microsoft.com/office/powerpoint/2010/main" val="2507868280"/>
              </p:ext>
            </p:extLst>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1822815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id="{8C4804DC-F89F-B47B-E96A-46A05CB7E871}"/>
              </a:ext>
            </a:extLst>
          </p:cNvPr>
          <p:cNvGraphicFramePr>
            <a:graphicFrameLocks noGrp="1"/>
          </p:cNvGraphicFramePr>
          <p:nvPr>
            <p:extLst>
              <p:ext uri="{D42A27DB-BD31-4B8C-83A1-F6EECF244321}">
                <p14:modId xmlns:p14="http://schemas.microsoft.com/office/powerpoint/2010/main" val="2774608713"/>
              </p:ext>
            </p:extLst>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3376184939"/>
                  </a:ext>
                </a:extLst>
              </a:tr>
            </a:tbl>
          </a:graphicData>
        </a:graphic>
      </p:graphicFrame>
    </p:spTree>
    <p:extLst>
      <p:ext uri="{BB962C8B-B14F-4D97-AF65-F5344CB8AC3E}">
        <p14:creationId xmlns:p14="http://schemas.microsoft.com/office/powerpoint/2010/main" val="397422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4257741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a:t>
            </a:r>
          </a:p>
          <a:p>
            <a:pPr marL="0" indent="0">
              <a:buNone/>
            </a:pPr>
            <a:r>
              <a:rPr lang="zh-TW" altLang="en-US" sz="2000" dirty="0"/>
              <a:t>    </a:t>
            </a:r>
            <a:r>
              <a:rPr lang="en-US" altLang="zh-TW" sz="2000" dirty="0"/>
              <a:t>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042058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Although CNN is powerful in image processing, it does not consider the dependence between inputs, and has a low power in sequence analysis such as natural language processing. Recurrent Neural Network (RNN) is proposed to overcome this shortcoming. As a special type of RNN, Long Short Term Memory Network (LSTM) is not only designed to capture the long dependent information in sequence but also overcome the training difficult of RNN due to gradient explosion and disappearance [36], thus it is the most widely used RNN in real applications. In LSTM, a storage mechanism is used to replace the hidden function in traditional RNN, with a purpose to enhance the learning ability of LSTM for long-distance dependency. Bi-directional LSTM (BLSTM), compared with unidirectional LSTM, captures better the information of sequence context.</a:t>
            </a:r>
          </a:p>
        </p:txBody>
      </p:sp>
    </p:spTree>
    <p:extLst>
      <p:ext uri="{BB962C8B-B14F-4D97-AF65-F5344CB8AC3E}">
        <p14:creationId xmlns:p14="http://schemas.microsoft.com/office/powerpoint/2010/main" val="880407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The loci in DNA sequence are known to have a strong linkage disequilibrium, however, it is difficult to take into consider the dependence structure in traditional modeling for predicting 6mA sites. In this section, to fully capture the information in the sequence, we introduce a deep learning network, Deep6mA, which has a CNN to extract high-level features in the sequence and a BLSTM to learn dependence structure along the sequence. Specifically, Deep6mA is consist of five layers of CNN, one BLSTM layer and one fully connected layer. The convolution layer in CNN collocates 256 filters, and each filter size is 10. The exponential linear unit (</a:t>
            </a:r>
            <a:r>
              <a:rPr lang="en-US" altLang="zh-TW" sz="2000" dirty="0" err="1"/>
              <a:t>ReLU</a:t>
            </a:r>
            <a:r>
              <a:rPr lang="en-US" altLang="zh-TW" sz="2000" dirty="0"/>
              <a:t>) was used in CNN layers as activation function.</a:t>
            </a:r>
            <a:r>
              <a:rPr lang="en-US" altLang="zh-TW" sz="1400" dirty="0"/>
              <a:t> </a:t>
            </a:r>
          </a:p>
          <a:p>
            <a:pPr marL="0" indent="0">
              <a:buNone/>
            </a:pPr>
            <a:r>
              <a:rPr lang="en-US" altLang="zh-TW" sz="1400" dirty="0"/>
              <a:t>    </a:t>
            </a:r>
            <a:r>
              <a:rPr lang="en-US" altLang="zh-TW" sz="2000" dirty="0"/>
              <a:t>After each convolution layer, a pooling layer with Max Pooling is added to optimize the redundancy of the features and prevent overfitting. Then, one BLSTM layer with size 32 is added after CNN to learn the dependence structure in the sequence. The activation function used in this layer is the tanh activation function. In addition, a Fully Connected (FC) layer with 32 hidden units was used in this model. Finally, a sigmoid activation function is used to combine the outputs from the FC layer to make the final decision. Fig 7 shows the flowchart of Deep6mA.</a:t>
            </a:r>
          </a:p>
        </p:txBody>
      </p:sp>
    </p:spTree>
    <p:extLst>
      <p:ext uri="{BB962C8B-B14F-4D97-AF65-F5344CB8AC3E}">
        <p14:creationId xmlns:p14="http://schemas.microsoft.com/office/powerpoint/2010/main" val="64678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5C6499E-C485-2635-4E8A-BBA0B51540F9}"/>
              </a:ext>
            </a:extLst>
          </p:cNvPr>
          <p:cNvPicPr>
            <a:picLocks noChangeAspect="1"/>
          </p:cNvPicPr>
          <p:nvPr/>
        </p:nvPicPr>
        <p:blipFill>
          <a:blip r:embed="rId2"/>
          <a:stretch>
            <a:fillRect/>
          </a:stretch>
        </p:blipFill>
        <p:spPr>
          <a:xfrm>
            <a:off x="3294748" y="0"/>
            <a:ext cx="7617915" cy="6858000"/>
          </a:xfrm>
          <a:prstGeom prst="rect">
            <a:avLst/>
          </a:prstGeom>
        </p:spPr>
      </p:pic>
    </p:spTree>
    <p:extLst>
      <p:ext uri="{BB962C8B-B14F-4D97-AF65-F5344CB8AC3E}">
        <p14:creationId xmlns:p14="http://schemas.microsoft.com/office/powerpoint/2010/main" val="302750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Deep6mA is trained by using Adam [37]. Batch normalization and dropout [38] are applied after each convolutional procedure to accelerate training and avoid overfitting. The dropout rate is set as 0.5, the learning rate is set as 0.01, and the reduced factor is set as 0.5. In addition, the maximum training epoch and batch size is set as 50 and 256, respectively. We take 1/8 of training data, about 10% of the whole dataset, as validation data, and use an early stopping strategy with patience 5, which means the training process will stop when prediction performance did not improve on the validation set. The whole framework is implemented in </a:t>
            </a:r>
            <a:r>
              <a:rPr lang="en-US" altLang="zh-TW" sz="2000" dirty="0" err="1"/>
              <a:t>Pytorch</a:t>
            </a:r>
            <a:r>
              <a:rPr lang="en-US" altLang="zh-TW" sz="2000" dirty="0"/>
              <a:t> (https://pytorch.org)</a:t>
            </a:r>
          </a:p>
        </p:txBody>
      </p:sp>
    </p:spTree>
    <p:extLst>
      <p:ext uri="{BB962C8B-B14F-4D97-AF65-F5344CB8AC3E}">
        <p14:creationId xmlns:p14="http://schemas.microsoft.com/office/powerpoint/2010/main" val="2873019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r>
              <a:rPr lang="en-US" altLang="zh-TW" sz="2000" dirty="0"/>
              <a:t>In this work, the prediction accuracy (ACC), Matthews correlation coefficient (MCC), sensitivity (SN) and specificity (SP) are used to evaluate the performance of different methods. Their definitions are given below. The receiver operating characteristic curve (ROC), the area under the curve (AUC) and precision recall curves (PRC) are used to show the detailed performance of different methods. The X-axis of the ROC curve is false positive rate (FPR = 1-SP), and the Y-axis is true positive rate (TPR = SN). The X-axis of the PRC curve is recall (Recall = SN), and the Y-axis is precision. The evaluation and comparison of the models in this paper are based on 5-fold cross validation</a:t>
            </a:r>
          </a:p>
        </p:txBody>
      </p:sp>
    </p:spTree>
    <p:extLst>
      <p:ext uri="{BB962C8B-B14F-4D97-AF65-F5344CB8AC3E}">
        <p14:creationId xmlns:p14="http://schemas.microsoft.com/office/powerpoint/2010/main" val="3046703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endParaRPr lang="en-US" altLang="zh-TW" sz="2000" dirty="0"/>
          </a:p>
        </p:txBody>
      </p:sp>
      <p:pic>
        <p:nvPicPr>
          <p:cNvPr id="5" name="圖片 4">
            <a:extLst>
              <a:ext uri="{FF2B5EF4-FFF2-40B4-BE49-F238E27FC236}">
                <a16:creationId xmlns:a16="http://schemas.microsoft.com/office/drawing/2014/main" id="{81C7FC83-CE3C-4E10-CA8C-D7CD415DD12E}"/>
              </a:ext>
            </a:extLst>
          </p:cNvPr>
          <p:cNvPicPr>
            <a:picLocks noChangeAspect="1"/>
          </p:cNvPicPr>
          <p:nvPr/>
        </p:nvPicPr>
        <p:blipFill>
          <a:blip r:embed="rId2"/>
          <a:stretch>
            <a:fillRect/>
          </a:stretch>
        </p:blipFill>
        <p:spPr>
          <a:xfrm>
            <a:off x="3304785" y="1509444"/>
            <a:ext cx="5582429" cy="3839111"/>
          </a:xfrm>
          <a:prstGeom prst="rect">
            <a:avLst/>
          </a:prstGeom>
        </p:spPr>
      </p:pic>
    </p:spTree>
    <p:extLst>
      <p:ext uri="{BB962C8B-B14F-4D97-AF65-F5344CB8AC3E}">
        <p14:creationId xmlns:p14="http://schemas.microsoft.com/office/powerpoint/2010/main" val="3198434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5C2A90-2563-64D7-7E5A-5A03C50A8638}"/>
              </a:ext>
            </a:extLst>
          </p:cNvPr>
          <p:cNvSpPr>
            <a:spLocks noGrp="1"/>
          </p:cNvSpPr>
          <p:nvPr>
            <p:ph type="title"/>
          </p:nvPr>
        </p:nvSpPr>
        <p:spPr/>
        <p:txBody>
          <a:bodyPr/>
          <a:lstStyle/>
          <a:p>
            <a:r>
              <a:rPr lang="en-US" altLang="zh-TW"/>
              <a:t>END</a:t>
            </a:r>
            <a:endParaRPr lang="zh-TW" altLang="en-US"/>
          </a:p>
        </p:txBody>
      </p:sp>
      <p:sp>
        <p:nvSpPr>
          <p:cNvPr id="3" name="內容版面配置區 2">
            <a:extLst>
              <a:ext uri="{FF2B5EF4-FFF2-40B4-BE49-F238E27FC236}">
                <a16:creationId xmlns:a16="http://schemas.microsoft.com/office/drawing/2014/main" id="{C2284816-C0B0-473A-5723-DAA9E718270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81754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4798</Words>
  <Application>Microsoft Office PowerPoint</Application>
  <PresentationFormat>寬螢幕</PresentationFormat>
  <Paragraphs>142</Paragraphs>
  <Slides>44</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44</vt:i4>
      </vt:variant>
    </vt:vector>
  </HeadingPairs>
  <TitlesOfParts>
    <vt:vector size="48" baseType="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Results</vt:lpstr>
      <vt:lpstr>PowerPoint 簡報</vt:lpstr>
      <vt:lpstr>Results</vt:lpstr>
      <vt:lpstr>PowerPoint 簡報</vt:lpstr>
      <vt:lpstr>PowerPoint 簡報</vt:lpstr>
      <vt:lpstr>Discussion</vt:lpstr>
      <vt:lpstr>Discussion</vt:lpstr>
      <vt:lpstr>Materials and methods</vt:lpstr>
      <vt:lpstr>Materials and methods</vt:lpstr>
      <vt:lpstr>Materials and methods</vt:lpstr>
      <vt:lpstr>Materials and methods</vt:lpstr>
      <vt:lpstr>Materials and methods</vt:lpstr>
      <vt:lpstr>Materials and methods</vt:lpstr>
      <vt:lpstr>PowerPoint 簡報</vt:lpstr>
      <vt:lpstr>Materials and methods</vt:lpstr>
      <vt:lpstr>Materials and methods</vt:lpstr>
      <vt:lpstr>Materials and methods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彥承 黃</cp:lastModifiedBy>
  <cp:revision>7</cp:revision>
  <dcterms:created xsi:type="dcterms:W3CDTF">2022-05-03T12:39:24Z</dcterms:created>
  <dcterms:modified xsi:type="dcterms:W3CDTF">2022-05-05T14:07:40Z</dcterms:modified>
</cp:coreProperties>
</file>