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F19EB-662E-4FB8-BA55-14D3526B60E2}" type="datetimeFigureOut">
              <a:rPr lang="zh-TW" altLang="en-US" smtClean="0"/>
              <a:t>2022/4/20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31A0C0-B94E-4B61-A783-B4A17414247B}" type="slidenum">
              <a:rPr lang="zh-TW" altLang="en-US" smtClean="0"/>
              <a:t>‹#›</a:t>
            </a:fld>
            <a:endParaRPr lang="zh-TW" altLang="en-US"/>
          </a:p>
        </p:txBody>
      </p:sp>
    </p:spTree>
    <p:extLst>
      <p:ext uri="{BB962C8B-B14F-4D97-AF65-F5344CB8AC3E}">
        <p14:creationId xmlns:p14="http://schemas.microsoft.com/office/powerpoint/2010/main" val="805313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531A0C0-B94E-4B61-A783-B4A17414247B}" type="slidenum">
              <a:rPr lang="zh-TW" altLang="en-US" smtClean="0"/>
              <a:t>13</a:t>
            </a:fld>
            <a:endParaRPr lang="zh-TW" altLang="en-US"/>
          </a:p>
        </p:txBody>
      </p:sp>
    </p:spTree>
    <p:extLst>
      <p:ext uri="{BB962C8B-B14F-4D97-AF65-F5344CB8AC3E}">
        <p14:creationId xmlns:p14="http://schemas.microsoft.com/office/powerpoint/2010/main" val="429531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531A0C0-B94E-4B61-A783-B4A17414247B}" type="slidenum">
              <a:rPr lang="zh-TW" altLang="en-US" smtClean="0"/>
              <a:t>14</a:t>
            </a:fld>
            <a:endParaRPr lang="zh-TW" altLang="en-US"/>
          </a:p>
        </p:txBody>
      </p:sp>
    </p:spTree>
    <p:extLst>
      <p:ext uri="{BB962C8B-B14F-4D97-AF65-F5344CB8AC3E}">
        <p14:creationId xmlns:p14="http://schemas.microsoft.com/office/powerpoint/2010/main" val="3618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531A0C0-B94E-4B61-A783-B4A17414247B}" type="slidenum">
              <a:rPr lang="zh-TW" altLang="en-US" smtClean="0"/>
              <a:t>15</a:t>
            </a:fld>
            <a:endParaRPr lang="zh-TW" altLang="en-US"/>
          </a:p>
        </p:txBody>
      </p:sp>
    </p:spTree>
    <p:extLst>
      <p:ext uri="{BB962C8B-B14F-4D97-AF65-F5344CB8AC3E}">
        <p14:creationId xmlns:p14="http://schemas.microsoft.com/office/powerpoint/2010/main" val="1128864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531A0C0-B94E-4B61-A783-B4A17414247B}" type="slidenum">
              <a:rPr lang="zh-TW" altLang="en-US" smtClean="0"/>
              <a:t>16</a:t>
            </a:fld>
            <a:endParaRPr lang="zh-TW" altLang="en-US"/>
          </a:p>
        </p:txBody>
      </p:sp>
    </p:spTree>
    <p:extLst>
      <p:ext uri="{BB962C8B-B14F-4D97-AF65-F5344CB8AC3E}">
        <p14:creationId xmlns:p14="http://schemas.microsoft.com/office/powerpoint/2010/main" val="2449487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531A0C0-B94E-4B61-A783-B4A17414247B}" type="slidenum">
              <a:rPr lang="zh-TW" altLang="en-US" smtClean="0"/>
              <a:t>17</a:t>
            </a:fld>
            <a:endParaRPr lang="zh-TW" altLang="en-US"/>
          </a:p>
        </p:txBody>
      </p:sp>
    </p:spTree>
    <p:extLst>
      <p:ext uri="{BB962C8B-B14F-4D97-AF65-F5344CB8AC3E}">
        <p14:creationId xmlns:p14="http://schemas.microsoft.com/office/powerpoint/2010/main" val="2821483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531A0C0-B94E-4B61-A783-B4A17414247B}" type="slidenum">
              <a:rPr lang="zh-TW" altLang="en-US" smtClean="0"/>
              <a:t>18</a:t>
            </a:fld>
            <a:endParaRPr lang="zh-TW" altLang="en-US"/>
          </a:p>
        </p:txBody>
      </p:sp>
    </p:spTree>
    <p:extLst>
      <p:ext uri="{BB962C8B-B14F-4D97-AF65-F5344CB8AC3E}">
        <p14:creationId xmlns:p14="http://schemas.microsoft.com/office/powerpoint/2010/main" val="4289285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531A0C0-B94E-4B61-A783-B4A17414247B}" type="slidenum">
              <a:rPr lang="zh-TW" altLang="en-US" smtClean="0"/>
              <a:t>19</a:t>
            </a:fld>
            <a:endParaRPr lang="zh-TW" altLang="en-US"/>
          </a:p>
        </p:txBody>
      </p:sp>
    </p:spTree>
    <p:extLst>
      <p:ext uri="{BB962C8B-B14F-4D97-AF65-F5344CB8AC3E}">
        <p14:creationId xmlns:p14="http://schemas.microsoft.com/office/powerpoint/2010/main" val="1734941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531A0C0-B94E-4B61-A783-B4A17414247B}" type="slidenum">
              <a:rPr lang="zh-TW" altLang="en-US" smtClean="0"/>
              <a:t>20</a:t>
            </a:fld>
            <a:endParaRPr lang="zh-TW" altLang="en-US"/>
          </a:p>
        </p:txBody>
      </p:sp>
    </p:spTree>
    <p:extLst>
      <p:ext uri="{BB962C8B-B14F-4D97-AF65-F5344CB8AC3E}">
        <p14:creationId xmlns:p14="http://schemas.microsoft.com/office/powerpoint/2010/main" val="2691875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531A0C0-B94E-4B61-A783-B4A17414247B}" type="slidenum">
              <a:rPr lang="zh-TW" altLang="en-US" smtClean="0"/>
              <a:t>21</a:t>
            </a:fld>
            <a:endParaRPr lang="zh-TW" altLang="en-US"/>
          </a:p>
        </p:txBody>
      </p:sp>
    </p:spTree>
    <p:extLst>
      <p:ext uri="{BB962C8B-B14F-4D97-AF65-F5344CB8AC3E}">
        <p14:creationId xmlns:p14="http://schemas.microsoft.com/office/powerpoint/2010/main" val="388419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C005EF-0C19-4E14-834F-5955D2DD1564}"/>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BF5126BB-4F2E-4DDB-BB37-A7C81F5B64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3E3337DE-91DF-402C-A80D-71EDDBAE6778}"/>
              </a:ext>
            </a:extLst>
          </p:cNvPr>
          <p:cNvSpPr>
            <a:spLocks noGrp="1"/>
          </p:cNvSpPr>
          <p:nvPr>
            <p:ph type="dt" sz="half" idx="10"/>
          </p:nvPr>
        </p:nvSpPr>
        <p:spPr/>
        <p:txBody>
          <a:bodyPr/>
          <a:lstStyle/>
          <a:p>
            <a:fld id="{2CB5B5E3-FBCD-45C1-B82A-25EC17150018}" type="datetimeFigureOut">
              <a:rPr lang="zh-TW" altLang="en-US" smtClean="0"/>
              <a:t>2022/4/20</a:t>
            </a:fld>
            <a:endParaRPr lang="zh-TW" altLang="en-US"/>
          </a:p>
        </p:txBody>
      </p:sp>
      <p:sp>
        <p:nvSpPr>
          <p:cNvPr id="5" name="頁尾版面配置區 4">
            <a:extLst>
              <a:ext uri="{FF2B5EF4-FFF2-40B4-BE49-F238E27FC236}">
                <a16:creationId xmlns:a16="http://schemas.microsoft.com/office/drawing/2014/main" id="{12831007-44E2-4247-8949-80DA06FE874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5B3D7B5-3868-4712-AF23-64DE37F6229A}"/>
              </a:ext>
            </a:extLst>
          </p:cNvPr>
          <p:cNvSpPr>
            <a:spLocks noGrp="1"/>
          </p:cNvSpPr>
          <p:nvPr>
            <p:ph type="sldNum" sz="quarter" idx="12"/>
          </p:nvPr>
        </p:nvSpPr>
        <p:spPr/>
        <p:txBody>
          <a:bodyPr/>
          <a:lstStyle/>
          <a:p>
            <a:fld id="{0B08C387-4D13-4874-B413-85E1B06A8209}" type="slidenum">
              <a:rPr lang="zh-TW" altLang="en-US" smtClean="0"/>
              <a:t>‹#›</a:t>
            </a:fld>
            <a:endParaRPr lang="zh-TW" altLang="en-US"/>
          </a:p>
        </p:txBody>
      </p:sp>
    </p:spTree>
    <p:extLst>
      <p:ext uri="{BB962C8B-B14F-4D97-AF65-F5344CB8AC3E}">
        <p14:creationId xmlns:p14="http://schemas.microsoft.com/office/powerpoint/2010/main" val="274138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F92D6E-497C-4BE8-A127-712F2C217CEF}"/>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DFF0152-FAD6-4BC7-849A-678D6B3A6F4C}"/>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56BBA33-9C4C-4DA6-A5E8-29EE3AB56B14}"/>
              </a:ext>
            </a:extLst>
          </p:cNvPr>
          <p:cNvSpPr>
            <a:spLocks noGrp="1"/>
          </p:cNvSpPr>
          <p:nvPr>
            <p:ph type="dt" sz="half" idx="10"/>
          </p:nvPr>
        </p:nvSpPr>
        <p:spPr/>
        <p:txBody>
          <a:bodyPr/>
          <a:lstStyle/>
          <a:p>
            <a:fld id="{2CB5B5E3-FBCD-45C1-B82A-25EC17150018}" type="datetimeFigureOut">
              <a:rPr lang="zh-TW" altLang="en-US" smtClean="0"/>
              <a:t>2022/4/20</a:t>
            </a:fld>
            <a:endParaRPr lang="zh-TW" altLang="en-US"/>
          </a:p>
        </p:txBody>
      </p:sp>
      <p:sp>
        <p:nvSpPr>
          <p:cNvPr id="5" name="頁尾版面配置區 4">
            <a:extLst>
              <a:ext uri="{FF2B5EF4-FFF2-40B4-BE49-F238E27FC236}">
                <a16:creationId xmlns:a16="http://schemas.microsoft.com/office/drawing/2014/main" id="{D96460D1-8EE5-43C9-8FC0-4EE9FDC43C0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1B4FDF2-53D5-4BC9-94F2-C428E613EE54}"/>
              </a:ext>
            </a:extLst>
          </p:cNvPr>
          <p:cNvSpPr>
            <a:spLocks noGrp="1"/>
          </p:cNvSpPr>
          <p:nvPr>
            <p:ph type="sldNum" sz="quarter" idx="12"/>
          </p:nvPr>
        </p:nvSpPr>
        <p:spPr/>
        <p:txBody>
          <a:bodyPr/>
          <a:lstStyle/>
          <a:p>
            <a:fld id="{0B08C387-4D13-4874-B413-85E1B06A8209}" type="slidenum">
              <a:rPr lang="zh-TW" altLang="en-US" smtClean="0"/>
              <a:t>‹#›</a:t>
            </a:fld>
            <a:endParaRPr lang="zh-TW" altLang="en-US"/>
          </a:p>
        </p:txBody>
      </p:sp>
    </p:spTree>
    <p:extLst>
      <p:ext uri="{BB962C8B-B14F-4D97-AF65-F5344CB8AC3E}">
        <p14:creationId xmlns:p14="http://schemas.microsoft.com/office/powerpoint/2010/main" val="3096625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B087651-2CCB-4A78-8346-9CAAFB02ECFB}"/>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3889DCCE-29DA-48D2-B0E4-BAAAB9F280E4}"/>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E31618E-C708-49FB-A6A8-E55BAB7E2D66}"/>
              </a:ext>
            </a:extLst>
          </p:cNvPr>
          <p:cNvSpPr>
            <a:spLocks noGrp="1"/>
          </p:cNvSpPr>
          <p:nvPr>
            <p:ph type="dt" sz="half" idx="10"/>
          </p:nvPr>
        </p:nvSpPr>
        <p:spPr/>
        <p:txBody>
          <a:bodyPr/>
          <a:lstStyle/>
          <a:p>
            <a:fld id="{2CB5B5E3-FBCD-45C1-B82A-25EC17150018}" type="datetimeFigureOut">
              <a:rPr lang="zh-TW" altLang="en-US" smtClean="0"/>
              <a:t>2022/4/20</a:t>
            </a:fld>
            <a:endParaRPr lang="zh-TW" altLang="en-US"/>
          </a:p>
        </p:txBody>
      </p:sp>
      <p:sp>
        <p:nvSpPr>
          <p:cNvPr id="5" name="頁尾版面配置區 4">
            <a:extLst>
              <a:ext uri="{FF2B5EF4-FFF2-40B4-BE49-F238E27FC236}">
                <a16:creationId xmlns:a16="http://schemas.microsoft.com/office/drawing/2014/main" id="{1B105142-C16D-40FA-9CCB-FD6249649C3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B1B9B4F-47EA-4532-A805-918818611CE8}"/>
              </a:ext>
            </a:extLst>
          </p:cNvPr>
          <p:cNvSpPr>
            <a:spLocks noGrp="1"/>
          </p:cNvSpPr>
          <p:nvPr>
            <p:ph type="sldNum" sz="quarter" idx="12"/>
          </p:nvPr>
        </p:nvSpPr>
        <p:spPr/>
        <p:txBody>
          <a:bodyPr/>
          <a:lstStyle/>
          <a:p>
            <a:fld id="{0B08C387-4D13-4874-B413-85E1B06A8209}" type="slidenum">
              <a:rPr lang="zh-TW" altLang="en-US" smtClean="0"/>
              <a:t>‹#›</a:t>
            </a:fld>
            <a:endParaRPr lang="zh-TW" altLang="en-US"/>
          </a:p>
        </p:txBody>
      </p:sp>
    </p:spTree>
    <p:extLst>
      <p:ext uri="{BB962C8B-B14F-4D97-AF65-F5344CB8AC3E}">
        <p14:creationId xmlns:p14="http://schemas.microsoft.com/office/powerpoint/2010/main" val="2740736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9D588-26AB-43FC-8909-ADDF57F46F3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2CDF926-9205-4894-A179-AC82FB866D1A}"/>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4821C32-C102-417F-BBB5-3046179AE360}"/>
              </a:ext>
            </a:extLst>
          </p:cNvPr>
          <p:cNvSpPr>
            <a:spLocks noGrp="1"/>
          </p:cNvSpPr>
          <p:nvPr>
            <p:ph type="dt" sz="half" idx="10"/>
          </p:nvPr>
        </p:nvSpPr>
        <p:spPr/>
        <p:txBody>
          <a:bodyPr/>
          <a:lstStyle/>
          <a:p>
            <a:fld id="{2CB5B5E3-FBCD-45C1-B82A-25EC17150018}" type="datetimeFigureOut">
              <a:rPr lang="zh-TW" altLang="en-US" smtClean="0"/>
              <a:t>2022/4/20</a:t>
            </a:fld>
            <a:endParaRPr lang="zh-TW" altLang="en-US"/>
          </a:p>
        </p:txBody>
      </p:sp>
      <p:sp>
        <p:nvSpPr>
          <p:cNvPr id="5" name="頁尾版面配置區 4">
            <a:extLst>
              <a:ext uri="{FF2B5EF4-FFF2-40B4-BE49-F238E27FC236}">
                <a16:creationId xmlns:a16="http://schemas.microsoft.com/office/drawing/2014/main" id="{008CFB9D-4434-4297-938D-A12F1F73F9C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4D1F025-30A9-43F2-BEC5-5F1748A892D4}"/>
              </a:ext>
            </a:extLst>
          </p:cNvPr>
          <p:cNvSpPr>
            <a:spLocks noGrp="1"/>
          </p:cNvSpPr>
          <p:nvPr>
            <p:ph type="sldNum" sz="quarter" idx="12"/>
          </p:nvPr>
        </p:nvSpPr>
        <p:spPr/>
        <p:txBody>
          <a:bodyPr/>
          <a:lstStyle/>
          <a:p>
            <a:fld id="{0B08C387-4D13-4874-B413-85E1B06A8209}" type="slidenum">
              <a:rPr lang="zh-TW" altLang="en-US" smtClean="0"/>
              <a:t>‹#›</a:t>
            </a:fld>
            <a:endParaRPr lang="zh-TW" altLang="en-US"/>
          </a:p>
        </p:txBody>
      </p:sp>
    </p:spTree>
    <p:extLst>
      <p:ext uri="{BB962C8B-B14F-4D97-AF65-F5344CB8AC3E}">
        <p14:creationId xmlns:p14="http://schemas.microsoft.com/office/powerpoint/2010/main" val="3294207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1DB1F1-6AD5-4388-8C14-FF2235FF7F34}"/>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A0F7B1BC-72D8-4D70-98E6-5CB0B3E421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21440B20-1AF7-49AF-9243-12A17D294C46}"/>
              </a:ext>
            </a:extLst>
          </p:cNvPr>
          <p:cNvSpPr>
            <a:spLocks noGrp="1"/>
          </p:cNvSpPr>
          <p:nvPr>
            <p:ph type="dt" sz="half" idx="10"/>
          </p:nvPr>
        </p:nvSpPr>
        <p:spPr/>
        <p:txBody>
          <a:bodyPr/>
          <a:lstStyle/>
          <a:p>
            <a:fld id="{2CB5B5E3-FBCD-45C1-B82A-25EC17150018}" type="datetimeFigureOut">
              <a:rPr lang="zh-TW" altLang="en-US" smtClean="0"/>
              <a:t>2022/4/20</a:t>
            </a:fld>
            <a:endParaRPr lang="zh-TW" altLang="en-US"/>
          </a:p>
        </p:txBody>
      </p:sp>
      <p:sp>
        <p:nvSpPr>
          <p:cNvPr id="5" name="頁尾版面配置區 4">
            <a:extLst>
              <a:ext uri="{FF2B5EF4-FFF2-40B4-BE49-F238E27FC236}">
                <a16:creationId xmlns:a16="http://schemas.microsoft.com/office/drawing/2014/main" id="{59CD2545-F0F1-4FFB-8AA7-D5B74873D8D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0795A40-A6CF-4F83-AA91-6CF5F855E73D}"/>
              </a:ext>
            </a:extLst>
          </p:cNvPr>
          <p:cNvSpPr>
            <a:spLocks noGrp="1"/>
          </p:cNvSpPr>
          <p:nvPr>
            <p:ph type="sldNum" sz="quarter" idx="12"/>
          </p:nvPr>
        </p:nvSpPr>
        <p:spPr/>
        <p:txBody>
          <a:bodyPr/>
          <a:lstStyle/>
          <a:p>
            <a:fld id="{0B08C387-4D13-4874-B413-85E1B06A8209}" type="slidenum">
              <a:rPr lang="zh-TW" altLang="en-US" smtClean="0"/>
              <a:t>‹#›</a:t>
            </a:fld>
            <a:endParaRPr lang="zh-TW" altLang="en-US"/>
          </a:p>
        </p:txBody>
      </p:sp>
    </p:spTree>
    <p:extLst>
      <p:ext uri="{BB962C8B-B14F-4D97-AF65-F5344CB8AC3E}">
        <p14:creationId xmlns:p14="http://schemas.microsoft.com/office/powerpoint/2010/main" val="3460673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F10207-2C85-4903-A4C8-5ADBC6AFD20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40212B8-8175-4454-B1E6-5A75A0DB5DF0}"/>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0C48383-F36B-4C5A-98C4-3853542F7C00}"/>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558933F1-9D1C-4F77-B5AE-D77BE81F54C1}"/>
              </a:ext>
            </a:extLst>
          </p:cNvPr>
          <p:cNvSpPr>
            <a:spLocks noGrp="1"/>
          </p:cNvSpPr>
          <p:nvPr>
            <p:ph type="dt" sz="half" idx="10"/>
          </p:nvPr>
        </p:nvSpPr>
        <p:spPr/>
        <p:txBody>
          <a:bodyPr/>
          <a:lstStyle/>
          <a:p>
            <a:fld id="{2CB5B5E3-FBCD-45C1-B82A-25EC17150018}" type="datetimeFigureOut">
              <a:rPr lang="zh-TW" altLang="en-US" smtClean="0"/>
              <a:t>2022/4/20</a:t>
            </a:fld>
            <a:endParaRPr lang="zh-TW" altLang="en-US"/>
          </a:p>
        </p:txBody>
      </p:sp>
      <p:sp>
        <p:nvSpPr>
          <p:cNvPr id="6" name="頁尾版面配置區 5">
            <a:extLst>
              <a:ext uri="{FF2B5EF4-FFF2-40B4-BE49-F238E27FC236}">
                <a16:creationId xmlns:a16="http://schemas.microsoft.com/office/drawing/2014/main" id="{9C143C1C-79F5-4578-BC37-68DE44AB45E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C4E8BC4-F139-4B06-B772-C2E7ADEDC2D5}"/>
              </a:ext>
            </a:extLst>
          </p:cNvPr>
          <p:cNvSpPr>
            <a:spLocks noGrp="1"/>
          </p:cNvSpPr>
          <p:nvPr>
            <p:ph type="sldNum" sz="quarter" idx="12"/>
          </p:nvPr>
        </p:nvSpPr>
        <p:spPr/>
        <p:txBody>
          <a:bodyPr/>
          <a:lstStyle/>
          <a:p>
            <a:fld id="{0B08C387-4D13-4874-B413-85E1B06A8209}" type="slidenum">
              <a:rPr lang="zh-TW" altLang="en-US" smtClean="0"/>
              <a:t>‹#›</a:t>
            </a:fld>
            <a:endParaRPr lang="zh-TW" altLang="en-US"/>
          </a:p>
        </p:txBody>
      </p:sp>
    </p:spTree>
    <p:extLst>
      <p:ext uri="{BB962C8B-B14F-4D97-AF65-F5344CB8AC3E}">
        <p14:creationId xmlns:p14="http://schemas.microsoft.com/office/powerpoint/2010/main" val="130340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B83C3F-6A13-4BF8-87F1-9FCC8072FC6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73B1F1B-6478-4619-9F47-96DBB68518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98784DDF-BD09-4BAF-9021-943850BD4664}"/>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41E06CBB-A02F-4C37-BD0E-1325FEC5C8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5A224893-F6DA-4959-973B-708E1EC0F8C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03E6A0B-4D4C-407B-9582-D2D9D44A4E48}"/>
              </a:ext>
            </a:extLst>
          </p:cNvPr>
          <p:cNvSpPr>
            <a:spLocks noGrp="1"/>
          </p:cNvSpPr>
          <p:nvPr>
            <p:ph type="dt" sz="half" idx="10"/>
          </p:nvPr>
        </p:nvSpPr>
        <p:spPr/>
        <p:txBody>
          <a:bodyPr/>
          <a:lstStyle/>
          <a:p>
            <a:fld id="{2CB5B5E3-FBCD-45C1-B82A-25EC17150018}" type="datetimeFigureOut">
              <a:rPr lang="zh-TW" altLang="en-US" smtClean="0"/>
              <a:t>2022/4/20</a:t>
            </a:fld>
            <a:endParaRPr lang="zh-TW" altLang="en-US"/>
          </a:p>
        </p:txBody>
      </p:sp>
      <p:sp>
        <p:nvSpPr>
          <p:cNvPr id="8" name="頁尾版面配置區 7">
            <a:extLst>
              <a:ext uri="{FF2B5EF4-FFF2-40B4-BE49-F238E27FC236}">
                <a16:creationId xmlns:a16="http://schemas.microsoft.com/office/drawing/2014/main" id="{0B905690-8D34-4C41-93C3-8874EEAA83E7}"/>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66B8E7C-12B7-41DF-A390-C4C1A27CF7FF}"/>
              </a:ext>
            </a:extLst>
          </p:cNvPr>
          <p:cNvSpPr>
            <a:spLocks noGrp="1"/>
          </p:cNvSpPr>
          <p:nvPr>
            <p:ph type="sldNum" sz="quarter" idx="12"/>
          </p:nvPr>
        </p:nvSpPr>
        <p:spPr/>
        <p:txBody>
          <a:bodyPr/>
          <a:lstStyle/>
          <a:p>
            <a:fld id="{0B08C387-4D13-4874-B413-85E1B06A8209}" type="slidenum">
              <a:rPr lang="zh-TW" altLang="en-US" smtClean="0"/>
              <a:t>‹#›</a:t>
            </a:fld>
            <a:endParaRPr lang="zh-TW" altLang="en-US"/>
          </a:p>
        </p:txBody>
      </p:sp>
    </p:spTree>
    <p:extLst>
      <p:ext uri="{BB962C8B-B14F-4D97-AF65-F5344CB8AC3E}">
        <p14:creationId xmlns:p14="http://schemas.microsoft.com/office/powerpoint/2010/main" val="371377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1D3D17-F061-4EEB-85ED-DEFD4F3D369B}"/>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BCE9F313-5453-4B4D-9668-4DBC92147494}"/>
              </a:ext>
            </a:extLst>
          </p:cNvPr>
          <p:cNvSpPr>
            <a:spLocks noGrp="1"/>
          </p:cNvSpPr>
          <p:nvPr>
            <p:ph type="dt" sz="half" idx="10"/>
          </p:nvPr>
        </p:nvSpPr>
        <p:spPr/>
        <p:txBody>
          <a:bodyPr/>
          <a:lstStyle/>
          <a:p>
            <a:fld id="{2CB5B5E3-FBCD-45C1-B82A-25EC17150018}" type="datetimeFigureOut">
              <a:rPr lang="zh-TW" altLang="en-US" smtClean="0"/>
              <a:t>2022/4/20</a:t>
            </a:fld>
            <a:endParaRPr lang="zh-TW" altLang="en-US"/>
          </a:p>
        </p:txBody>
      </p:sp>
      <p:sp>
        <p:nvSpPr>
          <p:cNvPr id="4" name="頁尾版面配置區 3">
            <a:extLst>
              <a:ext uri="{FF2B5EF4-FFF2-40B4-BE49-F238E27FC236}">
                <a16:creationId xmlns:a16="http://schemas.microsoft.com/office/drawing/2014/main" id="{4E99A921-5363-46F1-89BF-6C2DC3D29309}"/>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0B989838-E75F-496F-88CD-10C06D11A280}"/>
              </a:ext>
            </a:extLst>
          </p:cNvPr>
          <p:cNvSpPr>
            <a:spLocks noGrp="1"/>
          </p:cNvSpPr>
          <p:nvPr>
            <p:ph type="sldNum" sz="quarter" idx="12"/>
          </p:nvPr>
        </p:nvSpPr>
        <p:spPr/>
        <p:txBody>
          <a:bodyPr/>
          <a:lstStyle/>
          <a:p>
            <a:fld id="{0B08C387-4D13-4874-B413-85E1B06A8209}" type="slidenum">
              <a:rPr lang="zh-TW" altLang="en-US" smtClean="0"/>
              <a:t>‹#›</a:t>
            </a:fld>
            <a:endParaRPr lang="zh-TW" altLang="en-US"/>
          </a:p>
        </p:txBody>
      </p:sp>
    </p:spTree>
    <p:extLst>
      <p:ext uri="{BB962C8B-B14F-4D97-AF65-F5344CB8AC3E}">
        <p14:creationId xmlns:p14="http://schemas.microsoft.com/office/powerpoint/2010/main" val="3469325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EA0A253-8C46-4D35-AAC7-487BF7DF9007}"/>
              </a:ext>
            </a:extLst>
          </p:cNvPr>
          <p:cNvSpPr>
            <a:spLocks noGrp="1"/>
          </p:cNvSpPr>
          <p:nvPr>
            <p:ph type="dt" sz="half" idx="10"/>
          </p:nvPr>
        </p:nvSpPr>
        <p:spPr/>
        <p:txBody>
          <a:bodyPr/>
          <a:lstStyle/>
          <a:p>
            <a:fld id="{2CB5B5E3-FBCD-45C1-B82A-25EC17150018}" type="datetimeFigureOut">
              <a:rPr lang="zh-TW" altLang="en-US" smtClean="0"/>
              <a:t>2022/4/20</a:t>
            </a:fld>
            <a:endParaRPr lang="zh-TW" altLang="en-US"/>
          </a:p>
        </p:txBody>
      </p:sp>
      <p:sp>
        <p:nvSpPr>
          <p:cNvPr id="3" name="頁尾版面配置區 2">
            <a:extLst>
              <a:ext uri="{FF2B5EF4-FFF2-40B4-BE49-F238E27FC236}">
                <a16:creationId xmlns:a16="http://schemas.microsoft.com/office/drawing/2014/main" id="{03ABB93C-7A99-4971-8B6C-641A4C080F96}"/>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1D01B7F8-1C99-4091-B4A0-A8DB58EFBD69}"/>
              </a:ext>
            </a:extLst>
          </p:cNvPr>
          <p:cNvSpPr>
            <a:spLocks noGrp="1"/>
          </p:cNvSpPr>
          <p:nvPr>
            <p:ph type="sldNum" sz="quarter" idx="12"/>
          </p:nvPr>
        </p:nvSpPr>
        <p:spPr/>
        <p:txBody>
          <a:bodyPr/>
          <a:lstStyle/>
          <a:p>
            <a:fld id="{0B08C387-4D13-4874-B413-85E1B06A8209}" type="slidenum">
              <a:rPr lang="zh-TW" altLang="en-US" smtClean="0"/>
              <a:t>‹#›</a:t>
            </a:fld>
            <a:endParaRPr lang="zh-TW" altLang="en-US"/>
          </a:p>
        </p:txBody>
      </p:sp>
    </p:spTree>
    <p:extLst>
      <p:ext uri="{BB962C8B-B14F-4D97-AF65-F5344CB8AC3E}">
        <p14:creationId xmlns:p14="http://schemas.microsoft.com/office/powerpoint/2010/main" val="2886525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5210AD-A9C6-4F59-8C72-BCC3C1934FF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2190185-5FD8-403D-B7AB-E64F4752F8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349C664E-E10E-442E-9A34-C1BE71EEF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CB592E0-4F0E-4BDE-9D56-CDC320B0A31F}"/>
              </a:ext>
            </a:extLst>
          </p:cNvPr>
          <p:cNvSpPr>
            <a:spLocks noGrp="1"/>
          </p:cNvSpPr>
          <p:nvPr>
            <p:ph type="dt" sz="half" idx="10"/>
          </p:nvPr>
        </p:nvSpPr>
        <p:spPr/>
        <p:txBody>
          <a:bodyPr/>
          <a:lstStyle/>
          <a:p>
            <a:fld id="{2CB5B5E3-FBCD-45C1-B82A-25EC17150018}" type="datetimeFigureOut">
              <a:rPr lang="zh-TW" altLang="en-US" smtClean="0"/>
              <a:t>2022/4/20</a:t>
            </a:fld>
            <a:endParaRPr lang="zh-TW" altLang="en-US"/>
          </a:p>
        </p:txBody>
      </p:sp>
      <p:sp>
        <p:nvSpPr>
          <p:cNvPr id="6" name="頁尾版面配置區 5">
            <a:extLst>
              <a:ext uri="{FF2B5EF4-FFF2-40B4-BE49-F238E27FC236}">
                <a16:creationId xmlns:a16="http://schemas.microsoft.com/office/drawing/2014/main" id="{83A554D4-539A-41AB-975E-C58ACE51C4A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544FAE8-33A2-45BB-B8F5-A6B35DF62533}"/>
              </a:ext>
            </a:extLst>
          </p:cNvPr>
          <p:cNvSpPr>
            <a:spLocks noGrp="1"/>
          </p:cNvSpPr>
          <p:nvPr>
            <p:ph type="sldNum" sz="quarter" idx="12"/>
          </p:nvPr>
        </p:nvSpPr>
        <p:spPr/>
        <p:txBody>
          <a:bodyPr/>
          <a:lstStyle/>
          <a:p>
            <a:fld id="{0B08C387-4D13-4874-B413-85E1B06A8209}" type="slidenum">
              <a:rPr lang="zh-TW" altLang="en-US" smtClean="0"/>
              <a:t>‹#›</a:t>
            </a:fld>
            <a:endParaRPr lang="zh-TW" altLang="en-US"/>
          </a:p>
        </p:txBody>
      </p:sp>
    </p:spTree>
    <p:extLst>
      <p:ext uri="{BB962C8B-B14F-4D97-AF65-F5344CB8AC3E}">
        <p14:creationId xmlns:p14="http://schemas.microsoft.com/office/powerpoint/2010/main" val="3276164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322E76-08F4-41C8-AAE3-3910E4EF381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51E367D3-B0EB-4A51-B95A-75F09CE0A2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F4A349E3-97B2-41CA-A1D2-5310BCFEB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F8C1BBA-C78D-45EF-B20E-64C9B62FFDEE}"/>
              </a:ext>
            </a:extLst>
          </p:cNvPr>
          <p:cNvSpPr>
            <a:spLocks noGrp="1"/>
          </p:cNvSpPr>
          <p:nvPr>
            <p:ph type="dt" sz="half" idx="10"/>
          </p:nvPr>
        </p:nvSpPr>
        <p:spPr/>
        <p:txBody>
          <a:bodyPr/>
          <a:lstStyle/>
          <a:p>
            <a:fld id="{2CB5B5E3-FBCD-45C1-B82A-25EC17150018}" type="datetimeFigureOut">
              <a:rPr lang="zh-TW" altLang="en-US" smtClean="0"/>
              <a:t>2022/4/20</a:t>
            </a:fld>
            <a:endParaRPr lang="zh-TW" altLang="en-US"/>
          </a:p>
        </p:txBody>
      </p:sp>
      <p:sp>
        <p:nvSpPr>
          <p:cNvPr id="6" name="頁尾版面配置區 5">
            <a:extLst>
              <a:ext uri="{FF2B5EF4-FFF2-40B4-BE49-F238E27FC236}">
                <a16:creationId xmlns:a16="http://schemas.microsoft.com/office/drawing/2014/main" id="{8BF77BB9-E423-4D1D-869B-EBBB6765104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65A0AF9-9077-412B-A966-3FA3EB708C0F}"/>
              </a:ext>
            </a:extLst>
          </p:cNvPr>
          <p:cNvSpPr>
            <a:spLocks noGrp="1"/>
          </p:cNvSpPr>
          <p:nvPr>
            <p:ph type="sldNum" sz="quarter" idx="12"/>
          </p:nvPr>
        </p:nvSpPr>
        <p:spPr/>
        <p:txBody>
          <a:bodyPr/>
          <a:lstStyle/>
          <a:p>
            <a:fld id="{0B08C387-4D13-4874-B413-85E1B06A8209}" type="slidenum">
              <a:rPr lang="zh-TW" altLang="en-US" smtClean="0"/>
              <a:t>‹#›</a:t>
            </a:fld>
            <a:endParaRPr lang="zh-TW" altLang="en-US"/>
          </a:p>
        </p:txBody>
      </p:sp>
    </p:spTree>
    <p:extLst>
      <p:ext uri="{BB962C8B-B14F-4D97-AF65-F5344CB8AC3E}">
        <p14:creationId xmlns:p14="http://schemas.microsoft.com/office/powerpoint/2010/main" val="1615842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BF167E1-8559-4EFF-88E1-E2A98967BA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A817496-C318-49C4-A890-8940007BD4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462F57E-84EA-40AD-BD36-90A09E1D3D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B5B5E3-FBCD-45C1-B82A-25EC17150018}" type="datetimeFigureOut">
              <a:rPr lang="zh-TW" altLang="en-US" smtClean="0"/>
              <a:t>2022/4/20</a:t>
            </a:fld>
            <a:endParaRPr lang="zh-TW" altLang="en-US"/>
          </a:p>
        </p:txBody>
      </p:sp>
      <p:sp>
        <p:nvSpPr>
          <p:cNvPr id="5" name="頁尾版面配置區 4">
            <a:extLst>
              <a:ext uri="{FF2B5EF4-FFF2-40B4-BE49-F238E27FC236}">
                <a16:creationId xmlns:a16="http://schemas.microsoft.com/office/drawing/2014/main" id="{CA907C2A-EDA7-41D2-93C8-90E22FC020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17A21D41-13D3-4D80-AFC5-5A9CDEF1AA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8C387-4D13-4874-B413-85E1B06A8209}" type="slidenum">
              <a:rPr lang="zh-TW" altLang="en-US" smtClean="0"/>
              <a:t>‹#›</a:t>
            </a:fld>
            <a:endParaRPr lang="zh-TW" altLang="en-US"/>
          </a:p>
        </p:txBody>
      </p:sp>
    </p:spTree>
    <p:extLst>
      <p:ext uri="{BB962C8B-B14F-4D97-AF65-F5344CB8AC3E}">
        <p14:creationId xmlns:p14="http://schemas.microsoft.com/office/powerpoint/2010/main" val="2597330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ciencedirect.com/science/article/pii/S0169743919306276#fig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hyperlink" Target="https://www.sciencedirect.com/science/article/pii/S0169743919306276#fig3"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hyperlink" Target="https://www.sciencedirect.com/science/article/pii/S0169743919306276#fig4"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hyperlink" Target="https://www.ncbi.nlm.nih.gov/geo/query/acc.cgi?acc=GSE103145"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sciencedirect.com/science/article/pii/S0169743919306276#fig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home.jbnu.ac.kr/NSCL/i6mA-DNC.ht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ome.jbnu.ac.kr/NSCL/i6mA-DNC.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ciencedirect.com/science/article/pii/S0169743919306276#fig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6D41D9-E08C-4BBE-9C49-E57753A8AAA4}"/>
              </a:ext>
            </a:extLst>
          </p:cNvPr>
          <p:cNvSpPr>
            <a:spLocks noGrp="1"/>
          </p:cNvSpPr>
          <p:nvPr>
            <p:ph type="ctrTitle"/>
          </p:nvPr>
        </p:nvSpPr>
        <p:spPr/>
        <p:txBody>
          <a:bodyPr/>
          <a:lstStyle/>
          <a:p>
            <a:r>
              <a:rPr lang="en-US" altLang="zh-TW" dirty="0"/>
              <a:t>i6mA-DNC</a:t>
            </a:r>
            <a:endParaRPr lang="zh-TW" altLang="en-US" dirty="0"/>
          </a:p>
        </p:txBody>
      </p:sp>
      <p:sp>
        <p:nvSpPr>
          <p:cNvPr id="3" name="副標題 2">
            <a:extLst>
              <a:ext uri="{FF2B5EF4-FFF2-40B4-BE49-F238E27FC236}">
                <a16:creationId xmlns:a16="http://schemas.microsoft.com/office/drawing/2014/main" id="{56C8BAFC-376E-48DA-B5DA-31CC25AA5A96}"/>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1614791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4CB04-C420-4025-A0E7-3AD37A433698}"/>
              </a:ext>
            </a:extLst>
          </p:cNvPr>
          <p:cNvSpPr>
            <a:spLocks noGrp="1"/>
          </p:cNvSpPr>
          <p:nvPr>
            <p:ph type="title"/>
          </p:nvPr>
        </p:nvSpPr>
        <p:spPr>
          <a:xfrm>
            <a:off x="838200" y="1"/>
            <a:ext cx="10515600" cy="877077"/>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F8E35C42-33C6-400D-BA74-671AF110E30B}"/>
              </a:ext>
            </a:extLst>
          </p:cNvPr>
          <p:cNvSpPr>
            <a:spLocks noGrp="1"/>
          </p:cNvSpPr>
          <p:nvPr>
            <p:ph idx="1"/>
          </p:nvPr>
        </p:nvSpPr>
        <p:spPr>
          <a:xfrm>
            <a:off x="838200" y="877078"/>
            <a:ext cx="10515600" cy="5299885"/>
          </a:xfrm>
        </p:spPr>
        <p:txBody>
          <a:bodyPr>
            <a:normAutofit/>
          </a:bodyPr>
          <a:lstStyle/>
          <a:p>
            <a:r>
              <a:rPr lang="en-US" altLang="zh-TW" sz="2400" b="0" i="0" dirty="0">
                <a:solidFill>
                  <a:srgbClr val="2E2E2E"/>
                </a:solidFill>
                <a:effectLst/>
                <a:latin typeface="NexusSerif"/>
              </a:rPr>
              <a:t>Proposed model</a:t>
            </a:r>
          </a:p>
          <a:p>
            <a:pPr marL="0" indent="0">
              <a:buNone/>
            </a:pPr>
            <a:r>
              <a:rPr lang="zh-TW" altLang="en-US" sz="2000" b="0" i="0" dirty="0">
                <a:solidFill>
                  <a:srgbClr val="2E2E2E"/>
                </a:solidFill>
                <a:effectLst/>
                <a:latin typeface="NexusSerif"/>
              </a:rPr>
              <a:t>  </a:t>
            </a:r>
            <a:endParaRPr lang="en-US" altLang="zh-TW" sz="2000" dirty="0">
              <a:solidFill>
                <a:srgbClr val="2E2E2E"/>
              </a:solidFill>
              <a:latin typeface="NexusSerif"/>
            </a:endParaRPr>
          </a:p>
        </p:txBody>
      </p:sp>
      <p:pic>
        <p:nvPicPr>
          <p:cNvPr id="5" name="圖片 4">
            <a:extLst>
              <a:ext uri="{FF2B5EF4-FFF2-40B4-BE49-F238E27FC236}">
                <a16:creationId xmlns:a16="http://schemas.microsoft.com/office/drawing/2014/main" id="{F5FD391D-132B-48C8-BC19-B69796B03160}"/>
              </a:ext>
            </a:extLst>
          </p:cNvPr>
          <p:cNvPicPr>
            <a:picLocks noChangeAspect="1"/>
          </p:cNvPicPr>
          <p:nvPr/>
        </p:nvPicPr>
        <p:blipFill>
          <a:blip r:embed="rId2"/>
          <a:stretch>
            <a:fillRect/>
          </a:stretch>
        </p:blipFill>
        <p:spPr>
          <a:xfrm>
            <a:off x="2109231" y="1528114"/>
            <a:ext cx="7973538" cy="4648849"/>
          </a:xfrm>
          <a:prstGeom prst="rect">
            <a:avLst/>
          </a:prstGeom>
        </p:spPr>
      </p:pic>
    </p:spTree>
    <p:extLst>
      <p:ext uri="{BB962C8B-B14F-4D97-AF65-F5344CB8AC3E}">
        <p14:creationId xmlns:p14="http://schemas.microsoft.com/office/powerpoint/2010/main" val="2022087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4CB04-C420-4025-A0E7-3AD37A433698}"/>
              </a:ext>
            </a:extLst>
          </p:cNvPr>
          <p:cNvSpPr>
            <a:spLocks noGrp="1"/>
          </p:cNvSpPr>
          <p:nvPr>
            <p:ph type="title"/>
          </p:nvPr>
        </p:nvSpPr>
        <p:spPr>
          <a:xfrm>
            <a:off x="838200" y="1"/>
            <a:ext cx="10515600" cy="877077"/>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F8E35C42-33C6-400D-BA74-671AF110E30B}"/>
              </a:ext>
            </a:extLst>
          </p:cNvPr>
          <p:cNvSpPr>
            <a:spLocks noGrp="1"/>
          </p:cNvSpPr>
          <p:nvPr>
            <p:ph idx="1"/>
          </p:nvPr>
        </p:nvSpPr>
        <p:spPr>
          <a:xfrm>
            <a:off x="838200" y="877078"/>
            <a:ext cx="10515600" cy="5299885"/>
          </a:xfrm>
        </p:spPr>
        <p:txBody>
          <a:bodyPr>
            <a:normAutofit/>
          </a:bodyPr>
          <a:lstStyle/>
          <a:p>
            <a:r>
              <a:rPr lang="en-US" altLang="zh-TW" sz="2400" b="0" i="0" dirty="0">
                <a:solidFill>
                  <a:srgbClr val="2E2E2E"/>
                </a:solidFill>
                <a:effectLst/>
                <a:latin typeface="NexusSerif"/>
              </a:rPr>
              <a:t>Proposed model</a:t>
            </a:r>
          </a:p>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Convolution neural network is composed of various layers such as convolution layer, pooling layer, </a:t>
            </a:r>
            <a:r>
              <a:rPr lang="en-US" altLang="zh-TW" sz="2000" b="0" i="0" dirty="0" err="1">
                <a:solidFill>
                  <a:srgbClr val="2E2E2E"/>
                </a:solidFill>
                <a:effectLst/>
                <a:latin typeface="NexusSerif"/>
              </a:rPr>
              <a:t>ReLU</a:t>
            </a:r>
            <a:r>
              <a:rPr lang="en-US" altLang="zh-TW" sz="2000" b="0" i="0" dirty="0">
                <a:solidFill>
                  <a:srgbClr val="2E2E2E"/>
                </a:solidFill>
                <a:effectLst/>
                <a:latin typeface="NexusSerif"/>
              </a:rPr>
              <a:t> layer, dropout layer, and fully connected layer. Each layer contains different hyper-parameters to be tuned while learning. </a:t>
            </a:r>
          </a:p>
          <a:p>
            <a:pPr marL="0" indent="0">
              <a:buNone/>
            </a:pPr>
            <a:r>
              <a:rPr lang="zh-TW" altLang="en-US" sz="2000" dirty="0">
                <a:solidFill>
                  <a:srgbClr val="2E2E2E"/>
                </a:solidFill>
                <a:latin typeface="NexusSerif"/>
              </a:rPr>
              <a:t>    </a:t>
            </a:r>
            <a:r>
              <a:rPr lang="en-US" altLang="zh-TW" sz="2000" b="0" i="0" dirty="0">
                <a:solidFill>
                  <a:srgbClr val="2E2E2E"/>
                </a:solidFill>
                <a:effectLst/>
                <a:latin typeface="NexusSerif"/>
              </a:rPr>
              <a:t>The best combination of the hyper-parameters of each layer was chosen based on a grid search approach. The tuned hyperparameters are the number of convolution layer, the number of filters in the convolution layers, the size of filters in the convolution layer, and the dropout rate after convolution layers.</a:t>
            </a:r>
            <a:r>
              <a:rPr lang="zh-TW" altLang="en-US" sz="2000" b="0" i="0" dirty="0">
                <a:solidFill>
                  <a:srgbClr val="2E2E2E"/>
                </a:solidFill>
                <a:effectLst/>
                <a:latin typeface="NexusSerif"/>
              </a:rPr>
              <a:t> </a:t>
            </a:r>
            <a:r>
              <a:rPr lang="en-US" altLang="zh-TW" sz="2000" b="0" i="0" dirty="0">
                <a:solidFill>
                  <a:srgbClr val="2E2E2E"/>
                </a:solidFill>
                <a:effectLst/>
                <a:latin typeface="NexusSerif"/>
              </a:rPr>
              <a:t>Table 1  represents the hyperparameter selection of the model.</a:t>
            </a:r>
            <a:endParaRPr lang="en-US" altLang="zh-TW" sz="2000" dirty="0">
              <a:solidFill>
                <a:srgbClr val="2E2E2E"/>
              </a:solidFill>
              <a:latin typeface="NexusSerif"/>
            </a:endParaRPr>
          </a:p>
        </p:txBody>
      </p:sp>
      <p:pic>
        <p:nvPicPr>
          <p:cNvPr id="5" name="圖片 4">
            <a:extLst>
              <a:ext uri="{FF2B5EF4-FFF2-40B4-BE49-F238E27FC236}">
                <a16:creationId xmlns:a16="http://schemas.microsoft.com/office/drawing/2014/main" id="{DC6D699E-DB80-44E9-976B-C4C842E83B0B}"/>
              </a:ext>
            </a:extLst>
          </p:cNvPr>
          <p:cNvPicPr>
            <a:picLocks noChangeAspect="1"/>
          </p:cNvPicPr>
          <p:nvPr/>
        </p:nvPicPr>
        <p:blipFill>
          <a:blip r:embed="rId2"/>
          <a:stretch>
            <a:fillRect/>
          </a:stretch>
        </p:blipFill>
        <p:spPr>
          <a:xfrm>
            <a:off x="2075889" y="3429000"/>
            <a:ext cx="8040222" cy="2391109"/>
          </a:xfrm>
          <a:prstGeom prst="rect">
            <a:avLst/>
          </a:prstGeom>
        </p:spPr>
      </p:pic>
    </p:spTree>
    <p:extLst>
      <p:ext uri="{BB962C8B-B14F-4D97-AF65-F5344CB8AC3E}">
        <p14:creationId xmlns:p14="http://schemas.microsoft.com/office/powerpoint/2010/main" val="410704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4CB04-C420-4025-A0E7-3AD37A433698}"/>
              </a:ext>
            </a:extLst>
          </p:cNvPr>
          <p:cNvSpPr>
            <a:spLocks noGrp="1"/>
          </p:cNvSpPr>
          <p:nvPr>
            <p:ph type="title"/>
          </p:nvPr>
        </p:nvSpPr>
        <p:spPr>
          <a:xfrm>
            <a:off x="838200" y="1"/>
            <a:ext cx="10515600" cy="877077"/>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F8E35C42-33C6-400D-BA74-671AF110E30B}"/>
              </a:ext>
            </a:extLst>
          </p:cNvPr>
          <p:cNvSpPr>
            <a:spLocks noGrp="1"/>
          </p:cNvSpPr>
          <p:nvPr>
            <p:ph idx="1"/>
          </p:nvPr>
        </p:nvSpPr>
        <p:spPr>
          <a:xfrm>
            <a:off x="838200" y="877078"/>
            <a:ext cx="5328515" cy="5686951"/>
          </a:xfrm>
        </p:spPr>
        <p:txBody>
          <a:bodyPr>
            <a:normAutofit fontScale="92500" lnSpcReduction="10000"/>
          </a:bodyPr>
          <a:lstStyle/>
          <a:p>
            <a:r>
              <a:rPr lang="en-US" altLang="zh-TW" sz="2400" b="0" i="0" dirty="0">
                <a:solidFill>
                  <a:srgbClr val="2E2E2E"/>
                </a:solidFill>
                <a:effectLst/>
                <a:latin typeface="NexusSerif"/>
              </a:rPr>
              <a:t>Proposed model</a:t>
            </a:r>
            <a:r>
              <a:rPr lang="zh-TW" altLang="en-US" sz="2400" b="0" i="0" dirty="0">
                <a:solidFill>
                  <a:srgbClr val="2E2E2E"/>
                </a:solidFill>
                <a:effectLst/>
                <a:latin typeface="NexusSerif"/>
              </a:rPr>
              <a:t> </a:t>
            </a:r>
            <a:endParaRPr lang="en-US" altLang="zh-TW" sz="2400" b="0" i="0" dirty="0">
              <a:solidFill>
                <a:srgbClr val="2E2E2E"/>
              </a:solidFill>
              <a:effectLst/>
              <a:latin typeface="NexusSerif"/>
            </a:endParaRPr>
          </a:p>
          <a:p>
            <a:pPr marL="0" indent="0">
              <a:buNone/>
            </a:pPr>
            <a:r>
              <a:rPr lang="zh-TW" altLang="en-US" sz="2400" dirty="0">
                <a:solidFill>
                  <a:srgbClr val="2E2E2E"/>
                </a:solidFill>
                <a:latin typeface="NexusSerif"/>
              </a:rPr>
              <a:t>    </a:t>
            </a:r>
            <a:r>
              <a:rPr lang="en-US" altLang="zh-TW" sz="2000" dirty="0">
                <a:solidFill>
                  <a:srgbClr val="2E2E2E"/>
                </a:solidFill>
                <a:latin typeface="NexusSerif"/>
              </a:rPr>
              <a:t>Table 1</a:t>
            </a:r>
            <a:r>
              <a:rPr lang="en-US" altLang="zh-TW" sz="2400" dirty="0">
                <a:solidFill>
                  <a:srgbClr val="2E2E2E"/>
                </a:solidFill>
                <a:latin typeface="NexusSerif"/>
              </a:rPr>
              <a:t> </a:t>
            </a:r>
            <a:r>
              <a:rPr lang="en-US" altLang="zh-TW" sz="2000" b="0" i="0" dirty="0">
                <a:solidFill>
                  <a:srgbClr val="2E2E2E"/>
                </a:solidFill>
                <a:effectLst/>
                <a:latin typeface="NexusSerif"/>
              </a:rPr>
              <a:t>shows the architecture of the proposed model. The Conv1D (</a:t>
            </a:r>
            <a:r>
              <a:rPr lang="en-US" altLang="zh-TW" sz="2000" b="0" i="0" dirty="0" err="1">
                <a:solidFill>
                  <a:srgbClr val="2E2E2E"/>
                </a:solidFill>
                <a:effectLst/>
                <a:latin typeface="NexusSerif"/>
              </a:rPr>
              <a:t>f,s</a:t>
            </a:r>
            <a:r>
              <a:rPr lang="en-US" altLang="zh-TW" sz="2000" b="0" i="0" dirty="0">
                <a:solidFill>
                  <a:srgbClr val="2E2E2E"/>
                </a:solidFill>
                <a:effectLst/>
                <a:latin typeface="NexusSerif"/>
              </a:rPr>
              <a:t>) is a one-dimensional convolution layer where </a:t>
            </a:r>
            <a:r>
              <a:rPr lang="en-US" altLang="zh-TW" sz="2000" b="0" i="1" dirty="0">
                <a:solidFill>
                  <a:srgbClr val="2E2E2E"/>
                </a:solidFill>
                <a:effectLst/>
                <a:latin typeface="NexusSerif"/>
              </a:rPr>
              <a:t>f</a:t>
            </a:r>
            <a:r>
              <a:rPr lang="en-US" altLang="zh-TW" sz="2000" b="0" i="0" dirty="0">
                <a:solidFill>
                  <a:srgbClr val="2E2E2E"/>
                </a:solidFill>
                <a:effectLst/>
                <a:latin typeface="NexusSerif"/>
              </a:rPr>
              <a:t> is the number of filters and </a:t>
            </a:r>
            <a:r>
              <a:rPr lang="en-US" altLang="zh-TW" sz="2000" b="0" i="1" dirty="0">
                <a:solidFill>
                  <a:srgbClr val="2E2E2E"/>
                </a:solidFill>
                <a:effectLst/>
                <a:latin typeface="NexusSerif"/>
              </a:rPr>
              <a:t>s</a:t>
            </a:r>
            <a:r>
              <a:rPr lang="en-US" altLang="zh-TW" sz="2000" b="0" i="0" dirty="0">
                <a:solidFill>
                  <a:srgbClr val="2E2E2E"/>
                </a:solidFill>
                <a:effectLst/>
                <a:latin typeface="NexusSerif"/>
              </a:rPr>
              <a:t> is the size of the filter. Every convolution layer is followed by a nonlinear activation function known as rectified linear unit (</a:t>
            </a:r>
            <a:r>
              <a:rPr lang="en-US" altLang="zh-TW" sz="2000" b="0" i="0" dirty="0" err="1">
                <a:solidFill>
                  <a:srgbClr val="2E2E2E"/>
                </a:solidFill>
                <a:effectLst/>
                <a:latin typeface="NexusSerif"/>
              </a:rPr>
              <a:t>ReLU</a:t>
            </a:r>
            <a:r>
              <a:rPr lang="en-US" altLang="zh-TW" sz="2000" b="0" i="0" dirty="0">
                <a:solidFill>
                  <a:srgbClr val="2E2E2E"/>
                </a:solidFill>
                <a:effectLst/>
                <a:latin typeface="NexusSerif"/>
              </a:rPr>
              <a:t>).</a:t>
            </a:r>
          </a:p>
          <a:p>
            <a:pPr marL="0" indent="0" algn="l">
              <a:buNone/>
            </a:pPr>
            <a:r>
              <a:rPr lang="en-US" altLang="zh-TW" sz="2000" dirty="0">
                <a:solidFill>
                  <a:srgbClr val="2E2E2E"/>
                </a:solidFill>
                <a:latin typeface="NexusSerif"/>
              </a:rPr>
              <a:t>    </a:t>
            </a:r>
            <a:r>
              <a:rPr lang="en-US" altLang="zh-TW" sz="2000" b="0" i="0" dirty="0">
                <a:solidFill>
                  <a:srgbClr val="2E2E2E"/>
                </a:solidFill>
                <a:effectLst/>
                <a:latin typeface="NexusSerif"/>
              </a:rPr>
              <a:t>The Dropout (p) is used as an operator with a probability of </a:t>
            </a:r>
            <a:r>
              <a:rPr lang="en-US" altLang="zh-TW" sz="2000" b="0" i="1" dirty="0">
                <a:solidFill>
                  <a:srgbClr val="2E2E2E"/>
                </a:solidFill>
                <a:effectLst/>
                <a:latin typeface="NexusSerif"/>
              </a:rPr>
              <a:t>p</a:t>
            </a:r>
            <a:r>
              <a:rPr lang="en-US" altLang="zh-TW" sz="2000" b="0" i="0" dirty="0">
                <a:solidFill>
                  <a:srgbClr val="2E2E2E"/>
                </a:solidFill>
                <a:effectLst/>
                <a:latin typeface="NexusSerif"/>
              </a:rPr>
              <a:t> to prevent a model from overfitting. Maxpool1D (</a:t>
            </a:r>
            <a:r>
              <a:rPr lang="en-US" altLang="zh-TW" sz="2000" b="0" i="0" dirty="0" err="1">
                <a:solidFill>
                  <a:srgbClr val="2E2E2E"/>
                </a:solidFill>
                <a:effectLst/>
                <a:latin typeface="NexusSerif"/>
              </a:rPr>
              <a:t>m,d</a:t>
            </a:r>
            <a:r>
              <a:rPr lang="en-US" altLang="zh-TW" sz="2000" b="0" i="0" dirty="0">
                <a:solidFill>
                  <a:srgbClr val="2E2E2E"/>
                </a:solidFill>
                <a:effectLst/>
                <a:latin typeface="NexusSerif"/>
              </a:rPr>
              <a:t>) reduces the dimensionality by selecting the maximum value within the window </a:t>
            </a:r>
            <a:r>
              <a:rPr lang="en-US" altLang="zh-TW" sz="2000" b="0" i="1" dirty="0">
                <a:solidFill>
                  <a:srgbClr val="2E2E2E"/>
                </a:solidFill>
                <a:effectLst/>
                <a:latin typeface="NexusSerif"/>
              </a:rPr>
              <a:t>m</a:t>
            </a:r>
            <a:r>
              <a:rPr lang="en-US" altLang="zh-TW" sz="2000" b="0" i="0" dirty="0">
                <a:solidFill>
                  <a:srgbClr val="2E2E2E"/>
                </a:solidFill>
                <a:effectLst/>
                <a:latin typeface="NexusSerif"/>
              </a:rPr>
              <a:t> where </a:t>
            </a:r>
            <a:r>
              <a:rPr lang="en-US" altLang="zh-TW" sz="2000" b="0" i="1" dirty="0">
                <a:solidFill>
                  <a:srgbClr val="2E2E2E"/>
                </a:solidFill>
                <a:effectLst/>
                <a:latin typeface="NexusSerif"/>
              </a:rPr>
              <a:t>m</a:t>
            </a:r>
            <a:r>
              <a:rPr lang="en-US" altLang="zh-TW" sz="2000" b="0" i="0" dirty="0">
                <a:solidFill>
                  <a:srgbClr val="2E2E2E"/>
                </a:solidFill>
                <a:effectLst/>
                <a:latin typeface="NexusSerif"/>
              </a:rPr>
              <a:t> is the pool-size and </a:t>
            </a:r>
            <a:r>
              <a:rPr lang="en-US" altLang="zh-TW" sz="2000" b="0" i="1" dirty="0">
                <a:solidFill>
                  <a:srgbClr val="2E2E2E"/>
                </a:solidFill>
                <a:effectLst/>
                <a:latin typeface="NexusSerif"/>
              </a:rPr>
              <a:t>d</a:t>
            </a:r>
            <a:r>
              <a:rPr lang="en-US" altLang="zh-TW" sz="2000" b="0" i="0" dirty="0">
                <a:solidFill>
                  <a:srgbClr val="2E2E2E"/>
                </a:solidFill>
                <a:effectLst/>
                <a:latin typeface="NexusSerif"/>
              </a:rPr>
              <a:t> is stride. Dense (n) is a fully connected layer with </a:t>
            </a:r>
            <a:r>
              <a:rPr lang="en-US" altLang="zh-TW" sz="2000" b="0" i="1" dirty="0">
                <a:solidFill>
                  <a:srgbClr val="2E2E2E"/>
                </a:solidFill>
                <a:effectLst/>
                <a:latin typeface="NexusSerif"/>
              </a:rPr>
              <a:t>n</a:t>
            </a:r>
            <a:r>
              <a:rPr lang="en-US" altLang="zh-TW" sz="2000" b="0" i="0" dirty="0">
                <a:solidFill>
                  <a:srgbClr val="2E2E2E"/>
                </a:solidFill>
                <a:effectLst/>
                <a:latin typeface="NexusSerif"/>
              </a:rPr>
              <a:t> number of nodes. The last layer is Sigmoid () function which is a nonlinear activation function that squeezes the output values between 0 and 1. We used this layer to predict if the input sequence has an m6A site or non-m6A site.</a:t>
            </a:r>
          </a:p>
          <a:p>
            <a:pPr marL="0" indent="0" algn="l">
              <a:buNone/>
            </a:pPr>
            <a:r>
              <a:rPr lang="en-US" altLang="zh-TW" sz="2000" b="0" i="0" dirty="0">
                <a:solidFill>
                  <a:srgbClr val="2E2E2E"/>
                </a:solidFill>
                <a:effectLst/>
                <a:latin typeface="NexusSerif"/>
              </a:rPr>
              <a:t>Our proposed model used </a:t>
            </a:r>
            <a:r>
              <a:rPr lang="en-US" altLang="zh-TW" sz="2000" b="0" i="0" dirty="0" err="1">
                <a:solidFill>
                  <a:srgbClr val="2E2E2E"/>
                </a:solidFill>
                <a:effectLst/>
                <a:latin typeface="NexusSerif"/>
              </a:rPr>
              <a:t>Keras</a:t>
            </a:r>
            <a:r>
              <a:rPr lang="en-US" altLang="zh-TW" sz="2000" b="0" i="0" dirty="0">
                <a:solidFill>
                  <a:srgbClr val="2E2E2E"/>
                </a:solidFill>
                <a:effectLst/>
                <a:latin typeface="NexusSerif"/>
              </a:rPr>
              <a:t> framework. The number of epoch, the learning rate, and the batch size were set to 50, 0.005, and 32, respectively. The Adam optimizer was used.</a:t>
            </a:r>
          </a:p>
          <a:p>
            <a:pPr marL="0" indent="0">
              <a:buNone/>
            </a:pPr>
            <a:endParaRPr lang="en-US" altLang="zh-TW" sz="2000" dirty="0">
              <a:solidFill>
                <a:srgbClr val="2E2E2E"/>
              </a:solidFill>
              <a:latin typeface="NexusSerif"/>
            </a:endParaRPr>
          </a:p>
        </p:txBody>
      </p:sp>
      <p:pic>
        <p:nvPicPr>
          <p:cNvPr id="6" name="圖片 5">
            <a:extLst>
              <a:ext uri="{FF2B5EF4-FFF2-40B4-BE49-F238E27FC236}">
                <a16:creationId xmlns:a16="http://schemas.microsoft.com/office/drawing/2014/main" id="{71FE76CA-39C5-4CCE-A03C-8E33DC81968C}"/>
              </a:ext>
            </a:extLst>
          </p:cNvPr>
          <p:cNvPicPr>
            <a:picLocks noChangeAspect="1"/>
          </p:cNvPicPr>
          <p:nvPr/>
        </p:nvPicPr>
        <p:blipFill>
          <a:blip r:embed="rId2"/>
          <a:stretch>
            <a:fillRect/>
          </a:stretch>
        </p:blipFill>
        <p:spPr>
          <a:xfrm>
            <a:off x="6166715" y="583108"/>
            <a:ext cx="5624069" cy="5397814"/>
          </a:xfrm>
          <a:prstGeom prst="rect">
            <a:avLst/>
          </a:prstGeom>
        </p:spPr>
      </p:pic>
    </p:spTree>
    <p:extLst>
      <p:ext uri="{BB962C8B-B14F-4D97-AF65-F5344CB8AC3E}">
        <p14:creationId xmlns:p14="http://schemas.microsoft.com/office/powerpoint/2010/main" val="2212152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4CB04-C420-4025-A0E7-3AD37A433698}"/>
              </a:ext>
            </a:extLst>
          </p:cNvPr>
          <p:cNvSpPr>
            <a:spLocks noGrp="1"/>
          </p:cNvSpPr>
          <p:nvPr>
            <p:ph type="title"/>
          </p:nvPr>
        </p:nvSpPr>
        <p:spPr>
          <a:xfrm>
            <a:off x="838200" y="1"/>
            <a:ext cx="10515600" cy="877077"/>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F8E35C42-33C6-400D-BA74-671AF110E30B}"/>
              </a:ext>
            </a:extLst>
          </p:cNvPr>
          <p:cNvSpPr>
            <a:spLocks noGrp="1"/>
          </p:cNvSpPr>
          <p:nvPr>
            <p:ph idx="1"/>
          </p:nvPr>
        </p:nvSpPr>
        <p:spPr>
          <a:xfrm>
            <a:off x="838200" y="877078"/>
            <a:ext cx="10515600" cy="5686951"/>
          </a:xfrm>
        </p:spPr>
        <p:txBody>
          <a:bodyPr>
            <a:normAutofit/>
          </a:bodyPr>
          <a:lstStyle/>
          <a:p>
            <a:r>
              <a:rPr lang="en-US" altLang="zh-TW" sz="2400" b="0" i="0" dirty="0">
                <a:solidFill>
                  <a:srgbClr val="2E2E2E"/>
                </a:solidFill>
                <a:effectLst/>
                <a:latin typeface="NexusSerif"/>
              </a:rPr>
              <a:t>Performance evaluation</a:t>
            </a:r>
          </a:p>
          <a:p>
            <a:pPr marL="0" indent="0">
              <a:buNone/>
            </a:pPr>
            <a:r>
              <a:rPr lang="en-US" altLang="zh-TW" sz="2000" b="0" i="0" dirty="0">
                <a:solidFill>
                  <a:srgbClr val="2E2E2E"/>
                </a:solidFill>
                <a:effectLst/>
                <a:latin typeface="NexusSerif"/>
              </a:rPr>
              <a:t>    In order to evaluate the success rate of the trained model, we selected and performed proper cross-validation. Four metrics are usually used to calculate the performance of prediction system. They are accuracy (ACC), Mathew’s correlation coefficient (MCC), specificity (</a:t>
            </a:r>
            <a:r>
              <a:rPr lang="en-US" altLang="zh-TW" sz="2000" b="0" i="0" dirty="0" err="1">
                <a:solidFill>
                  <a:srgbClr val="2E2E2E"/>
                </a:solidFill>
                <a:effectLst/>
                <a:latin typeface="NexusSerif"/>
              </a:rPr>
              <a:t>Sp</a:t>
            </a:r>
            <a:r>
              <a:rPr lang="en-US" altLang="zh-TW" sz="2000" b="0" i="0" dirty="0">
                <a:solidFill>
                  <a:srgbClr val="2E2E2E"/>
                </a:solidFill>
                <a:effectLst/>
                <a:latin typeface="NexusSerif"/>
              </a:rPr>
              <a:t>), and sensitivity (Sn).</a:t>
            </a:r>
            <a:endParaRPr lang="en-US" altLang="zh-TW" sz="2000" dirty="0">
              <a:solidFill>
                <a:srgbClr val="2E2E2E"/>
              </a:solidFill>
              <a:latin typeface="NexusSerif"/>
            </a:endParaRPr>
          </a:p>
        </p:txBody>
      </p:sp>
      <p:pic>
        <p:nvPicPr>
          <p:cNvPr id="5" name="圖片 4">
            <a:extLst>
              <a:ext uri="{FF2B5EF4-FFF2-40B4-BE49-F238E27FC236}">
                <a16:creationId xmlns:a16="http://schemas.microsoft.com/office/drawing/2014/main" id="{C2828BD6-CD9F-4FC4-B9CE-C5FC06D7E148}"/>
              </a:ext>
            </a:extLst>
          </p:cNvPr>
          <p:cNvPicPr>
            <a:picLocks noChangeAspect="1"/>
          </p:cNvPicPr>
          <p:nvPr/>
        </p:nvPicPr>
        <p:blipFill>
          <a:blip r:embed="rId3"/>
          <a:stretch>
            <a:fillRect/>
          </a:stretch>
        </p:blipFill>
        <p:spPr>
          <a:xfrm>
            <a:off x="3785865" y="2774883"/>
            <a:ext cx="4620270" cy="2819794"/>
          </a:xfrm>
          <a:prstGeom prst="rect">
            <a:avLst/>
          </a:prstGeom>
        </p:spPr>
      </p:pic>
    </p:spTree>
    <p:extLst>
      <p:ext uri="{BB962C8B-B14F-4D97-AF65-F5344CB8AC3E}">
        <p14:creationId xmlns:p14="http://schemas.microsoft.com/office/powerpoint/2010/main" val="2457158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4CB04-C420-4025-A0E7-3AD37A433698}"/>
              </a:ext>
            </a:extLst>
          </p:cNvPr>
          <p:cNvSpPr>
            <a:spLocks noGrp="1"/>
          </p:cNvSpPr>
          <p:nvPr>
            <p:ph type="title"/>
          </p:nvPr>
        </p:nvSpPr>
        <p:spPr>
          <a:xfrm>
            <a:off x="838200" y="1"/>
            <a:ext cx="10515600" cy="877077"/>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F8E35C42-33C6-400D-BA74-671AF110E30B}"/>
              </a:ext>
            </a:extLst>
          </p:cNvPr>
          <p:cNvSpPr>
            <a:spLocks noGrp="1"/>
          </p:cNvSpPr>
          <p:nvPr>
            <p:ph idx="1"/>
          </p:nvPr>
        </p:nvSpPr>
        <p:spPr>
          <a:xfrm>
            <a:off x="838200" y="877078"/>
            <a:ext cx="10515600" cy="5686951"/>
          </a:xfrm>
        </p:spPr>
        <p:txBody>
          <a:bodyPr>
            <a:normAutofit/>
          </a:bodyPr>
          <a:lstStyle/>
          <a:p>
            <a:r>
              <a:rPr lang="en-US" altLang="zh-TW" sz="2400" b="0" i="0" dirty="0">
                <a:solidFill>
                  <a:srgbClr val="2E2E2E"/>
                </a:solidFill>
                <a:effectLst/>
                <a:latin typeface="NexusSerif"/>
              </a:rPr>
              <a:t>Cross-validation</a:t>
            </a:r>
            <a:r>
              <a:rPr lang="en-US" altLang="zh-TW" sz="2000" b="0" i="0" dirty="0">
                <a:solidFill>
                  <a:srgbClr val="2E2E2E"/>
                </a:solidFill>
                <a:effectLst/>
                <a:latin typeface="NexusSerif"/>
              </a:rPr>
              <a:t>    </a:t>
            </a:r>
          </a:p>
          <a:p>
            <a:pPr marL="0" indent="0">
              <a:buNone/>
            </a:pPr>
            <a:r>
              <a:rPr lang="en-US" altLang="zh-TW" sz="2000" b="0" i="0" dirty="0">
                <a:solidFill>
                  <a:srgbClr val="2E2E2E"/>
                </a:solidFill>
                <a:effectLst/>
                <a:latin typeface="NexusSerif"/>
              </a:rPr>
              <a:t>    Choosing a precise cross-validation method is also a foremost part for evaluating the performance of the proposed model. There are three basic cross validation methods: independent dataset test, k-fold cross-validation, and jackknife test. </a:t>
            </a:r>
          </a:p>
          <a:p>
            <a:pPr marL="0" indent="0">
              <a:buNone/>
            </a:pPr>
            <a:r>
              <a:rPr lang="en-US" altLang="zh-TW" sz="2000" b="0" i="0" dirty="0">
                <a:solidFill>
                  <a:srgbClr val="2E2E2E"/>
                </a:solidFill>
                <a:effectLst/>
                <a:latin typeface="NexusSerif"/>
              </a:rPr>
              <a:t>    Among these, the k-fold cross-validation is the most robust method used for performance evaluation of predictors. In this work, we used 10-fold cross-validation by dividing the whole dataset randomly into 10 partitions of approximately equal sizes of 10 subsets. A single subset was used as a test dataset to evaluate the proposed model while the remaining 9 subsets were retained as training datasets. The cross-validation process was repeated 10 times, with every subset used once as the test data. Then we calculated the average from the 10 results of all folds.</a:t>
            </a:r>
            <a:endParaRPr lang="en-US" altLang="zh-TW" sz="2000" dirty="0">
              <a:solidFill>
                <a:srgbClr val="2E2E2E"/>
              </a:solidFill>
              <a:latin typeface="NexusSerif"/>
            </a:endParaRPr>
          </a:p>
        </p:txBody>
      </p:sp>
    </p:spTree>
    <p:extLst>
      <p:ext uri="{BB962C8B-B14F-4D97-AF65-F5344CB8AC3E}">
        <p14:creationId xmlns:p14="http://schemas.microsoft.com/office/powerpoint/2010/main" val="3521364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4CB04-C420-4025-A0E7-3AD37A433698}"/>
              </a:ext>
            </a:extLst>
          </p:cNvPr>
          <p:cNvSpPr>
            <a:spLocks noGrp="1"/>
          </p:cNvSpPr>
          <p:nvPr>
            <p:ph type="title"/>
          </p:nvPr>
        </p:nvSpPr>
        <p:spPr>
          <a:xfrm>
            <a:off x="838200" y="1"/>
            <a:ext cx="10515600" cy="877077"/>
          </a:xfrm>
        </p:spPr>
        <p:txBody>
          <a:bodyPr/>
          <a:lstStyle/>
          <a:p>
            <a:r>
              <a:rPr lang="en-US" altLang="zh-TW" dirty="0"/>
              <a:t>Results and discussion</a:t>
            </a:r>
            <a:endParaRPr lang="zh-TW" altLang="en-US" dirty="0"/>
          </a:p>
        </p:txBody>
      </p:sp>
      <p:sp>
        <p:nvSpPr>
          <p:cNvPr id="3" name="內容版面配置區 2">
            <a:extLst>
              <a:ext uri="{FF2B5EF4-FFF2-40B4-BE49-F238E27FC236}">
                <a16:creationId xmlns:a16="http://schemas.microsoft.com/office/drawing/2014/main" id="{F8E35C42-33C6-400D-BA74-671AF110E30B}"/>
              </a:ext>
            </a:extLst>
          </p:cNvPr>
          <p:cNvSpPr>
            <a:spLocks noGrp="1"/>
          </p:cNvSpPr>
          <p:nvPr>
            <p:ph idx="1"/>
          </p:nvPr>
        </p:nvSpPr>
        <p:spPr>
          <a:xfrm>
            <a:off x="838200" y="877078"/>
            <a:ext cx="10515600" cy="5686951"/>
          </a:xfrm>
        </p:spPr>
        <p:txBody>
          <a:bodyPr>
            <a:normAutofit/>
          </a:bodyPr>
          <a:lstStyle/>
          <a:p>
            <a:pPr marL="0" indent="0">
              <a:buNone/>
            </a:pPr>
            <a:r>
              <a:rPr lang="en-US" altLang="zh-TW" sz="2000" b="0" i="0" dirty="0">
                <a:solidFill>
                  <a:srgbClr val="2E2E2E"/>
                </a:solidFill>
                <a:effectLst/>
                <a:latin typeface="NexusSerif"/>
              </a:rPr>
              <a:t>    In this part, we discuss the achievement of the proposed model using benchmark dataset via the k-fold cross-validation test. </a:t>
            </a:r>
            <a:r>
              <a:rPr lang="en-US" altLang="zh-TW" sz="2000" b="0" i="0">
                <a:solidFill>
                  <a:srgbClr val="2E2E2E"/>
                </a:solidFill>
                <a:effectLst/>
                <a:latin typeface="NexusSerif"/>
              </a:rPr>
              <a:t>Table </a:t>
            </a:r>
            <a:r>
              <a:rPr lang="en-US" altLang="zh-TW" sz="2000" b="0" i="0" dirty="0">
                <a:solidFill>
                  <a:srgbClr val="2E2E2E"/>
                </a:solidFill>
                <a:effectLst/>
                <a:latin typeface="NexusSerif"/>
              </a:rPr>
              <a:t>3 shows the comparison of success rate between the proposed model i6mA-DNC and the existing state-of-the-art models 6 ​mA-Pred, iDNA6mA(5step rule), and iN6-methylat(5-step) for identifying N6-methyladenosine sites in the rice genome.</a:t>
            </a:r>
            <a:endParaRPr lang="en-US" altLang="zh-TW" sz="2000" dirty="0">
              <a:solidFill>
                <a:srgbClr val="2E2E2E"/>
              </a:solidFill>
              <a:latin typeface="NexusSerif"/>
            </a:endParaRPr>
          </a:p>
        </p:txBody>
      </p:sp>
      <p:pic>
        <p:nvPicPr>
          <p:cNvPr id="5" name="圖片 4">
            <a:extLst>
              <a:ext uri="{FF2B5EF4-FFF2-40B4-BE49-F238E27FC236}">
                <a16:creationId xmlns:a16="http://schemas.microsoft.com/office/drawing/2014/main" id="{316BF141-13AE-4D90-ADE6-CCB6E0A86D56}"/>
              </a:ext>
            </a:extLst>
          </p:cNvPr>
          <p:cNvPicPr>
            <a:picLocks noChangeAspect="1"/>
          </p:cNvPicPr>
          <p:nvPr/>
        </p:nvPicPr>
        <p:blipFill>
          <a:blip r:embed="rId3"/>
          <a:stretch>
            <a:fillRect/>
          </a:stretch>
        </p:blipFill>
        <p:spPr>
          <a:xfrm>
            <a:off x="2009204" y="2421234"/>
            <a:ext cx="8173591" cy="3639058"/>
          </a:xfrm>
          <a:prstGeom prst="rect">
            <a:avLst/>
          </a:prstGeom>
        </p:spPr>
      </p:pic>
    </p:spTree>
    <p:extLst>
      <p:ext uri="{BB962C8B-B14F-4D97-AF65-F5344CB8AC3E}">
        <p14:creationId xmlns:p14="http://schemas.microsoft.com/office/powerpoint/2010/main" val="928286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4CB04-C420-4025-A0E7-3AD37A433698}"/>
              </a:ext>
            </a:extLst>
          </p:cNvPr>
          <p:cNvSpPr>
            <a:spLocks noGrp="1"/>
          </p:cNvSpPr>
          <p:nvPr>
            <p:ph type="title"/>
          </p:nvPr>
        </p:nvSpPr>
        <p:spPr>
          <a:xfrm>
            <a:off x="838200" y="1"/>
            <a:ext cx="10515600" cy="877077"/>
          </a:xfrm>
        </p:spPr>
        <p:txBody>
          <a:bodyPr/>
          <a:lstStyle/>
          <a:p>
            <a:r>
              <a:rPr lang="en-US" altLang="zh-TW" dirty="0"/>
              <a:t>Results and discussion</a:t>
            </a:r>
            <a:endParaRPr lang="zh-TW" altLang="en-US" dirty="0"/>
          </a:p>
        </p:txBody>
      </p:sp>
      <p:sp>
        <p:nvSpPr>
          <p:cNvPr id="3" name="內容版面配置區 2">
            <a:extLst>
              <a:ext uri="{FF2B5EF4-FFF2-40B4-BE49-F238E27FC236}">
                <a16:creationId xmlns:a16="http://schemas.microsoft.com/office/drawing/2014/main" id="{F8E35C42-33C6-400D-BA74-671AF110E30B}"/>
              </a:ext>
            </a:extLst>
          </p:cNvPr>
          <p:cNvSpPr>
            <a:spLocks noGrp="1"/>
          </p:cNvSpPr>
          <p:nvPr>
            <p:ph idx="1"/>
          </p:nvPr>
        </p:nvSpPr>
        <p:spPr>
          <a:xfrm>
            <a:off x="838200" y="877078"/>
            <a:ext cx="10515600" cy="5686951"/>
          </a:xfrm>
        </p:spPr>
        <p:txBody>
          <a:bodyPr>
            <a:normAutofit/>
          </a:bodyPr>
          <a:lstStyle/>
          <a:p>
            <a:pPr marL="0" indent="0">
              <a:buNone/>
            </a:pPr>
            <a:r>
              <a:rPr lang="en-US" altLang="zh-TW" sz="2000" b="0" i="0" dirty="0">
                <a:solidFill>
                  <a:srgbClr val="2E2E2E"/>
                </a:solidFill>
                <a:effectLst/>
                <a:latin typeface="NexusSerif"/>
              </a:rPr>
              <a:t>    </a:t>
            </a:r>
            <a:r>
              <a:rPr lang="en-US" altLang="zh-TW" sz="2000" dirty="0">
                <a:solidFill>
                  <a:srgbClr val="2E2E2E"/>
                </a:solidFill>
                <a:latin typeface="NexusSerif"/>
              </a:rPr>
              <a:t>The area under the receiver operating characteristics curve (</a:t>
            </a:r>
            <a:r>
              <a:rPr lang="en-US" altLang="zh-TW" sz="2000" dirty="0" err="1">
                <a:solidFill>
                  <a:srgbClr val="2E2E2E"/>
                </a:solidFill>
                <a:latin typeface="NexusSerif"/>
              </a:rPr>
              <a:t>auROC</a:t>
            </a:r>
            <a:r>
              <a:rPr lang="en-US" altLang="zh-TW" sz="2000" dirty="0">
                <a:solidFill>
                  <a:srgbClr val="2E2E2E"/>
                </a:solidFill>
                <a:latin typeface="NexusSerif"/>
              </a:rPr>
              <a:t>) is used to evaluate the performance quality of a classifier. </a:t>
            </a:r>
            <a:r>
              <a:rPr lang="en-US" altLang="zh-TW" sz="2000" dirty="0">
                <a:solidFill>
                  <a:srgbClr val="2E2E2E"/>
                </a:solidFill>
                <a:latin typeface="NexusSerif"/>
                <a:hlinkClick r:id="rId3">
                  <a:extLst>
                    <a:ext uri="{A12FA001-AC4F-418D-AE19-62706E023703}">
                      <ahyp:hlinkClr xmlns:ahyp="http://schemas.microsoft.com/office/drawing/2018/hyperlinkcolor" val="tx"/>
                    </a:ext>
                  </a:extLst>
                </a:hlinkClick>
              </a:rPr>
              <a:t>Fig. 2</a:t>
            </a:r>
            <a:r>
              <a:rPr lang="en-US" altLang="zh-TW" sz="2000" dirty="0">
                <a:solidFill>
                  <a:srgbClr val="2E2E2E"/>
                </a:solidFill>
                <a:latin typeface="NexusSerif"/>
              </a:rPr>
              <a:t> represents the </a:t>
            </a:r>
            <a:r>
              <a:rPr lang="en-US" altLang="zh-TW" sz="2000" dirty="0" err="1">
                <a:solidFill>
                  <a:srgbClr val="2E2E2E"/>
                </a:solidFill>
                <a:latin typeface="NexusSerif"/>
              </a:rPr>
              <a:t>auROC</a:t>
            </a:r>
            <a:r>
              <a:rPr lang="en-US" altLang="zh-TW" sz="2000" dirty="0">
                <a:solidFill>
                  <a:srgbClr val="2E2E2E"/>
                </a:solidFill>
                <a:latin typeface="NexusSerif"/>
              </a:rPr>
              <a:t> of i6mA-DNC, which is 95.93. </a:t>
            </a:r>
          </a:p>
        </p:txBody>
      </p:sp>
      <p:pic>
        <p:nvPicPr>
          <p:cNvPr id="6" name="圖片 5">
            <a:extLst>
              <a:ext uri="{FF2B5EF4-FFF2-40B4-BE49-F238E27FC236}">
                <a16:creationId xmlns:a16="http://schemas.microsoft.com/office/drawing/2014/main" id="{AAC0A434-A636-47D7-BB6A-9DBDB71CAE1E}"/>
              </a:ext>
            </a:extLst>
          </p:cNvPr>
          <p:cNvPicPr>
            <a:picLocks noChangeAspect="1"/>
          </p:cNvPicPr>
          <p:nvPr/>
        </p:nvPicPr>
        <p:blipFill>
          <a:blip r:embed="rId4"/>
          <a:stretch>
            <a:fillRect/>
          </a:stretch>
        </p:blipFill>
        <p:spPr>
          <a:xfrm>
            <a:off x="2945858" y="2102969"/>
            <a:ext cx="6300284" cy="4101887"/>
          </a:xfrm>
          <a:prstGeom prst="rect">
            <a:avLst/>
          </a:prstGeom>
        </p:spPr>
      </p:pic>
    </p:spTree>
    <p:extLst>
      <p:ext uri="{BB962C8B-B14F-4D97-AF65-F5344CB8AC3E}">
        <p14:creationId xmlns:p14="http://schemas.microsoft.com/office/powerpoint/2010/main" val="2738899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4CB04-C420-4025-A0E7-3AD37A433698}"/>
              </a:ext>
            </a:extLst>
          </p:cNvPr>
          <p:cNvSpPr>
            <a:spLocks noGrp="1"/>
          </p:cNvSpPr>
          <p:nvPr>
            <p:ph type="title"/>
          </p:nvPr>
        </p:nvSpPr>
        <p:spPr>
          <a:xfrm>
            <a:off x="838200" y="1"/>
            <a:ext cx="10515600" cy="877077"/>
          </a:xfrm>
        </p:spPr>
        <p:txBody>
          <a:bodyPr/>
          <a:lstStyle/>
          <a:p>
            <a:r>
              <a:rPr lang="en-US" altLang="zh-TW" dirty="0"/>
              <a:t>Results and discussion</a:t>
            </a:r>
            <a:endParaRPr lang="zh-TW" altLang="en-US" dirty="0"/>
          </a:p>
        </p:txBody>
      </p:sp>
      <p:sp>
        <p:nvSpPr>
          <p:cNvPr id="3" name="內容版面配置區 2">
            <a:extLst>
              <a:ext uri="{FF2B5EF4-FFF2-40B4-BE49-F238E27FC236}">
                <a16:creationId xmlns:a16="http://schemas.microsoft.com/office/drawing/2014/main" id="{F8E35C42-33C6-400D-BA74-671AF110E30B}"/>
              </a:ext>
            </a:extLst>
          </p:cNvPr>
          <p:cNvSpPr>
            <a:spLocks noGrp="1"/>
          </p:cNvSpPr>
          <p:nvPr>
            <p:ph idx="1"/>
          </p:nvPr>
        </p:nvSpPr>
        <p:spPr>
          <a:xfrm>
            <a:off x="838200" y="877078"/>
            <a:ext cx="10515600" cy="5686951"/>
          </a:xfrm>
        </p:spPr>
        <p:txBody>
          <a:bodyPr>
            <a:normAutofit/>
          </a:bodyPr>
          <a:lstStyle/>
          <a:p>
            <a:pPr marL="0" indent="0">
              <a:buNone/>
            </a:pPr>
            <a:r>
              <a:rPr lang="en-US" altLang="zh-TW" sz="2000" b="0" i="0" dirty="0">
                <a:solidFill>
                  <a:srgbClr val="2E2E2E"/>
                </a:solidFill>
                <a:effectLst/>
                <a:latin typeface="NexusSerif"/>
              </a:rPr>
              <a:t> </a:t>
            </a:r>
            <a:r>
              <a:rPr lang="en-US" altLang="zh-TW" sz="2000" dirty="0">
                <a:solidFill>
                  <a:srgbClr val="2E2E2E"/>
                </a:solidFill>
                <a:latin typeface="NexusSerif"/>
                <a:hlinkClick r:id="rId3">
                  <a:extLst>
                    <a:ext uri="{A12FA001-AC4F-418D-AE19-62706E023703}">
                      <ahyp:hlinkClr xmlns:ahyp="http://schemas.microsoft.com/office/drawing/2018/hyperlinkcolor" val="tx"/>
                    </a:ext>
                  </a:extLst>
                </a:hlinkClick>
              </a:rPr>
              <a:t>Fig. 3</a:t>
            </a:r>
            <a:r>
              <a:rPr lang="en-US" altLang="zh-TW" sz="2000" dirty="0">
                <a:solidFill>
                  <a:srgbClr val="2E2E2E"/>
                </a:solidFill>
                <a:latin typeface="NexusSerif"/>
              </a:rPr>
              <a:t> is a graphical illustration that compares the performance between the four prediction systems: i6mA-DNC, iN6-methylat (5-step), iDNA6mA, and i6mA-Pred. This figure shows that our proposed model produced the best result. </a:t>
            </a:r>
          </a:p>
        </p:txBody>
      </p:sp>
      <p:pic>
        <p:nvPicPr>
          <p:cNvPr id="8" name="圖片 7">
            <a:extLst>
              <a:ext uri="{FF2B5EF4-FFF2-40B4-BE49-F238E27FC236}">
                <a16:creationId xmlns:a16="http://schemas.microsoft.com/office/drawing/2014/main" id="{39A1E14D-A3D5-4E2E-AF3C-399EE63800CE}"/>
              </a:ext>
            </a:extLst>
          </p:cNvPr>
          <p:cNvPicPr>
            <a:picLocks noChangeAspect="1"/>
          </p:cNvPicPr>
          <p:nvPr/>
        </p:nvPicPr>
        <p:blipFill>
          <a:blip r:embed="rId4"/>
          <a:stretch>
            <a:fillRect/>
          </a:stretch>
        </p:blipFill>
        <p:spPr>
          <a:xfrm>
            <a:off x="3242864" y="2044818"/>
            <a:ext cx="5706271" cy="4582164"/>
          </a:xfrm>
          <a:prstGeom prst="rect">
            <a:avLst/>
          </a:prstGeom>
        </p:spPr>
      </p:pic>
    </p:spTree>
    <p:extLst>
      <p:ext uri="{BB962C8B-B14F-4D97-AF65-F5344CB8AC3E}">
        <p14:creationId xmlns:p14="http://schemas.microsoft.com/office/powerpoint/2010/main" val="4178245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4CB04-C420-4025-A0E7-3AD37A433698}"/>
              </a:ext>
            </a:extLst>
          </p:cNvPr>
          <p:cNvSpPr>
            <a:spLocks noGrp="1"/>
          </p:cNvSpPr>
          <p:nvPr>
            <p:ph type="title"/>
          </p:nvPr>
        </p:nvSpPr>
        <p:spPr>
          <a:xfrm>
            <a:off x="838200" y="1"/>
            <a:ext cx="10515600" cy="877077"/>
          </a:xfrm>
        </p:spPr>
        <p:txBody>
          <a:bodyPr/>
          <a:lstStyle/>
          <a:p>
            <a:r>
              <a:rPr lang="en-US" altLang="zh-TW" dirty="0"/>
              <a:t>Results and discussion</a:t>
            </a:r>
            <a:endParaRPr lang="zh-TW" altLang="en-US" dirty="0"/>
          </a:p>
        </p:txBody>
      </p:sp>
      <p:sp>
        <p:nvSpPr>
          <p:cNvPr id="3" name="內容版面配置區 2">
            <a:extLst>
              <a:ext uri="{FF2B5EF4-FFF2-40B4-BE49-F238E27FC236}">
                <a16:creationId xmlns:a16="http://schemas.microsoft.com/office/drawing/2014/main" id="{F8E35C42-33C6-400D-BA74-671AF110E30B}"/>
              </a:ext>
            </a:extLst>
          </p:cNvPr>
          <p:cNvSpPr>
            <a:spLocks noGrp="1"/>
          </p:cNvSpPr>
          <p:nvPr>
            <p:ph idx="1"/>
          </p:nvPr>
        </p:nvSpPr>
        <p:spPr>
          <a:xfrm>
            <a:off x="838200" y="877078"/>
            <a:ext cx="10515600" cy="5686951"/>
          </a:xfrm>
        </p:spPr>
        <p:txBody>
          <a:bodyPr>
            <a:normAutofit/>
          </a:bodyPr>
          <a:lstStyle/>
          <a:p>
            <a:pPr marL="0" indent="0">
              <a:buNone/>
            </a:pPr>
            <a:r>
              <a:rPr lang="en-US" altLang="zh-TW" sz="2000" b="0" i="0" dirty="0">
                <a:solidFill>
                  <a:srgbClr val="2E2E2E"/>
                </a:solidFill>
                <a:effectLst/>
                <a:latin typeface="NexusSerif"/>
              </a:rPr>
              <a:t> </a:t>
            </a:r>
            <a:r>
              <a:rPr lang="en-US" altLang="zh-TW" sz="2000" dirty="0">
                <a:solidFill>
                  <a:srgbClr val="2E2E2E"/>
                </a:solidFill>
                <a:latin typeface="NexusSerif"/>
                <a:hlinkClick r:id="rId3">
                  <a:extLst>
                    <a:ext uri="{A12FA001-AC4F-418D-AE19-62706E023703}">
                      <ahyp:hlinkClr xmlns:ahyp="http://schemas.microsoft.com/office/drawing/2018/hyperlinkcolor" val="tx"/>
                    </a:ext>
                  </a:extLst>
                </a:hlinkClick>
              </a:rPr>
              <a:t>Fig. 4</a:t>
            </a:r>
            <a:r>
              <a:rPr lang="en-US" altLang="zh-TW" sz="2000" dirty="0">
                <a:solidFill>
                  <a:srgbClr val="2E2E2E"/>
                </a:solidFill>
                <a:latin typeface="NexusSerif"/>
              </a:rPr>
              <a:t> shows the visualization of the confusion matrix performance of i6mA-DNC.</a:t>
            </a:r>
          </a:p>
        </p:txBody>
      </p:sp>
      <p:pic>
        <p:nvPicPr>
          <p:cNvPr id="5" name="圖片 4">
            <a:extLst>
              <a:ext uri="{FF2B5EF4-FFF2-40B4-BE49-F238E27FC236}">
                <a16:creationId xmlns:a16="http://schemas.microsoft.com/office/drawing/2014/main" id="{37481A34-17A2-41A2-A3A0-451F2CEF078C}"/>
              </a:ext>
            </a:extLst>
          </p:cNvPr>
          <p:cNvPicPr>
            <a:picLocks noChangeAspect="1"/>
          </p:cNvPicPr>
          <p:nvPr/>
        </p:nvPicPr>
        <p:blipFill>
          <a:blip r:embed="rId4"/>
          <a:stretch>
            <a:fillRect/>
          </a:stretch>
        </p:blipFill>
        <p:spPr>
          <a:xfrm>
            <a:off x="3490549" y="1572365"/>
            <a:ext cx="5210902" cy="4296375"/>
          </a:xfrm>
          <a:prstGeom prst="rect">
            <a:avLst/>
          </a:prstGeom>
        </p:spPr>
      </p:pic>
    </p:spTree>
    <p:extLst>
      <p:ext uri="{BB962C8B-B14F-4D97-AF65-F5344CB8AC3E}">
        <p14:creationId xmlns:p14="http://schemas.microsoft.com/office/powerpoint/2010/main" val="2093164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4CB04-C420-4025-A0E7-3AD37A433698}"/>
              </a:ext>
            </a:extLst>
          </p:cNvPr>
          <p:cNvSpPr>
            <a:spLocks noGrp="1"/>
          </p:cNvSpPr>
          <p:nvPr>
            <p:ph type="title"/>
          </p:nvPr>
        </p:nvSpPr>
        <p:spPr>
          <a:xfrm>
            <a:off x="838200" y="1"/>
            <a:ext cx="10515600" cy="877077"/>
          </a:xfrm>
        </p:spPr>
        <p:txBody>
          <a:bodyPr/>
          <a:lstStyle/>
          <a:p>
            <a:r>
              <a:rPr lang="en-US" altLang="zh-TW" dirty="0"/>
              <a:t>Results and discussion</a:t>
            </a:r>
            <a:endParaRPr lang="zh-TW" altLang="en-US" dirty="0"/>
          </a:p>
        </p:txBody>
      </p:sp>
      <p:sp>
        <p:nvSpPr>
          <p:cNvPr id="3" name="內容版面配置區 2">
            <a:extLst>
              <a:ext uri="{FF2B5EF4-FFF2-40B4-BE49-F238E27FC236}">
                <a16:creationId xmlns:a16="http://schemas.microsoft.com/office/drawing/2014/main" id="{F8E35C42-33C6-400D-BA74-671AF110E30B}"/>
              </a:ext>
            </a:extLst>
          </p:cNvPr>
          <p:cNvSpPr>
            <a:spLocks noGrp="1"/>
          </p:cNvSpPr>
          <p:nvPr>
            <p:ph idx="1"/>
          </p:nvPr>
        </p:nvSpPr>
        <p:spPr>
          <a:xfrm>
            <a:off x="838200" y="877078"/>
            <a:ext cx="10515600" cy="5686951"/>
          </a:xfrm>
        </p:spPr>
        <p:txBody>
          <a:bodyPr>
            <a:normAutofit/>
          </a:bodyPr>
          <a:lstStyle/>
          <a:p>
            <a:pPr marL="0" indent="0" algn="l">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For the comprehensive evaluation, we tried to test the model on an independent dataset which is available at (</a:t>
            </a:r>
            <a:r>
              <a:rPr lang="en-US" altLang="zh-TW" sz="2000" b="0" i="0" u="none" strike="noStrike" dirty="0">
                <a:solidFill>
                  <a:srgbClr val="0C7DBB"/>
                </a:solidFill>
                <a:effectLst/>
                <a:latin typeface="NexusSerif"/>
                <a:hlinkClick r:id="rId3"/>
              </a:rPr>
              <a:t>https://www.ncbi.nlm.nih.gov/geo/query/acc.cgi?acc=GSE103145</a:t>
            </a:r>
            <a:r>
              <a:rPr lang="en-US" altLang="zh-TW" sz="2000" b="0" i="0" dirty="0">
                <a:solidFill>
                  <a:srgbClr val="2E2E2E"/>
                </a:solidFill>
                <a:effectLst/>
                <a:latin typeface="NexusSerif"/>
              </a:rPr>
              <a:t>). In this dataset, we selected the sequences with association modification score (</a:t>
            </a:r>
            <a:r>
              <a:rPr lang="en-US" altLang="zh-TW" sz="2000" b="0" i="0" dirty="0" err="1">
                <a:solidFill>
                  <a:srgbClr val="2E2E2E"/>
                </a:solidFill>
                <a:effectLst/>
                <a:latin typeface="NexusSerif"/>
              </a:rPr>
              <a:t>ModQV</a:t>
            </a:r>
            <a:r>
              <a:rPr lang="en-US" altLang="zh-TW" sz="2000" b="0" i="0" dirty="0">
                <a:solidFill>
                  <a:srgbClr val="2E2E2E"/>
                </a:solidFill>
                <a:effectLst/>
                <a:latin typeface="NexusSerif"/>
              </a:rPr>
              <a:t>) with more than 30 as well as they share less than 60% of similarity of the sequences in the benchmark dataset. As a result, we obtained 221 </a:t>
            </a:r>
            <a:r>
              <a:rPr lang="zh-TW" altLang="en-US" sz="2000" b="0" i="0" dirty="0">
                <a:solidFill>
                  <a:srgbClr val="2E2E2E"/>
                </a:solidFill>
                <a:effectLst/>
                <a:latin typeface="NexusSerif"/>
              </a:rPr>
              <a:t> </a:t>
            </a:r>
            <a:r>
              <a:rPr lang="en-US" altLang="zh-TW" sz="2000" b="0" i="0" dirty="0">
                <a:solidFill>
                  <a:srgbClr val="2E2E2E"/>
                </a:solidFill>
                <a:effectLst/>
                <a:latin typeface="NexusSerif"/>
              </a:rPr>
              <a:t>6​mA positive sequences. On the other hand, the 221 negative sequences were chosen with A at the center but not detected by SMRT-seq. The achieved results are 88.64%, 89.09%, 88.18%, 77.28% for Acc, Sn, </a:t>
            </a:r>
            <a:r>
              <a:rPr lang="en-US" altLang="zh-TW" sz="2000" b="0" i="0" dirty="0" err="1">
                <a:solidFill>
                  <a:srgbClr val="2E2E2E"/>
                </a:solidFill>
                <a:effectLst/>
                <a:latin typeface="NexusSerif"/>
              </a:rPr>
              <a:t>Sp</a:t>
            </a:r>
            <a:r>
              <a:rPr lang="en-US" altLang="zh-TW" sz="2000" b="0" i="0" dirty="0">
                <a:solidFill>
                  <a:srgbClr val="2E2E2E"/>
                </a:solidFill>
                <a:effectLst/>
                <a:latin typeface="NexusSerif"/>
              </a:rPr>
              <a:t>, and MCC, respectively.</a:t>
            </a:r>
          </a:p>
          <a:p>
            <a:pPr marL="0" indent="0" algn="l">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Finally, we study the ability of the proposed model to figure out in-silico mutagenesis. For this, we computationally mutate the nucleotides in the benchmark dataset and we study the effect of the mutation on the final prediction outcomes. For example; for each sequence with length L, we have</a:t>
            </a:r>
            <a:r>
              <a:rPr lang="zh-TW" altLang="en-US" sz="2000" b="0" i="0" dirty="0">
                <a:solidFill>
                  <a:srgbClr val="2E2E2E"/>
                </a:solidFill>
                <a:effectLst/>
                <a:latin typeface="NexusSerif"/>
              </a:rPr>
              <a:t> </a:t>
            </a:r>
            <a:r>
              <a:rPr lang="en-US" altLang="zh-TW" sz="2000" b="0" i="0" dirty="0">
                <a:solidFill>
                  <a:srgbClr val="2E2E2E"/>
                </a:solidFill>
                <a:effectLst/>
                <a:latin typeface="NexusSerif"/>
              </a:rPr>
              <a:t> L x 3 possible mutations. For each mutation, we save the absolute difference. Then, we take an average of the prediction score modifications due to the mutations over the whole sequences in the benchmark dataset. The heat map in </a:t>
            </a:r>
            <a:r>
              <a:rPr lang="en-US" altLang="zh-TW" sz="2000" b="0" i="0" u="none" strike="noStrike" dirty="0">
                <a:solidFill>
                  <a:srgbClr val="0C7DBB"/>
                </a:solidFill>
                <a:effectLst/>
                <a:latin typeface="NexusSerif"/>
                <a:hlinkClick r:id="rId4"/>
              </a:rPr>
              <a:t>Fig. 5</a:t>
            </a:r>
            <a:r>
              <a:rPr lang="en-US" altLang="zh-TW" sz="2000" b="0" i="0" dirty="0">
                <a:solidFill>
                  <a:srgbClr val="2E2E2E"/>
                </a:solidFill>
                <a:effectLst/>
                <a:latin typeface="NexusSerif"/>
              </a:rPr>
              <a:t> illustrates that the mutations in the center of the sequence affect the final prediction results more than the mutations in both sides of the sequence.</a:t>
            </a:r>
          </a:p>
          <a:p>
            <a:pPr marL="0" indent="0">
              <a:buNone/>
            </a:pPr>
            <a:endParaRPr lang="en-US" altLang="zh-TW" sz="2000" dirty="0">
              <a:solidFill>
                <a:srgbClr val="2E2E2E"/>
              </a:solidFill>
              <a:latin typeface="NexusSerif"/>
            </a:endParaRPr>
          </a:p>
        </p:txBody>
      </p:sp>
    </p:spTree>
    <p:extLst>
      <p:ext uri="{BB962C8B-B14F-4D97-AF65-F5344CB8AC3E}">
        <p14:creationId xmlns:p14="http://schemas.microsoft.com/office/powerpoint/2010/main" val="2784551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59E7B9-AD3F-4E1A-850D-BB60339F2605}"/>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A0233981-690A-4932-B548-A530C8DF5803}"/>
              </a:ext>
            </a:extLst>
          </p:cNvPr>
          <p:cNvSpPr>
            <a:spLocks noGrp="1"/>
          </p:cNvSpPr>
          <p:nvPr>
            <p:ph idx="1"/>
          </p:nvPr>
        </p:nvSpPr>
        <p:spPr/>
        <p:txBody>
          <a:bodyPr/>
          <a:lstStyle/>
          <a:p>
            <a:r>
              <a:rPr lang="en-US" altLang="zh-TW" dirty="0"/>
              <a:t>Introduction</a:t>
            </a:r>
          </a:p>
          <a:p>
            <a:r>
              <a:rPr lang="en-US" altLang="zh-TW" dirty="0"/>
              <a:t>Materials and methods</a:t>
            </a:r>
          </a:p>
          <a:p>
            <a:r>
              <a:rPr lang="en-US" altLang="zh-TW" dirty="0"/>
              <a:t>Results and discussion</a:t>
            </a:r>
          </a:p>
          <a:p>
            <a:r>
              <a:rPr lang="en-US" altLang="zh-TW" dirty="0"/>
              <a:t>Conclusion</a:t>
            </a:r>
            <a:endParaRPr lang="zh-TW" altLang="en-US" dirty="0"/>
          </a:p>
        </p:txBody>
      </p:sp>
    </p:spTree>
    <p:extLst>
      <p:ext uri="{BB962C8B-B14F-4D97-AF65-F5344CB8AC3E}">
        <p14:creationId xmlns:p14="http://schemas.microsoft.com/office/powerpoint/2010/main" val="827146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4CB04-C420-4025-A0E7-3AD37A433698}"/>
              </a:ext>
            </a:extLst>
          </p:cNvPr>
          <p:cNvSpPr>
            <a:spLocks noGrp="1"/>
          </p:cNvSpPr>
          <p:nvPr>
            <p:ph type="title"/>
          </p:nvPr>
        </p:nvSpPr>
        <p:spPr>
          <a:xfrm>
            <a:off x="838200" y="1"/>
            <a:ext cx="10515600" cy="877077"/>
          </a:xfrm>
        </p:spPr>
        <p:txBody>
          <a:bodyPr/>
          <a:lstStyle/>
          <a:p>
            <a:r>
              <a:rPr lang="en-US" altLang="zh-TW" dirty="0"/>
              <a:t>Results and discussion</a:t>
            </a:r>
            <a:endParaRPr lang="zh-TW" altLang="en-US" dirty="0"/>
          </a:p>
        </p:txBody>
      </p:sp>
      <p:pic>
        <p:nvPicPr>
          <p:cNvPr id="5" name="內容版面配置區 4">
            <a:extLst>
              <a:ext uri="{FF2B5EF4-FFF2-40B4-BE49-F238E27FC236}">
                <a16:creationId xmlns:a16="http://schemas.microsoft.com/office/drawing/2014/main" id="{D370A0FC-E04A-470D-A45D-89FADF698090}"/>
              </a:ext>
            </a:extLst>
          </p:cNvPr>
          <p:cNvPicPr>
            <a:picLocks noGrp="1" noChangeAspect="1"/>
          </p:cNvPicPr>
          <p:nvPr>
            <p:ph idx="1"/>
          </p:nvPr>
        </p:nvPicPr>
        <p:blipFill>
          <a:blip r:embed="rId3"/>
          <a:stretch>
            <a:fillRect/>
          </a:stretch>
        </p:blipFill>
        <p:spPr>
          <a:xfrm>
            <a:off x="3192686" y="877078"/>
            <a:ext cx="5601353" cy="5688013"/>
          </a:xfrm>
        </p:spPr>
      </p:pic>
    </p:spTree>
    <p:extLst>
      <p:ext uri="{BB962C8B-B14F-4D97-AF65-F5344CB8AC3E}">
        <p14:creationId xmlns:p14="http://schemas.microsoft.com/office/powerpoint/2010/main" val="1986395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4CB04-C420-4025-A0E7-3AD37A433698}"/>
              </a:ext>
            </a:extLst>
          </p:cNvPr>
          <p:cNvSpPr>
            <a:spLocks noGrp="1"/>
          </p:cNvSpPr>
          <p:nvPr>
            <p:ph type="title"/>
          </p:nvPr>
        </p:nvSpPr>
        <p:spPr>
          <a:xfrm>
            <a:off x="838200" y="1"/>
            <a:ext cx="10515600" cy="877077"/>
          </a:xfrm>
        </p:spPr>
        <p:txBody>
          <a:bodyPr/>
          <a:lstStyle/>
          <a:p>
            <a:r>
              <a:rPr lang="en-US" altLang="zh-TW" dirty="0"/>
              <a:t>Conclusion</a:t>
            </a:r>
            <a:endParaRPr lang="zh-TW" altLang="en-US" dirty="0"/>
          </a:p>
        </p:txBody>
      </p:sp>
      <p:sp>
        <p:nvSpPr>
          <p:cNvPr id="3" name="內容版面配置區 2">
            <a:extLst>
              <a:ext uri="{FF2B5EF4-FFF2-40B4-BE49-F238E27FC236}">
                <a16:creationId xmlns:a16="http://schemas.microsoft.com/office/drawing/2014/main" id="{F8E35C42-33C6-400D-BA74-671AF110E30B}"/>
              </a:ext>
            </a:extLst>
          </p:cNvPr>
          <p:cNvSpPr>
            <a:spLocks noGrp="1"/>
          </p:cNvSpPr>
          <p:nvPr>
            <p:ph idx="1"/>
          </p:nvPr>
        </p:nvSpPr>
        <p:spPr>
          <a:xfrm>
            <a:off x="838200" y="877078"/>
            <a:ext cx="10515600" cy="5686951"/>
          </a:xfrm>
        </p:spPr>
        <p:txBody>
          <a:bodyPr>
            <a:normAutofit/>
          </a:bodyPr>
          <a:lstStyle/>
          <a:p>
            <a:pPr marL="0" indent="0" algn="l">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Identification of DNA methylation sites is crucial for understanding various biological processes for both drug development and academia. In this study, we designed a novel computational model based on CNN to identify 6 ​mA sites from DNA samples. </a:t>
            </a:r>
          </a:p>
          <a:p>
            <a:pPr marL="0" indent="0" algn="l">
              <a:buNone/>
            </a:pPr>
            <a:r>
              <a:rPr lang="en-US" altLang="zh-TW" sz="2000" dirty="0">
                <a:solidFill>
                  <a:srgbClr val="2E2E2E"/>
                </a:solidFill>
                <a:latin typeface="NexusSerif"/>
              </a:rPr>
              <a:t>    </a:t>
            </a:r>
            <a:r>
              <a:rPr lang="en-US" altLang="zh-TW" sz="2000" b="0" i="0" dirty="0">
                <a:solidFill>
                  <a:srgbClr val="2E2E2E"/>
                </a:solidFill>
                <a:effectLst/>
                <a:latin typeface="NexusSerif"/>
              </a:rPr>
              <a:t>We </a:t>
            </a:r>
            <a:r>
              <a:rPr lang="en-US" altLang="zh-TW" sz="2000" b="0" i="0" dirty="0" err="1">
                <a:solidFill>
                  <a:srgbClr val="2E2E2E"/>
                </a:solidFill>
                <a:effectLst/>
                <a:latin typeface="NexusSerif"/>
              </a:rPr>
              <a:t>frist</a:t>
            </a:r>
            <a:r>
              <a:rPr lang="en-US" altLang="zh-TW" sz="2000" b="0" i="0" dirty="0">
                <a:solidFill>
                  <a:srgbClr val="2E2E2E"/>
                </a:solidFill>
                <a:effectLst/>
                <a:latin typeface="NexusSerif"/>
              </a:rPr>
              <a:t> converted the raw genomic sequences into groups of dinucleotide components and then fed the pre-processed samples to CNN to identify 6 ​mA sites. Our proposed model was tested on a benchmark dataset and surpassed the existing state-of-the-art models with regard to every evaluation parameters(sensitivity, specificity, accuracy, Mathew’s correlation coefficient, and area under the receiver operating characteristics curve). </a:t>
            </a:r>
          </a:p>
          <a:p>
            <a:pPr marL="0" indent="0" algn="l">
              <a:buNone/>
            </a:pPr>
            <a:r>
              <a:rPr lang="en-US" altLang="zh-TW" sz="2000" dirty="0">
                <a:solidFill>
                  <a:srgbClr val="2E2E2E"/>
                </a:solidFill>
                <a:latin typeface="NexusSerif"/>
              </a:rPr>
              <a:t>   </a:t>
            </a:r>
            <a:r>
              <a:rPr lang="en-US" altLang="zh-TW" sz="2000" b="0" i="0" dirty="0">
                <a:solidFill>
                  <a:srgbClr val="2E2E2E"/>
                </a:solidFill>
                <a:effectLst/>
                <a:latin typeface="NexusSerif"/>
              </a:rPr>
              <a:t>We also tried the comprehensive evaluation of the proposed model based on independent dataset and achieved better results. To observe the ability of the proposed model, in-silico mutagenesis was tried by computationally mutate the nucleotides in the benchmark dataset. Finally, a user-friendly web server for the proposed model has been constructed and made available at </a:t>
            </a:r>
            <a:r>
              <a:rPr lang="en-US" altLang="zh-TW" sz="2000" b="0" i="0" u="none" strike="noStrike" dirty="0">
                <a:solidFill>
                  <a:srgbClr val="0C7DBB"/>
                </a:solidFill>
                <a:effectLst/>
                <a:latin typeface="NexusSerif"/>
                <a:hlinkClick r:id="rId3"/>
              </a:rPr>
              <a:t>https://home.jbnu.ac.kr/NSCL/i6mA-DNC.htm</a:t>
            </a:r>
            <a:r>
              <a:rPr lang="en-US" altLang="zh-TW" sz="2000" b="0" i="0" dirty="0">
                <a:solidFill>
                  <a:srgbClr val="2E2E2E"/>
                </a:solidFill>
                <a:effectLst/>
                <a:latin typeface="NexusSerif"/>
              </a:rPr>
              <a:t>.</a:t>
            </a:r>
            <a:endParaRPr lang="en-US" altLang="zh-TW" sz="2000" dirty="0">
              <a:solidFill>
                <a:srgbClr val="2E2E2E"/>
              </a:solidFill>
              <a:latin typeface="NexusSerif"/>
            </a:endParaRPr>
          </a:p>
        </p:txBody>
      </p:sp>
    </p:spTree>
    <p:extLst>
      <p:ext uri="{BB962C8B-B14F-4D97-AF65-F5344CB8AC3E}">
        <p14:creationId xmlns:p14="http://schemas.microsoft.com/office/powerpoint/2010/main" val="2764919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4CB04-C420-4025-A0E7-3AD37A433698}"/>
              </a:ext>
            </a:extLst>
          </p:cNvPr>
          <p:cNvSpPr>
            <a:spLocks noGrp="1"/>
          </p:cNvSpPr>
          <p:nvPr>
            <p:ph type="title"/>
          </p:nvPr>
        </p:nvSpPr>
        <p:spPr>
          <a:xfrm>
            <a:off x="838200" y="1"/>
            <a:ext cx="10515600" cy="877077"/>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F8E35C42-33C6-400D-BA74-671AF110E30B}"/>
              </a:ext>
            </a:extLst>
          </p:cNvPr>
          <p:cNvSpPr>
            <a:spLocks noGrp="1"/>
          </p:cNvSpPr>
          <p:nvPr>
            <p:ph idx="1"/>
          </p:nvPr>
        </p:nvSpPr>
        <p:spPr>
          <a:xfrm>
            <a:off x="838200" y="877078"/>
            <a:ext cx="10515600" cy="5299885"/>
          </a:xfrm>
        </p:spPr>
        <p:txBody>
          <a:bodyPr>
            <a:normAutofit/>
          </a:bodyPr>
          <a:lstStyle/>
          <a:p>
            <a:pPr marL="0" indent="0">
              <a:buNone/>
            </a:pPr>
            <a:r>
              <a:rPr lang="en-US" altLang="zh-TW" sz="1800" b="0" i="0" dirty="0">
                <a:solidFill>
                  <a:srgbClr val="2E2E2E"/>
                </a:solidFill>
                <a:effectLst/>
                <a:latin typeface="NexusSerif"/>
              </a:rPr>
              <a:t>    </a:t>
            </a:r>
            <a:r>
              <a:rPr lang="en-US" altLang="zh-TW" sz="2000" b="0" i="0" dirty="0">
                <a:solidFill>
                  <a:srgbClr val="2E2E2E"/>
                </a:solidFill>
                <a:effectLst/>
                <a:latin typeface="NexusSerif"/>
              </a:rPr>
              <a:t>DNA methylation refers to an important epigenetic process by which a methyl groups are added to the DNA bases. It often modifies the activity of the genes without changing the sequences. Among DNA’s four bases, the cytosine and adenine bases can be methylated. </a:t>
            </a:r>
          </a:p>
          <a:p>
            <a:pPr marL="0" indent="0">
              <a:buNone/>
            </a:pPr>
            <a:r>
              <a:rPr lang="en-US" altLang="zh-TW" sz="2000" dirty="0">
                <a:solidFill>
                  <a:srgbClr val="2E2E2E"/>
                </a:solidFill>
                <a:latin typeface="NexusSerif"/>
              </a:rPr>
              <a:t>    </a:t>
            </a:r>
            <a:r>
              <a:rPr lang="en-US" altLang="zh-TW" sz="2000" b="0" i="0" dirty="0">
                <a:solidFill>
                  <a:srgbClr val="2E2E2E"/>
                </a:solidFill>
                <a:effectLst/>
                <a:latin typeface="NexusSerif"/>
              </a:rPr>
              <a:t>In eukaryotes, 5-methylcytosine (5 ​</a:t>
            </a:r>
            <a:r>
              <a:rPr lang="en-US" altLang="zh-TW" sz="2000" b="0" i="0" dirty="0" err="1">
                <a:solidFill>
                  <a:srgbClr val="2E2E2E"/>
                </a:solidFill>
                <a:effectLst/>
                <a:latin typeface="NexusSerif"/>
              </a:rPr>
              <a:t>mC</a:t>
            </a:r>
            <a:r>
              <a:rPr lang="en-US" altLang="zh-TW" sz="2000" b="0" i="0" dirty="0">
                <a:solidFill>
                  <a:srgbClr val="2E2E2E"/>
                </a:solidFill>
                <a:effectLst/>
                <a:latin typeface="NexusSerif"/>
              </a:rPr>
              <a:t>) is the most common type of DNA modification. In prokaryotes, however, 6-methyadenine (6 ​mA) is the most dominant DNA modification. As a non-canonical DNA modification, DNA N6-methyladenine (6 ​mA) has been detected in three kingdoms of life: bacteria, archaea, and eukaryotes. </a:t>
            </a:r>
          </a:p>
          <a:p>
            <a:pPr marL="0" indent="0">
              <a:buNone/>
            </a:pPr>
            <a:r>
              <a:rPr lang="en-US" altLang="zh-TW" sz="2000" dirty="0">
                <a:solidFill>
                  <a:srgbClr val="2E2E2E"/>
                </a:solidFill>
                <a:latin typeface="NexusSerif"/>
              </a:rPr>
              <a:t>    </a:t>
            </a:r>
            <a:r>
              <a:rPr lang="en-US" altLang="zh-TW" sz="2000" b="0" i="0" dirty="0">
                <a:solidFill>
                  <a:srgbClr val="2E2E2E"/>
                </a:solidFill>
                <a:effectLst/>
                <a:latin typeface="NexusSerif"/>
              </a:rPr>
              <a:t>The 6​mA modification is highly correlated with a wide-ranging biological processes, such as DNA replication , transcription, repair, and cellular defense. In genome, the 6 ​mA sites distribution is not uniform. Therefore, in order to fully understand the biological functions of 6 ​mA, it is essential to precisely identify its genomic location.</a:t>
            </a:r>
            <a:endParaRPr lang="zh-TW" altLang="en-US" sz="2000" dirty="0"/>
          </a:p>
        </p:txBody>
      </p:sp>
    </p:spTree>
    <p:extLst>
      <p:ext uri="{BB962C8B-B14F-4D97-AF65-F5344CB8AC3E}">
        <p14:creationId xmlns:p14="http://schemas.microsoft.com/office/powerpoint/2010/main" val="366037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4CB04-C420-4025-A0E7-3AD37A433698}"/>
              </a:ext>
            </a:extLst>
          </p:cNvPr>
          <p:cNvSpPr>
            <a:spLocks noGrp="1"/>
          </p:cNvSpPr>
          <p:nvPr>
            <p:ph type="title"/>
          </p:nvPr>
        </p:nvSpPr>
        <p:spPr>
          <a:xfrm>
            <a:off x="838200" y="1"/>
            <a:ext cx="10515600" cy="877077"/>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F8E35C42-33C6-400D-BA74-671AF110E30B}"/>
              </a:ext>
            </a:extLst>
          </p:cNvPr>
          <p:cNvSpPr>
            <a:spLocks noGrp="1"/>
          </p:cNvSpPr>
          <p:nvPr>
            <p:ph idx="1"/>
          </p:nvPr>
        </p:nvSpPr>
        <p:spPr>
          <a:xfrm>
            <a:off x="838200" y="877078"/>
            <a:ext cx="10515600" cy="5299885"/>
          </a:xfrm>
        </p:spPr>
        <p:txBody>
          <a:bodyPr>
            <a:normAutofit/>
          </a:bodyPr>
          <a:lstStyle/>
          <a:p>
            <a:pPr marL="0" indent="0">
              <a:buNone/>
            </a:pPr>
            <a:r>
              <a:rPr lang="en-US" altLang="zh-TW" sz="2000" b="0" i="0" dirty="0">
                <a:solidFill>
                  <a:srgbClr val="2E2E2E"/>
                </a:solidFill>
                <a:effectLst/>
                <a:latin typeface="NexusSerif"/>
              </a:rPr>
              <a:t>    To this end, a variety of experimental methods have been introduced to identify 6 ​mA sites, such as ultra-high performance liquid chromatography coupled with mass spectrometry (UHPLC-Ms/</a:t>
            </a:r>
            <a:r>
              <a:rPr lang="en-US" altLang="zh-TW" sz="2000" b="0" i="0" dirty="0" err="1">
                <a:solidFill>
                  <a:srgbClr val="2E2E2E"/>
                </a:solidFill>
                <a:effectLst/>
                <a:latin typeface="NexusSerif"/>
              </a:rPr>
              <a:t>Ms</a:t>
            </a:r>
            <a:r>
              <a:rPr lang="en-US" altLang="zh-TW" sz="2000" b="0" i="0" dirty="0">
                <a:solidFill>
                  <a:srgbClr val="2E2E2E"/>
                </a:solidFill>
                <a:effectLst/>
                <a:latin typeface="NexusSerif"/>
              </a:rPr>
              <a:t>), single-molecule real-time sequencing (SMRT-seq), methylated DNA Immunoprecipitation sequencing (</a:t>
            </a:r>
            <a:r>
              <a:rPr lang="en-US" altLang="zh-TW" sz="2000" b="0" i="0" dirty="0" err="1">
                <a:solidFill>
                  <a:srgbClr val="2E2E2E"/>
                </a:solidFill>
                <a:effectLst/>
                <a:latin typeface="NexusSerif"/>
              </a:rPr>
              <a:t>MeDIP</a:t>
            </a:r>
            <a:r>
              <a:rPr lang="en-US" altLang="zh-TW" sz="2000" b="0" i="0" dirty="0">
                <a:solidFill>
                  <a:srgbClr val="2E2E2E"/>
                </a:solidFill>
                <a:effectLst/>
                <a:latin typeface="NexusSerif"/>
              </a:rPr>
              <a:t>-seq), and capillary electrophoresis and laser-induced fluorescence (CE-LIF).</a:t>
            </a:r>
          </a:p>
          <a:p>
            <a:pPr marL="0" indent="0">
              <a:buNone/>
            </a:pPr>
            <a:r>
              <a:rPr lang="en-US" altLang="zh-TW" sz="2000" dirty="0">
                <a:solidFill>
                  <a:srgbClr val="2E2E2E"/>
                </a:solidFill>
                <a:latin typeface="NexusSerif"/>
              </a:rPr>
              <a:t>   </a:t>
            </a:r>
            <a:r>
              <a:rPr lang="en-US" altLang="zh-TW" sz="2000" b="0" i="0" dirty="0">
                <a:solidFill>
                  <a:srgbClr val="2E2E2E"/>
                </a:solidFill>
                <a:effectLst/>
                <a:latin typeface="NexusSerif"/>
              </a:rPr>
              <a:t> Although the biochemical experimental methods provide positive data information related to the 6​mA sites, it is costly and time-consuming to use these wet lab techniques. To deal with this issue, it is required to design a powerful, precise, and fast computational model using the pre-existing experimental data to detect the N6-methyladenine sites.</a:t>
            </a:r>
          </a:p>
        </p:txBody>
      </p:sp>
    </p:spTree>
    <p:extLst>
      <p:ext uri="{BB962C8B-B14F-4D97-AF65-F5344CB8AC3E}">
        <p14:creationId xmlns:p14="http://schemas.microsoft.com/office/powerpoint/2010/main" val="3923072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4CB04-C420-4025-A0E7-3AD37A433698}"/>
              </a:ext>
            </a:extLst>
          </p:cNvPr>
          <p:cNvSpPr>
            <a:spLocks noGrp="1"/>
          </p:cNvSpPr>
          <p:nvPr>
            <p:ph type="title"/>
          </p:nvPr>
        </p:nvSpPr>
        <p:spPr>
          <a:xfrm>
            <a:off x="838200" y="1"/>
            <a:ext cx="10515600" cy="877077"/>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F8E35C42-33C6-400D-BA74-671AF110E30B}"/>
              </a:ext>
            </a:extLst>
          </p:cNvPr>
          <p:cNvSpPr>
            <a:spLocks noGrp="1"/>
          </p:cNvSpPr>
          <p:nvPr>
            <p:ph idx="1"/>
          </p:nvPr>
        </p:nvSpPr>
        <p:spPr>
          <a:xfrm>
            <a:off x="838200" y="877078"/>
            <a:ext cx="10515600" cy="5299885"/>
          </a:xfrm>
        </p:spPr>
        <p:txBody>
          <a:bodyPr>
            <a:normAutofit/>
          </a:bodyPr>
          <a:lstStyle/>
          <a:p>
            <a:pPr marL="0" indent="0">
              <a:buNone/>
            </a:pPr>
            <a:r>
              <a:rPr lang="en-US" altLang="zh-TW" sz="2000" b="0" i="0" dirty="0">
                <a:solidFill>
                  <a:srgbClr val="2E2E2E"/>
                </a:solidFill>
                <a:effectLst/>
                <a:latin typeface="NexusSerif"/>
              </a:rPr>
              <a:t>    Machine learning methods were designed to identify N6-methyladenine sites in the rice genome. A group of biologists obtained the 6mA profile of rice genome by using mass spectrometry analysis and Immunoprecipitation followed by sequencing (IP-seq). </a:t>
            </a:r>
          </a:p>
          <a:p>
            <a:pPr marL="0" indent="0">
              <a:buNone/>
            </a:pPr>
            <a:r>
              <a:rPr lang="en-US" altLang="zh-TW" sz="2000" dirty="0">
                <a:solidFill>
                  <a:srgbClr val="2E2E2E"/>
                </a:solidFill>
                <a:latin typeface="NexusSerif"/>
              </a:rPr>
              <a:t>    </a:t>
            </a:r>
            <a:r>
              <a:rPr lang="en-US" altLang="zh-TW" sz="2000" b="0" i="0" dirty="0">
                <a:solidFill>
                  <a:srgbClr val="2E2E2E"/>
                </a:solidFill>
                <a:effectLst/>
                <a:latin typeface="NexusSerif"/>
              </a:rPr>
              <a:t>The information acquired in that research made it possible to develop computational models based on machine learning approaches. Chen et </a:t>
            </a:r>
            <a:r>
              <a:rPr lang="en-US" altLang="zh-TW" sz="2000" b="0" i="0" dirty="0" err="1">
                <a:solidFill>
                  <a:srgbClr val="2E2E2E"/>
                </a:solidFill>
                <a:effectLst/>
                <a:latin typeface="NexusSerif"/>
              </a:rPr>
              <a:t>al.Proposed</a:t>
            </a:r>
            <a:r>
              <a:rPr lang="en-US" altLang="zh-TW" sz="2000" b="0" i="0" dirty="0">
                <a:solidFill>
                  <a:srgbClr val="2E2E2E"/>
                </a:solidFill>
                <a:effectLst/>
                <a:latin typeface="NexusSerif"/>
              </a:rPr>
              <a:t> the first computational model based on support vector machine (SVM) to identify the N6-methyladenine sites in the rice genome using nucleotide frequency and nucleotide chemical properties as features extraction techniques. Their model achieved an accuracy of 83.13% and 0.66 of Matthews’s correlation coefficient (MCC). A few months later, Le, N. Q. K. designed another SVM-based model using a continuous bag of nucleobases via Chou’s 5- step rule. With cross-validation, this model obtained accuracy of 87.78% and 0.756 of MCC.</a:t>
            </a:r>
            <a:endParaRPr lang="zh-TW" altLang="en-US" sz="3200" dirty="0"/>
          </a:p>
        </p:txBody>
      </p:sp>
    </p:spTree>
    <p:extLst>
      <p:ext uri="{BB962C8B-B14F-4D97-AF65-F5344CB8AC3E}">
        <p14:creationId xmlns:p14="http://schemas.microsoft.com/office/powerpoint/2010/main" val="140827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4CB04-C420-4025-A0E7-3AD37A433698}"/>
              </a:ext>
            </a:extLst>
          </p:cNvPr>
          <p:cNvSpPr>
            <a:spLocks noGrp="1"/>
          </p:cNvSpPr>
          <p:nvPr>
            <p:ph type="title"/>
          </p:nvPr>
        </p:nvSpPr>
        <p:spPr>
          <a:xfrm>
            <a:off x="838200" y="1"/>
            <a:ext cx="10515600" cy="877077"/>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F8E35C42-33C6-400D-BA74-671AF110E30B}"/>
              </a:ext>
            </a:extLst>
          </p:cNvPr>
          <p:cNvSpPr>
            <a:spLocks noGrp="1"/>
          </p:cNvSpPr>
          <p:nvPr>
            <p:ph idx="1"/>
          </p:nvPr>
        </p:nvSpPr>
        <p:spPr>
          <a:xfrm>
            <a:off x="838200" y="877078"/>
            <a:ext cx="10515600" cy="5299885"/>
          </a:xfrm>
        </p:spPr>
        <p:txBody>
          <a:bodyPr>
            <a:normAutofit/>
          </a:bodyPr>
          <a:lstStyle/>
          <a:p>
            <a:pPr marL="0" indent="0" algn="l">
              <a:buNone/>
            </a:pPr>
            <a:r>
              <a:rPr lang="en-US" altLang="zh-TW" sz="2000" b="0" i="0" dirty="0">
                <a:solidFill>
                  <a:srgbClr val="2E2E2E"/>
                </a:solidFill>
                <a:effectLst/>
                <a:latin typeface="NexusSerif"/>
              </a:rPr>
              <a:t>    Another group of researchers proposed a computational model based on a convolution neural network (CNN) to identify the N6-methyladenine sites in the rice genome. They used the one-hot encoding algorithm for the sequences and fed them into the CNN model. Unlike Chen’s SVM model, their model extracts features from DNA sequences automatically. </a:t>
            </a:r>
          </a:p>
          <a:p>
            <a:pPr marL="0" indent="0" algn="l">
              <a:buNone/>
            </a:pPr>
            <a:r>
              <a:rPr lang="en-US" altLang="zh-TW" sz="2000" dirty="0">
                <a:solidFill>
                  <a:srgbClr val="2E2E2E"/>
                </a:solidFill>
                <a:latin typeface="NexusSerif"/>
              </a:rPr>
              <a:t>    </a:t>
            </a:r>
            <a:r>
              <a:rPr lang="en-US" altLang="zh-TW" sz="2000" b="0" i="0" dirty="0">
                <a:solidFill>
                  <a:srgbClr val="2E2E2E"/>
                </a:solidFill>
                <a:effectLst/>
                <a:latin typeface="NexusSerif"/>
              </a:rPr>
              <a:t>The model, iDNA6mA, gained accuracy of 86.64% and 0.732 of MCC. iDNA6mA used one-hot encoding for representing the input sequences. However, one-hot encoding is a low dimensional feature representation that cannot capture the hidden information in the input sequence. Therefore, in order to find the significant information between successive nucleotides we used a higher-order coding in order to extract sequence features and significantly improving the final prediction performance.</a:t>
            </a:r>
          </a:p>
          <a:p>
            <a:pPr marL="0" indent="0" algn="l">
              <a:buNone/>
            </a:pPr>
            <a:r>
              <a:rPr lang="en-US" altLang="zh-TW" sz="2000" b="0" i="0" dirty="0">
                <a:solidFill>
                  <a:srgbClr val="2E2E2E"/>
                </a:solidFill>
                <a:effectLst/>
                <a:latin typeface="NexusSerif"/>
              </a:rPr>
              <a:t>    In order to determine DNA N6-methyladenine sites, we proposed the i6mA-DNC model for identification of 6 ​mA using dinucleotide composition that is based on the convolution neural network (CNN). We divided the raw DNA sequences into dinucleotide components and fed them to the CNN model. The novel deep learning model that we proposed has superior prediction outcomes compared to the existing models. In addition, a user-friendly webserver has been established and made freely accessible at </a:t>
            </a:r>
            <a:r>
              <a:rPr lang="en-US" altLang="zh-TW" sz="2000" b="0" i="0" u="none" strike="noStrike" dirty="0">
                <a:solidFill>
                  <a:srgbClr val="0C7DBB"/>
                </a:solidFill>
                <a:effectLst/>
                <a:latin typeface="NexusSerif"/>
                <a:hlinkClick r:id="rId2"/>
              </a:rPr>
              <a:t>https://home.jbnu.ac.kr/NSCL/i6mA-DNC.htm</a:t>
            </a:r>
            <a:r>
              <a:rPr lang="en-US" altLang="zh-TW" sz="2000" b="0" i="0" dirty="0">
                <a:solidFill>
                  <a:srgbClr val="2E2E2E"/>
                </a:solidFill>
                <a:effectLst/>
                <a:latin typeface="NexusSerif"/>
              </a:rPr>
              <a:t>.</a:t>
            </a:r>
          </a:p>
        </p:txBody>
      </p:sp>
    </p:spTree>
    <p:extLst>
      <p:ext uri="{BB962C8B-B14F-4D97-AF65-F5344CB8AC3E}">
        <p14:creationId xmlns:p14="http://schemas.microsoft.com/office/powerpoint/2010/main" val="1636187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4CB04-C420-4025-A0E7-3AD37A433698}"/>
              </a:ext>
            </a:extLst>
          </p:cNvPr>
          <p:cNvSpPr>
            <a:spLocks noGrp="1"/>
          </p:cNvSpPr>
          <p:nvPr>
            <p:ph type="title"/>
          </p:nvPr>
        </p:nvSpPr>
        <p:spPr>
          <a:xfrm>
            <a:off x="838200" y="1"/>
            <a:ext cx="10515600" cy="877077"/>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F8E35C42-33C6-400D-BA74-671AF110E30B}"/>
              </a:ext>
            </a:extLst>
          </p:cNvPr>
          <p:cNvSpPr>
            <a:spLocks noGrp="1"/>
          </p:cNvSpPr>
          <p:nvPr>
            <p:ph idx="1"/>
          </p:nvPr>
        </p:nvSpPr>
        <p:spPr>
          <a:xfrm>
            <a:off x="838200" y="877078"/>
            <a:ext cx="10515600" cy="5299885"/>
          </a:xfrm>
        </p:spPr>
        <p:txBody>
          <a:bodyPr>
            <a:normAutofit/>
          </a:bodyPr>
          <a:lstStyle/>
          <a:p>
            <a:r>
              <a:rPr lang="en-US" altLang="zh-TW" sz="2400" b="0" i="0" dirty="0">
                <a:solidFill>
                  <a:srgbClr val="2E2E2E"/>
                </a:solidFill>
                <a:effectLst/>
                <a:latin typeface="NexusSerif"/>
              </a:rPr>
              <a:t>Benchmark dataset</a:t>
            </a:r>
          </a:p>
          <a:p>
            <a:pPr marL="0" indent="0" algn="l">
              <a:buNone/>
            </a:pPr>
            <a:r>
              <a:rPr lang="en-US" altLang="zh-TW" sz="2000" b="0" i="0" dirty="0">
                <a:solidFill>
                  <a:srgbClr val="2E2E2E"/>
                </a:solidFill>
                <a:effectLst/>
                <a:latin typeface="NexusSerif"/>
              </a:rPr>
              <a:t>    First of all, we selected a valid benchmark dataset to predict and test our proposed model effectively. The dataset for rice genome was constructed by Chen et al. All samples have 41 nucleotides with the 6​mA site in the center. Therefore, the dataset is represented as:</a:t>
            </a:r>
          </a:p>
        </p:txBody>
      </p:sp>
      <p:pic>
        <p:nvPicPr>
          <p:cNvPr id="5" name="圖片 4">
            <a:extLst>
              <a:ext uri="{FF2B5EF4-FFF2-40B4-BE49-F238E27FC236}">
                <a16:creationId xmlns:a16="http://schemas.microsoft.com/office/drawing/2014/main" id="{AEB0DEED-260F-4BF9-820A-5F81824834A7}"/>
              </a:ext>
            </a:extLst>
          </p:cNvPr>
          <p:cNvPicPr>
            <a:picLocks noChangeAspect="1"/>
          </p:cNvPicPr>
          <p:nvPr/>
        </p:nvPicPr>
        <p:blipFill>
          <a:blip r:embed="rId2"/>
          <a:stretch>
            <a:fillRect/>
          </a:stretch>
        </p:blipFill>
        <p:spPr>
          <a:xfrm>
            <a:off x="5352946" y="2509903"/>
            <a:ext cx="1486107" cy="457264"/>
          </a:xfrm>
          <a:prstGeom prst="rect">
            <a:avLst/>
          </a:prstGeom>
        </p:spPr>
      </p:pic>
      <p:sp>
        <p:nvSpPr>
          <p:cNvPr id="6" name="文字方塊 5">
            <a:extLst>
              <a:ext uri="{FF2B5EF4-FFF2-40B4-BE49-F238E27FC236}">
                <a16:creationId xmlns:a16="http://schemas.microsoft.com/office/drawing/2014/main" id="{F18199BE-DB2C-4BB9-90E2-B1D92E070232}"/>
              </a:ext>
            </a:extLst>
          </p:cNvPr>
          <p:cNvSpPr txBox="1"/>
          <p:nvPr/>
        </p:nvSpPr>
        <p:spPr>
          <a:xfrm>
            <a:off x="838200" y="3247053"/>
            <a:ext cx="9993086" cy="923330"/>
          </a:xfrm>
          <a:prstGeom prst="rect">
            <a:avLst/>
          </a:prstGeom>
          <a:noFill/>
        </p:spPr>
        <p:txBody>
          <a:bodyPr wrap="square" rtlCol="0">
            <a:spAutoFit/>
          </a:bodyPr>
          <a:lstStyle/>
          <a:p>
            <a:r>
              <a:rPr lang="en-US" altLang="zh-TW" b="0" i="0" dirty="0">
                <a:solidFill>
                  <a:srgbClr val="2E2E2E"/>
                </a:solidFill>
                <a:effectLst/>
                <a:latin typeface="NexusSerif"/>
              </a:rPr>
              <a:t>    Where R represents the whole dataset comprising of 1760 samples. The subset R+ have 880 sequences with 6 ​mA sites while the subset R− consists of 880 sequences with non-6mA sites. The ∪ denotes the union of the two subsets.</a:t>
            </a:r>
            <a:endParaRPr lang="zh-TW" altLang="en-US" dirty="0"/>
          </a:p>
        </p:txBody>
      </p:sp>
      <p:graphicFrame>
        <p:nvGraphicFramePr>
          <p:cNvPr id="7" name="表格 7">
            <a:extLst>
              <a:ext uri="{FF2B5EF4-FFF2-40B4-BE49-F238E27FC236}">
                <a16:creationId xmlns:a16="http://schemas.microsoft.com/office/drawing/2014/main" id="{0AF3D3F3-D4A5-4846-BFEC-9F9705563A84}"/>
              </a:ext>
            </a:extLst>
          </p:cNvPr>
          <p:cNvGraphicFramePr>
            <a:graphicFrameLocks noGrp="1"/>
          </p:cNvGraphicFramePr>
          <p:nvPr>
            <p:extLst>
              <p:ext uri="{D42A27DB-BD31-4B8C-83A1-F6EECF244321}">
                <p14:modId xmlns:p14="http://schemas.microsoft.com/office/powerpoint/2010/main" val="3271523468"/>
              </p:ext>
            </p:extLst>
          </p:nvPr>
        </p:nvGraphicFramePr>
        <p:xfrm>
          <a:off x="1770743" y="4422179"/>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84589757"/>
                    </a:ext>
                  </a:extLst>
                </a:gridCol>
                <a:gridCol w="2032000">
                  <a:extLst>
                    <a:ext uri="{9D8B030D-6E8A-4147-A177-3AD203B41FA5}">
                      <a16:colId xmlns:a16="http://schemas.microsoft.com/office/drawing/2014/main" val="1743072117"/>
                    </a:ext>
                  </a:extLst>
                </a:gridCol>
                <a:gridCol w="2032000">
                  <a:extLst>
                    <a:ext uri="{9D8B030D-6E8A-4147-A177-3AD203B41FA5}">
                      <a16:colId xmlns:a16="http://schemas.microsoft.com/office/drawing/2014/main" val="544431890"/>
                    </a:ext>
                  </a:extLst>
                </a:gridCol>
                <a:gridCol w="2032000">
                  <a:extLst>
                    <a:ext uri="{9D8B030D-6E8A-4147-A177-3AD203B41FA5}">
                      <a16:colId xmlns:a16="http://schemas.microsoft.com/office/drawing/2014/main" val="2010372138"/>
                    </a:ext>
                  </a:extLst>
                </a:gridCol>
              </a:tblGrid>
              <a:tr h="370840">
                <a:tc>
                  <a:txBody>
                    <a:bodyPr/>
                    <a:lstStyle/>
                    <a:p>
                      <a:r>
                        <a:rPr lang="en-US" altLang="zh-TW" dirty="0"/>
                        <a:t>Species</a:t>
                      </a:r>
                      <a:endParaRPr lang="zh-TW" altLang="en-US" dirty="0"/>
                    </a:p>
                  </a:txBody>
                  <a:tcPr/>
                </a:tc>
                <a:tc gridSpan="2">
                  <a:txBody>
                    <a:bodyPr/>
                    <a:lstStyle/>
                    <a:p>
                      <a:r>
                        <a:rPr lang="en-US" altLang="zh-TW" dirty="0"/>
                        <a:t>Sequence</a:t>
                      </a:r>
                      <a:endParaRPr lang="zh-TW" altLang="en-US" dirty="0"/>
                    </a:p>
                  </a:txBody>
                  <a:tcPr/>
                </a:tc>
                <a:tc hMerge="1">
                  <a:txBody>
                    <a:bodyPr/>
                    <a:lstStyle/>
                    <a:p>
                      <a:endParaRPr lang="zh-TW" altLang="en-US" dirty="0"/>
                    </a:p>
                  </a:txBody>
                  <a:tcPr/>
                </a:tc>
                <a:tc>
                  <a:txBody>
                    <a:bodyPr/>
                    <a:lstStyle/>
                    <a:p>
                      <a:r>
                        <a:rPr lang="en-US" altLang="zh-TW" dirty="0"/>
                        <a:t>Length</a:t>
                      </a:r>
                      <a:endParaRPr lang="zh-TW" altLang="en-US" dirty="0"/>
                    </a:p>
                  </a:txBody>
                  <a:tcPr/>
                </a:tc>
                <a:extLst>
                  <a:ext uri="{0D108BD9-81ED-4DB2-BD59-A6C34878D82A}">
                    <a16:rowId xmlns:a16="http://schemas.microsoft.com/office/drawing/2014/main" val="2062556669"/>
                  </a:ext>
                </a:extLst>
              </a:tr>
              <a:tr h="370840">
                <a:tc rowSpan="2">
                  <a:txBody>
                    <a:bodyPr/>
                    <a:lstStyle/>
                    <a:p>
                      <a:pPr algn="ctr"/>
                      <a:r>
                        <a:rPr lang="en-US" altLang="zh-TW" dirty="0"/>
                        <a:t>Rice</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880</a:t>
                      </a:r>
                      <a:endParaRPr lang="zh-TW" altLang="en-US" dirty="0"/>
                    </a:p>
                  </a:txBody>
                  <a:tcPr/>
                </a:tc>
                <a:tc rowSpan="2">
                  <a:txBody>
                    <a:bodyPr/>
                    <a:lstStyle/>
                    <a:p>
                      <a:pPr algn="ctr"/>
                      <a:r>
                        <a:rPr lang="en-US" altLang="zh-TW" dirty="0"/>
                        <a:t>41</a:t>
                      </a:r>
                      <a:endParaRPr lang="zh-TW" altLang="en-US" dirty="0"/>
                    </a:p>
                  </a:txBody>
                  <a:tcPr anchor="ctr"/>
                </a:tc>
                <a:extLst>
                  <a:ext uri="{0D108BD9-81ED-4DB2-BD59-A6C34878D82A}">
                    <a16:rowId xmlns:a16="http://schemas.microsoft.com/office/drawing/2014/main" val="1382988676"/>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880</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val="272239700"/>
                  </a:ext>
                </a:extLst>
              </a:tr>
            </a:tbl>
          </a:graphicData>
        </a:graphic>
      </p:graphicFrame>
    </p:spTree>
    <p:extLst>
      <p:ext uri="{BB962C8B-B14F-4D97-AF65-F5344CB8AC3E}">
        <p14:creationId xmlns:p14="http://schemas.microsoft.com/office/powerpoint/2010/main" val="3052400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4CB04-C420-4025-A0E7-3AD37A433698}"/>
              </a:ext>
            </a:extLst>
          </p:cNvPr>
          <p:cNvSpPr>
            <a:spLocks noGrp="1"/>
          </p:cNvSpPr>
          <p:nvPr>
            <p:ph type="title"/>
          </p:nvPr>
        </p:nvSpPr>
        <p:spPr>
          <a:xfrm>
            <a:off x="838200" y="1"/>
            <a:ext cx="10515600" cy="877077"/>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F8E35C42-33C6-400D-BA74-671AF110E30B}"/>
              </a:ext>
            </a:extLst>
          </p:cNvPr>
          <p:cNvSpPr>
            <a:spLocks noGrp="1"/>
          </p:cNvSpPr>
          <p:nvPr>
            <p:ph idx="1"/>
          </p:nvPr>
        </p:nvSpPr>
        <p:spPr>
          <a:xfrm>
            <a:off x="838200" y="877078"/>
            <a:ext cx="10515600" cy="5299885"/>
          </a:xfrm>
        </p:spPr>
        <p:txBody>
          <a:bodyPr>
            <a:normAutofit/>
          </a:bodyPr>
          <a:lstStyle/>
          <a:p>
            <a:r>
              <a:rPr lang="en-US" altLang="zh-TW" sz="2400" b="0" i="0" dirty="0">
                <a:solidFill>
                  <a:srgbClr val="2E2E2E"/>
                </a:solidFill>
                <a:effectLst/>
                <a:latin typeface="NexusSerif"/>
              </a:rPr>
              <a:t>Proposed model</a:t>
            </a:r>
          </a:p>
          <a:p>
            <a:pPr marL="0" indent="0">
              <a:buNone/>
            </a:pPr>
            <a:r>
              <a:rPr lang="zh-TW" altLang="en-US" sz="2000" b="0" i="0" dirty="0">
                <a:solidFill>
                  <a:srgbClr val="2E2E2E"/>
                </a:solidFill>
                <a:effectLst/>
                <a:latin typeface="NexusSerif"/>
              </a:rPr>
              <a:t>     </a:t>
            </a:r>
            <a:r>
              <a:rPr lang="en-US" altLang="zh-TW" sz="2000" dirty="0">
                <a:solidFill>
                  <a:srgbClr val="2E2E2E"/>
                </a:solidFill>
                <a:latin typeface="NexusSerif"/>
              </a:rPr>
              <a:t>Fig. 1 </a:t>
            </a:r>
            <a:r>
              <a:rPr lang="en-US" altLang="zh-TW" sz="2000" b="0" i="0" dirty="0">
                <a:solidFill>
                  <a:srgbClr val="2E2E2E"/>
                </a:solidFill>
                <a:effectLst/>
                <a:latin typeface="NexusSerif"/>
              </a:rPr>
              <a:t>shows the framework of i6mA-DNC model. It is a model to predict the 6 ​mA sites using convolutional neural network (CNN).</a:t>
            </a:r>
          </a:p>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First of all, the proposed model takes a single input of a DNA sample. A given sequence </a:t>
            </a:r>
            <a:r>
              <a:rPr lang="en-US" altLang="zh-TW" sz="2000" b="0" i="1" dirty="0">
                <a:solidFill>
                  <a:srgbClr val="2E2E2E"/>
                </a:solidFill>
                <a:effectLst/>
                <a:latin typeface="NexusSerif"/>
              </a:rPr>
              <a:t>S </a:t>
            </a:r>
            <a:r>
              <a:rPr lang="en-US" altLang="zh-TW" sz="2000" b="0" i="0" dirty="0">
                <a:solidFill>
                  <a:srgbClr val="2E2E2E"/>
                </a:solidFill>
                <a:effectLst/>
                <a:latin typeface="NexusSerif"/>
              </a:rPr>
              <a:t> is represented as S={N1,N2,…Ni} where N1 denotes the first nucleotide of the sequence, N2 denotes the second nucleotide and so forth. Every nucleotide belongs to one of these four A,C,G,T. </a:t>
            </a:r>
            <a:r>
              <a:rPr lang="en-US" altLang="zh-TW" sz="2000" b="0" i="0" dirty="0" err="1">
                <a:solidFill>
                  <a:srgbClr val="2E2E2E"/>
                </a:solidFill>
                <a:effectLst/>
                <a:latin typeface="NexusSerif"/>
              </a:rPr>
              <a:t>i</a:t>
            </a:r>
            <a:r>
              <a:rPr lang="en-US" altLang="zh-TW" sz="2000" b="0" i="0" dirty="0">
                <a:solidFill>
                  <a:srgbClr val="2E2E2E"/>
                </a:solidFill>
                <a:effectLst/>
                <a:latin typeface="NexusSerif"/>
              </a:rPr>
              <a:t>=41 and represents the length of the sample.</a:t>
            </a:r>
          </a:p>
          <a:p>
            <a:pPr marL="0" indent="0">
              <a:buNone/>
            </a:pPr>
            <a:r>
              <a:rPr lang="en-US" altLang="zh-TW" sz="2000" b="0" i="0" dirty="0">
                <a:solidFill>
                  <a:srgbClr val="2E2E2E"/>
                </a:solidFill>
                <a:effectLst/>
                <a:latin typeface="NexusSerif"/>
              </a:rPr>
              <a:t>    It is important to convert the raw genomic sequence into a vector form that deep learning can recognize. It is also needed to consider the loss of pattern sequence information while converting sequence data into vector forms, as it mostly happens in the discrete models. To avoid the pattern loss, many techniques have been introduced including pseudo amino acid composition (</a:t>
            </a:r>
            <a:r>
              <a:rPr lang="en-US" altLang="zh-TW" sz="2000" b="0" i="0" dirty="0" err="1">
                <a:solidFill>
                  <a:srgbClr val="2E2E2E"/>
                </a:solidFill>
                <a:effectLst/>
                <a:latin typeface="NexusSerif"/>
              </a:rPr>
              <a:t>PseAAC</a:t>
            </a:r>
            <a:r>
              <a:rPr lang="en-US" altLang="zh-TW" sz="2000" b="0" i="0" dirty="0">
                <a:solidFill>
                  <a:srgbClr val="2E2E2E"/>
                </a:solidFill>
                <a:effectLst/>
                <a:latin typeface="NexusSerif"/>
              </a:rPr>
              <a:t>) which was widely used in proteomics. Some vigorous software regarding </a:t>
            </a:r>
            <a:r>
              <a:rPr lang="en-US" altLang="zh-TW" sz="2000" b="0" i="0" dirty="0" err="1">
                <a:solidFill>
                  <a:srgbClr val="2E2E2E"/>
                </a:solidFill>
                <a:effectLst/>
                <a:latin typeface="NexusSerif"/>
              </a:rPr>
              <a:t>PseAAC</a:t>
            </a:r>
            <a:r>
              <a:rPr lang="en-US" altLang="zh-TW" sz="2000" b="0" i="0" dirty="0">
                <a:solidFill>
                  <a:srgbClr val="2E2E2E"/>
                </a:solidFill>
                <a:effectLst/>
                <a:latin typeface="NexusSerif"/>
              </a:rPr>
              <a:t> has been developed as an open source, such as </a:t>
            </a:r>
            <a:r>
              <a:rPr lang="en-US" altLang="zh-TW" sz="2000" b="0" i="0" dirty="0" err="1">
                <a:solidFill>
                  <a:srgbClr val="2E2E2E"/>
                </a:solidFill>
                <a:effectLst/>
                <a:latin typeface="NexusSerif"/>
              </a:rPr>
              <a:t>PseAAC</a:t>
            </a:r>
            <a:r>
              <a:rPr lang="en-US" altLang="zh-TW" sz="2000" b="0" i="0" dirty="0">
                <a:solidFill>
                  <a:srgbClr val="2E2E2E"/>
                </a:solidFill>
                <a:effectLst/>
                <a:latin typeface="NexusSerif"/>
              </a:rPr>
              <a:t>-Builder, protein in python (</a:t>
            </a:r>
            <a:r>
              <a:rPr lang="en-US" altLang="zh-TW" sz="2000" b="0" i="0" dirty="0" err="1">
                <a:solidFill>
                  <a:srgbClr val="2E2E2E"/>
                </a:solidFill>
                <a:effectLst/>
                <a:latin typeface="NexusSerif"/>
              </a:rPr>
              <a:t>Propy</a:t>
            </a:r>
            <a:r>
              <a:rPr lang="en-US" altLang="zh-TW" sz="2000" b="0" i="0" dirty="0">
                <a:solidFill>
                  <a:srgbClr val="2E2E2E"/>
                </a:solidFill>
                <a:effectLst/>
                <a:latin typeface="NexusSerif"/>
              </a:rPr>
              <a:t>). Another approach, known as Pseudo K-tuple nucleotide composition (</a:t>
            </a:r>
            <a:r>
              <a:rPr lang="en-US" altLang="zh-TW" sz="2000" b="0" i="0" dirty="0" err="1">
                <a:solidFill>
                  <a:srgbClr val="2E2E2E"/>
                </a:solidFill>
                <a:effectLst/>
                <a:latin typeface="NexusSerif"/>
              </a:rPr>
              <a:t>PseKNC</a:t>
            </a:r>
            <a:r>
              <a:rPr lang="en-US" altLang="zh-TW" sz="2000" b="0" i="0" dirty="0">
                <a:solidFill>
                  <a:srgbClr val="2E2E2E"/>
                </a:solidFill>
                <a:effectLst/>
                <a:latin typeface="NexusSerif"/>
              </a:rPr>
              <a:t>), was introduced to extract different feature vectors from RNA and DNA sequences. This method has been widely used in many research works.</a:t>
            </a:r>
            <a:endParaRPr lang="en-US" altLang="zh-TW" sz="2000" dirty="0">
              <a:solidFill>
                <a:srgbClr val="2E2E2E"/>
              </a:solidFill>
              <a:latin typeface="NexusSerif"/>
            </a:endParaRPr>
          </a:p>
        </p:txBody>
      </p:sp>
    </p:spTree>
    <p:extLst>
      <p:ext uri="{BB962C8B-B14F-4D97-AF65-F5344CB8AC3E}">
        <p14:creationId xmlns:p14="http://schemas.microsoft.com/office/powerpoint/2010/main" val="3670541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34CB04-C420-4025-A0E7-3AD37A433698}"/>
              </a:ext>
            </a:extLst>
          </p:cNvPr>
          <p:cNvSpPr>
            <a:spLocks noGrp="1"/>
          </p:cNvSpPr>
          <p:nvPr>
            <p:ph type="title"/>
          </p:nvPr>
        </p:nvSpPr>
        <p:spPr>
          <a:xfrm>
            <a:off x="838200" y="1"/>
            <a:ext cx="10515600" cy="877077"/>
          </a:xfrm>
        </p:spPr>
        <p:txBody>
          <a:bodyPr/>
          <a:lstStyle/>
          <a:p>
            <a:r>
              <a:rPr lang="en-US" altLang="zh-TW" dirty="0"/>
              <a:t>Materials and methods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8E35C42-33C6-400D-BA74-671AF110E30B}"/>
                  </a:ext>
                </a:extLst>
              </p:cNvPr>
              <p:cNvSpPr>
                <a:spLocks noGrp="1"/>
              </p:cNvSpPr>
              <p:nvPr>
                <p:ph idx="1"/>
              </p:nvPr>
            </p:nvSpPr>
            <p:spPr>
              <a:xfrm>
                <a:off x="838200" y="877078"/>
                <a:ext cx="10515600" cy="5299885"/>
              </a:xfrm>
            </p:spPr>
            <p:txBody>
              <a:bodyPr>
                <a:normAutofit/>
              </a:bodyPr>
              <a:lstStyle/>
              <a:p>
                <a:r>
                  <a:rPr lang="en-US" altLang="zh-TW" sz="2400" b="0" i="0" dirty="0">
                    <a:solidFill>
                      <a:srgbClr val="2E2E2E"/>
                    </a:solidFill>
                    <a:effectLst/>
                    <a:latin typeface="NexusSerif"/>
                  </a:rPr>
                  <a:t>Proposed model</a:t>
                </a:r>
              </a:p>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In order to transform the DNA sequence into vector forms, the proposed model divides all the sequences into overlapping 2-mer components by sliding a window of size 2 across the sequences.</a:t>
                </a:r>
              </a:p>
              <a:p>
                <a:pPr marL="0" indent="0">
                  <a:buNone/>
                </a:pPr>
                <a:r>
                  <a:rPr lang="en-US" altLang="zh-TW" sz="2000" b="0" i="0" dirty="0">
                    <a:solidFill>
                      <a:srgbClr val="2E2E2E"/>
                    </a:solidFill>
                    <a:effectLst/>
                    <a:latin typeface="NexusSerif"/>
                  </a:rPr>
                  <a:t>    For example, with 2-mer representation, a biological sequence AGTTCA will result in the following subsequences of 2mers AG, GT, TT, TC, CA. Since a sequence of length L has L-k+1 k-</a:t>
                </a:r>
                <a:r>
                  <a:rPr lang="en-US" altLang="zh-TW" sz="2000" b="0" i="0" dirty="0" err="1">
                    <a:solidFill>
                      <a:srgbClr val="2E2E2E"/>
                    </a:solidFill>
                    <a:effectLst/>
                    <a:latin typeface="NexusSerif"/>
                  </a:rPr>
                  <a:t>mers</a:t>
                </a:r>
                <a:r>
                  <a:rPr lang="en-US" altLang="zh-TW" sz="2000" b="0" i="0" dirty="0">
                    <a:solidFill>
                      <a:srgbClr val="2E2E2E"/>
                    </a:solidFill>
                    <a:effectLst/>
                    <a:latin typeface="NexusSerif"/>
                  </a:rPr>
                  <a:t>, all the samples with 41 ​</a:t>
                </a:r>
                <a:r>
                  <a:rPr lang="en-US" altLang="zh-TW" sz="2000" b="0" i="0" dirty="0" err="1">
                    <a:solidFill>
                      <a:srgbClr val="2E2E2E"/>
                    </a:solidFill>
                    <a:effectLst/>
                    <a:latin typeface="NexusSerif"/>
                  </a:rPr>
                  <a:t>nt</a:t>
                </a:r>
                <a:r>
                  <a:rPr lang="en-US" altLang="zh-TW" sz="2000" b="0" i="0" dirty="0">
                    <a:solidFill>
                      <a:srgbClr val="2E2E2E"/>
                    </a:solidFill>
                    <a:effectLst/>
                    <a:latin typeface="NexusSerif"/>
                  </a:rPr>
                  <a:t> produce 40 components of 2mers. </a:t>
                </a:r>
              </a:p>
              <a:p>
                <a:pPr marL="0" indent="0">
                  <a:buNone/>
                </a:pPr>
                <a:r>
                  <a:rPr lang="en-US" altLang="zh-TW" sz="2000" dirty="0">
                    <a:solidFill>
                      <a:srgbClr val="2E2E2E"/>
                    </a:solidFill>
                    <a:latin typeface="NexusSerif"/>
                  </a:rPr>
                  <a:t>    </a:t>
                </a:r>
                <a:r>
                  <a:rPr lang="en-US" altLang="zh-TW" sz="2000" b="0" i="0" dirty="0">
                    <a:solidFill>
                      <a:srgbClr val="2E2E2E"/>
                    </a:solidFill>
                    <a:effectLst/>
                    <a:latin typeface="NexusSerif"/>
                  </a:rPr>
                  <a:t>These 2mer components are then embedded into vector space of 16 dimensions, as all the four single nucleotides (A, C, G and T) can combine each other to produce </a:t>
                </a:r>
                <a14:m>
                  <m:oMath xmlns:m="http://schemas.openxmlformats.org/officeDocument/2006/math">
                    <m:sSup>
                      <m:sSupPr>
                        <m:ctrlPr>
                          <a:rPr lang="en-US" altLang="zh-TW" sz="2000" b="0" i="1" smtClean="0">
                            <a:solidFill>
                              <a:srgbClr val="2E2E2E"/>
                            </a:solidFill>
                            <a:effectLst/>
                            <a:latin typeface="Cambria Math" panose="02040503050406030204" pitchFamily="18" charset="0"/>
                          </a:rPr>
                        </m:ctrlPr>
                      </m:sSupPr>
                      <m:e>
                        <m:r>
                          <a:rPr lang="en-US" altLang="zh-TW" sz="2000" i="1">
                            <a:solidFill>
                              <a:srgbClr val="2E2E2E"/>
                            </a:solidFill>
                            <a:latin typeface="Cambria Math" panose="02040503050406030204" pitchFamily="18" charset="0"/>
                          </a:rPr>
                          <m:t>4</m:t>
                        </m:r>
                      </m:e>
                      <m:sup>
                        <m:r>
                          <a:rPr lang="en-US" altLang="zh-TW" sz="2000" i="1">
                            <a:solidFill>
                              <a:srgbClr val="2E2E2E"/>
                            </a:solidFill>
                            <a:latin typeface="Cambria Math" panose="02040503050406030204" pitchFamily="18" charset="0"/>
                          </a:rPr>
                          <m:t>2</m:t>
                        </m:r>
                      </m:sup>
                    </m:sSup>
                  </m:oMath>
                </a14:m>
                <a:r>
                  <a:rPr lang="en-US" altLang="zh-TW" sz="2000" b="0" i="0" dirty="0">
                    <a:solidFill>
                      <a:srgbClr val="2E2E2E"/>
                    </a:solidFill>
                    <a:effectLst/>
                    <a:latin typeface="NexusSerif"/>
                  </a:rPr>
                  <a:t>=16 possible combination of di-nucleotides. As shown in </a:t>
                </a:r>
                <a:r>
                  <a:rPr lang="en-US" altLang="zh-TW" sz="2000" b="0" i="0" u="none" strike="noStrike" dirty="0">
                    <a:solidFill>
                      <a:srgbClr val="0C7DBB"/>
                    </a:solidFill>
                    <a:effectLst/>
                    <a:latin typeface="NexusSerif"/>
                    <a:hlinkClick r:id="rId2"/>
                  </a:rPr>
                  <a:t>Fig. 1</a:t>
                </a:r>
                <a:r>
                  <a:rPr lang="en-US" altLang="zh-TW" sz="2000" b="0" i="0" dirty="0">
                    <a:solidFill>
                      <a:srgbClr val="2E2E2E"/>
                    </a:solidFill>
                    <a:effectLst/>
                    <a:latin typeface="NexusSerif"/>
                  </a:rPr>
                  <a:t>, AA, AC, TT, for example, are represented as [1, 0, 0, 0, 0, 0, 0, 0, 0, 0, 0, 0, 0, 0, 0, 0], [0, 1, 0, 0, 0, 0, 0, 0, 0 0, 0, 0, 0, 0, 0, 0], and [0, 0, 0, 0, 0, 0, 0, 0, 0, 0, 0, 0, 0, 0, 0, 1], respectively. Thus, each preprocessed sample has the length of 40 and 16 channels.</a:t>
                </a:r>
              </a:p>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After the proposed model converts the DNA samples into vector forms with 2-mer representation, it feeds them to CNN to detect 6 ​mA sites. The CNN is a method widely used in diverse research areas of </a:t>
                </a:r>
                <a:r>
                  <a:rPr lang="en-US" altLang="zh-TW" sz="2000" b="0" i="0" dirty="0" err="1">
                    <a:solidFill>
                      <a:srgbClr val="2E2E2E"/>
                    </a:solidFill>
                    <a:effectLst/>
                    <a:latin typeface="NexusSerif"/>
                  </a:rPr>
                  <a:t>bioinformatics.While</a:t>
                </a:r>
                <a:r>
                  <a:rPr lang="en-US" altLang="zh-TW" sz="2000" b="0" i="0" dirty="0">
                    <a:solidFill>
                      <a:srgbClr val="2E2E2E"/>
                    </a:solidFill>
                    <a:effectLst/>
                    <a:latin typeface="NexusSerif"/>
                  </a:rPr>
                  <a:t> being training, CNN automatically extracts the primary features from the input data.</a:t>
                </a:r>
                <a:endParaRPr lang="en-US" altLang="zh-TW" sz="2000" dirty="0">
                  <a:solidFill>
                    <a:srgbClr val="2E2E2E"/>
                  </a:solidFill>
                  <a:latin typeface="NexusSerif"/>
                </a:endParaRPr>
              </a:p>
            </p:txBody>
          </p:sp>
        </mc:Choice>
        <mc:Fallback xmlns="">
          <p:sp>
            <p:nvSpPr>
              <p:cNvPr id="3" name="內容版面配置區 2">
                <a:extLst>
                  <a:ext uri="{FF2B5EF4-FFF2-40B4-BE49-F238E27FC236}">
                    <a16:creationId xmlns:a16="http://schemas.microsoft.com/office/drawing/2014/main" id="{F8E35C42-33C6-400D-BA74-671AF110E30B}"/>
                  </a:ext>
                </a:extLst>
              </p:cNvPr>
              <p:cNvSpPr>
                <a:spLocks noGrp="1" noRot="1" noChangeAspect="1" noMove="1" noResize="1" noEditPoints="1" noAdjustHandles="1" noChangeArrowheads="1" noChangeShapeType="1" noTextEdit="1"/>
              </p:cNvSpPr>
              <p:nvPr>
                <p:ph idx="1"/>
              </p:nvPr>
            </p:nvSpPr>
            <p:spPr>
              <a:xfrm>
                <a:off x="838200" y="877078"/>
                <a:ext cx="10515600" cy="5299885"/>
              </a:xfrm>
              <a:blipFill>
                <a:blip r:embed="rId3"/>
                <a:stretch>
                  <a:fillRect l="-812" t="-1611" r="-133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19049168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2561</Words>
  <Application>Microsoft Office PowerPoint</Application>
  <PresentationFormat>寬螢幕</PresentationFormat>
  <Paragraphs>88</Paragraphs>
  <Slides>21</Slides>
  <Notes>9</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21</vt:i4>
      </vt:variant>
    </vt:vector>
  </HeadingPairs>
  <TitlesOfParts>
    <vt:vector size="27" baseType="lpstr">
      <vt:lpstr>NexusSerif</vt:lpstr>
      <vt:lpstr>Arial</vt:lpstr>
      <vt:lpstr>Calibri</vt:lpstr>
      <vt:lpstr>Calibri Light</vt:lpstr>
      <vt:lpstr>Cambria Math</vt:lpstr>
      <vt:lpstr>Office 佈景主題</vt:lpstr>
      <vt:lpstr>i6mA-DNC</vt:lpstr>
      <vt:lpstr>Outline</vt:lpstr>
      <vt:lpstr>Introduction</vt:lpstr>
      <vt:lpstr>Introduction</vt:lpstr>
      <vt:lpstr>Introduction</vt:lpstr>
      <vt:lpstr>Introduction</vt:lpstr>
      <vt:lpstr>Materials and methods</vt:lpstr>
      <vt:lpstr>Materials and methods</vt:lpstr>
      <vt:lpstr>Materials and methods</vt:lpstr>
      <vt:lpstr>Materials and methods</vt:lpstr>
      <vt:lpstr>Materials and methods</vt:lpstr>
      <vt:lpstr>Materials and methods</vt:lpstr>
      <vt:lpstr>Materials and methods</vt:lpstr>
      <vt:lpstr>Materials and methods</vt:lpstr>
      <vt:lpstr>Results and discussion</vt:lpstr>
      <vt:lpstr>Results and discussion</vt:lpstr>
      <vt:lpstr>Results and discussion</vt:lpstr>
      <vt:lpstr>Results and discussion</vt:lpstr>
      <vt:lpstr>Results and discussion</vt:lpstr>
      <vt:lpstr>Results and 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i6mA-DNC</dc:title>
  <dc:creator>彥承 黃</dc:creator>
  <cp:lastModifiedBy>彥承 黃</cp:lastModifiedBy>
  <cp:revision>4</cp:revision>
  <dcterms:created xsi:type="dcterms:W3CDTF">2022-04-20T00:24:09Z</dcterms:created>
  <dcterms:modified xsi:type="dcterms:W3CDTF">2022-04-20T02:54:16Z</dcterms:modified>
</cp:coreProperties>
</file>