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310" r:id="rId5"/>
    <p:sldId id="273" r:id="rId6"/>
    <p:sldId id="276" r:id="rId7"/>
    <p:sldId id="277" r:id="rId8"/>
    <p:sldId id="266" r:id="rId9"/>
    <p:sldId id="275" r:id="rId10"/>
    <p:sldId id="307" r:id="rId11"/>
    <p:sldId id="311" r:id="rId12"/>
    <p:sldId id="314" r:id="rId13"/>
    <p:sldId id="315" r:id="rId14"/>
    <p:sldId id="312" r:id="rId15"/>
    <p:sldId id="313" r:id="rId16"/>
    <p:sldId id="316" r:id="rId17"/>
    <p:sldId id="259" r:id="rId18"/>
    <p:sldId id="317" r:id="rId19"/>
    <p:sldId id="318" r:id="rId20"/>
    <p:sldId id="319" r:id="rId21"/>
    <p:sldId id="278" r:id="rId22"/>
    <p:sldId id="279" r:id="rId23"/>
    <p:sldId id="280" r:id="rId24"/>
    <p:sldId id="281" r:id="rId25"/>
    <p:sldId id="284" r:id="rId26"/>
    <p:sldId id="285" r:id="rId27"/>
    <p:sldId id="287" r:id="rId28"/>
    <p:sldId id="286" r:id="rId29"/>
    <p:sldId id="288" r:id="rId30"/>
    <p:sldId id="308" r:id="rId31"/>
    <p:sldId id="290" r:id="rId32"/>
    <p:sldId id="309" r:id="rId33"/>
    <p:sldId id="291" r:id="rId34"/>
    <p:sldId id="292" r:id="rId35"/>
    <p:sldId id="293" r:id="rId36"/>
    <p:sldId id="294" r:id="rId37"/>
    <p:sldId id="295" r:id="rId38"/>
    <p:sldId id="260" r:id="rId39"/>
    <p:sldId id="269" r:id="rId40"/>
    <p:sldId id="270" r:id="rId41"/>
    <p:sldId id="320" r:id="rId42"/>
    <p:sldId id="323" r:id="rId43"/>
    <p:sldId id="302" r:id="rId44"/>
    <p:sldId id="303" r:id="rId45"/>
    <p:sldId id="304" r:id="rId46"/>
    <p:sldId id="305" r:id="rId47"/>
    <p:sldId id="306" r:id="rId48"/>
    <p:sldId id="326" r:id="rId49"/>
    <p:sldId id="327" r:id="rId50"/>
    <p:sldId id="297" r:id="rId51"/>
    <p:sldId id="328" r:id="rId52"/>
    <p:sldId id="299" r:id="rId53"/>
    <p:sldId id="329" r:id="rId54"/>
    <p:sldId id="330" r:id="rId55"/>
    <p:sldId id="331" r:id="rId56"/>
    <p:sldId id="324" r:id="rId57"/>
    <p:sldId id="325" r:id="rId58"/>
    <p:sldId id="296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CC"/>
    <a:srgbClr val="333399"/>
    <a:srgbClr val="3366FF"/>
    <a:srgbClr val="99CCFF"/>
    <a:srgbClr val="0033CC"/>
    <a:srgbClr val="9933FF"/>
    <a:srgbClr val="5672FC"/>
    <a:srgbClr val="3399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300" autoAdjust="0"/>
    <p:restoredTop sz="95441" autoAdjust="0"/>
  </p:normalViewPr>
  <p:slideViewPr>
    <p:cSldViewPr snapToGrid="0">
      <p:cViewPr varScale="1">
        <p:scale>
          <a:sx n="67" d="100"/>
          <a:sy n="67" d="100"/>
        </p:scale>
        <p:origin x="7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DC4E6B-9A71-4896-8CC3-A8BB2AD61E04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2094582-32CD-45D1-BA8C-C260421C3835}">
      <dgm:prSet phldrT="[Text]" custT="1"/>
      <dgm:spPr>
        <a:solidFill>
          <a:srgbClr val="D142F8"/>
        </a:solidFill>
      </dgm:spPr>
      <dgm:t>
        <a:bodyPr/>
        <a:lstStyle/>
        <a:p>
          <a:r>
            <a:rPr lang="en-US" sz="1400" b="1" dirty="0">
              <a:latin typeface="Abadi" panose="020B0604020104020204" pitchFamily="34" charset="0"/>
            </a:rPr>
            <a:t>Problem  Framing</a:t>
          </a:r>
          <a:endParaRPr lang="en-MY" sz="1400" b="1" dirty="0">
            <a:latin typeface="Abadi" panose="020B0604020104020204" pitchFamily="34" charset="0"/>
          </a:endParaRPr>
        </a:p>
      </dgm:t>
    </dgm:pt>
    <dgm:pt modelId="{B8E42F15-1276-462D-8066-714B0F3A51F4}" type="parTrans" cxnId="{7A254B30-700B-4973-AC2B-71D0678323B4}">
      <dgm:prSet/>
      <dgm:spPr/>
      <dgm:t>
        <a:bodyPr/>
        <a:lstStyle/>
        <a:p>
          <a:endParaRPr lang="en-MY" sz="1200" b="1"/>
        </a:p>
      </dgm:t>
    </dgm:pt>
    <dgm:pt modelId="{1C1118F1-25CB-45F4-8EF0-6CF455485DF9}" type="sibTrans" cxnId="{7A254B30-700B-4973-AC2B-71D0678323B4}">
      <dgm:prSet/>
      <dgm:spPr>
        <a:solidFill>
          <a:srgbClr val="7030A0"/>
        </a:solidFill>
        <a:scene3d>
          <a:camera prst="orthographicFront"/>
          <a:lightRig rig="threePt" dir="t"/>
        </a:scene3d>
        <a:sp3d>
          <a:bevelT/>
        </a:sp3d>
      </dgm:spPr>
      <dgm:t>
        <a:bodyPr/>
        <a:lstStyle/>
        <a:p>
          <a:endParaRPr lang="en-MY" sz="1200" b="1"/>
        </a:p>
      </dgm:t>
    </dgm:pt>
    <dgm:pt modelId="{659C18B5-2831-494E-91DC-08EB6A8F98E5}">
      <dgm:prSet phldrT="[Text]" custT="1"/>
      <dgm:spPr>
        <a:solidFill>
          <a:srgbClr val="D142F8"/>
        </a:solidFill>
      </dgm:spPr>
      <dgm:t>
        <a:bodyPr/>
        <a:lstStyle/>
        <a:p>
          <a:r>
            <a:rPr lang="en-US" sz="1400" b="1" dirty="0">
              <a:latin typeface="Abadi" panose="020B0604020104020204" pitchFamily="34" charset="0"/>
            </a:rPr>
            <a:t>Data Generation</a:t>
          </a:r>
          <a:endParaRPr lang="en-MY" sz="1400" b="1" dirty="0">
            <a:latin typeface="Abadi" panose="020B0604020104020204" pitchFamily="34" charset="0"/>
          </a:endParaRPr>
        </a:p>
      </dgm:t>
    </dgm:pt>
    <dgm:pt modelId="{F9C872C8-76FF-4A34-8BD0-A1BAE4E85389}" type="parTrans" cxnId="{D3406E06-2E18-4986-BE31-8EDEABEAA102}">
      <dgm:prSet/>
      <dgm:spPr/>
      <dgm:t>
        <a:bodyPr/>
        <a:lstStyle/>
        <a:p>
          <a:endParaRPr lang="en-MY" sz="1200" b="1"/>
        </a:p>
      </dgm:t>
    </dgm:pt>
    <dgm:pt modelId="{DB7B3CB5-F700-401D-B14C-7F87D0295566}" type="sibTrans" cxnId="{D3406E06-2E18-4986-BE31-8EDEABEAA102}">
      <dgm:prSet/>
      <dgm:spPr/>
      <dgm:t>
        <a:bodyPr/>
        <a:lstStyle/>
        <a:p>
          <a:endParaRPr lang="en-MY" sz="1200" b="1"/>
        </a:p>
      </dgm:t>
    </dgm:pt>
    <dgm:pt modelId="{57B5697F-E111-49B5-A529-BA7A39CCAEED}">
      <dgm:prSet phldrT="[Text]" custT="1"/>
      <dgm:spPr>
        <a:solidFill>
          <a:srgbClr val="D142F8"/>
        </a:solidFill>
      </dgm:spPr>
      <dgm:t>
        <a:bodyPr/>
        <a:lstStyle/>
        <a:p>
          <a:r>
            <a:rPr lang="en-US" sz="1400" b="1" dirty="0">
              <a:latin typeface="Abadi" panose="020B0604020104020204" pitchFamily="34" charset="0"/>
            </a:rPr>
            <a:t>Analysis Decision Making</a:t>
          </a:r>
          <a:endParaRPr lang="en-MY" sz="1400" b="1" dirty="0">
            <a:latin typeface="Abadi" panose="020B0604020104020204" pitchFamily="34" charset="0"/>
          </a:endParaRPr>
        </a:p>
      </dgm:t>
    </dgm:pt>
    <dgm:pt modelId="{2137C28E-3F92-48E9-AB9B-0D3168E7B1D0}" type="parTrans" cxnId="{CAC9A4D2-EFB5-491A-90EE-A9E9443FCCB8}">
      <dgm:prSet/>
      <dgm:spPr/>
      <dgm:t>
        <a:bodyPr/>
        <a:lstStyle/>
        <a:p>
          <a:endParaRPr lang="en-MY" sz="1200" b="1"/>
        </a:p>
      </dgm:t>
    </dgm:pt>
    <dgm:pt modelId="{A884CF15-37C3-41AC-872B-37E557C2E8AE}" type="sibTrans" cxnId="{CAC9A4D2-EFB5-491A-90EE-A9E9443FCCB8}">
      <dgm:prSet/>
      <dgm:spPr/>
      <dgm:t>
        <a:bodyPr/>
        <a:lstStyle/>
        <a:p>
          <a:endParaRPr lang="en-MY" sz="1200" b="1"/>
        </a:p>
      </dgm:t>
    </dgm:pt>
    <dgm:pt modelId="{4E1BD85F-BB37-4CAD-9786-02AEB63454CE}" type="pres">
      <dgm:prSet presAssocID="{2EDC4E6B-9A71-4896-8CC3-A8BB2AD61E04}" presName="Name0" presStyleCnt="0">
        <dgm:presLayoutVars>
          <dgm:dir/>
          <dgm:resizeHandles val="exact"/>
        </dgm:presLayoutVars>
      </dgm:prSet>
      <dgm:spPr/>
    </dgm:pt>
    <dgm:pt modelId="{83250C35-AC87-46EE-B5F9-0501E957B504}" type="pres">
      <dgm:prSet presAssocID="{2EDC4E6B-9A71-4896-8CC3-A8BB2AD61E04}" presName="cycle" presStyleCnt="0"/>
      <dgm:spPr/>
    </dgm:pt>
    <dgm:pt modelId="{81C62F50-E881-403C-9AFF-C3848BC054DD}" type="pres">
      <dgm:prSet presAssocID="{32094582-32CD-45D1-BA8C-C260421C3835}" presName="nodeFirstNode" presStyleLbl="node1" presStyleIdx="0" presStyleCnt="3" custScaleX="87650" custRadScaleRad="106224" custRadScaleInc="-9671">
        <dgm:presLayoutVars>
          <dgm:bulletEnabled val="1"/>
        </dgm:presLayoutVars>
      </dgm:prSet>
      <dgm:spPr/>
    </dgm:pt>
    <dgm:pt modelId="{CDA8E06A-4C7F-4ACA-9D91-D794354ED009}" type="pres">
      <dgm:prSet presAssocID="{1C1118F1-25CB-45F4-8EF0-6CF455485DF9}" presName="sibTransFirstNode" presStyleLbl="bgShp" presStyleIdx="0" presStyleCnt="1" custAng="21101465" custLinFactNeighborX="14177" custLinFactNeighborY="10245"/>
      <dgm:spPr/>
    </dgm:pt>
    <dgm:pt modelId="{E21EB1CF-BF8B-4229-A964-3D45B8E5AA69}" type="pres">
      <dgm:prSet presAssocID="{659C18B5-2831-494E-91DC-08EB6A8F98E5}" presName="nodeFollowingNodes" presStyleLbl="node1" presStyleIdx="1" presStyleCnt="3" custScaleX="90962" custRadScaleRad="96055" custRadScaleInc="-28309">
        <dgm:presLayoutVars>
          <dgm:bulletEnabled val="1"/>
        </dgm:presLayoutVars>
      </dgm:prSet>
      <dgm:spPr/>
    </dgm:pt>
    <dgm:pt modelId="{4CF3C988-B7F2-4484-8CC2-1DA1D3CE9E96}" type="pres">
      <dgm:prSet presAssocID="{57B5697F-E111-49B5-A529-BA7A39CCAEED}" presName="nodeFollowingNodes" presStyleLbl="node1" presStyleIdx="2" presStyleCnt="3" custScaleX="95639" custScaleY="105418" custRadScaleRad="83732" custRadScaleInc="23371">
        <dgm:presLayoutVars>
          <dgm:bulletEnabled val="1"/>
        </dgm:presLayoutVars>
      </dgm:prSet>
      <dgm:spPr/>
    </dgm:pt>
  </dgm:ptLst>
  <dgm:cxnLst>
    <dgm:cxn modelId="{EDCF5001-6BA4-4F37-89BE-D829F4355CCB}" type="presOf" srcId="{57B5697F-E111-49B5-A529-BA7A39CCAEED}" destId="{4CF3C988-B7F2-4484-8CC2-1DA1D3CE9E96}" srcOrd="0" destOrd="0" presId="urn:microsoft.com/office/officeart/2005/8/layout/cycle3"/>
    <dgm:cxn modelId="{41F78204-2EF1-4FC5-878B-242D74392D15}" type="presOf" srcId="{1C1118F1-25CB-45F4-8EF0-6CF455485DF9}" destId="{CDA8E06A-4C7F-4ACA-9D91-D794354ED009}" srcOrd="0" destOrd="0" presId="urn:microsoft.com/office/officeart/2005/8/layout/cycle3"/>
    <dgm:cxn modelId="{D3406E06-2E18-4986-BE31-8EDEABEAA102}" srcId="{2EDC4E6B-9A71-4896-8CC3-A8BB2AD61E04}" destId="{659C18B5-2831-494E-91DC-08EB6A8F98E5}" srcOrd="1" destOrd="0" parTransId="{F9C872C8-76FF-4A34-8BD0-A1BAE4E85389}" sibTransId="{DB7B3CB5-F700-401D-B14C-7F87D0295566}"/>
    <dgm:cxn modelId="{7A254B30-700B-4973-AC2B-71D0678323B4}" srcId="{2EDC4E6B-9A71-4896-8CC3-A8BB2AD61E04}" destId="{32094582-32CD-45D1-BA8C-C260421C3835}" srcOrd="0" destOrd="0" parTransId="{B8E42F15-1276-462D-8066-714B0F3A51F4}" sibTransId="{1C1118F1-25CB-45F4-8EF0-6CF455485DF9}"/>
    <dgm:cxn modelId="{6344A255-5E03-4496-BEBF-0784A35E502D}" type="presOf" srcId="{659C18B5-2831-494E-91DC-08EB6A8F98E5}" destId="{E21EB1CF-BF8B-4229-A964-3D45B8E5AA69}" srcOrd="0" destOrd="0" presId="urn:microsoft.com/office/officeart/2005/8/layout/cycle3"/>
    <dgm:cxn modelId="{1F54B095-1168-4FA6-8E76-DF0598DF4B35}" type="presOf" srcId="{32094582-32CD-45D1-BA8C-C260421C3835}" destId="{81C62F50-E881-403C-9AFF-C3848BC054DD}" srcOrd="0" destOrd="0" presId="urn:microsoft.com/office/officeart/2005/8/layout/cycle3"/>
    <dgm:cxn modelId="{CAC9A4D2-EFB5-491A-90EE-A9E9443FCCB8}" srcId="{2EDC4E6B-9A71-4896-8CC3-A8BB2AD61E04}" destId="{57B5697F-E111-49B5-A529-BA7A39CCAEED}" srcOrd="2" destOrd="0" parTransId="{2137C28E-3F92-48E9-AB9B-0D3168E7B1D0}" sibTransId="{A884CF15-37C3-41AC-872B-37E557C2E8AE}"/>
    <dgm:cxn modelId="{A6093DE6-732B-4E73-A409-7A3DDFE623DA}" type="presOf" srcId="{2EDC4E6B-9A71-4896-8CC3-A8BB2AD61E04}" destId="{4E1BD85F-BB37-4CAD-9786-02AEB63454CE}" srcOrd="0" destOrd="0" presId="urn:microsoft.com/office/officeart/2005/8/layout/cycle3"/>
    <dgm:cxn modelId="{4D0878FB-E37C-4901-9E4C-FAB947E0E619}" type="presParOf" srcId="{4E1BD85F-BB37-4CAD-9786-02AEB63454CE}" destId="{83250C35-AC87-46EE-B5F9-0501E957B504}" srcOrd="0" destOrd="0" presId="urn:microsoft.com/office/officeart/2005/8/layout/cycle3"/>
    <dgm:cxn modelId="{39E946E5-57DA-4AE9-A5BF-F4C5140C285C}" type="presParOf" srcId="{83250C35-AC87-46EE-B5F9-0501E957B504}" destId="{81C62F50-E881-403C-9AFF-C3848BC054DD}" srcOrd="0" destOrd="0" presId="urn:microsoft.com/office/officeart/2005/8/layout/cycle3"/>
    <dgm:cxn modelId="{405591CB-36E3-4718-87F2-2468DD29941C}" type="presParOf" srcId="{83250C35-AC87-46EE-B5F9-0501E957B504}" destId="{CDA8E06A-4C7F-4ACA-9D91-D794354ED009}" srcOrd="1" destOrd="0" presId="urn:microsoft.com/office/officeart/2005/8/layout/cycle3"/>
    <dgm:cxn modelId="{F7FBF46C-1503-432F-A4FD-8965703A3674}" type="presParOf" srcId="{83250C35-AC87-46EE-B5F9-0501E957B504}" destId="{E21EB1CF-BF8B-4229-A964-3D45B8E5AA69}" srcOrd="2" destOrd="0" presId="urn:microsoft.com/office/officeart/2005/8/layout/cycle3"/>
    <dgm:cxn modelId="{2BE68B1F-8876-4130-8C82-1B66B2704C3A}" type="presParOf" srcId="{83250C35-AC87-46EE-B5F9-0501E957B504}" destId="{4CF3C988-B7F2-4484-8CC2-1DA1D3CE9E96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8E06A-4C7F-4ACA-9D91-D794354ED009}">
      <dsp:nvSpPr>
        <dsp:cNvPr id="0" name=""/>
        <dsp:cNvSpPr/>
      </dsp:nvSpPr>
      <dsp:spPr>
        <a:xfrm rot="21101465">
          <a:off x="615036" y="629464"/>
          <a:ext cx="2193106" cy="2193106"/>
        </a:xfrm>
        <a:prstGeom prst="circularArrow">
          <a:avLst>
            <a:gd name="adj1" fmla="val 5689"/>
            <a:gd name="adj2" fmla="val 340510"/>
            <a:gd name="adj3" fmla="val 13256126"/>
            <a:gd name="adj4" fmla="val 17704770"/>
            <a:gd name="adj5" fmla="val 5908"/>
          </a:avLst>
        </a:prstGeom>
        <a:solidFill>
          <a:srgbClr val="7030A0"/>
        </a:solidFill>
        <a:ln>
          <a:noFill/>
        </a:ln>
        <a:effectLst/>
        <a:scene3d>
          <a:camera prst="orthographicFront"/>
          <a:lightRig rig="threePt" dir="t"/>
        </a:scene3d>
        <a:sp3d>
          <a:bevelT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62F50-E881-403C-9AFF-C3848BC054DD}">
      <dsp:nvSpPr>
        <dsp:cNvPr id="0" name=""/>
        <dsp:cNvSpPr/>
      </dsp:nvSpPr>
      <dsp:spPr>
        <a:xfrm>
          <a:off x="781106" y="402356"/>
          <a:ext cx="1239133" cy="706864"/>
        </a:xfrm>
        <a:prstGeom prst="roundRect">
          <a:avLst/>
        </a:prstGeom>
        <a:solidFill>
          <a:srgbClr val="D142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Problem  Framing</a:t>
          </a:r>
          <a:endParaRPr lang="en-MY" sz="1400" b="1" kern="1200" dirty="0">
            <a:latin typeface="Abadi" panose="020B0604020104020204" pitchFamily="34" charset="0"/>
          </a:endParaRPr>
        </a:p>
      </dsp:txBody>
      <dsp:txXfrm>
        <a:off x="815612" y="436862"/>
        <a:ext cx="1170121" cy="637852"/>
      </dsp:txXfrm>
    </dsp:sp>
    <dsp:sp modelId="{E21EB1CF-BF8B-4229-A964-3D45B8E5AA69}">
      <dsp:nvSpPr>
        <dsp:cNvPr id="0" name=""/>
        <dsp:cNvSpPr/>
      </dsp:nvSpPr>
      <dsp:spPr>
        <a:xfrm>
          <a:off x="1790894" y="1482820"/>
          <a:ext cx="1285956" cy="706864"/>
        </a:xfrm>
        <a:prstGeom prst="roundRect">
          <a:avLst/>
        </a:prstGeom>
        <a:solidFill>
          <a:srgbClr val="D142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Data Generation</a:t>
          </a:r>
          <a:endParaRPr lang="en-MY" sz="1400" b="1" kern="1200" dirty="0">
            <a:latin typeface="Abadi" panose="020B0604020104020204" pitchFamily="34" charset="0"/>
          </a:endParaRPr>
        </a:p>
      </dsp:txBody>
      <dsp:txXfrm>
        <a:off x="1825400" y="1517326"/>
        <a:ext cx="1216944" cy="637852"/>
      </dsp:txXfrm>
    </dsp:sp>
    <dsp:sp modelId="{4CF3C988-B7F2-4484-8CC2-1DA1D3CE9E96}">
      <dsp:nvSpPr>
        <dsp:cNvPr id="0" name=""/>
        <dsp:cNvSpPr/>
      </dsp:nvSpPr>
      <dsp:spPr>
        <a:xfrm>
          <a:off x="85091" y="1516235"/>
          <a:ext cx="1352076" cy="745162"/>
        </a:xfrm>
        <a:prstGeom prst="roundRect">
          <a:avLst/>
        </a:prstGeom>
        <a:solidFill>
          <a:srgbClr val="D142F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badi" panose="020B0604020104020204" pitchFamily="34" charset="0"/>
            </a:rPr>
            <a:t>Analysis Decision Making</a:t>
          </a:r>
          <a:endParaRPr lang="en-MY" sz="1400" b="1" kern="1200" dirty="0">
            <a:latin typeface="Abadi" panose="020B0604020104020204" pitchFamily="34" charset="0"/>
          </a:endParaRPr>
        </a:p>
      </dsp:txBody>
      <dsp:txXfrm>
        <a:off x="121467" y="1552611"/>
        <a:ext cx="1279324" cy="672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3E65C-876D-4887-84F7-9B855B68B120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C15D3-1720-4A16-BDCA-5BE164C0A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4121" y="3709437"/>
            <a:ext cx="9144000" cy="2387600"/>
          </a:xfrm>
        </p:spPr>
        <p:txBody>
          <a:bodyPr anchor="ctr"/>
          <a:lstStyle>
            <a:lvl1pPr algn="ctr">
              <a:defRPr sz="6000" b="1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4121" y="1900660"/>
            <a:ext cx="9144000" cy="1655762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79637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7908" y="-46355"/>
            <a:ext cx="1164092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4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09500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46965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656034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368970"/>
            <a:ext cx="10515600" cy="2852737"/>
          </a:xfrm>
        </p:spPr>
        <p:txBody>
          <a:bodyPr anchor="ctr"/>
          <a:lstStyle>
            <a:lvl1pPr algn="ctr">
              <a:defRPr sz="6000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30196"/>
            <a:ext cx="10515600" cy="1500187"/>
          </a:xfrm>
        </p:spPr>
        <p:txBody>
          <a:bodyPr anchor="b">
            <a:normAutofit/>
          </a:bodyPr>
          <a:lstStyle>
            <a:lvl1pPr marL="0" indent="0" algn="l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DCD66D-8F6F-4F72-B03A-90557D5B5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69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9509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51939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69994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72565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88318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5444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CISB5123 Text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EDE09-5DA2-BC69-2E99-0577B7984CB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283" y="0"/>
            <a:ext cx="1584717" cy="11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python_reg_expressions.htm" TargetMode="External"/><Relationship Id="rId2" Type="http://schemas.openxmlformats.org/officeDocument/2006/relationships/hyperlink" Target="https://www.analyticsvidhya.com/blog/2015/06/regular-expression-pyth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lyticsvidhya.com/blog/2015/06/regular-expression-pyth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questio.github.io/web-scraping-pages/simple.html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ites.google.com/view/cisb5123/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quotes.toscrape.com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rpus.byu.edu/coca" TargetMode="External"/><Relationship Id="rId2" Type="http://schemas.openxmlformats.org/officeDocument/2006/relationships/hyperlink" Target="https://catalog.data.gov/dataset/consumer-complaint-databa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chive.org/" TargetMode="External"/><Relationship Id="rId4" Type="http://schemas.openxmlformats.org/officeDocument/2006/relationships/hyperlink" Target="https://www.ebscohost.com/public/newspaper-sourc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Text Extraction and Web Scraping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575447" y="315572"/>
            <a:ext cx="3797714" cy="4852072"/>
            <a:chOff x="575447" y="315572"/>
            <a:chExt cx="3797714" cy="4852072"/>
          </a:xfrm>
        </p:grpSpPr>
        <p:grpSp>
          <p:nvGrpSpPr>
            <p:cNvPr id="57" name="Group 56"/>
            <p:cNvGrpSpPr/>
            <p:nvPr/>
          </p:nvGrpSpPr>
          <p:grpSpPr>
            <a:xfrm>
              <a:off x="884598" y="315572"/>
              <a:ext cx="3208959" cy="4852072"/>
              <a:chOff x="884598" y="315572"/>
              <a:chExt cx="3208959" cy="4852072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934598" y="315572"/>
                <a:ext cx="3108960" cy="2286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1071758" y="450526"/>
                <a:ext cx="2834640" cy="20116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ounded Rectangle 53"/>
              <p:cNvSpPr/>
              <p:nvPr/>
            </p:nvSpPr>
            <p:spPr>
              <a:xfrm>
                <a:off x="934598" y="2640832"/>
                <a:ext cx="3108960" cy="50825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Diagonal Stripe 55"/>
              <p:cNvSpPr/>
              <p:nvPr/>
            </p:nvSpPr>
            <p:spPr>
              <a:xfrm rot="2721933">
                <a:off x="924735" y="1998821"/>
                <a:ext cx="3128686" cy="3208959"/>
              </a:xfrm>
              <a:prstGeom prst="diagStripe">
                <a:avLst>
                  <a:gd name="adj" fmla="val 6283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955864" y="297711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50789" y="297711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11477" y="3153985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20482" y="297713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3308690" y="2981868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3514204" y="297713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716257" y="297684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911723" y="297684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46699" y="2982295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524859" y="2982005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25349" y="2982295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2922378" y="2982005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354296" y="2977548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1547528" y="297784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742994" y="2977548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945047" y="297784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2142529" y="2980418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997736" y="315463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192661" y="315463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162354" y="315465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50562" y="315436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556076" y="315465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758129" y="315436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953595" y="315436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2388571" y="3154791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566731" y="3154501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767221" y="3154791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64250" y="3154501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396168" y="3155068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589400" y="315536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1784866" y="3155068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1986919" y="315536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2184401" y="3152914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131718" y="3157193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75447" y="3364093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761706" y="336474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56631" y="336474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926324" y="336476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114532" y="336447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320046" y="336476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522099" y="336447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717565" y="336447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152541" y="3364899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330701" y="3364609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2531191" y="3364899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728220" y="3364609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1160138" y="3365176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1353370" y="336547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1548836" y="3365176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750889" y="336547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948371" y="3363022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3895688" y="3367301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086255" y="3365217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281721" y="3365217"/>
              <a:ext cx="91440" cy="9144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46830" y="559471"/>
            <a:ext cx="3312387" cy="1828800"/>
            <a:chOff x="701039" y="937428"/>
            <a:chExt cx="3312387" cy="1828800"/>
          </a:xfrm>
        </p:grpSpPr>
        <p:grpSp>
          <p:nvGrpSpPr>
            <p:cNvPr id="9" name="Group 8"/>
            <p:cNvGrpSpPr/>
            <p:nvPr/>
          </p:nvGrpSpPr>
          <p:grpSpPr>
            <a:xfrm rot="3752505" flipH="1">
              <a:off x="1386839" y="1784142"/>
              <a:ext cx="274320" cy="1645920"/>
              <a:chOff x="3136604" y="1826672"/>
              <a:chExt cx="274320" cy="164592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215640" y="1826672"/>
                <a:ext cx="137160" cy="182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3136604" y="2009552"/>
                <a:ext cx="274320" cy="1463040"/>
              </a:xfrm>
              <a:prstGeom prst="roundRect">
                <a:avLst>
                  <a:gd name="adj" fmla="val 257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13"/>
            <p:cNvSpPr/>
            <p:nvPr/>
          </p:nvSpPr>
          <p:spPr>
            <a:xfrm>
              <a:off x="2500495" y="2156187"/>
              <a:ext cx="137160" cy="13716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2651610" y="2307183"/>
              <a:ext cx="91440" cy="9144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 rot="20353367">
              <a:off x="2844273" y="2275641"/>
              <a:ext cx="731520" cy="245963"/>
            </a:xfrm>
            <a:custGeom>
              <a:avLst/>
              <a:gdLst>
                <a:gd name="connsiteX0" fmla="*/ 1110761 w 1118452"/>
                <a:gd name="connsiteY0" fmla="*/ 0 h 357255"/>
                <a:gd name="connsiteX1" fmla="*/ 1118452 w 1118452"/>
                <a:gd name="connsiteY1" fmla="*/ 42887 h 357255"/>
                <a:gd name="connsiteX2" fmla="*/ 559226 w 1118452"/>
                <a:gd name="connsiteY2" fmla="*/ 357255 h 357255"/>
                <a:gd name="connsiteX3" fmla="*/ 0 w 1118452"/>
                <a:gd name="connsiteY3" fmla="*/ 42887 h 357255"/>
                <a:gd name="connsiteX4" fmla="*/ 7690 w 1118452"/>
                <a:gd name="connsiteY4" fmla="*/ 6 h 357255"/>
                <a:gd name="connsiteX5" fmla="*/ 11361 w 1118452"/>
                <a:gd name="connsiteY5" fmla="*/ 20475 h 357255"/>
                <a:gd name="connsiteX6" fmla="*/ 559225 w 1118452"/>
                <a:gd name="connsiteY6" fmla="*/ 271487 h 357255"/>
                <a:gd name="connsiteX7" fmla="*/ 1107090 w 1118452"/>
                <a:gd name="connsiteY7" fmla="*/ 20475 h 35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8452" h="357255">
                  <a:moveTo>
                    <a:pt x="1110761" y="0"/>
                  </a:moveTo>
                  <a:lnTo>
                    <a:pt x="1118452" y="42887"/>
                  </a:lnTo>
                  <a:cubicBezTo>
                    <a:pt x="1118452" y="216508"/>
                    <a:pt x="868078" y="357255"/>
                    <a:pt x="559226" y="357255"/>
                  </a:cubicBezTo>
                  <a:cubicBezTo>
                    <a:pt x="250374" y="357255"/>
                    <a:pt x="0" y="216508"/>
                    <a:pt x="0" y="42887"/>
                  </a:cubicBezTo>
                  <a:lnTo>
                    <a:pt x="7690" y="6"/>
                  </a:lnTo>
                  <a:lnTo>
                    <a:pt x="11361" y="20475"/>
                  </a:lnTo>
                  <a:cubicBezTo>
                    <a:pt x="63506" y="163728"/>
                    <a:pt x="288980" y="271487"/>
                    <a:pt x="559225" y="271487"/>
                  </a:cubicBezTo>
                  <a:cubicBezTo>
                    <a:pt x="829471" y="271487"/>
                    <a:pt x="1054944" y="163728"/>
                    <a:pt x="1107090" y="2047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150012" y="1272645"/>
              <a:ext cx="73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social media 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744816" y="2087939"/>
              <a:ext cx="70841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rgbClr val="33CCFF"/>
                  </a:solidFill>
                  <a:latin typeface="Book Antiqua" panose="02040602050305030304" pitchFamily="18" charset="0"/>
                </a:rPr>
                <a:t>sentiment analysis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201273" y="1380591"/>
              <a:ext cx="9356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00B050"/>
                  </a:solidFill>
                </a:rPr>
                <a:t>big data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2184626" y="937428"/>
              <a:ext cx="1828800" cy="1828800"/>
            </a:xfrm>
            <a:custGeom>
              <a:avLst/>
              <a:gdLst>
                <a:gd name="connsiteX0" fmla="*/ 914400 w 1828800"/>
                <a:gd name="connsiteY0" fmla="*/ 139823 h 1828800"/>
                <a:gd name="connsiteX1" fmla="*/ 137160 w 1828800"/>
                <a:gd name="connsiteY1" fmla="*/ 917063 h 1828800"/>
                <a:gd name="connsiteX2" fmla="*/ 914400 w 1828800"/>
                <a:gd name="connsiteY2" fmla="*/ 1694303 h 1828800"/>
                <a:gd name="connsiteX3" fmla="*/ 1691640 w 1828800"/>
                <a:gd name="connsiteY3" fmla="*/ 917063 h 1828800"/>
                <a:gd name="connsiteX4" fmla="*/ 914400 w 1828800"/>
                <a:gd name="connsiteY4" fmla="*/ 139823 h 1828800"/>
                <a:gd name="connsiteX5" fmla="*/ 914400 w 1828800"/>
                <a:gd name="connsiteY5" fmla="*/ 0 h 1828800"/>
                <a:gd name="connsiteX6" fmla="*/ 1828800 w 1828800"/>
                <a:gd name="connsiteY6" fmla="*/ 914400 h 1828800"/>
                <a:gd name="connsiteX7" fmla="*/ 914400 w 1828800"/>
                <a:gd name="connsiteY7" fmla="*/ 1828800 h 1828800"/>
                <a:gd name="connsiteX8" fmla="*/ 0 w 1828800"/>
                <a:gd name="connsiteY8" fmla="*/ 914400 h 1828800"/>
                <a:gd name="connsiteX9" fmla="*/ 914400 w 1828800"/>
                <a:gd name="connsiteY9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1828800">
                  <a:moveTo>
                    <a:pt x="914400" y="139823"/>
                  </a:moveTo>
                  <a:cubicBezTo>
                    <a:pt x="485142" y="139823"/>
                    <a:pt x="137160" y="487805"/>
                    <a:pt x="137160" y="917063"/>
                  </a:cubicBezTo>
                  <a:cubicBezTo>
                    <a:pt x="137160" y="1346321"/>
                    <a:pt x="485142" y="1694303"/>
                    <a:pt x="914400" y="1694303"/>
                  </a:cubicBezTo>
                  <a:cubicBezTo>
                    <a:pt x="1343658" y="1694303"/>
                    <a:pt x="1691640" y="1346321"/>
                    <a:pt x="1691640" y="917063"/>
                  </a:cubicBezTo>
                  <a:cubicBezTo>
                    <a:pt x="1691640" y="487805"/>
                    <a:pt x="1343658" y="139823"/>
                    <a:pt x="914400" y="139823"/>
                  </a:cubicBezTo>
                  <a:close/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1419409"/>
                    <a:pt x="1419409" y="1828800"/>
                    <a:pt x="914400" y="1828800"/>
                  </a:cubicBezTo>
                  <a:cubicBezTo>
                    <a:pt x="409391" y="1828800"/>
                    <a:pt x="0" y="1419409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83347" y="1098111"/>
              <a:ext cx="103135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CC0099"/>
                  </a:solidFill>
                </a:rPr>
                <a:t>unstructured data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504666" y="1528998"/>
              <a:ext cx="1188720" cy="7315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Text Analytics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655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9" y="1315619"/>
            <a:ext cx="10219063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lvl="1" indent="-457200"/>
            <a:r>
              <a:rPr lang="en-US" sz="3200" dirty="0"/>
              <a:t>Let’s brainstorm for a suitable topic for your </a:t>
            </a:r>
            <a:r>
              <a:rPr lang="en-US" sz="3200" dirty="0">
                <a:solidFill>
                  <a:srgbClr val="FF0000"/>
                </a:solidFill>
              </a:rPr>
              <a:t>Project</a:t>
            </a:r>
          </a:p>
          <a:p>
            <a:pPr lvl="1" indent="-457200"/>
            <a:r>
              <a:rPr lang="en-US" sz="3200" dirty="0"/>
              <a:t>Identify a topic that involves textual data analysis</a:t>
            </a:r>
          </a:p>
          <a:p>
            <a:pPr lvl="1" indent="-457200"/>
            <a:endParaRPr lang="en-US" sz="3200" dirty="0"/>
          </a:p>
          <a:p>
            <a:pPr marL="0" lvl="1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9685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BE0F6-924E-2B9B-394F-BF76D81A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AC1959-2194-9826-CD86-79E5AA15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1B4B27-EEEE-8F4F-B6B5-F361FC28E6EF}"/>
              </a:ext>
            </a:extLst>
          </p:cNvPr>
          <p:cNvSpPr/>
          <p:nvPr/>
        </p:nvSpPr>
        <p:spPr>
          <a:xfrm>
            <a:off x="128670" y="5856575"/>
            <a:ext cx="812310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Adapted from:  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Practical Text Analytics: Maximizing the Value of Text Data by </a:t>
            </a:r>
            <a:r>
              <a:rPr lang="en-US" sz="1050" dirty="0" err="1">
                <a:latin typeface="Arial Narrow" panose="020B0606020202030204" pitchFamily="34" charset="0"/>
              </a:rPr>
              <a:t>Murugan</a:t>
            </a:r>
            <a:r>
              <a:rPr lang="en-US" sz="1050" dirty="0">
                <a:latin typeface="Arial Narrow" panose="020B0606020202030204" pitchFamily="34" charset="0"/>
              </a:rPr>
              <a:t> </a:t>
            </a:r>
            <a:r>
              <a:rPr lang="en-US" sz="1050" dirty="0" err="1">
                <a:latin typeface="Arial Narrow" panose="020B0606020202030204" pitchFamily="34" charset="0"/>
              </a:rPr>
              <a:t>Anandarajan</a:t>
            </a:r>
            <a:r>
              <a:rPr lang="en-US" sz="1050" dirty="0">
                <a:latin typeface="Arial Narrow" panose="020B0606020202030204" pitchFamily="34" charset="0"/>
              </a:rPr>
              <a:t>, Chelsey Hill, Thomas Nolan (2019); and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Text Mining and Analysis (1st Edition) - Practical Methods, Examples, and Case Studies Using SAS by Dr. Goutam Chakraborty; Murali </a:t>
            </a:r>
            <a:r>
              <a:rPr lang="en-US" sz="1050" dirty="0" err="1">
                <a:latin typeface="Arial Narrow" panose="020B0606020202030204" pitchFamily="34" charset="0"/>
              </a:rPr>
              <a:t>Pagolu</a:t>
            </a:r>
            <a:r>
              <a:rPr lang="en-US" sz="1050" dirty="0">
                <a:latin typeface="Arial Narrow" panose="020B0606020202030204" pitchFamily="34" charset="0"/>
              </a:rPr>
              <a:t>; Satish </a:t>
            </a:r>
            <a:r>
              <a:rPr lang="en-US" sz="1050" dirty="0" err="1">
                <a:latin typeface="Arial Narrow" panose="020B0606020202030204" pitchFamily="34" charset="0"/>
              </a:rPr>
              <a:t>Garla</a:t>
            </a:r>
            <a:endParaRPr lang="en-US" sz="1050" dirty="0">
              <a:latin typeface="Arial Narrow" panose="020B0606020202030204" pitchFamily="34" charset="0"/>
            </a:endParaRPr>
          </a:p>
          <a:p>
            <a:endParaRPr lang="en-US" sz="1050" dirty="0">
              <a:latin typeface="Arial Narrow" panose="020B060602020203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A83C3B9-6066-839F-2466-B31B92A1C983}"/>
              </a:ext>
            </a:extLst>
          </p:cNvPr>
          <p:cNvGrpSpPr/>
          <p:nvPr/>
        </p:nvGrpSpPr>
        <p:grpSpPr>
          <a:xfrm>
            <a:off x="388909" y="106956"/>
            <a:ext cx="2175797" cy="1677199"/>
            <a:chOff x="911551" y="636104"/>
            <a:chExt cx="2175797" cy="167719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77B23D4-FD86-A174-A2E6-DBE8BDDACEA4}"/>
                </a:ext>
              </a:extLst>
            </p:cNvPr>
            <p:cNvSpPr/>
            <p:nvPr/>
          </p:nvSpPr>
          <p:spPr>
            <a:xfrm>
              <a:off x="927348" y="1233303"/>
              <a:ext cx="2160000" cy="1080000"/>
            </a:xfrm>
            <a:custGeom>
              <a:avLst/>
              <a:gdLst>
                <a:gd name="connsiteX0" fmla="*/ 1389257 w 1838820"/>
                <a:gd name="connsiteY0" fmla="*/ 0 h 955345"/>
                <a:gd name="connsiteX1" fmla="*/ 1838820 w 1838820"/>
                <a:gd name="connsiteY1" fmla="*/ 477673 h 955345"/>
                <a:gd name="connsiteX2" fmla="*/ 1389257 w 1838820"/>
                <a:gd name="connsiteY2" fmla="*/ 955345 h 955345"/>
                <a:gd name="connsiteX3" fmla="*/ 1389257 w 1838820"/>
                <a:gd name="connsiteY3" fmla="*/ 762115 h 955345"/>
                <a:gd name="connsiteX4" fmla="*/ 94816 w 1838820"/>
                <a:gd name="connsiteY4" fmla="*/ 762115 h 955345"/>
                <a:gd name="connsiteX5" fmla="*/ 0 w 1838820"/>
                <a:gd name="connsiteY5" fmla="*/ 667299 h 955345"/>
                <a:gd name="connsiteX6" fmla="*/ 0 w 1838820"/>
                <a:gd name="connsiteY6" fmla="*/ 288045 h 955345"/>
                <a:gd name="connsiteX7" fmla="*/ 94816 w 1838820"/>
                <a:gd name="connsiteY7" fmla="*/ 193229 h 955345"/>
                <a:gd name="connsiteX8" fmla="*/ 1389257 w 1838820"/>
                <a:gd name="connsiteY8" fmla="*/ 193229 h 95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38820" h="955345">
                  <a:moveTo>
                    <a:pt x="1389257" y="0"/>
                  </a:moveTo>
                  <a:lnTo>
                    <a:pt x="1838820" y="477673"/>
                  </a:lnTo>
                  <a:lnTo>
                    <a:pt x="1389257" y="955345"/>
                  </a:lnTo>
                  <a:lnTo>
                    <a:pt x="1389257" y="762115"/>
                  </a:lnTo>
                  <a:lnTo>
                    <a:pt x="94816" y="762115"/>
                  </a:lnTo>
                  <a:cubicBezTo>
                    <a:pt x="42451" y="762115"/>
                    <a:pt x="0" y="719664"/>
                    <a:pt x="0" y="667299"/>
                  </a:cubicBezTo>
                  <a:lnTo>
                    <a:pt x="0" y="288045"/>
                  </a:lnTo>
                  <a:cubicBezTo>
                    <a:pt x="0" y="235680"/>
                    <a:pt x="42451" y="193229"/>
                    <a:pt x="94816" y="193229"/>
                  </a:cubicBezTo>
                  <a:lnTo>
                    <a:pt x="1389257" y="193229"/>
                  </a:lnTo>
                  <a:close/>
                </a:path>
              </a:pathLst>
            </a:custGeom>
            <a:solidFill>
              <a:srgbClr val="CC99FF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MY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93C7622-8BDC-6863-7E18-724852FB46B3}"/>
                </a:ext>
              </a:extLst>
            </p:cNvPr>
            <p:cNvSpPr/>
            <p:nvPr/>
          </p:nvSpPr>
          <p:spPr>
            <a:xfrm>
              <a:off x="1558455" y="636104"/>
              <a:ext cx="532737" cy="548640"/>
            </a:xfrm>
            <a:prstGeom prst="ellipse">
              <a:avLst/>
            </a:prstGeom>
            <a:noFill/>
            <a:ln w="19050">
              <a:solidFill>
                <a:srgbClr val="CC99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A0A4EDE-6AF6-F181-C376-F1D03885B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1635" y="682862"/>
              <a:ext cx="452827" cy="466344"/>
            </a:xfrm>
            <a:prstGeom prst="ellipse">
              <a:avLst/>
            </a:prstGeom>
            <a:solidFill>
              <a:srgbClr val="CC99FF"/>
            </a:solidFill>
            <a:ln w="19050">
              <a:noFill/>
              <a:prstDash val="sysDash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3C0519-F19A-9150-E484-D68EF306DB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6043" y="1184744"/>
              <a:ext cx="1" cy="288000"/>
            </a:xfrm>
            <a:prstGeom prst="line">
              <a:avLst/>
            </a:prstGeom>
            <a:ln w="19050">
              <a:solidFill>
                <a:srgbClr val="CC99F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6ADE3-C89C-DE3A-EDBE-E0263FF47F7A}"/>
                </a:ext>
              </a:extLst>
            </p:cNvPr>
            <p:cNvSpPr txBox="1"/>
            <p:nvPr/>
          </p:nvSpPr>
          <p:spPr>
            <a:xfrm>
              <a:off x="1601635" y="710934"/>
              <a:ext cx="452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01</a:t>
              </a:r>
              <a:endParaRPr lang="en-MY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90A1A73-17F9-0583-EC2D-27216CA08C70}"/>
                </a:ext>
              </a:extLst>
            </p:cNvPr>
            <p:cNvSpPr txBox="1"/>
            <p:nvPr/>
          </p:nvSpPr>
          <p:spPr>
            <a:xfrm>
              <a:off x="911551" y="1428083"/>
              <a:ext cx="19003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Planning Text Analytics Project</a:t>
              </a:r>
              <a:endParaRPr lang="en-MY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83" name="Diagram 82">
            <a:extLst>
              <a:ext uri="{FF2B5EF4-FFF2-40B4-BE49-F238E27FC236}">
                <a16:creationId xmlns:a16="http://schemas.microsoft.com/office/drawing/2014/main" id="{41A3B594-1953-E6B1-C584-38C793A288B2}"/>
              </a:ext>
            </a:extLst>
          </p:cNvPr>
          <p:cNvGraphicFramePr/>
          <p:nvPr/>
        </p:nvGraphicFramePr>
        <p:xfrm>
          <a:off x="1313401" y="1740354"/>
          <a:ext cx="3076851" cy="3066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9C4C861-1EC4-21B7-A620-8C1D54A7569B}"/>
              </a:ext>
            </a:extLst>
          </p:cNvPr>
          <p:cNvGrpSpPr/>
          <p:nvPr/>
        </p:nvGrpSpPr>
        <p:grpSpPr>
          <a:xfrm>
            <a:off x="4190222" y="1348555"/>
            <a:ext cx="3029285" cy="1198984"/>
            <a:chOff x="377145" y="1273639"/>
            <a:chExt cx="2200168" cy="1186834"/>
          </a:xfrm>
          <a:solidFill>
            <a:schemeClr val="bg1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25A6270-8D04-15E5-B85D-35905CC126CB}"/>
                </a:ext>
              </a:extLst>
            </p:cNvPr>
            <p:cNvSpPr/>
            <p:nvPr/>
          </p:nvSpPr>
          <p:spPr>
            <a:xfrm>
              <a:off x="377145" y="1273639"/>
              <a:ext cx="2200168" cy="1186834"/>
            </a:xfrm>
            <a:prstGeom prst="rect">
              <a:avLst/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7030A0"/>
                  </a:solidFill>
                  <a:latin typeface="Abadi" panose="020B0604020104020204" pitchFamily="34" charset="0"/>
                </a:rPr>
                <a:t>Problem Framing</a:t>
              </a:r>
              <a:endParaRPr lang="en-MY" sz="1600" b="1" dirty="0">
                <a:solidFill>
                  <a:srgbClr val="7030A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426A31C-2331-B257-4DCA-812AAE27E501}"/>
                </a:ext>
              </a:extLst>
            </p:cNvPr>
            <p:cNvSpPr txBox="1"/>
            <p:nvPr/>
          </p:nvSpPr>
          <p:spPr>
            <a:xfrm>
              <a:off x="717148" y="1564980"/>
              <a:ext cx="1520162" cy="7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7030A0"/>
                  </a:solidFill>
                </a:rPr>
                <a:t>Problem Identification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Project Objective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Project Drivers</a:t>
              </a:r>
              <a:endParaRPr lang="en-MY" sz="1400" dirty="0">
                <a:solidFill>
                  <a:srgbClr val="7030A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48C306-16B2-3150-2F37-D49B2F103B94}"/>
              </a:ext>
            </a:extLst>
          </p:cNvPr>
          <p:cNvGrpSpPr/>
          <p:nvPr/>
        </p:nvGrpSpPr>
        <p:grpSpPr>
          <a:xfrm>
            <a:off x="4933029" y="2729634"/>
            <a:ext cx="2478317" cy="986682"/>
            <a:chOff x="385097" y="2695250"/>
            <a:chExt cx="2359286" cy="98668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D7C57E1-CDD4-5C70-D67B-515312A86F9F}"/>
                </a:ext>
              </a:extLst>
            </p:cNvPr>
            <p:cNvSpPr/>
            <p:nvPr/>
          </p:nvSpPr>
          <p:spPr>
            <a:xfrm>
              <a:off x="385097" y="2695250"/>
              <a:ext cx="2359286" cy="98668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7030A0"/>
                  </a:solidFill>
                  <a:latin typeface="Abadi" panose="020B0604020104020204" pitchFamily="34" charset="0"/>
                </a:rPr>
                <a:t>Data Generation</a:t>
              </a:r>
              <a:endParaRPr lang="en-MY" sz="1600" b="1" dirty="0">
                <a:solidFill>
                  <a:srgbClr val="7030A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7E54DC5-F57F-AB81-A8B9-843803D978FA}"/>
                </a:ext>
              </a:extLst>
            </p:cNvPr>
            <p:cNvSpPr txBox="1"/>
            <p:nvPr/>
          </p:nvSpPr>
          <p:spPr>
            <a:xfrm>
              <a:off x="762026" y="2943268"/>
              <a:ext cx="14603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C78FFF"/>
                  </a:solidFill>
                </a:defRPr>
              </a:lvl1pPr>
            </a:lstStyle>
            <a:p>
              <a:r>
                <a:rPr lang="en-US" sz="1400" dirty="0">
                  <a:solidFill>
                    <a:srgbClr val="7030A0"/>
                  </a:solidFill>
                </a:rPr>
                <a:t>Project Scope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Data Collection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Sampling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8F9AFBB-A5A4-D2D8-1167-9619E2C4249A}"/>
              </a:ext>
            </a:extLst>
          </p:cNvPr>
          <p:cNvGrpSpPr/>
          <p:nvPr/>
        </p:nvGrpSpPr>
        <p:grpSpPr>
          <a:xfrm>
            <a:off x="5704864" y="3898411"/>
            <a:ext cx="2944968" cy="969497"/>
            <a:chOff x="445902" y="3884266"/>
            <a:chExt cx="2944968" cy="96949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A427FF1-9022-2280-385D-1B06CAABD11B}"/>
                </a:ext>
              </a:extLst>
            </p:cNvPr>
            <p:cNvSpPr/>
            <p:nvPr/>
          </p:nvSpPr>
          <p:spPr>
            <a:xfrm>
              <a:off x="445902" y="3884266"/>
              <a:ext cx="2944968" cy="96949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>
                  <a:solidFill>
                    <a:srgbClr val="7030A0"/>
                  </a:solidFill>
                  <a:latin typeface="Abadi" panose="020B0604020104020204" pitchFamily="34" charset="0"/>
                </a:rPr>
                <a:t>Analysis Decision Making</a:t>
              </a:r>
              <a:endParaRPr lang="en-MY" sz="1600" b="1" dirty="0">
                <a:solidFill>
                  <a:srgbClr val="7030A0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0AE16D0-5A03-E2B4-C8E5-3B5B2683FD10}"/>
                </a:ext>
              </a:extLst>
            </p:cNvPr>
            <p:cNvSpPr txBox="1"/>
            <p:nvPr/>
          </p:nvSpPr>
          <p:spPr>
            <a:xfrm>
              <a:off x="803367" y="4201946"/>
              <a:ext cx="25875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>
                  <a:solidFill>
                    <a:srgbClr val="C78FFF"/>
                  </a:solidFill>
                </a:defRPr>
              </a:lvl1pPr>
            </a:lstStyle>
            <a:p>
              <a:r>
                <a:rPr lang="en-US" sz="1400" dirty="0">
                  <a:solidFill>
                    <a:srgbClr val="7030A0"/>
                  </a:solidFill>
                </a:rPr>
                <a:t>Text Analytics Method Selection</a:t>
              </a:r>
            </a:p>
            <a:p>
              <a:r>
                <a:rPr lang="en-US" sz="1400" dirty="0">
                  <a:solidFill>
                    <a:srgbClr val="7030A0"/>
                  </a:solidFill>
                </a:rPr>
                <a:t>Text Analytics Software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662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33FC6-5B80-B7C7-B0F8-8809D6F9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D58C-95AD-6A22-9B6D-FC8EC538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Problem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ECDD0-9E77-AEAC-A941-51880B39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6600CC"/>
                </a:solidFill>
              </a:rPr>
              <a:t>Problem Identification</a:t>
            </a:r>
            <a:r>
              <a:rPr lang="en-MY" dirty="0"/>
              <a:t>: </a:t>
            </a:r>
          </a:p>
          <a:p>
            <a:pPr lvl="1"/>
            <a:r>
              <a:rPr lang="en-MY" dirty="0"/>
              <a:t>The problem related to a certain topic</a:t>
            </a:r>
          </a:p>
          <a:p>
            <a:pPr lvl="1"/>
            <a:r>
              <a:rPr lang="en-MY" dirty="0"/>
              <a:t>E.g. customer satisfaction of a particular product or service</a:t>
            </a:r>
          </a:p>
          <a:p>
            <a:r>
              <a:rPr lang="en-MY" dirty="0">
                <a:solidFill>
                  <a:srgbClr val="6600CC"/>
                </a:solidFill>
              </a:rPr>
              <a:t>Project Objective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The text analytics problem and text analytical questions you aim to achieve</a:t>
            </a:r>
          </a:p>
          <a:p>
            <a:pPr lvl="1"/>
            <a:r>
              <a:rPr lang="en-MY" dirty="0"/>
              <a:t>Measurable objectives that can be achieved by text analytics approach</a:t>
            </a:r>
          </a:p>
          <a:p>
            <a:pPr lvl="1"/>
            <a:r>
              <a:rPr lang="en-MY" dirty="0"/>
              <a:t>E.g. sentiment analysis, topic modelling</a:t>
            </a:r>
          </a:p>
          <a:p>
            <a:r>
              <a:rPr lang="en-MY" dirty="0">
                <a:solidFill>
                  <a:srgbClr val="6600CC"/>
                </a:solidFill>
              </a:rPr>
              <a:t>Project Drivers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Reasons for selecting the topic</a:t>
            </a:r>
          </a:p>
          <a:p>
            <a:pPr lvl="1"/>
            <a:r>
              <a:rPr lang="en-MY" dirty="0"/>
              <a:t>E.g. product/service improvement</a:t>
            </a:r>
          </a:p>
          <a:p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EE483-AD91-D220-6FB6-C87D2ADD4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24939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13832-BE94-E14C-4963-CC710CD5E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F4F8-AE1D-B3D5-917B-3894E5B9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8CC9-3837-7A39-9006-426F2A6B6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6600CC"/>
                </a:solidFill>
              </a:rPr>
              <a:t>Project Scope</a:t>
            </a:r>
            <a:r>
              <a:rPr lang="en-MY" dirty="0"/>
              <a:t>: </a:t>
            </a:r>
          </a:p>
          <a:p>
            <a:pPr lvl="1"/>
            <a:r>
              <a:rPr lang="en-MY" dirty="0"/>
              <a:t>The boundaries of your project</a:t>
            </a:r>
          </a:p>
          <a:p>
            <a:pPr lvl="1"/>
            <a:r>
              <a:rPr lang="en-MY" dirty="0"/>
              <a:t>E.g. specific time period, specific data sources</a:t>
            </a:r>
          </a:p>
          <a:p>
            <a:r>
              <a:rPr lang="en-MY" dirty="0">
                <a:solidFill>
                  <a:srgbClr val="6600CC"/>
                </a:solidFill>
              </a:rPr>
              <a:t>Data Collection Instrument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Data sources and collection methods</a:t>
            </a:r>
          </a:p>
          <a:p>
            <a:pPr lvl="1"/>
            <a:r>
              <a:rPr lang="en-MY" dirty="0"/>
              <a:t>E.g. survey questionnaire, social media, online reviews</a:t>
            </a:r>
          </a:p>
          <a:p>
            <a:r>
              <a:rPr lang="en-MY" dirty="0">
                <a:solidFill>
                  <a:srgbClr val="6600CC"/>
                </a:solidFill>
              </a:rPr>
              <a:t>Sampling</a:t>
            </a:r>
            <a:r>
              <a:rPr lang="en-MY" dirty="0"/>
              <a:t>:</a:t>
            </a:r>
          </a:p>
          <a:p>
            <a:pPr lvl="1"/>
            <a:r>
              <a:rPr lang="en-MY" dirty="0"/>
              <a:t>Target audience or sources of data collection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C8916-9BCB-948C-22B1-129BA811E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305079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2EFE2-B255-D2D2-85E2-0C80D778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302B-D807-2951-F577-ECFEF994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Possible Text Analytics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ED08-F83B-F500-EB38-4B6573611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Opinion on eateries available on campus</a:t>
            </a:r>
          </a:p>
          <a:p>
            <a:r>
              <a:rPr lang="en-US" dirty="0"/>
              <a:t>Feedback on resources available in the library</a:t>
            </a:r>
          </a:p>
          <a:p>
            <a:r>
              <a:rPr lang="en-US" dirty="0"/>
              <a:t>Customer reviews for a particular product/service</a:t>
            </a:r>
          </a:p>
          <a:p>
            <a:r>
              <a:rPr lang="en-US" dirty="0"/>
              <a:t>Social media discussions on a current event/trending topic</a:t>
            </a:r>
          </a:p>
          <a:p>
            <a:r>
              <a:rPr lang="en-US" dirty="0"/>
              <a:t>Key themes in academic research papers within a specific field</a:t>
            </a:r>
          </a:p>
          <a:p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C90D8-0D92-126D-369D-750A7E86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77476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389DC-51C6-6D20-ED04-A5D0EFD56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B39C-72BE-55E3-AB19-6E3537101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Project: </a:t>
            </a:r>
            <a:r>
              <a:rPr lang="en-MY" dirty="0">
                <a:solidFill>
                  <a:srgbClr val="6600CC"/>
                </a:solidFill>
              </a:rPr>
              <a:t>Opinion on eateries at UNITEN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D613-5C9D-729A-F571-7A898925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solidFill>
                  <a:srgbClr val="6600CC"/>
                </a:solidFill>
              </a:rPr>
              <a:t>Problem Identification</a:t>
            </a:r>
          </a:p>
          <a:p>
            <a:pPr lvl="1"/>
            <a:r>
              <a:rPr lang="en-MY" dirty="0"/>
              <a:t>Different opinions on available eateries in campus, affecting campus experience &amp; satisfaction</a:t>
            </a:r>
          </a:p>
          <a:p>
            <a:r>
              <a:rPr lang="en-MY" dirty="0">
                <a:solidFill>
                  <a:srgbClr val="6600CC"/>
                </a:solidFill>
              </a:rPr>
              <a:t>Project Objective</a:t>
            </a:r>
          </a:p>
          <a:p>
            <a:pPr lvl="1"/>
            <a:r>
              <a:rPr lang="en-MY" dirty="0"/>
              <a:t>To identify the overall satisfaction sentiments of the eateries in UNITEN</a:t>
            </a:r>
          </a:p>
          <a:p>
            <a:pPr lvl="1"/>
            <a:r>
              <a:rPr lang="en-MY" dirty="0"/>
              <a:t>To identify the positive and negative aspect of the dining experience in UNITEN </a:t>
            </a:r>
          </a:p>
          <a:p>
            <a:pPr lvl="1"/>
            <a:r>
              <a:rPr lang="en-MY" dirty="0"/>
              <a:t>To identify key themes in the opinions about UNITEN eateries</a:t>
            </a:r>
          </a:p>
          <a:p>
            <a:r>
              <a:rPr lang="en-MY" dirty="0">
                <a:solidFill>
                  <a:srgbClr val="6600CC"/>
                </a:solidFill>
              </a:rPr>
              <a:t>Project Drivers</a:t>
            </a:r>
          </a:p>
          <a:p>
            <a:pPr lvl="1"/>
            <a:r>
              <a:rPr lang="en-MY" dirty="0"/>
              <a:t>Motivated by the importance of dining experience on student satisfaction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C0403-3E0C-F38A-ABC9-80B2C843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50435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D83FD-6EFB-162F-2030-EAE4033D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79BE9-0D05-F142-199D-1A8FD0AB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Project: </a:t>
            </a:r>
            <a:r>
              <a:rPr lang="en-MY" dirty="0">
                <a:solidFill>
                  <a:srgbClr val="6600CC"/>
                </a:solidFill>
              </a:rPr>
              <a:t>Opinion on eateries at UNITEN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4CFD-9572-F80C-EF41-6EE4057F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Project Scope</a:t>
            </a: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: 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All campus eateries, current semester, targeting students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Data Collection Instrument</a:t>
            </a: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: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Survey questionnaire, UNITEN social media platforms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Sampling</a:t>
            </a:r>
            <a:r>
              <a:rPr kumimoji="0" lang="en-MY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:</a:t>
            </a:r>
          </a:p>
          <a:p>
            <a:pPr marL="4572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MY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/>
                <a:ea typeface="+mn-ea"/>
                <a:cs typeface="+mn-cs"/>
              </a:rPr>
              <a:t>Students from various backgrounds &amp; academic levels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E265-3D6A-5C03-9AFE-E89285BC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449404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and String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2: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581126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FCE8-A6A6-6724-9596-15859039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Imagine you needed to search a string for a term, such as “phone”. You can use the in keyword to do this:</a:t>
            </a:r>
          </a:p>
          <a:p>
            <a:pPr marL="685800"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i="0" u="none" strike="noStrike" dirty="0">
                <a:solidFill>
                  <a:srgbClr val="CC0000"/>
                </a:solidFill>
                <a:effectLst/>
                <a:latin typeface="Overpass"/>
              </a:rPr>
              <a:t>“phone”</a:t>
            </a:r>
            <a:r>
              <a:rPr lang="en-US" sz="3200" b="1" i="0" u="none" strike="noStrike" dirty="0">
                <a:solidFill>
                  <a:srgbClr val="434343"/>
                </a:solidFill>
                <a:effectLst/>
                <a:latin typeface="Overpass"/>
              </a:rPr>
              <a:t> </a:t>
            </a:r>
            <a:r>
              <a:rPr lang="en-US" sz="3200" b="1" i="0" u="none" strike="noStrike" dirty="0">
                <a:solidFill>
                  <a:srgbClr val="38761D"/>
                </a:solidFill>
                <a:effectLst/>
                <a:latin typeface="Overpass"/>
              </a:rPr>
              <a:t>in</a:t>
            </a:r>
            <a:r>
              <a:rPr lang="en-US" sz="3200" b="1" i="0" u="none" strike="noStrike" dirty="0">
                <a:solidFill>
                  <a:srgbClr val="434343"/>
                </a:solidFill>
                <a:effectLst/>
                <a:latin typeface="Overpass"/>
              </a:rPr>
              <a:t> </a:t>
            </a:r>
            <a:r>
              <a:rPr lang="en-US" sz="3200" b="1" i="0" u="none" strike="noStrike" dirty="0">
                <a:solidFill>
                  <a:srgbClr val="CC0000"/>
                </a:solidFill>
                <a:effectLst/>
                <a:latin typeface="Overpass"/>
              </a:rPr>
              <a:t>“Is the phone here?”</a:t>
            </a:r>
            <a:endParaRPr lang="en-US" sz="4400" b="0" dirty="0">
              <a:effectLst/>
            </a:endParaRPr>
          </a:p>
          <a:p>
            <a:pPr marL="0" indent="0">
              <a:buNone/>
            </a:pPr>
            <a:r>
              <a:rPr lang="en-US" sz="3200" b="1" i="0" u="none" strike="noStrike" dirty="0">
                <a:solidFill>
                  <a:srgbClr val="434343"/>
                </a:solidFill>
                <a:effectLst/>
                <a:latin typeface="Overpass"/>
              </a:rPr>
              <a:t>            </a:t>
            </a:r>
            <a:r>
              <a:rPr lang="en-US" sz="3200" b="1" i="0" u="none" strike="noStrike" dirty="0">
                <a:solidFill>
                  <a:srgbClr val="741B47"/>
                </a:solidFill>
                <a:effectLst/>
                <a:latin typeface="Overpass"/>
              </a:rPr>
              <a:t>&gt;&gt;&gt; True</a:t>
            </a:r>
            <a:endParaRPr lang="en-MY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B22E2-E6B8-D5A3-B839-D14E42F6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02096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A3E52-79C5-D0C0-6E99-7897C58B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Now imagine you need to find a telephone number, such as “408-555-1234”, you could do the same:</a:t>
            </a:r>
          </a:p>
          <a:p>
            <a:pPr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i="0" u="none" strike="noStrike" dirty="0">
                <a:solidFill>
                  <a:srgbClr val="CC0000"/>
                </a:solidFill>
                <a:effectLst/>
                <a:latin typeface="Overpass"/>
              </a:rPr>
              <a:t>“408-555-1234”</a:t>
            </a:r>
            <a:r>
              <a:rPr lang="en-US" sz="3200" b="1" i="0" u="none" strike="noStrike" dirty="0">
                <a:solidFill>
                  <a:srgbClr val="434343"/>
                </a:solidFill>
                <a:effectLst/>
                <a:latin typeface="Overpass"/>
              </a:rPr>
              <a:t> </a:t>
            </a:r>
            <a:r>
              <a:rPr lang="en-US" sz="3200" b="1" i="0" u="none" strike="noStrike" dirty="0">
                <a:solidFill>
                  <a:srgbClr val="38761D"/>
                </a:solidFill>
                <a:effectLst/>
                <a:latin typeface="Overpass"/>
              </a:rPr>
              <a:t>in</a:t>
            </a:r>
            <a:r>
              <a:rPr lang="en-US" sz="3200" b="1" i="0" u="none" strike="noStrike" dirty="0">
                <a:solidFill>
                  <a:srgbClr val="434343"/>
                </a:solidFill>
                <a:effectLst/>
                <a:latin typeface="Overpass"/>
              </a:rPr>
              <a:t> </a:t>
            </a:r>
            <a:r>
              <a:rPr lang="en-US" sz="3200" b="1" i="0" u="none" strike="noStrike" dirty="0">
                <a:solidFill>
                  <a:srgbClr val="CC0000"/>
                </a:solidFill>
                <a:effectLst/>
                <a:latin typeface="Overpass"/>
              </a:rPr>
              <a:t>“Her phone is 408-555-1234”</a:t>
            </a:r>
            <a:endParaRPr lang="en-US" sz="4400" b="0" dirty="0">
              <a:effectLst/>
            </a:endParaRPr>
          </a:p>
          <a:p>
            <a:pPr indent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3200" b="1" i="0" u="none" strike="noStrike" dirty="0">
                <a:solidFill>
                  <a:srgbClr val="741B47"/>
                </a:solidFill>
                <a:effectLst/>
                <a:latin typeface="Overpass"/>
              </a:rPr>
              <a:t>&gt;&gt;&gt; True</a:t>
            </a:r>
            <a:endParaRPr lang="en-US" sz="4400" b="0" dirty="0">
              <a:effectLst/>
            </a:endParaRPr>
          </a:p>
          <a:p>
            <a:pPr marL="0" indent="0">
              <a:buNone/>
            </a:pPr>
            <a:br>
              <a:rPr lang="en-US" sz="4400" dirty="0"/>
            </a:br>
            <a:endParaRPr lang="en-MY" sz="4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18802-A5B9-F46D-28FA-109E8627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16144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9707"/>
          </a:xfrm>
        </p:spPr>
        <p:txBody>
          <a:bodyPr/>
          <a:lstStyle/>
          <a:p>
            <a:r>
              <a:rPr lang="en-US" dirty="0"/>
              <a:t>Topic Outline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94123" y="2002953"/>
            <a:ext cx="548640" cy="548640"/>
            <a:chOff x="616275" y="1602810"/>
            <a:chExt cx="609600" cy="609600"/>
          </a:xfrm>
        </p:grpSpPr>
        <p:sp>
          <p:nvSpPr>
            <p:cNvPr id="5" name="Heptagon 4"/>
            <p:cNvSpPr/>
            <p:nvPr/>
          </p:nvSpPr>
          <p:spPr>
            <a:xfrm>
              <a:off x="616275" y="1602810"/>
              <a:ext cx="609600" cy="609600"/>
            </a:xfrm>
            <a:prstGeom prst="ellipse">
              <a:avLst/>
            </a:prstGeom>
            <a:gradFill flip="none" rotWithShape="1">
              <a:gsLst>
                <a:gs pos="0">
                  <a:srgbClr val="6699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eptagon 5"/>
            <p:cNvSpPr>
              <a:spLocks noChangeAspect="1"/>
            </p:cNvSpPr>
            <p:nvPr/>
          </p:nvSpPr>
          <p:spPr>
            <a:xfrm>
              <a:off x="673839" y="1663791"/>
              <a:ext cx="487680" cy="489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0000FF"/>
                  </a:solidFill>
                  <a:latin typeface="+mj-lt"/>
                </a:rPr>
                <a:t>1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1980834" y="1956379"/>
            <a:ext cx="5623655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Aft>
                <a:spcPts val="200"/>
              </a:spcAft>
            </a:pPr>
            <a:r>
              <a:rPr lang="en-US" sz="3200" dirty="0"/>
              <a:t>Data Collection from Text Sources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22363" y="2763661"/>
            <a:ext cx="6748963" cy="63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Aft>
                <a:spcPts val="200"/>
              </a:spcAft>
            </a:pPr>
            <a:r>
              <a:rPr lang="en-US" sz="3200" dirty="0"/>
              <a:t>Regular Expressions and String Handling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071133" y="3604296"/>
            <a:ext cx="2375971" cy="583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Aft>
                <a:spcPts val="200"/>
              </a:spcAft>
            </a:pPr>
            <a:r>
              <a:rPr lang="en-US" sz="3200" dirty="0"/>
              <a:t>Web Scraping</a:t>
            </a:r>
          </a:p>
        </p:txBody>
      </p:sp>
      <p:grpSp>
        <p:nvGrpSpPr>
          <p:cNvPr id="50" name="Group 49"/>
          <p:cNvGrpSpPr>
            <a:grpSpLocks noChangeAspect="1"/>
          </p:cNvGrpSpPr>
          <p:nvPr/>
        </p:nvGrpSpPr>
        <p:grpSpPr>
          <a:xfrm>
            <a:off x="9349495" y="1688770"/>
            <a:ext cx="2302344" cy="1312362"/>
            <a:chOff x="8669011" y="1846719"/>
            <a:chExt cx="3289063" cy="1874803"/>
          </a:xfrm>
        </p:grpSpPr>
        <p:grpSp>
          <p:nvGrpSpPr>
            <p:cNvPr id="38" name="Group 37"/>
            <p:cNvGrpSpPr/>
            <p:nvPr/>
          </p:nvGrpSpPr>
          <p:grpSpPr>
            <a:xfrm rot="17847495">
              <a:off x="10997954" y="2761402"/>
              <a:ext cx="274320" cy="1645920"/>
              <a:chOff x="3136604" y="1826672"/>
              <a:chExt cx="274320" cy="164592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215640" y="1826672"/>
                <a:ext cx="137160" cy="1828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3136604" y="2009552"/>
                <a:ext cx="274320" cy="1463040"/>
              </a:xfrm>
              <a:prstGeom prst="roundRect">
                <a:avLst>
                  <a:gd name="adj" fmla="val 25758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Oval 38"/>
            <p:cNvSpPr/>
            <p:nvPr/>
          </p:nvSpPr>
          <p:spPr>
            <a:xfrm>
              <a:off x="9016966" y="2958877"/>
              <a:ext cx="137160" cy="13716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168081" y="3109873"/>
              <a:ext cx="91440" cy="91440"/>
            </a:xfrm>
            <a:prstGeom prst="ellipse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 rot="20353367">
              <a:off x="9360744" y="3078331"/>
              <a:ext cx="731520" cy="245963"/>
            </a:xfrm>
            <a:custGeom>
              <a:avLst/>
              <a:gdLst>
                <a:gd name="connsiteX0" fmla="*/ 1110761 w 1118452"/>
                <a:gd name="connsiteY0" fmla="*/ 0 h 357255"/>
                <a:gd name="connsiteX1" fmla="*/ 1118452 w 1118452"/>
                <a:gd name="connsiteY1" fmla="*/ 42887 h 357255"/>
                <a:gd name="connsiteX2" fmla="*/ 559226 w 1118452"/>
                <a:gd name="connsiteY2" fmla="*/ 357255 h 357255"/>
                <a:gd name="connsiteX3" fmla="*/ 0 w 1118452"/>
                <a:gd name="connsiteY3" fmla="*/ 42887 h 357255"/>
                <a:gd name="connsiteX4" fmla="*/ 7690 w 1118452"/>
                <a:gd name="connsiteY4" fmla="*/ 6 h 357255"/>
                <a:gd name="connsiteX5" fmla="*/ 11361 w 1118452"/>
                <a:gd name="connsiteY5" fmla="*/ 20475 h 357255"/>
                <a:gd name="connsiteX6" fmla="*/ 559225 w 1118452"/>
                <a:gd name="connsiteY6" fmla="*/ 271487 h 357255"/>
                <a:gd name="connsiteX7" fmla="*/ 1107090 w 1118452"/>
                <a:gd name="connsiteY7" fmla="*/ 20475 h 35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8452" h="357255">
                  <a:moveTo>
                    <a:pt x="1110761" y="0"/>
                  </a:moveTo>
                  <a:lnTo>
                    <a:pt x="1118452" y="42887"/>
                  </a:lnTo>
                  <a:cubicBezTo>
                    <a:pt x="1118452" y="216508"/>
                    <a:pt x="868078" y="357255"/>
                    <a:pt x="559226" y="357255"/>
                  </a:cubicBezTo>
                  <a:cubicBezTo>
                    <a:pt x="250374" y="357255"/>
                    <a:pt x="0" y="216508"/>
                    <a:pt x="0" y="42887"/>
                  </a:cubicBezTo>
                  <a:lnTo>
                    <a:pt x="7690" y="6"/>
                  </a:lnTo>
                  <a:lnTo>
                    <a:pt x="11361" y="20475"/>
                  </a:lnTo>
                  <a:cubicBezTo>
                    <a:pt x="63506" y="163728"/>
                    <a:pt x="288980" y="271487"/>
                    <a:pt x="559225" y="271487"/>
                  </a:cubicBezTo>
                  <a:cubicBezTo>
                    <a:pt x="829471" y="271487"/>
                    <a:pt x="1054944" y="163728"/>
                    <a:pt x="1107090" y="2047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8669011" y="1846719"/>
              <a:ext cx="1828800" cy="1828800"/>
            </a:xfrm>
            <a:custGeom>
              <a:avLst/>
              <a:gdLst>
                <a:gd name="connsiteX0" fmla="*/ 914400 w 1828800"/>
                <a:gd name="connsiteY0" fmla="*/ 139823 h 1828800"/>
                <a:gd name="connsiteX1" fmla="*/ 137160 w 1828800"/>
                <a:gd name="connsiteY1" fmla="*/ 917063 h 1828800"/>
                <a:gd name="connsiteX2" fmla="*/ 914400 w 1828800"/>
                <a:gd name="connsiteY2" fmla="*/ 1694303 h 1828800"/>
                <a:gd name="connsiteX3" fmla="*/ 1691640 w 1828800"/>
                <a:gd name="connsiteY3" fmla="*/ 917063 h 1828800"/>
                <a:gd name="connsiteX4" fmla="*/ 914400 w 1828800"/>
                <a:gd name="connsiteY4" fmla="*/ 139823 h 1828800"/>
                <a:gd name="connsiteX5" fmla="*/ 914400 w 1828800"/>
                <a:gd name="connsiteY5" fmla="*/ 0 h 1828800"/>
                <a:gd name="connsiteX6" fmla="*/ 1828800 w 1828800"/>
                <a:gd name="connsiteY6" fmla="*/ 914400 h 1828800"/>
                <a:gd name="connsiteX7" fmla="*/ 914400 w 1828800"/>
                <a:gd name="connsiteY7" fmla="*/ 1828800 h 1828800"/>
                <a:gd name="connsiteX8" fmla="*/ 0 w 1828800"/>
                <a:gd name="connsiteY8" fmla="*/ 914400 h 1828800"/>
                <a:gd name="connsiteX9" fmla="*/ 914400 w 1828800"/>
                <a:gd name="connsiteY9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8800" h="1828800">
                  <a:moveTo>
                    <a:pt x="914400" y="139823"/>
                  </a:moveTo>
                  <a:cubicBezTo>
                    <a:pt x="485142" y="139823"/>
                    <a:pt x="137160" y="487805"/>
                    <a:pt x="137160" y="917063"/>
                  </a:cubicBezTo>
                  <a:cubicBezTo>
                    <a:pt x="137160" y="1346321"/>
                    <a:pt x="485142" y="1694303"/>
                    <a:pt x="914400" y="1694303"/>
                  </a:cubicBezTo>
                  <a:cubicBezTo>
                    <a:pt x="1343658" y="1694303"/>
                    <a:pt x="1691640" y="1346321"/>
                    <a:pt x="1691640" y="917063"/>
                  </a:cubicBezTo>
                  <a:cubicBezTo>
                    <a:pt x="1691640" y="487805"/>
                    <a:pt x="1343658" y="139823"/>
                    <a:pt x="914400" y="139823"/>
                  </a:cubicBezTo>
                  <a:close/>
                  <a:moveTo>
                    <a:pt x="914400" y="0"/>
                  </a:moveTo>
                  <a:cubicBezTo>
                    <a:pt x="1419409" y="0"/>
                    <a:pt x="1828800" y="409391"/>
                    <a:pt x="1828800" y="914400"/>
                  </a:cubicBezTo>
                  <a:cubicBezTo>
                    <a:pt x="1828800" y="1419409"/>
                    <a:pt x="1419409" y="1828800"/>
                    <a:pt x="914400" y="1828800"/>
                  </a:cubicBezTo>
                  <a:cubicBezTo>
                    <a:pt x="409391" y="1828800"/>
                    <a:pt x="0" y="1419409"/>
                    <a:pt x="0" y="914400"/>
                  </a:cubicBezTo>
                  <a:cubicBezTo>
                    <a:pt x="0" y="409391"/>
                    <a:pt x="409391" y="0"/>
                    <a:pt x="9144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9021137" y="2331688"/>
              <a:ext cx="1188720" cy="7315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Stop">
                <a:avLst/>
              </a:prstTxWarp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Topic Two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94122" y="1900186"/>
            <a:ext cx="1086712" cy="751620"/>
            <a:chOff x="289559" y="1429450"/>
            <a:chExt cx="1086712" cy="751620"/>
          </a:xfrm>
        </p:grpSpPr>
        <p:sp>
          <p:nvSpPr>
            <p:cNvPr id="10" name="Right Arrow 9"/>
            <p:cNvSpPr/>
            <p:nvPr/>
          </p:nvSpPr>
          <p:spPr>
            <a:xfrm>
              <a:off x="905423" y="1711189"/>
              <a:ext cx="470848" cy="188139"/>
            </a:xfrm>
            <a:prstGeom prst="rightArrow">
              <a:avLst>
                <a:gd name="adj1" fmla="val 50000"/>
                <a:gd name="adj2" fmla="val 68135"/>
              </a:avLst>
            </a:prstGeom>
            <a:gradFill flip="none" rotWithShape="1">
              <a:gsLst>
                <a:gs pos="0">
                  <a:srgbClr val="89B0FF"/>
                </a:gs>
                <a:gs pos="100000">
                  <a:srgbClr val="0000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/>
            <p:cNvSpPr/>
            <p:nvPr/>
          </p:nvSpPr>
          <p:spPr>
            <a:xfrm rot="5400000">
              <a:off x="250053" y="1468956"/>
              <a:ext cx="751620" cy="672607"/>
            </a:xfrm>
            <a:prstGeom prst="blockArc">
              <a:avLst>
                <a:gd name="adj1" fmla="val 10800000"/>
                <a:gd name="adj2" fmla="val 0"/>
                <a:gd name="adj3" fmla="val 12306"/>
              </a:avLst>
            </a:prstGeom>
            <a:gradFill flip="none" rotWithShape="1">
              <a:gsLst>
                <a:gs pos="0">
                  <a:srgbClr val="89B0FF"/>
                </a:gs>
                <a:gs pos="100000">
                  <a:srgbClr val="0000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/>
          <p:cNvGrpSpPr>
            <a:grpSpLocks noChangeAspect="1"/>
          </p:cNvGrpSpPr>
          <p:nvPr/>
        </p:nvGrpSpPr>
        <p:grpSpPr>
          <a:xfrm>
            <a:off x="879431" y="2836194"/>
            <a:ext cx="548640" cy="548640"/>
            <a:chOff x="616275" y="1602810"/>
            <a:chExt cx="609600" cy="609600"/>
          </a:xfrm>
        </p:grpSpPr>
        <p:sp>
          <p:nvSpPr>
            <p:cNvPr id="54" name="Heptagon 4"/>
            <p:cNvSpPr/>
            <p:nvPr/>
          </p:nvSpPr>
          <p:spPr>
            <a:xfrm>
              <a:off x="616275" y="1602810"/>
              <a:ext cx="609600" cy="609600"/>
            </a:xfrm>
            <a:prstGeom prst="ellipse">
              <a:avLst/>
            </a:prstGeom>
            <a:gradFill flip="none" rotWithShape="1">
              <a:gsLst>
                <a:gs pos="0">
                  <a:srgbClr val="6699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ptagon 5"/>
            <p:cNvSpPr>
              <a:spLocks noChangeAspect="1"/>
            </p:cNvSpPr>
            <p:nvPr/>
          </p:nvSpPr>
          <p:spPr>
            <a:xfrm>
              <a:off x="673839" y="1663791"/>
              <a:ext cx="487680" cy="489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0000FF"/>
                  </a:solidFill>
                  <a:latin typeface="+mj-lt"/>
                </a:rPr>
                <a:t>2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79430" y="2733427"/>
            <a:ext cx="1086712" cy="751620"/>
            <a:chOff x="289559" y="1429450"/>
            <a:chExt cx="1086712" cy="751620"/>
          </a:xfrm>
        </p:grpSpPr>
        <p:sp>
          <p:nvSpPr>
            <p:cNvPr id="57" name="Right Arrow 56"/>
            <p:cNvSpPr/>
            <p:nvPr/>
          </p:nvSpPr>
          <p:spPr>
            <a:xfrm>
              <a:off x="905423" y="1711189"/>
              <a:ext cx="470848" cy="188139"/>
            </a:xfrm>
            <a:prstGeom prst="rightArrow">
              <a:avLst>
                <a:gd name="adj1" fmla="val 50000"/>
                <a:gd name="adj2" fmla="val 68135"/>
              </a:avLst>
            </a:prstGeom>
            <a:gradFill flip="none" rotWithShape="1">
              <a:gsLst>
                <a:gs pos="0">
                  <a:srgbClr val="89B0FF"/>
                </a:gs>
                <a:gs pos="100000">
                  <a:srgbClr val="0000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Block Arc 57"/>
            <p:cNvSpPr/>
            <p:nvPr/>
          </p:nvSpPr>
          <p:spPr>
            <a:xfrm rot="5400000">
              <a:off x="250053" y="1468956"/>
              <a:ext cx="751620" cy="672607"/>
            </a:xfrm>
            <a:prstGeom prst="blockArc">
              <a:avLst>
                <a:gd name="adj1" fmla="val 10800000"/>
                <a:gd name="adj2" fmla="val 0"/>
                <a:gd name="adj3" fmla="val 12306"/>
              </a:avLst>
            </a:prstGeom>
            <a:gradFill flip="none" rotWithShape="1">
              <a:gsLst>
                <a:gs pos="0">
                  <a:srgbClr val="89B0FF"/>
                </a:gs>
                <a:gs pos="100000">
                  <a:srgbClr val="0000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Group 58"/>
          <p:cNvGrpSpPr>
            <a:grpSpLocks noChangeAspect="1"/>
          </p:cNvGrpSpPr>
          <p:nvPr/>
        </p:nvGrpSpPr>
        <p:grpSpPr>
          <a:xfrm>
            <a:off x="879431" y="3651929"/>
            <a:ext cx="548640" cy="548640"/>
            <a:chOff x="616275" y="1602810"/>
            <a:chExt cx="609600" cy="609600"/>
          </a:xfrm>
        </p:grpSpPr>
        <p:sp>
          <p:nvSpPr>
            <p:cNvPr id="60" name="Heptagon 4"/>
            <p:cNvSpPr/>
            <p:nvPr/>
          </p:nvSpPr>
          <p:spPr>
            <a:xfrm>
              <a:off x="616275" y="1602810"/>
              <a:ext cx="609600" cy="609600"/>
            </a:xfrm>
            <a:prstGeom prst="ellipse">
              <a:avLst/>
            </a:prstGeom>
            <a:gradFill flip="none" rotWithShape="1">
              <a:gsLst>
                <a:gs pos="0">
                  <a:srgbClr val="6699FF"/>
                </a:gs>
                <a:gs pos="100000">
                  <a:srgbClr val="0000FF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ptagon 5"/>
            <p:cNvSpPr>
              <a:spLocks noChangeAspect="1"/>
            </p:cNvSpPr>
            <p:nvPr/>
          </p:nvSpPr>
          <p:spPr>
            <a:xfrm>
              <a:off x="673839" y="1663791"/>
              <a:ext cx="487680" cy="4897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>
                  <a:solidFill>
                    <a:srgbClr val="0000FF"/>
                  </a:solidFill>
                  <a:latin typeface="+mj-lt"/>
                </a:rPr>
                <a:t>3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879430" y="3549162"/>
            <a:ext cx="1086712" cy="751620"/>
            <a:chOff x="289559" y="1429450"/>
            <a:chExt cx="1086712" cy="751620"/>
          </a:xfrm>
        </p:grpSpPr>
        <p:sp>
          <p:nvSpPr>
            <p:cNvPr id="63" name="Right Arrow 62"/>
            <p:cNvSpPr/>
            <p:nvPr/>
          </p:nvSpPr>
          <p:spPr>
            <a:xfrm>
              <a:off x="905423" y="1711189"/>
              <a:ext cx="470848" cy="188139"/>
            </a:xfrm>
            <a:prstGeom prst="rightArrow">
              <a:avLst>
                <a:gd name="adj1" fmla="val 50000"/>
                <a:gd name="adj2" fmla="val 68135"/>
              </a:avLst>
            </a:prstGeom>
            <a:gradFill flip="none" rotWithShape="1">
              <a:gsLst>
                <a:gs pos="0">
                  <a:srgbClr val="89B0FF"/>
                </a:gs>
                <a:gs pos="100000">
                  <a:srgbClr val="0000FF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Block Arc 63"/>
            <p:cNvSpPr/>
            <p:nvPr/>
          </p:nvSpPr>
          <p:spPr>
            <a:xfrm rot="5400000">
              <a:off x="250053" y="1468956"/>
              <a:ext cx="751620" cy="672607"/>
            </a:xfrm>
            <a:prstGeom prst="blockArc">
              <a:avLst>
                <a:gd name="adj1" fmla="val 10800000"/>
                <a:gd name="adj2" fmla="val 0"/>
                <a:gd name="adj3" fmla="val 12306"/>
              </a:avLst>
            </a:prstGeom>
            <a:gradFill flip="none" rotWithShape="1">
              <a:gsLst>
                <a:gs pos="0">
                  <a:srgbClr val="89B0FF"/>
                </a:gs>
                <a:gs pos="100000">
                  <a:srgbClr val="0000FF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491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6A682-0724-CB3B-A7F1-DDE083A6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But what if you didn’t know the exact number?</a:t>
            </a:r>
          </a:p>
          <a:p>
            <a:r>
              <a:rPr lang="en-US" sz="3200" b="0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If all you knew was the format of the number: </a:t>
            </a:r>
            <a:r>
              <a:rPr lang="en-US" sz="3200" b="1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###-###-####</a:t>
            </a:r>
            <a:r>
              <a:rPr lang="en-US" sz="3200" b="0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 you would need regular expressions to search through the document for this pattern.</a:t>
            </a:r>
          </a:p>
          <a:p>
            <a:r>
              <a:rPr lang="en-US" sz="3200" b="0" i="0" u="none" strike="noStrike" dirty="0">
                <a:solidFill>
                  <a:srgbClr val="434343"/>
                </a:solidFill>
                <a:effectLst/>
                <a:latin typeface="Montserrat" panose="00000500000000000000" pitchFamily="2" charset="0"/>
              </a:rPr>
              <a:t>Regular expressions allow for pattern searching in a text document.</a:t>
            </a:r>
            <a:endParaRPr lang="en-MY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E2883-F122-114D-B987-26732E4F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147232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9844"/>
            <a:ext cx="10515600" cy="469650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sequence of character(s) </a:t>
            </a:r>
            <a:r>
              <a:rPr lang="en-US" dirty="0"/>
              <a:t>mainly used to </a:t>
            </a:r>
            <a:r>
              <a:rPr lang="en-US" dirty="0">
                <a:solidFill>
                  <a:srgbClr val="0000FF"/>
                </a:solidFill>
              </a:rPr>
              <a:t>find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replace patterns </a:t>
            </a:r>
            <a:r>
              <a:rPr lang="en-US" dirty="0"/>
              <a:t>in a string or file</a:t>
            </a:r>
          </a:p>
          <a:p>
            <a:pPr marL="0" indent="0" algn="r">
              <a:buNone/>
            </a:pPr>
            <a:r>
              <a:rPr lang="en-US" sz="2000" dirty="0">
                <a:hlinkClick r:id="rId2"/>
              </a:rPr>
              <a:t>https://www.analyticsvidhya.com/blog/2015/06/regular-expression-python/</a:t>
            </a:r>
            <a:endParaRPr lang="en-US" sz="2000" dirty="0"/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special sequence of characters </a:t>
            </a:r>
            <a:r>
              <a:rPr lang="en-US" dirty="0"/>
              <a:t>that helps you </a:t>
            </a:r>
            <a:r>
              <a:rPr lang="en-US" dirty="0">
                <a:solidFill>
                  <a:srgbClr val="0000FF"/>
                </a:solidFill>
              </a:rPr>
              <a:t>match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</a:rPr>
              <a:t>find</a:t>
            </a:r>
            <a:r>
              <a:rPr lang="en-US" dirty="0"/>
              <a:t> other strings or sets of strings, using a specialized syntax held in a </a:t>
            </a:r>
            <a:r>
              <a:rPr lang="en-US" dirty="0">
                <a:solidFill>
                  <a:srgbClr val="0000FF"/>
                </a:solidFill>
              </a:rPr>
              <a:t>pattern</a:t>
            </a:r>
          </a:p>
          <a:p>
            <a:pPr marL="0" indent="0" algn="r">
              <a:buNone/>
            </a:pPr>
            <a:r>
              <a:rPr lang="en-US" sz="2000" dirty="0">
                <a:hlinkClick r:id="rId3"/>
              </a:rPr>
              <a:t>https://www.tutorialspoint.com/python/python_reg_expressions.htm</a:t>
            </a:r>
            <a:endParaRPr lang="en-US" sz="2000" dirty="0"/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95158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most common uses of regular expressions are:</a:t>
            </a:r>
          </a:p>
          <a:p>
            <a:pPr marL="0" indent="0">
              <a:buNone/>
            </a:pPr>
            <a:endParaRPr lang="en-US" sz="3200" dirty="0"/>
          </a:p>
          <a:p>
            <a:pPr marL="461963" indent="-461963"/>
            <a:r>
              <a:rPr lang="en-US" sz="3200" dirty="0"/>
              <a:t>To search a string </a:t>
            </a:r>
          </a:p>
          <a:p>
            <a:pPr marL="461963" indent="-461963"/>
            <a:r>
              <a:rPr lang="en-US" sz="3200" dirty="0"/>
              <a:t>To finding a string </a:t>
            </a:r>
          </a:p>
          <a:p>
            <a:pPr marL="461963" indent="-461963"/>
            <a:r>
              <a:rPr lang="en-US" sz="3200" dirty="0"/>
              <a:t>To break string into a sub strings </a:t>
            </a:r>
          </a:p>
          <a:p>
            <a:pPr marL="461963" indent="-461963"/>
            <a:r>
              <a:rPr lang="en-US" sz="3200" dirty="0"/>
              <a:t>To replace part of a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9660" y="5701642"/>
            <a:ext cx="55341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hlinkClick r:id="rId2"/>
              </a:rPr>
              <a:t>https://www.analyticsvidhya.com/blog/2015/06/regular-expression-python/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75647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10159" y="5160267"/>
            <a:ext cx="5838940" cy="462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10159" y="4131325"/>
            <a:ext cx="5838940" cy="46270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351" y="1492703"/>
            <a:ext cx="10515600" cy="46965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re</a:t>
            </a:r>
            <a:r>
              <a:rPr lang="en-US" dirty="0"/>
              <a:t>” module</a:t>
            </a:r>
          </a:p>
          <a:p>
            <a:r>
              <a:rPr lang="en-US" dirty="0"/>
              <a:t>This module provides regular expression matching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Regular expressions use </a:t>
            </a:r>
            <a:r>
              <a:rPr lang="en-US" b="1" dirty="0">
                <a:solidFill>
                  <a:srgbClr val="FF0000"/>
                </a:solidFill>
              </a:rPr>
              <a:t>TWO</a:t>
            </a:r>
            <a:r>
              <a:rPr lang="en-US" dirty="0"/>
              <a:t> (2) types of characters:</a:t>
            </a:r>
          </a:p>
          <a:p>
            <a:r>
              <a:rPr lang="en-US" dirty="0"/>
              <a:t>Literals</a:t>
            </a:r>
          </a:p>
          <a:p>
            <a:pPr marL="46196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a, b, c, A, B, C, 0, 1, 2, 3…</a:t>
            </a:r>
            <a:endParaRPr lang="en-US" dirty="0"/>
          </a:p>
          <a:p>
            <a:r>
              <a:rPr lang="en-US" dirty="0" err="1"/>
              <a:t>Metacharacters</a:t>
            </a:r>
            <a:endParaRPr lang="en-US" dirty="0"/>
          </a:p>
          <a:p>
            <a:pPr marL="461963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. ^ $ * + ? { } [ ] \ | ( 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4133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[ ]</a:t>
            </a:r>
          </a:p>
          <a:p>
            <a:r>
              <a:rPr lang="en-US" dirty="0"/>
              <a:t>Used for </a:t>
            </a:r>
            <a:r>
              <a:rPr lang="en-US" dirty="0">
                <a:solidFill>
                  <a:srgbClr val="FF0000"/>
                </a:solidFill>
              </a:rPr>
              <a:t>specifying a set of characters </a:t>
            </a:r>
            <a:r>
              <a:rPr lang="en-US" dirty="0"/>
              <a:t>to be matched. </a:t>
            </a:r>
          </a:p>
          <a:p>
            <a:r>
              <a:rPr lang="en-US" dirty="0"/>
              <a:t>Characters can be listed individually, or a range of characters can be indicated by giving two characters and separating them by a '-'.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2606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14031" y="1989159"/>
            <a:ext cx="991518" cy="4516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14031" y="2517394"/>
            <a:ext cx="991518" cy="4516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14031" y="4035886"/>
            <a:ext cx="991518" cy="45169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Example 1</a:t>
            </a:r>
            <a:r>
              <a:rPr lang="en-US" dirty="0"/>
              <a:t> – to search for characters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’,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’ and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</a:t>
            </a:r>
            <a:r>
              <a:rPr lang="en-US" dirty="0"/>
              <a:t>’</a:t>
            </a:r>
          </a:p>
          <a:p>
            <a:pPr marL="461963" indent="0">
              <a:buNone/>
            </a:pPr>
            <a:r>
              <a:rPr lang="en-US" dirty="0"/>
              <a:t>Method 1 	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abc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]</a:t>
            </a:r>
          </a:p>
          <a:p>
            <a:pPr marL="461963" indent="0">
              <a:buNone/>
            </a:pPr>
            <a:r>
              <a:rPr lang="en-US" dirty="0"/>
              <a:t>Method 2 	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[a-c]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Example 2</a:t>
            </a:r>
            <a:r>
              <a:rPr lang="en-US" dirty="0"/>
              <a:t> – to search for characters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’,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dirty="0"/>
              <a:t>’ and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’</a:t>
            </a:r>
          </a:p>
          <a:p>
            <a:pPr marL="461963" indent="0">
              <a:buNone/>
            </a:pPr>
            <a:r>
              <a:rPr lang="en-US" dirty="0"/>
              <a:t>Method 1 	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[ab*]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48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^</a:t>
            </a:r>
          </a:p>
          <a:p>
            <a:r>
              <a:rPr lang="en-US" dirty="0"/>
              <a:t>Used to match characters within the class by </a:t>
            </a:r>
            <a:r>
              <a:rPr lang="en-US" dirty="0">
                <a:solidFill>
                  <a:srgbClr val="FF0000"/>
                </a:solidFill>
              </a:rPr>
              <a:t>complementing the set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Example 1</a:t>
            </a:r>
            <a:r>
              <a:rPr lang="en-US" dirty="0"/>
              <a:t> – to search for characters other than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’</a:t>
            </a:r>
          </a:p>
          <a:p>
            <a:pPr marL="461963" indent="0">
              <a:buNone/>
            </a:pPr>
            <a:r>
              <a:rPr lang="en-US" dirty="0"/>
              <a:t>Method 1 	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[^a] </a:t>
            </a:r>
            <a:r>
              <a:rPr lang="en-US" sz="2400" i="1" dirty="0"/>
              <a:t>will return all characters in the string except ‘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sz="2400" i="1" dirty="0"/>
              <a:t>’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Example 2</a:t>
            </a:r>
            <a:r>
              <a:rPr lang="en-US" dirty="0"/>
              <a:t> – to search for characters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’ and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^</a:t>
            </a:r>
            <a:r>
              <a:rPr lang="en-US" dirty="0"/>
              <a:t>’</a:t>
            </a:r>
          </a:p>
          <a:p>
            <a:pPr marL="461963" indent="0">
              <a:buNone/>
            </a:pPr>
            <a:r>
              <a:rPr lang="en-US" dirty="0"/>
              <a:t>Method 1 	–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[a^]</a:t>
            </a:r>
            <a:r>
              <a:rPr lang="en-US" dirty="0"/>
              <a:t> </a:t>
            </a:r>
            <a:r>
              <a:rPr lang="en-US" i="1" dirty="0"/>
              <a:t>will return the characters ‘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</a:t>
            </a:r>
            <a:r>
              <a:rPr lang="en-US" i="1" dirty="0"/>
              <a:t>’ and ‘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</a:rPr>
              <a:t>^</a:t>
            </a:r>
            <a:r>
              <a:rPr lang="en-US" i="1" dirty="0"/>
              <a:t>’</a:t>
            </a:r>
          </a:p>
          <a:p>
            <a:pPr marL="461963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3284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\</a:t>
            </a:r>
          </a:p>
          <a:p>
            <a:r>
              <a:rPr lang="en-US" dirty="0"/>
              <a:t>\ can be followed by various characters to signal various special sequences. </a:t>
            </a:r>
          </a:p>
          <a:p>
            <a:r>
              <a:rPr lang="en-US" dirty="0"/>
              <a:t>It’s also used to escape all the </a:t>
            </a:r>
            <a:r>
              <a:rPr lang="en-US" dirty="0" err="1"/>
              <a:t>metacharacters</a:t>
            </a:r>
            <a:r>
              <a:rPr lang="en-US" dirty="0"/>
              <a:t> so you can still match them in patterns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31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65733" y="1814708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5733" y="2274712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5733" y="3528608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65733" y="3982245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165733" y="5262425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65733" y="5746511"/>
            <a:ext cx="208677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937425" y="1726418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937425" y="2210504"/>
            <a:ext cx="2209110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37425" y="3561979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937425" y="4046065"/>
            <a:ext cx="2209110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37425" y="5335031"/>
            <a:ext cx="991518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937425" y="5819117"/>
            <a:ext cx="2209110" cy="41148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8" y="1354704"/>
            <a:ext cx="5931206" cy="4875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 1</a:t>
            </a:r>
            <a:r>
              <a:rPr lang="en-US" sz="2400" dirty="0"/>
              <a:t> – </a:t>
            </a:r>
            <a:r>
              <a:rPr lang="en-US" sz="2200" dirty="0"/>
              <a:t>to match any decimal digits</a:t>
            </a:r>
          </a:p>
          <a:p>
            <a:pPr marL="461963" indent="0">
              <a:buNone/>
            </a:pPr>
            <a:r>
              <a:rPr lang="en-US" sz="2400" dirty="0"/>
              <a:t>Method 1 	–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\d</a:t>
            </a:r>
          </a:p>
          <a:p>
            <a:pPr marL="461963" indent="0">
              <a:buNone/>
            </a:pPr>
            <a:r>
              <a:rPr lang="en-US" sz="2400" dirty="0"/>
              <a:t>Method 2 	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[0-9]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Example 2</a:t>
            </a:r>
            <a:r>
              <a:rPr lang="en-US" sz="2400" dirty="0"/>
              <a:t> – </a:t>
            </a:r>
            <a:r>
              <a:rPr lang="en-US" sz="2200" dirty="0"/>
              <a:t>to match any non-digit character</a:t>
            </a:r>
          </a:p>
          <a:p>
            <a:pPr marL="461963" indent="0">
              <a:buNone/>
            </a:pPr>
            <a:r>
              <a:rPr lang="en-US" sz="2400" dirty="0"/>
              <a:t>Method 1 	–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\D</a:t>
            </a:r>
          </a:p>
          <a:p>
            <a:pPr marL="461963" indent="0">
              <a:buNone/>
            </a:pPr>
            <a:r>
              <a:rPr lang="en-US" sz="2400" dirty="0"/>
              <a:t>Method 2 	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[^0-9] 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Example 3</a:t>
            </a:r>
            <a:r>
              <a:rPr lang="en-US" sz="2400" dirty="0"/>
              <a:t> – </a:t>
            </a:r>
            <a:r>
              <a:rPr lang="en-US" sz="2200" dirty="0"/>
              <a:t>to match any whitespace character</a:t>
            </a:r>
          </a:p>
          <a:p>
            <a:pPr marL="461963" indent="0">
              <a:buNone/>
            </a:pPr>
            <a:r>
              <a:rPr lang="en-US" sz="2400" dirty="0"/>
              <a:t>Method 1 	–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\s</a:t>
            </a:r>
          </a:p>
          <a:p>
            <a:pPr marL="461963" indent="0">
              <a:buNone/>
            </a:pPr>
            <a:r>
              <a:rPr lang="en-US" sz="2400" dirty="0"/>
              <a:t>Method 2 	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[\t\n\r\f\v] 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805889" y="1296421"/>
            <a:ext cx="6386111" cy="5030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Example 4</a:t>
            </a:r>
            <a:r>
              <a:rPr lang="en-US" sz="2400" dirty="0"/>
              <a:t> – </a:t>
            </a:r>
            <a:r>
              <a:rPr lang="en-US" sz="2200" dirty="0"/>
              <a:t>to match any non-whitespace character</a:t>
            </a:r>
          </a:p>
          <a:p>
            <a:pPr marL="461963" indent="0">
              <a:buFont typeface="Arial" panose="020B0604020202020204" pitchFamily="34" charset="0"/>
              <a:buNone/>
            </a:pPr>
            <a:r>
              <a:rPr lang="en-US" sz="2400" dirty="0"/>
              <a:t>Method 1 	–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\S</a:t>
            </a:r>
          </a:p>
          <a:p>
            <a:pPr marL="461963" indent="0">
              <a:buNone/>
            </a:pPr>
            <a:r>
              <a:rPr lang="en-US" sz="2400" dirty="0"/>
              <a:t>Method 2 	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[^\t\n\r\f\v] 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Example 5</a:t>
            </a:r>
            <a:r>
              <a:rPr lang="en-US" sz="2400" dirty="0"/>
              <a:t> – </a:t>
            </a:r>
            <a:r>
              <a:rPr lang="en-US" sz="2200" dirty="0"/>
              <a:t>to match any alphanumeric character</a:t>
            </a:r>
          </a:p>
          <a:p>
            <a:pPr marL="461963" indent="0">
              <a:buFont typeface="Arial" panose="020B0604020202020204" pitchFamily="34" charset="0"/>
              <a:buNone/>
            </a:pPr>
            <a:r>
              <a:rPr lang="en-US" sz="2400" dirty="0"/>
              <a:t>Method 1 	–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\w</a:t>
            </a:r>
          </a:p>
          <a:p>
            <a:pPr marL="461963" indent="0">
              <a:buFont typeface="Arial" panose="020B0604020202020204" pitchFamily="34" charset="0"/>
              <a:buNone/>
            </a:pPr>
            <a:r>
              <a:rPr lang="en-US" sz="2400" dirty="0"/>
              <a:t>Method 2 	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[a-zA-Z0-9_]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/>
              <a:t>Example 6</a:t>
            </a:r>
            <a:r>
              <a:rPr lang="en-US" sz="2400" dirty="0"/>
              <a:t> – </a:t>
            </a:r>
            <a:r>
              <a:rPr lang="en-US" sz="2200" dirty="0"/>
              <a:t>to match any non-alphanumeric character</a:t>
            </a:r>
          </a:p>
          <a:p>
            <a:pPr marL="461963" indent="0">
              <a:buFont typeface="Arial" panose="020B0604020202020204" pitchFamily="34" charset="0"/>
              <a:buNone/>
            </a:pPr>
            <a:r>
              <a:rPr lang="en-US" sz="2400" dirty="0"/>
              <a:t>Method 1 	–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\W</a:t>
            </a:r>
          </a:p>
          <a:p>
            <a:pPr marL="461963" indent="0">
              <a:buNone/>
            </a:pPr>
            <a:r>
              <a:rPr lang="en-US" sz="2400" dirty="0"/>
              <a:t>Method 2 	–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[^a-zA-Z0-9_]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651653" y="1296421"/>
            <a:ext cx="0" cy="5120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555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46965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</a:p>
          <a:p>
            <a:r>
              <a:rPr lang="en-US" dirty="0"/>
              <a:t>Used to match either zero, one or many </a:t>
            </a:r>
            <a:r>
              <a:rPr lang="en-US" dirty="0" err="1"/>
              <a:t>occurences</a:t>
            </a:r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dirty="0"/>
              <a:t>– to find zero, one or many occurrences of character ‘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’</a:t>
            </a:r>
          </a:p>
          <a:p>
            <a:pPr marL="45720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*k </a:t>
            </a:r>
          </a:p>
          <a:p>
            <a:pPr marL="457200" indent="0">
              <a:buNone/>
            </a:pPr>
            <a:r>
              <a:rPr lang="en-US" sz="2400" i="1" dirty="0"/>
              <a:t>will return: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bk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/>
              <a:t>– zero character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bok</a:t>
            </a:r>
            <a:r>
              <a:rPr lang="en-US" sz="2400" i="1" dirty="0"/>
              <a:t> 	</a:t>
            </a:r>
            <a:r>
              <a:rPr lang="en-US" sz="2400" dirty="0"/>
              <a:t>– 1 character (‘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/>
              <a:t>’)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book</a:t>
            </a:r>
            <a:r>
              <a:rPr lang="en-US" sz="2400" i="1" dirty="0"/>
              <a:t> 	</a:t>
            </a:r>
            <a:r>
              <a:rPr lang="en-US" sz="2400" dirty="0"/>
              <a:t>– 2 characters (‘</a:t>
            </a:r>
            <a:r>
              <a:rPr lang="en-US" sz="2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oo</a:t>
            </a:r>
            <a:r>
              <a:rPr lang="en-US" sz="2400" dirty="0"/>
              <a:t>’)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boook</a:t>
            </a:r>
            <a:r>
              <a:rPr lang="en-US" sz="2400" i="1" dirty="0"/>
              <a:t> </a:t>
            </a:r>
            <a:r>
              <a:rPr lang="en-US" sz="2400" dirty="0"/>
              <a:t>– 3 characters (‘</a:t>
            </a:r>
            <a:r>
              <a:rPr lang="en-US" sz="2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ooo</a:t>
            </a:r>
            <a:r>
              <a:rPr lang="en-US" sz="2400" dirty="0"/>
              <a:t>’ 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78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from Text 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1: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980738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E0D-FD0C-F13D-0B17-72B8C04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* asterisk/star metacharacter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A183-B0D5-818F-B1F8-A494C3BF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39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str1 = "Numbers are 8,23, 886, 4567, 78453" </a:t>
            </a:r>
          </a:p>
          <a:p>
            <a:pPr marL="0" indent="0">
              <a:buNone/>
            </a:pPr>
            <a:r>
              <a:rPr lang="en-US" dirty="0"/>
              <a:t># asterisk sign(*) to match 0 or more repetitions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re.findall</a:t>
            </a:r>
            <a:r>
              <a:rPr lang="en-US" dirty="0"/>
              <a:t>(r"\d\d*", str1) </a:t>
            </a:r>
          </a:p>
          <a:p>
            <a:pPr marL="0" indent="0">
              <a:buNone/>
            </a:pPr>
            <a:r>
              <a:rPr lang="en-US" dirty="0"/>
              <a:t>print(result)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B4A7-4B65-A999-41C5-0982BA8E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B998A-29E8-C877-72B7-4B468B1BC872}"/>
              </a:ext>
            </a:extLst>
          </p:cNvPr>
          <p:cNvSpPr txBox="1"/>
          <p:nvPr/>
        </p:nvSpPr>
        <p:spPr>
          <a:xfrm>
            <a:off x="838200" y="5737123"/>
            <a:ext cx="6683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['8', '23', '886', '4567', '78453']</a:t>
            </a:r>
            <a:endParaRPr lang="en-MY" sz="24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829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469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dirty="0"/>
              <a:t>Used to match either one or many </a:t>
            </a:r>
            <a:r>
              <a:rPr lang="en-US" dirty="0" err="1"/>
              <a:t>occurences</a:t>
            </a:r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dirty="0"/>
              <a:t>– to find one or many occurrences of character ‘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’</a:t>
            </a:r>
          </a:p>
          <a:p>
            <a:pPr marL="45720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*k </a:t>
            </a:r>
          </a:p>
          <a:p>
            <a:pPr marL="457200" indent="0">
              <a:buNone/>
            </a:pPr>
            <a:r>
              <a:rPr lang="en-US" sz="2400" i="1" dirty="0"/>
              <a:t>will return: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bok</a:t>
            </a:r>
            <a:r>
              <a:rPr lang="en-US" sz="2400" i="1" dirty="0"/>
              <a:t> 	</a:t>
            </a:r>
            <a:r>
              <a:rPr lang="en-US" sz="2400" dirty="0"/>
              <a:t>– 1 character (‘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/>
              <a:t>’)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book</a:t>
            </a:r>
            <a:r>
              <a:rPr lang="en-US" sz="2400" i="1" dirty="0"/>
              <a:t> 	</a:t>
            </a:r>
            <a:r>
              <a:rPr lang="en-US" sz="2400" dirty="0"/>
              <a:t>– 2 characters (‘</a:t>
            </a:r>
            <a:r>
              <a:rPr lang="en-US" sz="2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oo</a:t>
            </a:r>
            <a:r>
              <a:rPr lang="en-US" sz="2400" dirty="0"/>
              <a:t>’)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boook</a:t>
            </a:r>
            <a:r>
              <a:rPr lang="en-US" sz="2400" i="1" dirty="0"/>
              <a:t> </a:t>
            </a:r>
            <a:r>
              <a:rPr lang="en-US" sz="2400" dirty="0"/>
              <a:t>– 3 characters (‘</a:t>
            </a:r>
            <a:r>
              <a:rPr lang="en-US" sz="26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ooo</a:t>
            </a:r>
            <a:r>
              <a:rPr lang="en-US" sz="2400" dirty="0"/>
              <a:t>’ 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118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E0D-FD0C-F13D-0B17-72B8C047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+ Plus metacharacter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5A183-B0D5-818F-B1F8-A494C3BF2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57"/>
            <a:ext cx="10515600" cy="3961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str1 = "Numbers are 8,23, 886, 4567, 78453"</a:t>
            </a:r>
          </a:p>
          <a:p>
            <a:pPr marL="0" indent="0">
              <a:buNone/>
            </a:pPr>
            <a:r>
              <a:rPr lang="en-US" dirty="0"/>
              <a:t># Plus sign(+) to match 1 or more repetitions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 = </a:t>
            </a:r>
            <a:r>
              <a:rPr lang="en-US" dirty="0" err="1"/>
              <a:t>re.findall</a:t>
            </a:r>
            <a:r>
              <a:rPr lang="en-US" dirty="0"/>
              <a:t>(r"\d\d+", str1)</a:t>
            </a:r>
          </a:p>
          <a:p>
            <a:pPr marL="0" indent="0">
              <a:buNone/>
            </a:pPr>
            <a:r>
              <a:rPr lang="en-US" dirty="0"/>
              <a:t>print(result)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B4A7-4B65-A999-41C5-0982BA8E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B998A-29E8-C877-72B7-4B468B1BC872}"/>
              </a:ext>
            </a:extLst>
          </p:cNvPr>
          <p:cNvSpPr txBox="1"/>
          <p:nvPr/>
        </p:nvSpPr>
        <p:spPr>
          <a:xfrm>
            <a:off x="838200" y="5737123"/>
            <a:ext cx="6683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['23', '886', '4567', '78453']</a:t>
            </a:r>
            <a:endParaRPr lang="en-MY" sz="2400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63110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8C97A5-B4BC-8059-907A-46CAB8CE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72" y="2167386"/>
            <a:ext cx="6219659" cy="383231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0490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76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*   </a:t>
            </a:r>
            <a:r>
              <a:rPr lang="en-US" sz="3200" b="1" dirty="0"/>
              <a:t>and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    +</a:t>
            </a:r>
          </a:p>
        </p:txBody>
      </p:sp>
      <p:sp>
        <p:nvSpPr>
          <p:cNvPr id="17" name="Arc 16"/>
          <p:cNvSpPr/>
          <p:nvPr/>
        </p:nvSpPr>
        <p:spPr>
          <a:xfrm rot="15040894">
            <a:off x="1484982" y="3522180"/>
            <a:ext cx="2138197" cy="2069229"/>
          </a:xfrm>
          <a:prstGeom prst="arc">
            <a:avLst>
              <a:gd name="adj1" fmla="val 12760358"/>
              <a:gd name="adj2" fmla="val 0"/>
            </a:avLst>
          </a:prstGeom>
          <a:ln w="28575">
            <a:solidFill>
              <a:srgbClr val="9933FF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7057309" flipH="1">
            <a:off x="2288112" y="3969952"/>
            <a:ext cx="1895738" cy="2069229"/>
          </a:xfrm>
          <a:prstGeom prst="arc">
            <a:avLst>
              <a:gd name="adj1" fmla="val 11911562"/>
              <a:gd name="adj2" fmla="val 0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3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469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/>
              <a:t>Used to match either one or zero </a:t>
            </a:r>
            <a:r>
              <a:rPr lang="en-US" dirty="0" err="1"/>
              <a:t>occurence</a:t>
            </a:r>
            <a:endParaRPr lang="en-US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dirty="0"/>
              <a:t>– to find one or zero occurrences of character ‘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’</a:t>
            </a:r>
          </a:p>
          <a:p>
            <a:pPr marL="45720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*k </a:t>
            </a:r>
          </a:p>
          <a:p>
            <a:pPr marL="457200" indent="0">
              <a:buNone/>
            </a:pPr>
            <a:r>
              <a:rPr lang="en-US" sz="2400" i="1" dirty="0"/>
              <a:t>will return:</a:t>
            </a:r>
          </a:p>
          <a:p>
            <a:pPr marL="914400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bk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	</a:t>
            </a:r>
            <a:r>
              <a:rPr lang="en-US" sz="2400" dirty="0"/>
              <a:t>– zero character between ‘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bok</a:t>
            </a:r>
            <a:r>
              <a:rPr lang="en-US" sz="2400" i="1" dirty="0"/>
              <a:t> 	</a:t>
            </a:r>
            <a:r>
              <a:rPr lang="en-US" sz="2400" dirty="0"/>
              <a:t>– 1 character (‘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/>
              <a:t>’) between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/>
              <a:t>’ and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/>
              <a:t>’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488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1C952B-0767-8B6F-C1F5-1F3C0032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18" y="2946459"/>
            <a:ext cx="6998447" cy="17318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76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?   </a:t>
            </a:r>
          </a:p>
        </p:txBody>
      </p:sp>
      <p:sp>
        <p:nvSpPr>
          <p:cNvPr id="17" name="Arc 16"/>
          <p:cNvSpPr/>
          <p:nvPr/>
        </p:nvSpPr>
        <p:spPr>
          <a:xfrm rot="18372801">
            <a:off x="2323590" y="1929548"/>
            <a:ext cx="2765815" cy="3533837"/>
          </a:xfrm>
          <a:prstGeom prst="arc">
            <a:avLst>
              <a:gd name="adj1" fmla="val 12104571"/>
              <a:gd name="adj2" fmla="val 2085531"/>
            </a:avLst>
          </a:prstGeom>
          <a:ln w="28575">
            <a:solidFill>
              <a:srgbClr val="9933FF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9188259" flipH="1">
            <a:off x="3963785" y="2486908"/>
            <a:ext cx="3944488" cy="2458378"/>
          </a:xfrm>
          <a:prstGeom prst="arc">
            <a:avLst>
              <a:gd name="adj1" fmla="val 10902851"/>
              <a:gd name="adj2" fmla="val 20497927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21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469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{ }</a:t>
            </a:r>
          </a:p>
          <a:p>
            <a:r>
              <a:rPr lang="en-US" dirty="0"/>
              <a:t>Used to match the </a:t>
            </a:r>
            <a:r>
              <a:rPr lang="en-US" dirty="0" err="1"/>
              <a:t>occurences</a:t>
            </a:r>
            <a:r>
              <a:rPr lang="en-US" dirty="0"/>
              <a:t> based on the specified min and max values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b="1" dirty="0"/>
              <a:t>Example </a:t>
            </a:r>
            <a:r>
              <a:rPr lang="en-US" dirty="0"/>
              <a:t>– to find one up to 3 </a:t>
            </a:r>
            <a:r>
              <a:rPr lang="en-US" dirty="0" err="1"/>
              <a:t>occurences</a:t>
            </a:r>
            <a:r>
              <a:rPr lang="en-US" dirty="0"/>
              <a:t> of ‘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dirty="0"/>
              <a:t>’</a:t>
            </a:r>
          </a:p>
          <a:p>
            <a:pPr marL="45720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{1,3}k </a:t>
            </a:r>
          </a:p>
          <a:p>
            <a:pPr marL="457200" indent="0">
              <a:buNone/>
            </a:pPr>
            <a:r>
              <a:rPr lang="en-US" sz="2400" i="1" dirty="0"/>
              <a:t>will return: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bok</a:t>
            </a:r>
            <a:r>
              <a:rPr lang="en-US" sz="2400" i="1" dirty="0"/>
              <a:t> 		</a:t>
            </a:r>
            <a:r>
              <a:rPr lang="en-US" sz="2400" dirty="0"/>
              <a:t>– 1 character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book</a:t>
            </a:r>
            <a:r>
              <a:rPr lang="en-US" sz="2400" i="1" dirty="0"/>
              <a:t> 		</a:t>
            </a:r>
            <a:r>
              <a:rPr lang="en-US" sz="2400" dirty="0"/>
              <a:t>– 2 characters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r>
              <a:rPr lang="en-US" sz="2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boook</a:t>
            </a:r>
            <a:r>
              <a:rPr lang="en-US" sz="2400" i="1" dirty="0"/>
              <a:t> 	</a:t>
            </a:r>
            <a:r>
              <a:rPr lang="en-US" sz="2400" dirty="0"/>
              <a:t>– 3 characters ‘</a:t>
            </a:r>
            <a:r>
              <a:rPr lang="en-US" sz="2600" i="1" dirty="0">
                <a:solidFill>
                  <a:srgbClr val="0000FF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/>
              <a:t>’</a:t>
            </a:r>
          </a:p>
          <a:p>
            <a:pPr marL="914400" indent="0">
              <a:buNone/>
            </a:pPr>
            <a:endParaRPr lang="en-US" sz="2400" dirty="0"/>
          </a:p>
          <a:p>
            <a:pPr marL="914400" indent="0">
              <a:buNone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42234" y="1478464"/>
            <a:ext cx="548640" cy="548640"/>
            <a:chOff x="471888" y="1632857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471888" y="1632857"/>
              <a:ext cx="548640" cy="548640"/>
            </a:xfrm>
            <a:prstGeom prst="ellipse">
              <a:avLst/>
            </a:prstGeom>
            <a:solidFill>
              <a:srgbClr val="003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63328" y="1724297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3957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D47202-DA1D-5789-D0C8-FAD976EE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75" y="3024621"/>
            <a:ext cx="9220838" cy="2141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71161" y="1480457"/>
            <a:ext cx="782198" cy="54664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 in Python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CISB5123 Text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80457"/>
            <a:ext cx="10719391" cy="763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/>
              <a:t>Metacharacter</a:t>
            </a:r>
            <a:r>
              <a:rPr lang="en-US" sz="3200" dirty="0"/>
              <a:t> 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{ }   </a:t>
            </a:r>
          </a:p>
        </p:txBody>
      </p:sp>
      <p:sp>
        <p:nvSpPr>
          <p:cNvPr id="17" name="Arc 16"/>
          <p:cNvSpPr/>
          <p:nvPr/>
        </p:nvSpPr>
        <p:spPr>
          <a:xfrm rot="18372801">
            <a:off x="876890" y="1953783"/>
            <a:ext cx="2765815" cy="3533837"/>
          </a:xfrm>
          <a:prstGeom prst="arc">
            <a:avLst>
              <a:gd name="adj1" fmla="val 10326115"/>
              <a:gd name="adj2" fmla="val 2085531"/>
            </a:avLst>
          </a:prstGeom>
          <a:ln w="28575">
            <a:solidFill>
              <a:srgbClr val="9933FF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/>
          <p:cNvSpPr/>
          <p:nvPr/>
        </p:nvSpPr>
        <p:spPr>
          <a:xfrm rot="9188259" flipH="1">
            <a:off x="2031777" y="2432720"/>
            <a:ext cx="3799153" cy="2939429"/>
          </a:xfrm>
          <a:prstGeom prst="arc">
            <a:avLst>
              <a:gd name="adj1" fmla="val 11336348"/>
              <a:gd name="adj2" fmla="val 20844572"/>
            </a:avLst>
          </a:prstGeom>
          <a:ln w="28575">
            <a:solidFill>
              <a:srgbClr val="FF0000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rot="9188259" flipH="1">
            <a:off x="2886441" y="1836795"/>
            <a:ext cx="4838711" cy="4270199"/>
          </a:xfrm>
          <a:prstGeom prst="arc">
            <a:avLst>
              <a:gd name="adj1" fmla="val 10628171"/>
              <a:gd name="adj2" fmla="val 20355631"/>
            </a:avLst>
          </a:prstGeom>
          <a:ln w="28575">
            <a:solidFill>
              <a:srgbClr val="0033CC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10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3: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2645323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size of World Wide Web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8390291" y="6108025"/>
            <a:ext cx="22204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Source:</a:t>
            </a:r>
          </a:p>
          <a:p>
            <a:r>
              <a:rPr lang="en-US" sz="1100" dirty="0"/>
              <a:t>https://www.worldwidewebsize.com/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30BC3C-EBD5-468F-1A85-D4ED779E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45" y="1047843"/>
            <a:ext cx="6572171" cy="5673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7FE3D-AFA3-2125-AA40-DA37E5393D3B}"/>
              </a:ext>
            </a:extLst>
          </p:cNvPr>
          <p:cNvSpPr txBox="1"/>
          <p:nvPr/>
        </p:nvSpPr>
        <p:spPr>
          <a:xfrm>
            <a:off x="7974878" y="2363628"/>
            <a:ext cx="33789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World Wide Web (WWW) has become the most popular method to disseminate information; thus, there is an information overload on the Web.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68196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8DD17-F450-D640-B5EF-383E96F3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A26F7F-92F3-4B6C-7B9B-49396472F710}"/>
              </a:ext>
            </a:extLst>
          </p:cNvPr>
          <p:cNvSpPr/>
          <p:nvPr/>
        </p:nvSpPr>
        <p:spPr>
          <a:xfrm>
            <a:off x="1744577" y="5662913"/>
            <a:ext cx="805073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latin typeface="Arial Narrow" panose="020B0606020202030204" pitchFamily="34" charset="0"/>
              </a:rPr>
              <a:t>Source:  </a:t>
            </a:r>
          </a:p>
          <a:p>
            <a:r>
              <a:rPr lang="en-US" sz="1050" dirty="0">
                <a:latin typeface="Arial Narrow" panose="020B0606020202030204" pitchFamily="34" charset="0"/>
              </a:rPr>
              <a:t>Andres </a:t>
            </a:r>
            <a:r>
              <a:rPr lang="en-US" sz="1050" dirty="0" err="1">
                <a:latin typeface="Arial Narrow" panose="020B0606020202030204" pitchFamily="34" charset="0"/>
              </a:rPr>
              <a:t>Fortino</a:t>
            </a:r>
            <a:r>
              <a:rPr lang="en-US" sz="1050" dirty="0">
                <a:latin typeface="Arial Narrow" panose="020B0606020202030204" pitchFamily="34" charset="0"/>
              </a:rPr>
              <a:t> (2021). Text Analytics for Business Decisions: A Case Study Approach. Mercury Learning and Information.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0B0E8-2B8D-DBFC-EBC3-696E5B5C5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50" y="779589"/>
            <a:ext cx="9934699" cy="493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14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Web Scraping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22" y="1492703"/>
            <a:ext cx="10515600" cy="348692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The extraction of data from a website where the extracted data is collected and then exported into a format that is more useful for the user.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8474" y="5715112"/>
            <a:ext cx="374012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Source: https://www.parsehub.com/blog/what-is-web-scraping/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E5D3C-49EC-554D-5BC3-91B9D08DB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930" y="3235253"/>
            <a:ext cx="8102140" cy="2031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2E5817-6A8F-1E34-4FB1-DD3FD3BA3D59}"/>
              </a:ext>
            </a:extLst>
          </p:cNvPr>
          <p:cNvSpPr txBox="1"/>
          <p:nvPr/>
        </p:nvSpPr>
        <p:spPr>
          <a:xfrm>
            <a:off x="3046771" y="5242972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dirty="0"/>
              <a:t>Web scraping data flow</a:t>
            </a:r>
          </a:p>
        </p:txBody>
      </p:sp>
    </p:spTree>
    <p:extLst>
      <p:ext uri="{BB962C8B-B14F-4D97-AF65-F5344CB8AC3E}">
        <p14:creationId xmlns:p14="http://schemas.microsoft.com/office/powerpoint/2010/main" val="1671843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F376-AB51-76AF-BEF7-E5C8690E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Essential Python Libraries for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1A729-8AB2-C412-BDDE-DB7555B6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MY" dirty="0">
                <a:solidFill>
                  <a:srgbClr val="0000FF"/>
                </a:solidFill>
              </a:rPr>
              <a:t>Request</a:t>
            </a:r>
          </a:p>
          <a:p>
            <a:pPr marL="0" indent="0">
              <a:buNone/>
            </a:pPr>
            <a:r>
              <a:rPr lang="en-US" dirty="0"/>
              <a:t>Used for sending and receiving information on HTTP - helps us access Web pages</a:t>
            </a:r>
            <a:endParaRPr lang="en-MY" dirty="0"/>
          </a:p>
          <a:p>
            <a:r>
              <a:rPr lang="en-MY" dirty="0">
                <a:solidFill>
                  <a:srgbClr val="0000FF"/>
                </a:solidFill>
              </a:rPr>
              <a:t>Beautiful Soup</a:t>
            </a:r>
          </a:p>
          <a:p>
            <a:pPr marL="0" indent="0">
              <a:buNone/>
            </a:pPr>
            <a:r>
              <a:rPr lang="en-US" dirty="0"/>
              <a:t>Used to extract data from HTML and XML documents</a:t>
            </a:r>
            <a:endParaRPr lang="en-MY" dirty="0"/>
          </a:p>
          <a:p>
            <a:r>
              <a:rPr lang="en-MY" dirty="0">
                <a:solidFill>
                  <a:srgbClr val="0000FF"/>
                </a:solidFill>
              </a:rPr>
              <a:t>Scrapy </a:t>
            </a:r>
          </a:p>
          <a:p>
            <a:pPr marL="0" indent="0">
              <a:buNone/>
            </a:pPr>
            <a:r>
              <a:rPr lang="en-US" dirty="0"/>
              <a:t>A complete framework that can crawl like a spider to fetch information from the entire website in a systematic manner</a:t>
            </a:r>
            <a:endParaRPr lang="en-MY" dirty="0"/>
          </a:p>
          <a:p>
            <a:r>
              <a:rPr lang="en-MY" dirty="0">
                <a:solidFill>
                  <a:srgbClr val="0000FF"/>
                </a:solidFill>
              </a:rPr>
              <a:t>Selenium</a:t>
            </a:r>
          </a:p>
          <a:p>
            <a:pPr marL="0" indent="0">
              <a:buNone/>
            </a:pPr>
            <a:r>
              <a:rPr lang="en-US" dirty="0"/>
              <a:t>A powerful library that automates to open a browser of your choice and perform a task as a human, such as clicking buttons, entering information on forms, and so on.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8DE59-4EBF-2780-D2FA-25FAD7AA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787289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7B58C-7EF6-79F5-75F4-BD698EF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Web Scraping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97672-79B4-33CD-EF33-0130EA72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4CF1B3-E291-7C38-7572-210EC9E37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484" y="1610870"/>
            <a:ext cx="7981032" cy="448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13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850-BE96-F244-856C-CDED941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requests library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553-B18F-1C40-DF70-C17C156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B3562-5974-3148-9530-7EBF98128727}"/>
              </a:ext>
            </a:extLst>
          </p:cNvPr>
          <p:cNvSpPr txBox="1"/>
          <p:nvPr/>
        </p:nvSpPr>
        <p:spPr>
          <a:xfrm>
            <a:off x="483009" y="1473594"/>
            <a:ext cx="10386551" cy="471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The first thing we’ll need to do to scrape a web page is to download the page. We can download pages using the Python requests library.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The requests library will make a </a:t>
            </a:r>
            <a:r>
              <a:rPr lang="en-US" sz="3200" dirty="0">
                <a:solidFill>
                  <a:srgbClr val="FF0000"/>
                </a:solidFill>
              </a:rPr>
              <a:t>GET </a:t>
            </a:r>
            <a:r>
              <a:rPr lang="en-US" sz="3200" dirty="0"/>
              <a:t>request to a web server, which will download the HTML contents of a given web page for us.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Let’s try downloading a simple sample website, </a:t>
            </a:r>
            <a:r>
              <a:rPr lang="en-US" sz="3200" dirty="0">
                <a:hlinkClick r:id="rId2"/>
              </a:rPr>
              <a:t>https://dataquestio.github.io/web-scraping-pages/simple.html</a:t>
            </a:r>
            <a:r>
              <a:rPr lang="en-US" sz="3200" dirty="0"/>
              <a:t>.</a:t>
            </a:r>
          </a:p>
          <a:p>
            <a:pPr lvl="1">
              <a:lnSpc>
                <a:spcPct val="90000"/>
              </a:lnSpc>
              <a:spcBef>
                <a:spcPts val="50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8975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B4E0-E87A-B522-3BC8-188308F44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Running request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F80E2-CE68-003A-866C-3A95B5D1E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C8691-AE6F-D6C9-445C-0622DECCC481}"/>
              </a:ext>
            </a:extLst>
          </p:cNvPr>
          <p:cNvSpPr txBox="1"/>
          <p:nvPr/>
        </p:nvSpPr>
        <p:spPr>
          <a:xfrm>
            <a:off x="838199" y="3188694"/>
            <a:ext cx="1038532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After running our request, we get a Response object. This object has a </a:t>
            </a:r>
            <a:r>
              <a:rPr lang="en-US" sz="2800" dirty="0" err="1"/>
              <a:t>status_code</a:t>
            </a:r>
            <a:r>
              <a:rPr lang="en-US" sz="2800" dirty="0"/>
              <a:t> property, which indicates if the page was downloaded successfully:</a:t>
            </a:r>
            <a:endParaRPr lang="en-MY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EAA049-377A-4989-9A66-C29B3BA6F3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8" t="4516" r="30152"/>
          <a:stretch/>
        </p:blipFill>
        <p:spPr>
          <a:xfrm>
            <a:off x="838198" y="1406033"/>
            <a:ext cx="9716727" cy="1089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9E4572-0870-0C82-3608-B5CE8CC5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896465"/>
            <a:ext cx="4291078" cy="76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878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850-BE96-F244-856C-CDED941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page with </a:t>
            </a:r>
            <a:r>
              <a:rPr lang="en-US" dirty="0" err="1"/>
              <a:t>BeautifulSoup</a:t>
            </a:r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553-B18F-1C40-DF70-C17C156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B3562-5974-3148-9530-7EBF98128727}"/>
              </a:ext>
            </a:extLst>
          </p:cNvPr>
          <p:cNvSpPr txBox="1"/>
          <p:nvPr/>
        </p:nvSpPr>
        <p:spPr>
          <a:xfrm>
            <a:off x="483009" y="1473594"/>
            <a:ext cx="10386551" cy="1929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We can use the </a:t>
            </a:r>
            <a:r>
              <a:rPr lang="en-US" sz="3200" dirty="0" err="1"/>
              <a:t>BeautifulSoup</a:t>
            </a:r>
            <a:r>
              <a:rPr lang="en-US" sz="3200" dirty="0"/>
              <a:t> library to parse this document and extract the text from the p tag.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We first have to import the library, and create an instance of the </a:t>
            </a:r>
            <a:r>
              <a:rPr lang="en-US" sz="3200" dirty="0" err="1"/>
              <a:t>BeautifulSoup</a:t>
            </a:r>
            <a:r>
              <a:rPr lang="en-US" sz="3200" dirty="0"/>
              <a:t> class to parse our document: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B5A70-DB62-A6A0-5CAA-AD504EE57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097" b="-5948"/>
          <a:stretch/>
        </p:blipFill>
        <p:spPr>
          <a:xfrm>
            <a:off x="483008" y="4049880"/>
            <a:ext cx="11030823" cy="12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79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850-BE96-F244-856C-CDED941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a page with </a:t>
            </a:r>
            <a:r>
              <a:rPr lang="en-US" dirty="0" err="1"/>
              <a:t>BeautifulSoup</a:t>
            </a:r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553-B18F-1C40-DF70-C17C156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B3562-5974-3148-9530-7EBF98128727}"/>
              </a:ext>
            </a:extLst>
          </p:cNvPr>
          <p:cNvSpPr txBox="1"/>
          <p:nvPr/>
        </p:nvSpPr>
        <p:spPr>
          <a:xfrm>
            <a:off x="483009" y="1473594"/>
            <a:ext cx="11035481" cy="2372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As all the tags are nested, we can move through the structure one level at a time. We can first select all the elements at the top level of the page using the children property of soup.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Note that children returns a list generator, so we need to call the </a:t>
            </a:r>
            <a:r>
              <a:rPr lang="en-US" sz="3200" dirty="0">
                <a:solidFill>
                  <a:srgbClr val="FF0000"/>
                </a:solidFill>
              </a:rPr>
              <a:t>list</a:t>
            </a:r>
            <a:r>
              <a:rPr lang="en-US" sz="3200" dirty="0"/>
              <a:t> function on it: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6A216-3396-022A-931D-86F6ED8AB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9" r="49699"/>
          <a:stretch/>
        </p:blipFill>
        <p:spPr>
          <a:xfrm>
            <a:off x="3229897" y="3835875"/>
            <a:ext cx="5707626" cy="256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289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850-BE96-F244-856C-CDED941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tag</a:t>
            </a:r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553-B18F-1C40-DF70-C17C156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B3562-5974-3148-9530-7EBF98128727}"/>
              </a:ext>
            </a:extLst>
          </p:cNvPr>
          <p:cNvSpPr txBox="1"/>
          <p:nvPr/>
        </p:nvSpPr>
        <p:spPr>
          <a:xfrm>
            <a:off x="483009" y="1473594"/>
            <a:ext cx="11035481" cy="3322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The most important object type, and the one we’ll deal with most often, is the Tag object.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The Tag object allows us to navigate through an HTML document and extract other tags and text. You can learn more about the various </a:t>
            </a:r>
            <a:r>
              <a:rPr lang="en-US" sz="3200" dirty="0" err="1"/>
              <a:t>BeautifulSoup</a:t>
            </a:r>
            <a:r>
              <a:rPr lang="en-US" sz="3200" dirty="0"/>
              <a:t> objects here.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US" sz="3200" dirty="0"/>
              <a:t>We can now select the html tag and its children by taking the third item in the list: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D399D9-50EC-8564-7D60-4ACC246C38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423" b="3114"/>
          <a:stretch/>
        </p:blipFill>
        <p:spPr>
          <a:xfrm>
            <a:off x="1480431" y="4944586"/>
            <a:ext cx="5821216" cy="8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108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850-BE96-F244-856C-CDED941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the desired data</a:t>
            </a:r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553-B18F-1C40-DF70-C17C156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E8FC-3130-E2E8-74AA-66C9B4AC3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80" y="1648897"/>
            <a:ext cx="9739321" cy="67227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7BB8DD-6E0B-2972-1E05-6DE158D1C61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the extracted data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907643-23DF-B055-8BAE-70594C970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80" y="4312961"/>
            <a:ext cx="6999420" cy="85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1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850-BE96-F244-856C-CDED941B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extracted data</a:t>
            </a:r>
            <a:endParaRPr lang="en-MY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D8B553-B18F-1C40-DF70-C17C156E7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F4454-A572-D674-94E8-F153C683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818" y="1401763"/>
            <a:ext cx="9941711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9" y="1315619"/>
            <a:ext cx="10219063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Primary Sources</a:t>
            </a:r>
          </a:p>
          <a:p>
            <a:pPr lvl="1"/>
            <a:r>
              <a:rPr lang="en-US" sz="3200" dirty="0"/>
              <a:t>Survey Responses</a:t>
            </a:r>
          </a:p>
          <a:p>
            <a:pPr lvl="1"/>
            <a:r>
              <a:rPr lang="en-US" sz="3200" dirty="0"/>
              <a:t>Interview transcriptions</a:t>
            </a:r>
          </a:p>
          <a:p>
            <a:pPr lvl="1"/>
            <a:r>
              <a:rPr lang="en-US" sz="3200" dirty="0"/>
              <a:t>Commercial sites - customer complaint letters, corporate reports</a:t>
            </a:r>
          </a:p>
          <a:p>
            <a:pPr lvl="1"/>
            <a:r>
              <a:rPr lang="en-US" sz="3200" dirty="0"/>
              <a:t>Emails</a:t>
            </a:r>
          </a:p>
          <a:p>
            <a:pPr marL="0" indent="0">
              <a:buNone/>
            </a:pPr>
            <a:r>
              <a:rPr lang="en-US" sz="3600" dirty="0"/>
              <a:t>Secondary Sources</a:t>
            </a:r>
          </a:p>
          <a:p>
            <a:pPr lvl="1"/>
            <a:r>
              <a:rPr lang="en-US" sz="3200" dirty="0"/>
              <a:t>Online repository – newspaper articles, journal articles</a:t>
            </a:r>
          </a:p>
          <a:p>
            <a:pPr lvl="1"/>
            <a:r>
              <a:rPr lang="en-US" sz="3200" dirty="0"/>
              <a:t>Social Media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94758" y="1325563"/>
            <a:ext cx="572878" cy="569339"/>
            <a:chOff x="529724" y="1325562"/>
            <a:chExt cx="572878" cy="569339"/>
          </a:xfrm>
        </p:grpSpPr>
        <p:sp>
          <p:nvSpPr>
            <p:cNvPr id="5" name="Oval 4"/>
            <p:cNvSpPr/>
            <p:nvPr/>
          </p:nvSpPr>
          <p:spPr>
            <a:xfrm>
              <a:off x="529724" y="1325562"/>
              <a:ext cx="572878" cy="56933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633283" y="1427351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33CC"/>
                  </a:solidFill>
                  <a:latin typeface="+mj-lt"/>
                </a:rPr>
                <a:t>1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9298" y="4385226"/>
            <a:ext cx="572878" cy="569339"/>
            <a:chOff x="572872" y="2888121"/>
            <a:chExt cx="572878" cy="569339"/>
          </a:xfrm>
        </p:grpSpPr>
        <p:sp>
          <p:nvSpPr>
            <p:cNvPr id="6" name="Oval 5"/>
            <p:cNvSpPr/>
            <p:nvPr/>
          </p:nvSpPr>
          <p:spPr>
            <a:xfrm>
              <a:off x="572872" y="2888121"/>
              <a:ext cx="572878" cy="56933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670924" y="2989910"/>
              <a:ext cx="365760" cy="36576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33CC"/>
                  </a:solidFill>
                  <a:latin typeface="+mj-lt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278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0" y="304601"/>
            <a:ext cx="10515600" cy="46965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want to scrape this site: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https://sites.google.com/view/cisb5123/home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0E0F9-7D86-D808-2668-8AE514DD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48" y="1364965"/>
            <a:ext cx="7919425" cy="4991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012E7-4408-CD0B-CAA7-64DFD47D1F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7823" t="6995" r="15080" b="29022"/>
          <a:stretch/>
        </p:blipFill>
        <p:spPr>
          <a:xfrm>
            <a:off x="9106128" y="1468524"/>
            <a:ext cx="2185220" cy="290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24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0" y="304601"/>
            <a:ext cx="9912664" cy="46965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view the location of a particular entity on a Web page like text or image, select that portion of the Web page and then right-click and choose "Inspect Element"/"View Source". In such a case, the page will show the exact location of the selected content in the HTML code of the page.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012E7-4408-CD0B-CAA7-64DFD47D1F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23" t="6995" r="15080" b="29022"/>
          <a:stretch/>
        </p:blipFill>
        <p:spPr>
          <a:xfrm>
            <a:off x="795349" y="2100078"/>
            <a:ext cx="2185220" cy="29010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A9F741-7198-00D6-FC31-2EE66868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591" y="2276768"/>
            <a:ext cx="7708939" cy="3796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763979-4322-971B-519F-F551263D3B98}"/>
              </a:ext>
            </a:extLst>
          </p:cNvPr>
          <p:cNvSpPr txBox="1"/>
          <p:nvPr/>
        </p:nvSpPr>
        <p:spPr>
          <a:xfrm>
            <a:off x="629195" y="5707198"/>
            <a:ext cx="2839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/>
              <a:t>https://webformatter.com/html</a:t>
            </a:r>
          </a:p>
        </p:txBody>
      </p:sp>
    </p:spTree>
    <p:extLst>
      <p:ext uri="{BB962C8B-B14F-4D97-AF65-F5344CB8AC3E}">
        <p14:creationId xmlns:p14="http://schemas.microsoft.com/office/powerpoint/2010/main" val="2108387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6A92B5E-605F-BC13-3446-17E5DC60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62" y="267849"/>
            <a:ext cx="8616476" cy="60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27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930" y="304601"/>
            <a:ext cx="10515600" cy="46965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Let’s scrape another site: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https://quotes.toscrape.com/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FD825-C6E2-C3EC-89F8-6B473499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70" y="1640101"/>
            <a:ext cx="8332839" cy="427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0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3602D-E67F-0755-E241-CED01FE1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6CC07-2395-7D00-D34B-FDC73911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084" y="308088"/>
            <a:ext cx="8834284" cy="602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5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3602D-E67F-0755-E241-CED01FE1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946EBD-B25C-CD1F-9472-2D1C51E1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409" y="1191034"/>
            <a:ext cx="10475182" cy="40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77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3546-89AC-9552-AEDC-9EA6CD1D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Challenges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9FD09-4E0B-2A56-0FB6-A5B8EC54F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Site structure may change over a period of time</a:t>
            </a:r>
          </a:p>
          <a:p>
            <a:r>
              <a:rPr lang="en-US" dirty="0"/>
              <a:t>The technology used by the site may also change over a period of time</a:t>
            </a:r>
          </a:p>
          <a:p>
            <a:r>
              <a:rPr lang="en-US" dirty="0"/>
              <a:t>Legality of the scraped data</a:t>
            </a:r>
          </a:p>
          <a:p>
            <a:r>
              <a:rPr lang="en-MY" dirty="0"/>
              <a:t>Ethical issues </a:t>
            </a:r>
          </a:p>
          <a:p>
            <a:r>
              <a:rPr lang="en-US" dirty="0"/>
              <a:t>Organizations’ privacy may also be unintentionally revealed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AF0B6-E55B-909C-D928-6083973D9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36387188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85DA-FBF6-DD60-3CA2-E65660E9E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Legality of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83D49-4B0A-0907-404D-9AE6C83E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guidelines can be followed before proceeding for scraping:</a:t>
            </a:r>
          </a:p>
          <a:p>
            <a:pPr lvl="1"/>
            <a:r>
              <a:rPr lang="en-US" dirty="0"/>
              <a:t>Robots.txt</a:t>
            </a:r>
          </a:p>
          <a:p>
            <a:pPr lvl="1"/>
            <a:r>
              <a:rPr lang="en-US" dirty="0"/>
              <a:t>Public Content</a:t>
            </a:r>
          </a:p>
          <a:p>
            <a:pPr lvl="1"/>
            <a:r>
              <a:rPr lang="en-US" dirty="0"/>
              <a:t>Terms of use</a:t>
            </a:r>
          </a:p>
          <a:p>
            <a:pPr lvl="1"/>
            <a:r>
              <a:rPr lang="en-US" dirty="0"/>
              <a:t>Crawl delay</a:t>
            </a:r>
          </a:p>
          <a:p>
            <a:pPr lvl="1"/>
            <a:r>
              <a:rPr lang="en-US" dirty="0"/>
              <a:t>Authentication rules</a:t>
            </a:r>
            <a:endParaRPr lang="en-MY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35DDA-6360-C2CD-48D1-E8000609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4249219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5" name="TextBox 4"/>
          <p:cNvSpPr txBox="1"/>
          <p:nvPr/>
        </p:nvSpPr>
        <p:spPr>
          <a:xfrm rot="20171011">
            <a:off x="1068318" y="2248300"/>
            <a:ext cx="7281703" cy="1862048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11500" b="1" dirty="0">
                <a:solidFill>
                  <a:srgbClr val="3333FF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dist="50800" dir="19320000" algn="bl" rotWithShape="0">
                    <a:srgbClr val="000066"/>
                  </a:outerShdw>
                </a:effectLst>
                <a:latin typeface="+mj-lt"/>
              </a:rPr>
              <a:t>Thank</a:t>
            </a:r>
            <a:endParaRPr lang="en-US" sz="8800" b="1" dirty="0">
              <a:solidFill>
                <a:srgbClr val="3333FF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outerShdw dist="50800" dir="19320000" algn="bl" rotWithShape="0">
                  <a:srgbClr val="000066"/>
                </a:outerShdw>
              </a:effectLst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49092" y="3076536"/>
            <a:ext cx="39730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rgbClr val="000066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Lucida Handwriting" panose="03010101010101010101" pitchFamily="66" charset="0"/>
              </a:rPr>
              <a:t>you</a:t>
            </a:r>
          </a:p>
        </p:txBody>
      </p:sp>
      <p:sp>
        <p:nvSpPr>
          <p:cNvPr id="12" name="Freeform 11"/>
          <p:cNvSpPr/>
          <p:nvPr/>
        </p:nvSpPr>
        <p:spPr>
          <a:xfrm rot="20988020">
            <a:off x="1160515" y="947587"/>
            <a:ext cx="8867274" cy="4990556"/>
          </a:xfrm>
          <a:custGeom>
            <a:avLst/>
            <a:gdLst>
              <a:gd name="connsiteX0" fmla="*/ 0 w 8867274"/>
              <a:gd name="connsiteY0" fmla="*/ 3766165 h 4611771"/>
              <a:gd name="connsiteX1" fmla="*/ 3701363 w 8867274"/>
              <a:gd name="connsiteY1" fmla="*/ 4611771 h 4611771"/>
              <a:gd name="connsiteX2" fmla="*/ 0 w 8867274"/>
              <a:gd name="connsiteY2" fmla="*/ 4611771 h 4611771"/>
              <a:gd name="connsiteX3" fmla="*/ 8867274 w 8867274"/>
              <a:gd name="connsiteY3" fmla="*/ 2805897 h 4611771"/>
              <a:gd name="connsiteX4" fmla="*/ 8867274 w 8867274"/>
              <a:gd name="connsiteY4" fmla="*/ 4611771 h 4611771"/>
              <a:gd name="connsiteX5" fmla="*/ 8454708 w 8867274"/>
              <a:gd name="connsiteY5" fmla="*/ 4611771 h 4611771"/>
              <a:gd name="connsiteX6" fmla="*/ 412568 w 8867274"/>
              <a:gd name="connsiteY6" fmla="*/ 0 h 4611771"/>
              <a:gd name="connsiteX7" fmla="*/ 0 w 8867274"/>
              <a:gd name="connsiteY7" fmla="*/ 1805881 h 4611771"/>
              <a:gd name="connsiteX8" fmla="*/ 0 w 8867274"/>
              <a:gd name="connsiteY8" fmla="*/ 0 h 4611771"/>
              <a:gd name="connsiteX9" fmla="*/ 8867274 w 8867274"/>
              <a:gd name="connsiteY9" fmla="*/ 0 h 4611771"/>
              <a:gd name="connsiteX10" fmla="*/ 8867274 w 8867274"/>
              <a:gd name="connsiteY10" fmla="*/ 1061374 h 4611771"/>
              <a:gd name="connsiteX11" fmla="*/ 4221461 w 8867274"/>
              <a:gd name="connsiteY11" fmla="*/ 0 h 461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867274" h="4611771">
                <a:moveTo>
                  <a:pt x="0" y="3766165"/>
                </a:moveTo>
                <a:lnTo>
                  <a:pt x="3701363" y="4611771"/>
                </a:lnTo>
                <a:lnTo>
                  <a:pt x="0" y="4611771"/>
                </a:lnTo>
                <a:close/>
                <a:moveTo>
                  <a:pt x="8867274" y="2805897"/>
                </a:moveTo>
                <a:lnTo>
                  <a:pt x="8867274" y="4611771"/>
                </a:lnTo>
                <a:lnTo>
                  <a:pt x="8454708" y="4611771"/>
                </a:lnTo>
                <a:close/>
                <a:moveTo>
                  <a:pt x="412568" y="0"/>
                </a:moveTo>
                <a:lnTo>
                  <a:pt x="0" y="1805881"/>
                </a:lnTo>
                <a:lnTo>
                  <a:pt x="0" y="0"/>
                </a:lnTo>
                <a:close/>
                <a:moveTo>
                  <a:pt x="8867274" y="0"/>
                </a:moveTo>
                <a:lnTo>
                  <a:pt x="8867274" y="1061374"/>
                </a:lnTo>
                <a:lnTo>
                  <a:pt x="4221461" y="0"/>
                </a:lnTo>
                <a:close/>
              </a:path>
            </a:pathLst>
          </a:custGeom>
          <a:gradFill flip="none" rotWithShape="1">
            <a:gsLst>
              <a:gs pos="0">
                <a:srgbClr val="99CCFF"/>
              </a:gs>
              <a:gs pos="24000">
                <a:srgbClr val="3399FF"/>
              </a:gs>
              <a:gs pos="76000">
                <a:srgbClr val="000099"/>
              </a:gs>
              <a:gs pos="50000">
                <a:srgbClr val="0033CC"/>
              </a:gs>
              <a:gs pos="100000">
                <a:srgbClr val="000066"/>
              </a:gs>
            </a:gsLst>
            <a:lin ang="4200000" scaled="0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7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9" y="1315619"/>
            <a:ext cx="10219063" cy="503078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Survey Responses</a:t>
            </a:r>
          </a:p>
          <a:p>
            <a:pPr lvl="1" indent="-457200"/>
            <a:r>
              <a:rPr lang="en-US" sz="3200" dirty="0"/>
              <a:t>To get direct responses from individuals based on the specific questions/topics being asked</a:t>
            </a:r>
          </a:p>
          <a:p>
            <a:pPr marL="0" lvl="1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sp>
        <p:nvSpPr>
          <p:cNvPr id="5" name="Snip Diagonal Corner Rectangle 4"/>
          <p:cNvSpPr/>
          <p:nvPr/>
        </p:nvSpPr>
        <p:spPr>
          <a:xfrm>
            <a:off x="4038600" y="2840182"/>
            <a:ext cx="7315200" cy="3291483"/>
          </a:xfrm>
          <a:prstGeom prst="snip2DiagRect">
            <a:avLst>
              <a:gd name="adj1" fmla="val 0"/>
              <a:gd name="adj2" fmla="val 11272"/>
            </a:avLst>
          </a:prstGeom>
          <a:solidFill>
            <a:srgbClr val="5672FC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virtual learning can be improved in UNITEN?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Implement face to face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Wanted to do face to face learning after 2nd dose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Labs may be conducted physically/ Face to face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Materials should have good content about real time industrial evolution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Past year question to be include so that students easier to do revision.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Learning must be a 2-way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more in depth with examples for virtual learning....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Interactive learning instead of giving lectures and a lot of assignments</a:t>
            </a:r>
          </a:p>
        </p:txBody>
      </p:sp>
    </p:spTree>
    <p:extLst>
      <p:ext uri="{BB962C8B-B14F-4D97-AF65-F5344CB8AC3E}">
        <p14:creationId xmlns:p14="http://schemas.microsoft.com/office/powerpoint/2010/main" val="293381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9" y="1315619"/>
            <a:ext cx="10219063" cy="503078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Commercial sites</a:t>
            </a:r>
          </a:p>
          <a:p>
            <a:pPr lvl="1" indent="-457200"/>
            <a:r>
              <a:rPr lang="en-US" sz="3200" dirty="0"/>
              <a:t>Customer reviews/feedback</a:t>
            </a:r>
          </a:p>
          <a:p>
            <a:pPr lvl="1" indent="-457200"/>
            <a:r>
              <a:rPr lang="en-US" sz="3200" dirty="0"/>
              <a:t>Customer opinions</a:t>
            </a:r>
          </a:p>
          <a:p>
            <a:pPr marL="0" lvl="1" indent="0">
              <a:buNone/>
            </a:pP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0DE15-A68D-99E0-16E2-21E3A4327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5556" y="1121124"/>
            <a:ext cx="5849186" cy="508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95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9" y="1315619"/>
            <a:ext cx="10219063" cy="503078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Online repository</a:t>
            </a:r>
          </a:p>
          <a:p>
            <a:pPr lvl="2"/>
            <a:r>
              <a:rPr lang="en-US" sz="2400" dirty="0">
                <a:hlinkClick r:id="rId2"/>
              </a:rPr>
              <a:t>https://catalog.data.gov/dataset/consumer-complaint-database</a:t>
            </a:r>
            <a:endParaRPr lang="en-US" sz="2400" dirty="0"/>
          </a:p>
          <a:p>
            <a:pPr lvl="2"/>
            <a:r>
              <a:rPr lang="en-US" sz="2400" dirty="0">
                <a:hlinkClick r:id="rId3"/>
              </a:rPr>
              <a:t>http://corpus.byu.edu/coca</a:t>
            </a:r>
            <a:endParaRPr lang="en-US" sz="2400" dirty="0"/>
          </a:p>
          <a:p>
            <a:pPr lvl="2"/>
            <a:r>
              <a:rPr lang="en-US" sz="2400" dirty="0">
                <a:hlinkClick r:id="rId4"/>
              </a:rPr>
              <a:t>https://www.ebscohost.com/public/newspaper-source</a:t>
            </a:r>
            <a:endParaRPr lang="en-US" sz="2400" dirty="0"/>
          </a:p>
          <a:p>
            <a:pPr lvl="2"/>
            <a:r>
              <a:rPr lang="en-US" sz="2400" dirty="0">
                <a:hlinkClick r:id="rId5"/>
              </a:rPr>
              <a:t>https://archive.org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157722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Textual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669" y="1315619"/>
            <a:ext cx="10219063" cy="5030787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3200" dirty="0"/>
              <a:t>Social Media Data</a:t>
            </a:r>
          </a:p>
          <a:p>
            <a:pPr lvl="1" indent="-457200"/>
            <a:r>
              <a:rPr lang="en-US" sz="3200" dirty="0"/>
              <a:t>Facebook</a:t>
            </a:r>
          </a:p>
          <a:p>
            <a:pPr lvl="1" indent="-457200"/>
            <a:r>
              <a:rPr lang="en-US" sz="3200" dirty="0"/>
              <a:t>Twitter</a:t>
            </a:r>
          </a:p>
          <a:p>
            <a:pPr lvl="1" indent="-457200"/>
            <a:r>
              <a:rPr lang="en-US" sz="3200" dirty="0"/>
              <a:t>LinkedIn</a:t>
            </a:r>
          </a:p>
          <a:p>
            <a:pPr marL="0" lvl="1" indent="0">
              <a:buNone/>
            </a:pPr>
            <a:r>
              <a:rPr lang="en-US" sz="3200" dirty="0"/>
              <a:t>These data are generated in </a:t>
            </a:r>
            <a:r>
              <a:rPr lang="en-US" sz="3200" b="1" dirty="0">
                <a:solidFill>
                  <a:srgbClr val="0000FF"/>
                </a:solidFill>
              </a:rPr>
              <a:t>real time</a:t>
            </a:r>
          </a:p>
          <a:p>
            <a:pPr marL="0" lvl="1" indent="0">
              <a:buNone/>
            </a:pPr>
            <a:endParaRPr lang="en-US" sz="3200" dirty="0"/>
          </a:p>
          <a:p>
            <a:pPr marL="0" lvl="1" indent="0">
              <a:buNone/>
            </a:pPr>
            <a:r>
              <a:rPr lang="en-US" sz="3200" dirty="0"/>
              <a:t>How to process them:</a:t>
            </a:r>
          </a:p>
          <a:p>
            <a:pPr marL="514350" lvl="1" indent="-514350">
              <a:buAutoNum type="arabicPeriod"/>
            </a:pPr>
            <a:r>
              <a:rPr lang="en-US" sz="3200" dirty="0"/>
              <a:t>Process the data stream in real time</a:t>
            </a:r>
          </a:p>
          <a:p>
            <a:pPr marL="514350" lvl="1" indent="-514350">
              <a:buAutoNum type="arabicPeriod"/>
            </a:pPr>
            <a:r>
              <a:rPr lang="en-US" sz="3200" dirty="0"/>
              <a:t>Download the data stream for later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CISB5123 Text Analytics</a:t>
            </a:r>
          </a:p>
        </p:txBody>
      </p:sp>
    </p:spTree>
    <p:extLst>
      <p:ext uri="{BB962C8B-B14F-4D97-AF65-F5344CB8AC3E}">
        <p14:creationId xmlns:p14="http://schemas.microsoft.com/office/powerpoint/2010/main" val="403711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Font">
      <a:majorFont>
        <a:latin typeface="Bahnschrift"/>
        <a:ea typeface=""/>
        <a:cs typeface=""/>
      </a:majorFont>
      <a:minorFont>
        <a:latin typeface="Bahnschrift Semi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7925</TotalTime>
  <Words>2655</Words>
  <Application>Microsoft Office PowerPoint</Application>
  <PresentationFormat>Widescreen</PresentationFormat>
  <Paragraphs>400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Abadi</vt:lpstr>
      <vt:lpstr>Arial</vt:lpstr>
      <vt:lpstr>Arial Narrow</vt:lpstr>
      <vt:lpstr>Bahnschrift</vt:lpstr>
      <vt:lpstr>Bahnschrift Condensed</vt:lpstr>
      <vt:lpstr>Bahnschrift SemiCondensed</vt:lpstr>
      <vt:lpstr>Book Antiqua</vt:lpstr>
      <vt:lpstr>Calibri</vt:lpstr>
      <vt:lpstr>Consolas</vt:lpstr>
      <vt:lpstr>Lucida Handwriting</vt:lpstr>
      <vt:lpstr>Montserrat</vt:lpstr>
      <vt:lpstr>Overpass</vt:lpstr>
      <vt:lpstr>Office Theme</vt:lpstr>
      <vt:lpstr>Text Extraction and Web Scraping</vt:lpstr>
      <vt:lpstr>Topic Outline</vt:lpstr>
      <vt:lpstr>Data Collection from Text Sources</vt:lpstr>
      <vt:lpstr>PowerPoint Presentation</vt:lpstr>
      <vt:lpstr>Sources of Textual Data</vt:lpstr>
      <vt:lpstr>Sources of Textual Data</vt:lpstr>
      <vt:lpstr>Sources of Textual Data</vt:lpstr>
      <vt:lpstr>Sources of Textual Data</vt:lpstr>
      <vt:lpstr>Sources of Textual Data</vt:lpstr>
      <vt:lpstr>Class Exercise</vt:lpstr>
      <vt:lpstr>PowerPoint Presentation</vt:lpstr>
      <vt:lpstr>Problem Framing</vt:lpstr>
      <vt:lpstr>Data Generation</vt:lpstr>
      <vt:lpstr>Possible Text Analytics Projects</vt:lpstr>
      <vt:lpstr>Project: Opinion on eateries at UNITEN</vt:lpstr>
      <vt:lpstr>Project: Opinion on eateries at UNITEN</vt:lpstr>
      <vt:lpstr>Regular Expressions and String Handling</vt:lpstr>
      <vt:lpstr>PowerPoint Presentation</vt:lpstr>
      <vt:lpstr>PowerPoint Presentation</vt:lpstr>
      <vt:lpstr>PowerPoint Presentation</vt:lpstr>
      <vt:lpstr>Regular Expressions</vt:lpstr>
      <vt:lpstr>Regular Expressions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* asterisk/star metacharacter</vt:lpstr>
      <vt:lpstr>Regular Expressions in Python</vt:lpstr>
      <vt:lpstr>+ Plus metacharacter</vt:lpstr>
      <vt:lpstr>Regular Expressions in Python</vt:lpstr>
      <vt:lpstr>Regular Expressions in Python</vt:lpstr>
      <vt:lpstr>Regular Expressions in Python</vt:lpstr>
      <vt:lpstr>Regular Expressions in Python</vt:lpstr>
      <vt:lpstr>Regular Expressions in Python</vt:lpstr>
      <vt:lpstr>Web Scraping</vt:lpstr>
      <vt:lpstr>The size of World Wide Web</vt:lpstr>
      <vt:lpstr>Definition of Web Scraping</vt:lpstr>
      <vt:lpstr>Essential Python Libraries for Web Scraping</vt:lpstr>
      <vt:lpstr>Web Scraping Process</vt:lpstr>
      <vt:lpstr>The requests library</vt:lpstr>
      <vt:lpstr>Running request</vt:lpstr>
      <vt:lpstr>Parsing a page with BeautifulSoup</vt:lpstr>
      <vt:lpstr>Parsing a page with BeautifulSoup</vt:lpstr>
      <vt:lpstr>Selecting tag</vt:lpstr>
      <vt:lpstr>Extract the desired data</vt:lpstr>
      <vt:lpstr>Store extracted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 of Web Scraping</vt:lpstr>
      <vt:lpstr>Legality of Web Scraping</vt:lpstr>
      <vt:lpstr>PowerPoint Presentation</vt:lpstr>
    </vt:vector>
  </TitlesOfParts>
  <Company>Universiti Tenaga Nasional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Sulfeeza Bte Mohd Drus, Ts. Dr.</dc:creator>
  <cp:lastModifiedBy>Nur Laila Bte Ab Ghani, Ts.</cp:lastModifiedBy>
  <cp:revision>191</cp:revision>
  <dcterms:created xsi:type="dcterms:W3CDTF">2021-08-20T03:54:45Z</dcterms:created>
  <dcterms:modified xsi:type="dcterms:W3CDTF">2025-02-09T03:33:12Z</dcterms:modified>
</cp:coreProperties>
</file>