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7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91B68-66D1-4C3D-A0B8-BC4B086D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8D9DB-DAF2-42C2-9B63-21C15998F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D841F-6536-46BD-AB5A-1000D62F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305E-6117-4432-8FE1-794C806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0C28E-5847-4D70-8F48-64FE2946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8AAB-69D2-4DE5-8948-C715650B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CA04C-878B-4492-84BE-AE707F863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359E-A519-4E16-B2CC-3A1C7C04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6275-3210-4566-8521-A8ED71A3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2A5C-6776-40C5-A6E1-1664436E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F3944-48D1-4876-BC4E-9EE7AACE5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978DB-80A1-47AA-B8CB-FCEC236B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0CF09-6A34-4C73-BE6E-9FE9DE61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B2168-1132-4A57-A7EE-4691CD6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4E4D9-9B18-4AF6-B912-FB1D417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33BE-68D6-4B8E-8212-4F45670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AC1A9-53B3-479C-A584-BB11DCFA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1550E-092C-4205-9F34-BF25A153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CEC37-9C65-46B2-A561-47B01C0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510EB-59FD-4BCE-BD8F-66ADE504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013E4-E721-4682-A2C3-21C9D09F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403AC-65B9-48D2-B167-1D97BAA3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F466-945A-47B3-A589-6AEDE929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F9362-D160-4B2D-83F7-3D6EAD8C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BA8E-C7D4-48B9-985C-7301F409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EA59D-79BC-4BAE-AA66-5C37579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8DFF0-C8FE-48BB-9298-E9F6C13F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6F18DE-4ECD-45FC-B398-2F24DD99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CC0E8-D3C8-4FAC-9F37-EE7A8712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2A185-D801-4CF1-91A7-4BB4F7E5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954B-5B7A-42DB-81E3-98E54043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2A41B-C4F0-4751-A48F-A5E7F163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7A58F-26D8-464D-8F3C-60D7CFD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1619C-7BD9-4556-8F2F-1D9E2129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F74DD-4149-4DCD-AC4C-040562F3D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6BC36-D8A9-4753-B1EA-EAC62BE6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7B06D8-4E30-4E24-8B3B-80BF382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073466-7644-4CCF-BBAB-054CE855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CC940-B30F-475B-ADDC-6A4D595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038A0-82E0-42F1-B55B-2D1869C4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DEFDF-A246-4BFB-AD1C-A1A9601A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C4D06-CA41-4BD1-A713-5A5FD39A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6593E-7E3C-4F90-9095-F770683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8FD7A-C65C-4AB2-A175-17BEAB8B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0BFF6-8282-42CC-A9E5-95DABA63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AA8B4-5CF4-4742-A059-34BC70C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3216B-3978-43DC-82DC-DA64CA5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8C8E4-D5ED-4352-87BF-03FFCE46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58A25A-8AF1-44AF-8B60-E44743C6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1E0EC-1D17-4477-858D-7B21E1E0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C6454-27E6-4144-9E11-E4A6BDBB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8D3EF-92D3-487B-A761-2D3138D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55F6-A06C-4CE2-BAC4-EC28F907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5A07BF-FDBF-432C-A534-9EEE4BA2E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A87B5-1D45-4E6B-BADC-8EFFBBC0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FF870-B537-4330-B31B-5762B178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9C7DB-BEF6-4FB4-9BA4-1653FE1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35868-719D-4C36-A847-D827E452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7440A9-880F-4F75-BBFE-F11D0375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9E2F-DBBF-4ADB-A2B8-359D6C4D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C6E8E-633D-40A4-B086-FC4240E86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3004-72AB-407C-8102-7D4205ECC43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63F39-6A5C-44CA-9B9C-6E353C88F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9CC0D-57A3-4E76-8DC7-A86D5C19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CAD2853-3626-44FC-A5D4-748E1BDD1C8D}"/>
              </a:ext>
            </a:extLst>
          </p:cNvPr>
          <p:cNvGrpSpPr/>
          <p:nvPr/>
        </p:nvGrpSpPr>
        <p:grpSpPr>
          <a:xfrm>
            <a:off x="359999" y="-101302"/>
            <a:ext cx="6981834" cy="7163488"/>
            <a:chOff x="359999" y="-101302"/>
            <a:chExt cx="6981834" cy="7163488"/>
          </a:xfrm>
        </p:grpSpPr>
        <p:pic>
          <p:nvPicPr>
            <p:cNvPr id="7" name="Main graphic">
              <a:extLst>
                <a:ext uri="{FF2B5EF4-FFF2-40B4-BE49-F238E27FC236}">
                  <a16:creationId xmlns:a16="http://schemas.microsoft.com/office/drawing/2014/main" id="{15E8942B-871F-46CC-AB56-4A65508FF04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59999" y="237252"/>
              <a:ext cx="6350040" cy="251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Main graphic">
              <a:extLst>
                <a:ext uri="{FF2B5EF4-FFF2-40B4-BE49-F238E27FC236}">
                  <a16:creationId xmlns:a16="http://schemas.microsoft.com/office/drawing/2014/main" id="{4F92018B-6AC2-415A-8F4B-71D234033224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360000" y="3252306"/>
              <a:ext cx="4822920" cy="3809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A6C585-E3F8-4E10-AD84-F16C715EDE5F}"/>
                </a:ext>
              </a:extLst>
            </p:cNvPr>
            <p:cNvSpPr txBox="1"/>
            <p:nvPr/>
          </p:nvSpPr>
          <p:spPr>
            <a:xfrm>
              <a:off x="360000" y="-101302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Multimorbidity patterns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D090CC-98ED-41F4-9946-99D57AF8796F}"/>
                </a:ext>
              </a:extLst>
            </p:cNvPr>
            <p:cNvSpPr txBox="1"/>
            <p:nvPr/>
          </p:nvSpPr>
          <p:spPr>
            <a:xfrm>
              <a:off x="359999" y="2908405"/>
              <a:ext cx="6981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of condition counts and multimorbidity patterns with frailty transitions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78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A3B3C7-88C7-43C9-AF6D-9467F00A76A9}"/>
              </a:ext>
            </a:extLst>
          </p:cNvPr>
          <p:cNvGrpSpPr/>
          <p:nvPr/>
        </p:nvGrpSpPr>
        <p:grpSpPr>
          <a:xfrm>
            <a:off x="0" y="0"/>
            <a:ext cx="7342094" cy="5616702"/>
            <a:chOff x="0" y="620649"/>
            <a:chExt cx="7342094" cy="56167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8FC467-AE1D-46EE-902F-9BF5BC8DF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649"/>
              <a:ext cx="7342094" cy="561670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A8A934-9852-405E-84B4-9F51CA6D60FE}"/>
                </a:ext>
              </a:extLst>
            </p:cNvPr>
            <p:cNvSpPr txBox="1"/>
            <p:nvPr/>
          </p:nvSpPr>
          <p:spPr>
            <a:xfrm>
              <a:off x="0" y="620649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prevalence of vision impairment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6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9DFCFAC-1767-4679-AD13-575E5A149C2B}"/>
              </a:ext>
            </a:extLst>
          </p:cNvPr>
          <p:cNvGrpSpPr/>
          <p:nvPr/>
        </p:nvGrpSpPr>
        <p:grpSpPr>
          <a:xfrm>
            <a:off x="0" y="0"/>
            <a:ext cx="6981833" cy="5087722"/>
            <a:chOff x="0" y="0"/>
            <a:chExt cx="6981833" cy="508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CA2548-FCA2-48D2-9317-0BA09214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201"/>
              <a:ext cx="5333565" cy="465952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694D215-2582-4E20-8DD7-47DFD4830B26}"/>
                </a:ext>
              </a:extLst>
            </p:cNvPr>
            <p:cNvSpPr txBox="1"/>
            <p:nvPr/>
          </p:nvSpPr>
          <p:spPr>
            <a:xfrm>
              <a:off x="0" y="0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of condition or disease combination with 5-year mortality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2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45DCA-F7BA-4633-B34E-8A3FE15EF7FF}"/>
              </a:ext>
            </a:extLst>
          </p:cNvPr>
          <p:cNvGrpSpPr/>
          <p:nvPr/>
        </p:nvGrpSpPr>
        <p:grpSpPr>
          <a:xfrm>
            <a:off x="0" y="0"/>
            <a:ext cx="10028789" cy="5566327"/>
            <a:chOff x="0" y="0"/>
            <a:chExt cx="10028789" cy="556632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D126789-05CD-42AD-9082-B02D86F9C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4"/>
              <a:ext cx="10028789" cy="522777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57F35EE-51E5-4698-AD93-75BBCA625FD0}"/>
                </a:ext>
              </a:extLst>
            </p:cNvPr>
            <p:cNvSpPr txBox="1"/>
            <p:nvPr/>
          </p:nvSpPr>
          <p:spPr>
            <a:xfrm>
              <a:off x="0" y="0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multimorbidity measures and all-cause mortality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31ECBC3-BF95-42E9-932D-54AEA9EAF99F}"/>
              </a:ext>
            </a:extLst>
          </p:cNvPr>
          <p:cNvGrpSpPr/>
          <p:nvPr/>
        </p:nvGrpSpPr>
        <p:grpSpPr>
          <a:xfrm>
            <a:off x="0" y="0"/>
            <a:ext cx="6096001" cy="4499435"/>
            <a:chOff x="0" y="0"/>
            <a:chExt cx="6096001" cy="44994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502923-3687-4B41-B390-A06CF816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4"/>
              <a:ext cx="5060118" cy="416088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002E4FA-B30E-4002-B797-74382491609A}"/>
                </a:ext>
              </a:extLst>
            </p:cNvPr>
            <p:cNvSpPr txBox="1"/>
            <p:nvPr/>
          </p:nvSpPr>
          <p:spPr>
            <a:xfrm>
              <a:off x="1" y="0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multimorbidity measures and disability trajectories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6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798D8C-0822-4D5F-9313-02F8812DF437}"/>
              </a:ext>
            </a:extLst>
          </p:cNvPr>
          <p:cNvGrpSpPr/>
          <p:nvPr/>
        </p:nvGrpSpPr>
        <p:grpSpPr>
          <a:xfrm>
            <a:off x="-4943" y="0"/>
            <a:ext cx="12196944" cy="10864646"/>
            <a:chOff x="-4943" y="0"/>
            <a:chExt cx="12196944" cy="1086464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6C039BB-6035-47C8-A14A-64CCCC6C42DC}"/>
                </a:ext>
              </a:extLst>
            </p:cNvPr>
            <p:cNvGrpSpPr/>
            <p:nvPr/>
          </p:nvGrpSpPr>
          <p:grpSpPr>
            <a:xfrm>
              <a:off x="0" y="0"/>
              <a:ext cx="6981833" cy="5087722"/>
              <a:chOff x="0" y="0"/>
              <a:chExt cx="6981833" cy="508772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166D51B-1B9C-4000-8E0D-2A9C403C9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8201"/>
                <a:ext cx="5333565" cy="4659521"/>
              </a:xfrm>
              <a:prstGeom prst="rect">
                <a:avLst/>
              </a:prstGeom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12FFAB-EF25-4563-8BA3-2358FA3450FB}"/>
                  </a:ext>
                </a:extLst>
              </p:cNvPr>
              <p:cNvSpPr txBox="1"/>
              <p:nvPr/>
            </p:nvSpPr>
            <p:spPr>
              <a:xfrm>
                <a:off x="0" y="0"/>
                <a:ext cx="6981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Association of condition or disease combination with 5-year mortality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C57ABF4-3832-4B54-BF58-8D9969EBAA2C}"/>
                </a:ext>
              </a:extLst>
            </p:cNvPr>
            <p:cNvGrpSpPr/>
            <p:nvPr/>
          </p:nvGrpSpPr>
          <p:grpSpPr>
            <a:xfrm>
              <a:off x="-4943" y="5298319"/>
              <a:ext cx="10028789" cy="5566327"/>
              <a:chOff x="0" y="0"/>
              <a:chExt cx="10028789" cy="5566327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E8A7286-54D1-4CBF-AC8B-ACDCEED64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38554"/>
                <a:ext cx="10028789" cy="5227773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336684-CDFB-4DE7-8532-D1DBD2181916}"/>
                  </a:ext>
                </a:extLst>
              </p:cNvPr>
              <p:cNvSpPr txBox="1"/>
              <p:nvPr/>
            </p:nvSpPr>
            <p:spPr>
              <a:xfrm>
                <a:off x="0" y="0"/>
                <a:ext cx="6981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Association between multimorbidity measures and all-cause mortality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ED854B-9BFB-4775-BBBF-6DE052F1B83B}"/>
                </a:ext>
              </a:extLst>
            </p:cNvPr>
            <p:cNvGrpSpPr/>
            <p:nvPr/>
          </p:nvGrpSpPr>
          <p:grpSpPr>
            <a:xfrm>
              <a:off x="6096000" y="0"/>
              <a:ext cx="6096001" cy="4499435"/>
              <a:chOff x="0" y="0"/>
              <a:chExt cx="6096001" cy="449943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F9372DB-02A2-42B8-B5C4-3E3898335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38554"/>
                <a:ext cx="5060118" cy="4160881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4C7F6F-7566-49BC-8AED-D85F8F062E15}"/>
                  </a:ext>
                </a:extLst>
              </p:cNvPr>
              <p:cNvSpPr txBox="1"/>
              <p:nvPr/>
            </p:nvSpPr>
            <p:spPr>
              <a:xfrm>
                <a:off x="1" y="0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Association between multimorbidity measures and disability trajectories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8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BC471A3-5B4D-4246-960C-E9EC6DDF4A06}"/>
              </a:ext>
            </a:extLst>
          </p:cNvPr>
          <p:cNvGrpSpPr/>
          <p:nvPr/>
        </p:nvGrpSpPr>
        <p:grpSpPr>
          <a:xfrm>
            <a:off x="0" y="0"/>
            <a:ext cx="8178260" cy="9274094"/>
            <a:chOff x="0" y="0"/>
            <a:chExt cx="8178260" cy="92740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376BA44-5419-4C65-9F40-5D3B4B6E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4"/>
              <a:ext cx="8057815" cy="429849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C19B51-AE8E-45F5-84FD-D7330CFAD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75601"/>
              <a:ext cx="8178260" cy="429849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8C0BFD-429E-4124-B331-E2BEE1155124}"/>
                </a:ext>
              </a:extLst>
            </p:cNvPr>
            <p:cNvSpPr txBox="1"/>
            <p:nvPr/>
          </p:nvSpPr>
          <p:spPr>
            <a:xfrm>
              <a:off x="0" y="0"/>
              <a:ext cx="6732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Associations between cardiometabolic disease count and depressive symptoms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6D6BE4-FB96-4BAF-A1AA-890321BDD700}"/>
                </a:ext>
              </a:extLst>
            </p:cNvPr>
            <p:cNvSpPr txBox="1"/>
            <p:nvPr/>
          </p:nvSpPr>
          <p:spPr>
            <a:xfrm>
              <a:off x="1" y="4624058"/>
              <a:ext cx="805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Associations between cardiometabolic disease combinations and depressive symptoms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94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Yan</dc:creator>
  <cp:lastModifiedBy>LUO Yan</cp:lastModifiedBy>
  <cp:revision>14</cp:revision>
  <dcterms:created xsi:type="dcterms:W3CDTF">2023-12-08T01:35:52Z</dcterms:created>
  <dcterms:modified xsi:type="dcterms:W3CDTF">2023-12-08T02:00:35Z</dcterms:modified>
</cp:coreProperties>
</file>