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12"/>
  </p:notesMasterIdLst>
  <p:handoutMasterIdLst>
    <p:handoutMasterId r:id="rId13"/>
  </p:handoutMasterIdLst>
  <p:sldIdLst>
    <p:sldId id="266" r:id="rId2"/>
    <p:sldId id="256" r:id="rId3"/>
    <p:sldId id="257" r:id="rId4"/>
    <p:sldId id="264" r:id="rId5"/>
    <p:sldId id="265" r:id="rId6"/>
    <p:sldId id="258" r:id="rId7"/>
    <p:sldId id="259" r:id="rId8"/>
    <p:sldId id="260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25" d="100"/>
          <a:sy n="125" d="100"/>
        </p:scale>
        <p:origin x="36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edi Servat" userId="f387cf9d-4883-44d8-aada-f90097f5bc34" providerId="ADAL" clId="{DEDB4DC6-320B-444E-9EA9-67812FEDA223}"/>
    <pc:docChg chg="modSld">
      <pc:chgData name="Medi Servat" userId="f387cf9d-4883-44d8-aada-f90097f5bc34" providerId="ADAL" clId="{DEDB4DC6-320B-444E-9EA9-67812FEDA223}" dt="2020-12-04T00:42:11.577" v="13" actId="20577"/>
      <pc:docMkLst>
        <pc:docMk/>
      </pc:docMkLst>
      <pc:sldChg chg="modSp mod">
        <pc:chgData name="Medi Servat" userId="f387cf9d-4883-44d8-aada-f90097f5bc34" providerId="ADAL" clId="{DEDB4DC6-320B-444E-9EA9-67812FEDA223}" dt="2020-12-04T00:42:11.577" v="13" actId="20577"/>
        <pc:sldMkLst>
          <pc:docMk/>
          <pc:sldMk cId="2809631592" sldId="260"/>
        </pc:sldMkLst>
        <pc:spChg chg="mod">
          <ac:chgData name="Medi Servat" userId="f387cf9d-4883-44d8-aada-f90097f5bc34" providerId="ADAL" clId="{DEDB4DC6-320B-444E-9EA9-67812FEDA223}" dt="2020-12-04T00:42:11.577" v="13" actId="20577"/>
          <ac:spMkLst>
            <pc:docMk/>
            <pc:sldMk cId="2809631592" sldId="260"/>
            <ac:spMk id="3" creationId="{CC2C2188-595F-4076-8F60-9ADC1FADB41B}"/>
          </ac:spMkLst>
        </pc:spChg>
      </pc:sldChg>
    </pc:docChg>
  </pc:docChgLst>
  <pc:docChgLst>
    <pc:chgData name="Medi Servattalab" userId="f387cf9d-4883-44d8-aada-f90097f5bc34" providerId="ADAL" clId="{DEDB4DC6-320B-444E-9EA9-67812FEDA223}"/>
    <pc:docChg chg="undo custSel delSld modSld sldOrd">
      <pc:chgData name="Medi Servattalab" userId="f387cf9d-4883-44d8-aada-f90097f5bc34" providerId="ADAL" clId="{DEDB4DC6-320B-444E-9EA9-67812FEDA223}" dt="2020-11-30T19:18:11.576" v="1290" actId="20577"/>
      <pc:docMkLst>
        <pc:docMk/>
      </pc:docMkLst>
      <pc:sldChg chg="modSp mod ord">
        <pc:chgData name="Medi Servattalab" userId="f387cf9d-4883-44d8-aada-f90097f5bc34" providerId="ADAL" clId="{DEDB4DC6-320B-444E-9EA9-67812FEDA223}" dt="2020-11-23T22:25:46.080" v="701"/>
        <pc:sldMkLst>
          <pc:docMk/>
          <pc:sldMk cId="2702930432" sldId="256"/>
        </pc:sldMkLst>
        <pc:spChg chg="mod">
          <ac:chgData name="Medi Servattalab" userId="f387cf9d-4883-44d8-aada-f90097f5bc34" providerId="ADAL" clId="{DEDB4DC6-320B-444E-9EA9-67812FEDA223}" dt="2020-11-23T21:59:52.728" v="1" actId="207"/>
          <ac:spMkLst>
            <pc:docMk/>
            <pc:sldMk cId="2702930432" sldId="256"/>
            <ac:spMk id="4" creationId="{BF8F17BF-D0CF-4443-B6DD-D484FBCE0909}"/>
          </ac:spMkLst>
        </pc:spChg>
        <pc:spChg chg="mod">
          <ac:chgData name="Medi Servattalab" userId="f387cf9d-4883-44d8-aada-f90097f5bc34" providerId="ADAL" clId="{DEDB4DC6-320B-444E-9EA9-67812FEDA223}" dt="2020-11-23T22:00:09.706" v="5" actId="404"/>
          <ac:spMkLst>
            <pc:docMk/>
            <pc:sldMk cId="2702930432" sldId="256"/>
            <ac:spMk id="5" creationId="{A234D968-C7B8-4D5E-9566-5CCD192223B5}"/>
          </ac:spMkLst>
        </pc:spChg>
        <pc:spChg chg="mod">
          <ac:chgData name="Medi Servattalab" userId="f387cf9d-4883-44d8-aada-f90097f5bc34" providerId="ADAL" clId="{DEDB4DC6-320B-444E-9EA9-67812FEDA223}" dt="2020-11-23T22:08:33.601" v="129" actId="207"/>
          <ac:spMkLst>
            <pc:docMk/>
            <pc:sldMk cId="2702930432" sldId="256"/>
            <ac:spMk id="6" creationId="{66530BD2-DC24-48E2-A8AC-DA2F3A208765}"/>
          </ac:spMkLst>
        </pc:spChg>
        <pc:spChg chg="mod">
          <ac:chgData name="Medi Servattalab" userId="f387cf9d-4883-44d8-aada-f90097f5bc34" providerId="ADAL" clId="{DEDB4DC6-320B-444E-9EA9-67812FEDA223}" dt="2020-11-23T22:21:54.862" v="364" actId="20577"/>
          <ac:spMkLst>
            <pc:docMk/>
            <pc:sldMk cId="2702930432" sldId="256"/>
            <ac:spMk id="33" creationId="{553B40C9-4E92-4F12-86EE-42521B2E3C50}"/>
          </ac:spMkLst>
        </pc:spChg>
        <pc:spChg chg="mod">
          <ac:chgData name="Medi Servattalab" userId="f387cf9d-4883-44d8-aada-f90097f5bc34" providerId="ADAL" clId="{DEDB4DC6-320B-444E-9EA9-67812FEDA223}" dt="2020-11-23T22:01:14.437" v="8" actId="207"/>
          <ac:spMkLst>
            <pc:docMk/>
            <pc:sldMk cId="2702930432" sldId="256"/>
            <ac:spMk id="71" creationId="{0B307F5C-24E3-4DCE-BF7A-2BFD33D63350}"/>
          </ac:spMkLst>
        </pc:spChg>
      </pc:sldChg>
      <pc:sldChg chg="modSp mod">
        <pc:chgData name="Medi Servattalab" userId="f387cf9d-4883-44d8-aada-f90097f5bc34" providerId="ADAL" clId="{DEDB4DC6-320B-444E-9EA9-67812FEDA223}" dt="2020-11-23T22:11:14.580" v="138" actId="12"/>
        <pc:sldMkLst>
          <pc:docMk/>
          <pc:sldMk cId="128541316" sldId="257"/>
        </pc:sldMkLst>
        <pc:spChg chg="mod">
          <ac:chgData name="Medi Servattalab" userId="f387cf9d-4883-44d8-aada-f90097f5bc34" providerId="ADAL" clId="{DEDB4DC6-320B-444E-9EA9-67812FEDA223}" dt="2020-11-23T22:11:14.580" v="138" actId="12"/>
          <ac:spMkLst>
            <pc:docMk/>
            <pc:sldMk cId="128541316" sldId="257"/>
            <ac:spMk id="3" creationId="{C8B109AC-3C5D-4774-A0CF-FA58C15B229D}"/>
          </ac:spMkLst>
        </pc:spChg>
      </pc:sldChg>
      <pc:sldChg chg="modSp mod">
        <pc:chgData name="Medi Servattalab" userId="f387cf9d-4883-44d8-aada-f90097f5bc34" providerId="ADAL" clId="{DEDB4DC6-320B-444E-9EA9-67812FEDA223}" dt="2020-11-30T19:18:11.576" v="1290" actId="20577"/>
        <pc:sldMkLst>
          <pc:docMk/>
          <pc:sldMk cId="3701163952" sldId="258"/>
        </pc:sldMkLst>
        <pc:spChg chg="mod">
          <ac:chgData name="Medi Servattalab" userId="f387cf9d-4883-44d8-aada-f90097f5bc34" providerId="ADAL" clId="{DEDB4DC6-320B-444E-9EA9-67812FEDA223}" dt="2020-11-30T19:18:11.576" v="1290" actId="20577"/>
          <ac:spMkLst>
            <pc:docMk/>
            <pc:sldMk cId="3701163952" sldId="258"/>
            <ac:spMk id="3" creationId="{4710217A-68E5-4486-A8FB-2E0EC28FBF6E}"/>
          </ac:spMkLst>
        </pc:spChg>
      </pc:sldChg>
      <pc:sldChg chg="modSp mod">
        <pc:chgData name="Medi Servattalab" userId="f387cf9d-4883-44d8-aada-f90097f5bc34" providerId="ADAL" clId="{DEDB4DC6-320B-444E-9EA9-67812FEDA223}" dt="2020-11-30T18:50:01.311" v="888" actId="113"/>
        <pc:sldMkLst>
          <pc:docMk/>
          <pc:sldMk cId="1741624424" sldId="259"/>
        </pc:sldMkLst>
        <pc:spChg chg="mod">
          <ac:chgData name="Medi Servattalab" userId="f387cf9d-4883-44d8-aada-f90097f5bc34" providerId="ADAL" clId="{DEDB4DC6-320B-444E-9EA9-67812FEDA223}" dt="2020-11-30T18:50:01.311" v="888" actId="113"/>
          <ac:spMkLst>
            <pc:docMk/>
            <pc:sldMk cId="1741624424" sldId="259"/>
            <ac:spMk id="3" creationId="{03024F1F-77F7-4183-93B7-DE045513A7CE}"/>
          </ac:spMkLst>
        </pc:spChg>
      </pc:sldChg>
      <pc:sldChg chg="modSp mod">
        <pc:chgData name="Medi Servattalab" userId="f387cf9d-4883-44d8-aada-f90097f5bc34" providerId="ADAL" clId="{DEDB4DC6-320B-444E-9EA9-67812FEDA223}" dt="2020-11-30T19:16:28.651" v="1276" actId="207"/>
        <pc:sldMkLst>
          <pc:docMk/>
          <pc:sldMk cId="2809631592" sldId="260"/>
        </pc:sldMkLst>
        <pc:spChg chg="mod">
          <ac:chgData name="Medi Servattalab" userId="f387cf9d-4883-44d8-aada-f90097f5bc34" providerId="ADAL" clId="{DEDB4DC6-320B-444E-9EA9-67812FEDA223}" dt="2020-11-30T19:16:28.651" v="1276" actId="207"/>
          <ac:spMkLst>
            <pc:docMk/>
            <pc:sldMk cId="2809631592" sldId="260"/>
            <ac:spMk id="3" creationId="{CC2C2188-595F-4076-8F60-9ADC1FADB41B}"/>
          </ac:spMkLst>
        </pc:spChg>
      </pc:sldChg>
      <pc:sldChg chg="modSp del mod">
        <pc:chgData name="Medi Servattalab" userId="f387cf9d-4883-44d8-aada-f90097f5bc34" providerId="ADAL" clId="{DEDB4DC6-320B-444E-9EA9-67812FEDA223}" dt="2020-11-30T18:51:03.515" v="893" actId="47"/>
        <pc:sldMkLst>
          <pc:docMk/>
          <pc:sldMk cId="4071681737" sldId="261"/>
        </pc:sldMkLst>
        <pc:spChg chg="mod">
          <ac:chgData name="Medi Servattalab" userId="f387cf9d-4883-44d8-aada-f90097f5bc34" providerId="ADAL" clId="{DEDB4DC6-320B-444E-9EA9-67812FEDA223}" dt="2020-11-23T22:07:15.783" v="122" actId="115"/>
          <ac:spMkLst>
            <pc:docMk/>
            <pc:sldMk cId="4071681737" sldId="261"/>
            <ac:spMk id="3" creationId="{F8EEBF45-6D54-4462-A336-4CBD5CB2380D}"/>
          </ac:spMkLst>
        </pc:spChg>
      </pc:sldChg>
      <pc:sldChg chg="modSp mod">
        <pc:chgData name="Medi Servattalab" userId="f387cf9d-4883-44d8-aada-f90097f5bc34" providerId="ADAL" clId="{DEDB4DC6-320B-444E-9EA9-67812FEDA223}" dt="2020-11-23T22:08:02.928" v="128" actId="113"/>
        <pc:sldMkLst>
          <pc:docMk/>
          <pc:sldMk cId="1362409282" sldId="262"/>
        </pc:sldMkLst>
        <pc:spChg chg="mod">
          <ac:chgData name="Medi Servattalab" userId="f387cf9d-4883-44d8-aada-f90097f5bc34" providerId="ADAL" clId="{DEDB4DC6-320B-444E-9EA9-67812FEDA223}" dt="2020-11-23T22:08:02.928" v="128" actId="113"/>
          <ac:spMkLst>
            <pc:docMk/>
            <pc:sldMk cId="1362409282" sldId="262"/>
            <ac:spMk id="3" creationId="{64AB5EB6-2373-441E-9E9A-72D104B799F2}"/>
          </ac:spMkLst>
        </pc:spChg>
      </pc:sldChg>
      <pc:sldChg chg="modSp mod">
        <pc:chgData name="Medi Servattalab" userId="f387cf9d-4883-44d8-aada-f90097f5bc34" providerId="ADAL" clId="{DEDB4DC6-320B-444E-9EA9-67812FEDA223}" dt="2020-11-30T18:56:07.949" v="1237" actId="20577"/>
        <pc:sldMkLst>
          <pc:docMk/>
          <pc:sldMk cId="2038723935" sldId="263"/>
        </pc:sldMkLst>
        <pc:spChg chg="mod">
          <ac:chgData name="Medi Servattalab" userId="f387cf9d-4883-44d8-aada-f90097f5bc34" providerId="ADAL" clId="{DEDB4DC6-320B-444E-9EA9-67812FEDA223}" dt="2020-11-30T18:56:07.949" v="1237" actId="20577"/>
          <ac:spMkLst>
            <pc:docMk/>
            <pc:sldMk cId="2038723935" sldId="263"/>
            <ac:spMk id="3" creationId="{E1C5AF8F-BD7D-4A3A-ABB2-FBC07324D5DF}"/>
          </ac:spMkLst>
        </pc:spChg>
      </pc:sldChg>
      <pc:sldChg chg="modSp mod">
        <pc:chgData name="Medi Servattalab" userId="f387cf9d-4883-44d8-aada-f90097f5bc34" providerId="ADAL" clId="{DEDB4DC6-320B-444E-9EA9-67812FEDA223}" dt="2020-11-30T18:47:36.467" v="771" actId="20577"/>
        <pc:sldMkLst>
          <pc:docMk/>
          <pc:sldMk cId="3018729246" sldId="264"/>
        </pc:sldMkLst>
        <pc:spChg chg="mod">
          <ac:chgData name="Medi Servattalab" userId="f387cf9d-4883-44d8-aada-f90097f5bc34" providerId="ADAL" clId="{DEDB4DC6-320B-444E-9EA9-67812FEDA223}" dt="2020-11-30T18:47:36.467" v="771" actId="20577"/>
          <ac:spMkLst>
            <pc:docMk/>
            <pc:sldMk cId="3018729246" sldId="264"/>
            <ac:spMk id="3" creationId="{9E89F8A8-0807-4EA2-806B-555E164B9A91}"/>
          </ac:spMkLst>
        </pc:spChg>
      </pc:sldChg>
      <pc:sldChg chg="modSp mod">
        <pc:chgData name="Medi Servattalab" userId="f387cf9d-4883-44d8-aada-f90097f5bc34" providerId="ADAL" clId="{DEDB4DC6-320B-444E-9EA9-67812FEDA223}" dt="2020-11-30T18:48:00.359" v="772" actId="115"/>
        <pc:sldMkLst>
          <pc:docMk/>
          <pc:sldMk cId="3810317523" sldId="265"/>
        </pc:sldMkLst>
        <pc:spChg chg="mod">
          <ac:chgData name="Medi Servattalab" userId="f387cf9d-4883-44d8-aada-f90097f5bc34" providerId="ADAL" clId="{DEDB4DC6-320B-444E-9EA9-67812FEDA223}" dt="2020-11-30T18:48:00.359" v="772" actId="115"/>
          <ac:spMkLst>
            <pc:docMk/>
            <pc:sldMk cId="3810317523" sldId="265"/>
            <ac:spMk id="3" creationId="{6C09AA19-2552-4E2F-9BA8-3E9EF865CA98}"/>
          </ac:spMkLst>
        </pc:spChg>
      </pc:sldChg>
      <pc:sldChg chg="delSp modSp mod">
        <pc:chgData name="Medi Servattalab" userId="f387cf9d-4883-44d8-aada-f90097f5bc34" providerId="ADAL" clId="{DEDB4DC6-320B-444E-9EA9-67812FEDA223}" dt="2020-11-30T18:46:27.665" v="767" actId="6549"/>
        <pc:sldMkLst>
          <pc:docMk/>
          <pc:sldMk cId="3718332448" sldId="266"/>
        </pc:sldMkLst>
        <pc:spChg chg="mod">
          <ac:chgData name="Medi Servattalab" userId="f387cf9d-4883-44d8-aada-f90097f5bc34" providerId="ADAL" clId="{DEDB4DC6-320B-444E-9EA9-67812FEDA223}" dt="2020-11-30T18:46:27.665" v="767" actId="6549"/>
          <ac:spMkLst>
            <pc:docMk/>
            <pc:sldMk cId="3718332448" sldId="266"/>
            <ac:spMk id="3" creationId="{C8B109AC-3C5D-4774-A0CF-FA58C15B229D}"/>
          </ac:spMkLst>
        </pc:spChg>
        <pc:picChg chg="del">
          <ac:chgData name="Medi Servattalab" userId="f387cf9d-4883-44d8-aada-f90097f5bc34" providerId="ADAL" clId="{DEDB4DC6-320B-444E-9EA9-67812FEDA223}" dt="2020-11-23T22:22:06.910" v="365" actId="478"/>
          <ac:picMkLst>
            <pc:docMk/>
            <pc:sldMk cId="3718332448" sldId="266"/>
            <ac:picMk id="6" creationId="{38365E91-A38B-4FDE-A211-6CA22E0E5B13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35C57A0-6FCC-474C-8C82-A448E190F3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319080-E2D5-42A5-B0C5-E86079D061D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3C968C-A52C-492A-B89D-076F5D6762B7}" type="datetime1">
              <a:rPr lang="en-US" smtClean="0"/>
              <a:t>12/3/2020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72E532-402B-49DF-A8F2-F455046C807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INFO6255 - Final Assignment.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9574C8-A629-4053-8F5F-213C26BCADE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F824D2-E874-429F-AE54-1879655CF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592240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810FEF-C354-45B1-B5F9-457EFD894D13}" type="datetime1">
              <a:rPr lang="en-US" smtClean="0"/>
              <a:t>12/3/2020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INFO6255 - Final Assignment.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89C931-0655-4675-AD5D-7251A1A67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145246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7AAC8-7AE5-4F8B-99DA-985BE5F82B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1E731A-7AB3-4360-B235-1B801B9BEA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EDB4B-60FE-4992-84F9-FAE7E052F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FE4A-EEC0-4440-850F-53565146EA70}" type="datetime1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5F06C0-2F6C-4435-AFAB-24CE76EB2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E8B9A2-71CE-468D-97D2-5CFF4D4BA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2BB6E-1C84-416A-B70B-4091C9A92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01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614FC-D89C-4494-8A2C-D7D1EA3C0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A42170-7BB8-46AB-93C6-16DF507755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8D2E73-44B0-4858-92F3-4E96F04A4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D67B5-6639-44E2-961E-BE99F376FA52}" type="datetime1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B82014-D5DE-459E-9DDC-8639A64EA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1278DC-EF80-46AE-8D94-76D654518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2BB6E-1C84-416A-B70B-4091C9A92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505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047D15-24F4-45B1-B38C-777DE5B8F2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5B6B73-451C-4A9F-BCD8-B871B49B54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00C35-7849-48B5-AB89-D37795307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BEF1B-8640-4B05-94B5-007DFE0ECDDD}" type="datetime1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48D527-AC0A-406D-99E6-32BDF56A2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C2E3D3-D34F-4A38-B76B-1F3799E34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2BB6E-1C84-416A-B70B-4091C9A92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953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AA8AD-534C-4B58-A67F-1884FE10C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B7F384-7254-48AB-8965-9ED49A068A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0FDEBC-0232-4326-BBDD-BF84A209E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56FFC-DC5E-4C0B-822E-E44A979163AF}" type="datetime1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54115E-BCA9-4767-9120-C0929D754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766BAA-C5B2-4CCE-B574-2361D2732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2BB6E-1C84-416A-B70B-4091C9A92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054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26D61-E25C-4699-ABEE-F28074BC8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07F5B0-60B0-4356-8565-6545502843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FBE6AB-FAF1-4AD9-A58E-28D25333F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E7AD3-0D8A-432C-AF26-C53F890D7648}" type="datetime1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9BF6C9-651A-4D98-9580-2748D4B1D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17595F-43EE-463A-B138-94F8DBCE8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2BB6E-1C84-416A-B70B-4091C9A92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735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FCBEB-C407-46FC-A04E-2F5BADFF0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5CC07B-07B6-4F1A-9E9A-AEA65C2D42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48145D-635A-4460-A793-D1EC61A0A2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B62ECA-0409-4B1B-97F8-07953B69C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DF7E8-B64F-428F-8229-6D5660C0FA91}" type="datetime1">
              <a:rPr lang="en-US" smtClean="0"/>
              <a:t>12/3/2020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B002D4-2682-4D7E-BE40-9469C8F6E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AB15BA-989A-4439-A89E-81BD8943B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2BB6E-1C84-416A-B70B-4091C9A92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336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6B535-24B7-48F5-966A-63C328C26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3584D-3DBA-4825-A3B3-96AD7EB49A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34E28A-05F2-42CC-BF1F-CAE16F81D7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164C28-F35E-4207-A2DA-0517758C67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049BB2-1FCA-4396-A850-F90701E75B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9620EF-3F19-4C10-8229-E835F2DEE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DC6FA-B29F-4D04-A219-82071E565437}" type="datetime1">
              <a:rPr lang="en-US" smtClean="0"/>
              <a:t>12/3/2020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3546F6-202E-4AB5-B72B-AE120E9DB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8BBD3B-05F9-400D-86AF-FBD683A20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2BB6E-1C84-416A-B70B-4091C9A92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957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6D05C-0FBD-4751-8011-C675F2400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430878-A0E9-4FCE-95A6-AAE78371B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BC276-550B-4347-9B8F-27B5FF62A0BF}" type="datetime1">
              <a:rPr lang="en-US" smtClean="0"/>
              <a:t>12/3/2020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F909FE-603D-480A-8C44-3958ADCB8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85C8C3-3577-41F8-9DF9-AB8CC2E73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2BB6E-1C84-416A-B70B-4091C9A92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8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1980F5-C02E-47DE-8C8A-76CA8CB33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95B34-C1F9-46A0-B18E-5A57D07A4281}" type="datetime1">
              <a:rPr lang="en-US" smtClean="0"/>
              <a:t>12/3/2020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881C77-3152-4330-AB45-985C5E25B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13C515-1548-4B1D-A2F2-B07EA5BAF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2BB6E-1C84-416A-B70B-4091C9A92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31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FB8F8-869C-4091-B098-FB8DFA7BF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CF6150-0EC1-4C97-8342-B2DF297AF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5C40F9-0CBE-4CF6-841D-2DA114D094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ED67DE-2AB1-4EF8-92AB-C4BE9FBBC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CA0DA-B845-4A18-B8C1-D450D9804D52}" type="datetime1">
              <a:rPr lang="en-US" smtClean="0"/>
              <a:t>12/3/2020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D5136D-71A0-4AE1-9E53-2F8533B2D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BEA216-6710-492A-B1D1-834C0CA94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2BB6E-1C84-416A-B70B-4091C9A92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808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F3684-1B20-49BA-9282-126C3302D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6061DC-0D7A-44B4-82A1-31538888B6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52785C-99BB-46AF-9381-FAA301869F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A2B10E-B8ED-4449-B432-75EEACC70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85273-EF03-48D3-AA43-ADAF2E1F0172}" type="datetime1">
              <a:rPr lang="en-US" smtClean="0"/>
              <a:t>12/3/2020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BAD56C-0433-4A81-A5FC-B58F044CE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6214D4-11DC-42A8-AAE7-4C74D47F7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2BB6E-1C84-416A-B70B-4091C9A92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604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495B67-798D-4CF0-81EB-AD86E0331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B017D0-4BD2-44B1-A260-D058762022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9CEBBC-8078-4A38-97C6-6FBCE8C585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C9D57-8DF0-487C-8073-D74B523B148C}" type="datetime1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7CDF03-0C50-4949-A1FD-E351BCE561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F06989-CBE2-4406-9433-E8712A1498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A2BB6E-1C84-416A-B70B-4091C9A92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1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06F19-E562-409C-8E81-3ACB7156C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0948"/>
          </a:xfrm>
        </p:spPr>
        <p:txBody>
          <a:bodyPr>
            <a:normAutofit/>
          </a:bodyPr>
          <a:lstStyle/>
          <a:p>
            <a:r>
              <a:rPr lang="en-US" sz="4000" b="1" dirty="0"/>
              <a:t>INFO6255 - Final 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B109AC-3C5D-4774-A0CF-FA58C15B22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3739"/>
            <a:ext cx="10515600" cy="5142611"/>
          </a:xfrm>
        </p:spPr>
        <p:txBody>
          <a:bodyPr>
            <a:normAutofit/>
          </a:bodyPr>
          <a:lstStyle/>
          <a:p>
            <a:r>
              <a:rPr lang="en-US" sz="2000" b="1" dirty="0"/>
              <a:t>e-Care Clinicals Application (V1.1) </a:t>
            </a:r>
          </a:p>
          <a:p>
            <a:pPr lvl="1"/>
            <a:r>
              <a:rPr lang="en-US" sz="2000" dirty="0"/>
              <a:t>A new e-Care Clinicals application is going to replace the legacy Pro-Team application.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The e-Care Clinicals application has a more comprehensive functionality for the nurses to do their daily jobs better.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Every group is assigned to create the testing requirements for this application. 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Your assignment is to create the following for this system:</a:t>
            </a:r>
          </a:p>
          <a:p>
            <a:pPr lvl="2"/>
            <a:r>
              <a:rPr lang="en-US" sz="1800" b="1" dirty="0"/>
              <a:t>A Test Plan</a:t>
            </a:r>
          </a:p>
          <a:p>
            <a:pPr lvl="2"/>
            <a:r>
              <a:rPr lang="en-US" sz="1800" b="1" dirty="0"/>
              <a:t>A Test Condition Matrix </a:t>
            </a:r>
          </a:p>
          <a:p>
            <a:pPr lvl="2"/>
            <a:r>
              <a:rPr lang="en-US" sz="1800" b="1" dirty="0"/>
              <a:t>Test scenarios and Test Cases</a:t>
            </a:r>
          </a:p>
          <a:p>
            <a:pPr lvl="2"/>
            <a:r>
              <a:rPr lang="en-US" sz="1800" b="1" dirty="0"/>
              <a:t>A Traceability Matrix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17FB85-7F45-432E-8825-9B6C0C2A9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DDE23-1D59-4E36-9AD3-04C6BCC95FAB}" type="datetime1">
              <a:rPr lang="en-US" smtClean="0"/>
              <a:t>12/3/2020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95EA8C-557C-4417-B78C-CE60232B6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2BB6E-1C84-416A-B70B-4091C9A92B8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3324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40BCE-45F1-49C9-9F57-B27F37345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Waterfall Methodology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C5AF8F-BD7D-4A3A-ABB2-FBC07324D5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Project Timelines to be used in the Test Plan:</a:t>
            </a:r>
          </a:p>
          <a:p>
            <a:pPr lvl="1"/>
            <a:r>
              <a:rPr lang="en-US" dirty="0"/>
              <a:t>Design and Functional Requirements Review, Jan 02 to Jan 15, 2021.</a:t>
            </a:r>
          </a:p>
          <a:p>
            <a:pPr lvl="1"/>
            <a:r>
              <a:rPr lang="en-US" dirty="0"/>
              <a:t>Code Development, Jan 02 to February 15, 2021</a:t>
            </a:r>
          </a:p>
          <a:p>
            <a:pPr lvl="1"/>
            <a:r>
              <a:rPr lang="en-US" dirty="0"/>
              <a:t>Test Plan Review, February 01, 2021.</a:t>
            </a:r>
          </a:p>
          <a:p>
            <a:pPr lvl="1"/>
            <a:r>
              <a:rPr lang="en-US" dirty="0"/>
              <a:t>Test Cases Review, February 02, 2021.</a:t>
            </a:r>
          </a:p>
          <a:p>
            <a:pPr lvl="1"/>
            <a:r>
              <a:rPr lang="en-US" dirty="0"/>
              <a:t>QA Testing, February 15 to March 25, 2021</a:t>
            </a:r>
          </a:p>
          <a:p>
            <a:pPr lvl="1"/>
            <a:r>
              <a:rPr lang="en-US" dirty="0"/>
              <a:t>Performance &amp; Load Testing, March 1 to March 20, 202</a:t>
            </a:r>
          </a:p>
          <a:p>
            <a:pPr lvl="1"/>
            <a:r>
              <a:rPr lang="en-US" dirty="0"/>
              <a:t>UAT, March 26 to April 15, 2021</a:t>
            </a:r>
          </a:p>
          <a:p>
            <a:pPr lvl="1"/>
            <a:r>
              <a:rPr lang="en-US" dirty="0"/>
              <a:t>Pilot Release, April 22, 2021</a:t>
            </a:r>
          </a:p>
          <a:p>
            <a:pPr lvl="1"/>
            <a:r>
              <a:rPr lang="en-US" dirty="0"/>
              <a:t>Full Deployment, May 15, 2021</a:t>
            </a:r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7AA01D-DE2E-42F2-A813-752901969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56FFC-DC5E-4C0B-822E-E44A979163AF}" type="datetime1">
              <a:rPr lang="en-US" smtClean="0"/>
              <a:t>12/3/2020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B9870B-2382-442C-B012-03AD62350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2BB6E-1C84-416A-B70B-4091C9A92B8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723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F8F17BF-D0CF-4443-B6DD-D484FBCE0909}"/>
              </a:ext>
            </a:extLst>
          </p:cNvPr>
          <p:cNvSpPr/>
          <p:nvPr/>
        </p:nvSpPr>
        <p:spPr>
          <a:xfrm>
            <a:off x="1904553" y="2723559"/>
            <a:ext cx="1683026" cy="1033669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e-Care Clinicals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234D968-C7B8-4D5E-9566-5CCD192223B5}"/>
              </a:ext>
            </a:extLst>
          </p:cNvPr>
          <p:cNvSpPr/>
          <p:nvPr/>
        </p:nvSpPr>
        <p:spPr>
          <a:xfrm>
            <a:off x="6511886" y="1943821"/>
            <a:ext cx="1265185" cy="678765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Financials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System 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6530BD2-DC24-48E2-A8AC-DA2F3A208765}"/>
              </a:ext>
            </a:extLst>
          </p:cNvPr>
          <p:cNvSpPr/>
          <p:nvPr/>
        </p:nvSpPr>
        <p:spPr>
          <a:xfrm>
            <a:off x="6398440" y="3320594"/>
            <a:ext cx="1407620" cy="801869"/>
          </a:xfrm>
          <a:prstGeom prst="roundRect">
            <a:avLst/>
          </a:prstGeom>
          <a:solidFill>
            <a:srgbClr val="00B05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Spectra Labs 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069AD28-082F-41AD-8CEF-2524538D89B4}"/>
              </a:ext>
            </a:extLst>
          </p:cNvPr>
          <p:cNvSpPr/>
          <p:nvPr/>
        </p:nvSpPr>
        <p:spPr>
          <a:xfrm>
            <a:off x="6412798" y="4291589"/>
            <a:ext cx="1410167" cy="806451"/>
          </a:xfrm>
          <a:prstGeom prst="roundRect">
            <a:avLst/>
          </a:prstGeom>
          <a:solidFill>
            <a:srgbClr val="00B0F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OnBase - Document Imaging (DI)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D997B7D-86EF-4B95-986F-DE3CF0B5CBE1}"/>
              </a:ext>
            </a:extLst>
          </p:cNvPr>
          <p:cNvSpPr/>
          <p:nvPr/>
        </p:nvSpPr>
        <p:spPr>
          <a:xfrm>
            <a:off x="10019208" y="4550201"/>
            <a:ext cx="1537252" cy="901148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2 Daily Reports</a:t>
            </a: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(Next Day)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ED28DE-DCC9-461B-9004-84CDC429A4DB}"/>
              </a:ext>
            </a:extLst>
          </p:cNvPr>
          <p:cNvSpPr txBox="1"/>
          <p:nvPr/>
        </p:nvSpPr>
        <p:spPr>
          <a:xfrm>
            <a:off x="367301" y="2978784"/>
            <a:ext cx="10585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en-US" dirty="0"/>
              <a:t>1. Admit Patients</a:t>
            </a: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CD036224-9A2C-48C5-A3D6-68F2C40A1812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3587579" y="3240394"/>
            <a:ext cx="2825219" cy="1454421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994C0B9E-89E8-4711-ACA5-514EC15B6B15}"/>
              </a:ext>
            </a:extLst>
          </p:cNvPr>
          <p:cNvCxnSpPr>
            <a:cxnSpLocks/>
          </p:cNvCxnSpPr>
          <p:nvPr/>
        </p:nvCxnSpPr>
        <p:spPr>
          <a:xfrm>
            <a:off x="5026704" y="3535421"/>
            <a:ext cx="1386094" cy="4455"/>
          </a:xfrm>
          <a:prstGeom prst="bentConnector3">
            <a:avLst/>
          </a:prstGeom>
          <a:ln w="38100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B9ACFD19-EA8E-40D0-93BD-D2E7CD91641F}"/>
              </a:ext>
            </a:extLst>
          </p:cNvPr>
          <p:cNvCxnSpPr>
            <a:cxnSpLocks/>
            <a:stCxn id="4" idx="0"/>
            <a:endCxn id="5" idx="1"/>
          </p:cNvCxnSpPr>
          <p:nvPr/>
        </p:nvCxnSpPr>
        <p:spPr>
          <a:xfrm rot="5400000" flipH="1" flipV="1">
            <a:off x="4408799" y="620472"/>
            <a:ext cx="440355" cy="3765820"/>
          </a:xfrm>
          <a:prstGeom prst="bentConnector2">
            <a:avLst/>
          </a:prstGeom>
          <a:ln w="38100">
            <a:solidFill>
              <a:schemeClr val="bg2">
                <a:lumMod val="1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C210B71-0263-4A2D-9A81-E8F21E1E5065}"/>
              </a:ext>
            </a:extLst>
          </p:cNvPr>
          <p:cNvSpPr txBox="1"/>
          <p:nvPr/>
        </p:nvSpPr>
        <p:spPr>
          <a:xfrm>
            <a:off x="3150761" y="1783472"/>
            <a:ext cx="2360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en-US" dirty="0"/>
              <a:t>6. Treatments &amp; Lab Charges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1A229F9-77BD-4CFC-9D8F-12D6BE5D61EE}"/>
              </a:ext>
            </a:extLst>
          </p:cNvPr>
          <p:cNvSpPr txBox="1"/>
          <p:nvPr/>
        </p:nvSpPr>
        <p:spPr>
          <a:xfrm>
            <a:off x="3554240" y="3429000"/>
            <a:ext cx="15058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en-US" dirty="0"/>
              <a:t>4. Lab Orders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1C63D21-1386-419F-9650-A96DA47B6D1E}"/>
              </a:ext>
            </a:extLst>
          </p:cNvPr>
          <p:cNvSpPr txBox="1"/>
          <p:nvPr/>
        </p:nvSpPr>
        <p:spPr>
          <a:xfrm>
            <a:off x="3587500" y="2847932"/>
            <a:ext cx="18021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2. Patient Demo. Info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53B40C9-4E92-4F12-86EE-42521B2E3C50}"/>
              </a:ext>
            </a:extLst>
          </p:cNvPr>
          <p:cNvSpPr/>
          <p:nvPr/>
        </p:nvSpPr>
        <p:spPr>
          <a:xfrm>
            <a:off x="2332383" y="675861"/>
            <a:ext cx="7858539" cy="701814"/>
          </a:xfrm>
          <a:prstGeom prst="rect">
            <a:avLst/>
          </a:prstGeom>
          <a:solidFill>
            <a:schemeClr val="accent1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00"/>
                </a:solidFill>
              </a:rPr>
              <a:t>e-Care Clinicals System Version 1.1 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383FAFE-B0BF-4EF8-957F-32966409EA3C}"/>
              </a:ext>
            </a:extLst>
          </p:cNvPr>
          <p:cNvSpPr txBox="1"/>
          <p:nvPr/>
        </p:nvSpPr>
        <p:spPr>
          <a:xfrm>
            <a:off x="1340883" y="4082287"/>
            <a:ext cx="21004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en-US" dirty="0"/>
              <a:t>3. Treat Patients</a:t>
            </a:r>
          </a:p>
        </p:txBody>
      </p: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1344E318-3B25-4854-A9ED-6F6707516320}"/>
              </a:ext>
            </a:extLst>
          </p:cNvPr>
          <p:cNvCxnSpPr>
            <a:cxnSpLocks/>
            <a:endCxn id="4" idx="2"/>
          </p:cNvCxnSpPr>
          <p:nvPr/>
        </p:nvCxnSpPr>
        <p:spPr>
          <a:xfrm rot="10800000">
            <a:off x="2746066" y="3757229"/>
            <a:ext cx="3652376" cy="245025"/>
          </a:xfrm>
          <a:prstGeom prst="bentConnector2">
            <a:avLst/>
          </a:prstGeom>
          <a:ln w="38100">
            <a:solidFill>
              <a:srgbClr val="00206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FEB8A011-3376-4196-B53F-BFAA9FDFACFC}"/>
              </a:ext>
            </a:extLst>
          </p:cNvPr>
          <p:cNvSpPr txBox="1"/>
          <p:nvPr/>
        </p:nvSpPr>
        <p:spPr>
          <a:xfrm>
            <a:off x="5278517" y="3970986"/>
            <a:ext cx="12704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en-US" dirty="0"/>
              <a:t>5. Lab Results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198E4AEF-8E52-4CB1-A874-908F1816FD15}"/>
              </a:ext>
            </a:extLst>
          </p:cNvPr>
          <p:cNvSpPr/>
          <p:nvPr/>
        </p:nvSpPr>
        <p:spPr>
          <a:xfrm>
            <a:off x="9428475" y="2247924"/>
            <a:ext cx="1388731" cy="62577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Medicare &amp; Medicaid </a:t>
            </a:r>
          </a:p>
        </p:txBody>
      </p: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7D95CDCF-7DAB-462C-A30A-A28ADA218C72}"/>
              </a:ext>
            </a:extLst>
          </p:cNvPr>
          <p:cNvCxnSpPr>
            <a:cxnSpLocks/>
            <a:stCxn id="5" idx="3"/>
            <a:endCxn id="50" idx="1"/>
          </p:cNvCxnSpPr>
          <p:nvPr/>
        </p:nvCxnSpPr>
        <p:spPr>
          <a:xfrm>
            <a:off x="7777071" y="2283204"/>
            <a:ext cx="1651404" cy="277607"/>
          </a:xfrm>
          <a:prstGeom prst="bentConnector3">
            <a:avLst>
              <a:gd name="adj1" fmla="val 50000"/>
            </a:avLst>
          </a:prstGeom>
          <a:ln w="38100">
            <a:solidFill>
              <a:srgbClr val="C0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801AD184-9B68-4B08-9D65-477D9A80C28F}"/>
              </a:ext>
            </a:extLst>
          </p:cNvPr>
          <p:cNvSpPr txBox="1"/>
          <p:nvPr/>
        </p:nvSpPr>
        <p:spPr>
          <a:xfrm>
            <a:off x="7742682" y="2300003"/>
            <a:ext cx="13887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en-US" dirty="0"/>
              <a:t>8. Send Claims 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3A011A8-1F8E-4FA2-A1AC-3CAE25C5EC4F}"/>
              </a:ext>
            </a:extLst>
          </p:cNvPr>
          <p:cNvSpPr txBox="1"/>
          <p:nvPr/>
        </p:nvSpPr>
        <p:spPr>
          <a:xfrm>
            <a:off x="9154850" y="1589210"/>
            <a:ext cx="17175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en-US" dirty="0"/>
              <a:t>9. Receive Payments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23B7C07-3B44-4059-87DD-5480E3328B5C}"/>
              </a:ext>
            </a:extLst>
          </p:cNvPr>
          <p:cNvSpPr txBox="1"/>
          <p:nvPr/>
        </p:nvSpPr>
        <p:spPr>
          <a:xfrm>
            <a:off x="8324521" y="4563473"/>
            <a:ext cx="22604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en-US" dirty="0"/>
              <a:t>10. Generate Reports</a:t>
            </a:r>
          </a:p>
        </p:txBody>
      </p:sp>
      <p:cxnSp>
        <p:nvCxnSpPr>
          <p:cNvPr id="93" name="Connector: Elbow 92">
            <a:extLst>
              <a:ext uri="{FF2B5EF4-FFF2-40B4-BE49-F238E27FC236}">
                <a16:creationId xmlns:a16="http://schemas.microsoft.com/office/drawing/2014/main" id="{83032C1D-2DDA-4794-8278-926EC8302B33}"/>
              </a:ext>
            </a:extLst>
          </p:cNvPr>
          <p:cNvCxnSpPr>
            <a:cxnSpLocks/>
            <a:stCxn id="50" idx="0"/>
          </p:cNvCxnSpPr>
          <p:nvPr/>
        </p:nvCxnSpPr>
        <p:spPr>
          <a:xfrm rot="16200000" flipV="1">
            <a:off x="10016670" y="2141752"/>
            <a:ext cx="212342" cy="1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C5A495C-E2D6-4B99-8336-5B2D90BE0612}"/>
              </a:ext>
            </a:extLst>
          </p:cNvPr>
          <p:cNvCxnSpPr>
            <a:cxnSpLocks/>
            <a:stCxn id="9" idx="3"/>
            <a:endCxn id="4" idx="1"/>
          </p:cNvCxnSpPr>
          <p:nvPr/>
        </p:nvCxnSpPr>
        <p:spPr>
          <a:xfrm>
            <a:off x="1425833" y="3240394"/>
            <a:ext cx="478720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502F66-2D00-4691-89DA-D9E4DE659B0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74838" y="6282810"/>
            <a:ext cx="2743200" cy="365125"/>
          </a:xfrm>
        </p:spPr>
        <p:txBody>
          <a:bodyPr/>
          <a:lstStyle/>
          <a:p>
            <a:fld id="{8C8BDC96-BDB0-49AD-84BF-040741BDC364}" type="datetime1">
              <a:rPr lang="en-US" smtClean="0"/>
              <a:t>12/3/2020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E5AAA6C-4541-4BFF-8424-E574A4D35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04871" y="6378348"/>
            <a:ext cx="2743200" cy="365125"/>
          </a:xfrm>
        </p:spPr>
        <p:txBody>
          <a:bodyPr/>
          <a:lstStyle/>
          <a:p>
            <a:fld id="{B3A2BB6E-1C84-416A-B70B-4091C9A92B83}" type="slidenum">
              <a:rPr lang="en-US" smtClean="0"/>
              <a:t>2</a:t>
            </a:fld>
            <a:endParaRPr lang="en-US" dirty="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794E28C1-986F-47EA-B025-444920662462}"/>
              </a:ext>
            </a:extLst>
          </p:cNvPr>
          <p:cNvSpPr/>
          <p:nvPr/>
        </p:nvSpPr>
        <p:spPr>
          <a:xfrm>
            <a:off x="9442668" y="3069736"/>
            <a:ext cx="1388731" cy="68458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Commercial Insurances</a:t>
            </a:r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30EEBA12-7260-479B-84A8-D370E94D5CDA}"/>
              </a:ext>
            </a:extLst>
          </p:cNvPr>
          <p:cNvCxnSpPr>
            <a:cxnSpLocks/>
            <a:stCxn id="5" idx="3"/>
            <a:endCxn id="30" idx="1"/>
          </p:cNvCxnSpPr>
          <p:nvPr/>
        </p:nvCxnSpPr>
        <p:spPr>
          <a:xfrm>
            <a:off x="7777071" y="2283204"/>
            <a:ext cx="1665597" cy="1128822"/>
          </a:xfrm>
          <a:prstGeom prst="bentConnector3">
            <a:avLst>
              <a:gd name="adj1" fmla="val 50000"/>
            </a:avLst>
          </a:prstGeom>
          <a:ln w="38100">
            <a:solidFill>
              <a:srgbClr val="C0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2BCC117E-11AB-4D65-A9FA-CB035FA7F101}"/>
              </a:ext>
            </a:extLst>
          </p:cNvPr>
          <p:cNvCxnSpPr>
            <a:cxnSpLocks/>
          </p:cNvCxnSpPr>
          <p:nvPr/>
        </p:nvCxnSpPr>
        <p:spPr>
          <a:xfrm rot="10800000">
            <a:off x="7789608" y="2035582"/>
            <a:ext cx="3049311" cy="1265393"/>
          </a:xfrm>
          <a:prstGeom prst="bentConnector3">
            <a:avLst>
              <a:gd name="adj1" fmla="val -10785"/>
            </a:avLst>
          </a:prstGeom>
          <a:ln w="38100">
            <a:solidFill>
              <a:schemeClr val="tx2">
                <a:lumMod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6D08FB3B-5D5E-4A62-96EA-67DCE7306E1D}"/>
              </a:ext>
            </a:extLst>
          </p:cNvPr>
          <p:cNvCxnSpPr>
            <a:cxnSpLocks/>
            <a:endCxn id="8" idx="1"/>
          </p:cNvCxnSpPr>
          <p:nvPr/>
        </p:nvCxnSpPr>
        <p:spPr>
          <a:xfrm rot="16200000" flipH="1">
            <a:off x="8171724" y="3153291"/>
            <a:ext cx="2063198" cy="1631769"/>
          </a:xfrm>
          <a:prstGeom prst="bentConnector2">
            <a:avLst/>
          </a:prstGeom>
          <a:ln w="38100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CD37640-100E-48C7-B66E-A01CE9BC9129}"/>
              </a:ext>
            </a:extLst>
          </p:cNvPr>
          <p:cNvCxnSpPr>
            <a:cxnSpLocks/>
          </p:cNvCxnSpPr>
          <p:nvPr/>
        </p:nvCxnSpPr>
        <p:spPr>
          <a:xfrm flipV="1">
            <a:off x="7139315" y="2937577"/>
            <a:ext cx="1300585" cy="6252"/>
          </a:xfrm>
          <a:prstGeom prst="line">
            <a:avLst/>
          </a:prstGeom>
          <a:ln w="38100">
            <a:solidFill>
              <a:schemeClr val="accent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65264E3F-E59D-4106-BD6B-043E694C7247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7144479" y="2622586"/>
            <a:ext cx="842" cy="363234"/>
          </a:xfrm>
          <a:prstGeom prst="line">
            <a:avLst/>
          </a:prstGeom>
          <a:ln w="38100">
            <a:solidFill>
              <a:schemeClr val="accent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6E51739F-0595-4B84-8AEB-7604291D333F}"/>
              </a:ext>
            </a:extLst>
          </p:cNvPr>
          <p:cNvCxnSpPr>
            <a:cxnSpLocks/>
          </p:cNvCxnSpPr>
          <p:nvPr/>
        </p:nvCxnSpPr>
        <p:spPr>
          <a:xfrm>
            <a:off x="3580061" y="3419914"/>
            <a:ext cx="2818378" cy="367921"/>
          </a:xfrm>
          <a:prstGeom prst="bentConnector3">
            <a:avLst>
              <a:gd name="adj1" fmla="val 43204"/>
            </a:avLst>
          </a:prstGeom>
          <a:ln w="38100">
            <a:solidFill>
              <a:srgbClr val="00206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FD63F8F8-F86D-4BD3-8832-E8B22770B367}"/>
              </a:ext>
            </a:extLst>
          </p:cNvPr>
          <p:cNvSpPr/>
          <p:nvPr/>
        </p:nvSpPr>
        <p:spPr>
          <a:xfrm>
            <a:off x="2046438" y="4715124"/>
            <a:ext cx="1436597" cy="843831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Treatment Patient System</a:t>
            </a:r>
          </a:p>
        </p:txBody>
      </p: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BAAF51A1-0D83-475C-8C73-B256C78EAD4D}"/>
              </a:ext>
            </a:extLst>
          </p:cNvPr>
          <p:cNvCxnSpPr>
            <a:cxnSpLocks/>
          </p:cNvCxnSpPr>
          <p:nvPr/>
        </p:nvCxnSpPr>
        <p:spPr>
          <a:xfrm rot="16200000" flipH="1">
            <a:off x="2157185" y="4242521"/>
            <a:ext cx="938819" cy="6385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2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89B7A0D1-2B66-46F0-ADD0-A6274AAF51E3}"/>
              </a:ext>
            </a:extLst>
          </p:cNvPr>
          <p:cNvCxnSpPr>
            <a:cxnSpLocks/>
          </p:cNvCxnSpPr>
          <p:nvPr/>
        </p:nvCxnSpPr>
        <p:spPr>
          <a:xfrm rot="16200000" flipV="1">
            <a:off x="2510249" y="4230339"/>
            <a:ext cx="957894" cy="5849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2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Graphic 24" descr="Doctor">
            <a:extLst>
              <a:ext uri="{FF2B5EF4-FFF2-40B4-BE49-F238E27FC236}">
                <a16:creationId xmlns:a16="http://schemas.microsoft.com/office/drawing/2014/main" id="{6928D99E-7067-4543-AD49-12715F93F2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4580" y="4647468"/>
            <a:ext cx="914400" cy="914400"/>
          </a:xfrm>
          <a:prstGeom prst="rect">
            <a:avLst/>
          </a:prstGeom>
        </p:spPr>
      </p:pic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014F1988-EB56-4F62-A5B3-B4104A0E1095}"/>
              </a:ext>
            </a:extLst>
          </p:cNvPr>
          <p:cNvSpPr/>
          <p:nvPr/>
        </p:nvSpPr>
        <p:spPr>
          <a:xfrm>
            <a:off x="6729166" y="2694380"/>
            <a:ext cx="924123" cy="437831"/>
          </a:xfrm>
          <a:prstGeom prst="roundRect">
            <a:avLst/>
          </a:prstGeom>
          <a:solidFill>
            <a:schemeClr val="accent3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Nightly Job Run</a:t>
            </a:r>
          </a:p>
        </p:txBody>
      </p: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16793236-1175-4428-A331-199157D62196}"/>
              </a:ext>
            </a:extLst>
          </p:cNvPr>
          <p:cNvCxnSpPr>
            <a:cxnSpLocks/>
            <a:endCxn id="68" idx="0"/>
          </p:cNvCxnSpPr>
          <p:nvPr/>
        </p:nvCxnSpPr>
        <p:spPr>
          <a:xfrm rot="16200000" flipH="1">
            <a:off x="3418988" y="3782762"/>
            <a:ext cx="973412" cy="960496"/>
          </a:xfrm>
          <a:prstGeom prst="bentConnector3">
            <a:avLst>
              <a:gd name="adj1" fmla="val 50000"/>
            </a:avLst>
          </a:prstGeom>
          <a:ln w="38100">
            <a:solidFill>
              <a:srgbClr val="00B05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B6D0147C-D366-46E2-960B-84D701DE68EF}"/>
              </a:ext>
            </a:extLst>
          </p:cNvPr>
          <p:cNvSpPr/>
          <p:nvPr/>
        </p:nvSpPr>
        <p:spPr>
          <a:xfrm>
            <a:off x="3667643" y="4749716"/>
            <a:ext cx="1436597" cy="848845"/>
          </a:xfrm>
          <a:prstGeom prst="roundRect">
            <a:avLst/>
          </a:prstGeom>
          <a:solidFill>
            <a:schemeClr val="accent6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Health Information System (HIE)</a:t>
            </a:r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0B307F5C-24E3-4DCE-BF7A-2BFD33D63350}"/>
              </a:ext>
            </a:extLst>
          </p:cNvPr>
          <p:cNvSpPr/>
          <p:nvPr/>
        </p:nvSpPr>
        <p:spPr>
          <a:xfrm>
            <a:off x="6437126" y="5476358"/>
            <a:ext cx="1665597" cy="806452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tx1"/>
                </a:solidFill>
              </a:rPr>
              <a:t>Electronic Medical Records (EMR)</a:t>
            </a:r>
          </a:p>
        </p:txBody>
      </p: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966B7524-C608-4960-B6AC-56ADD7588B88}"/>
              </a:ext>
            </a:extLst>
          </p:cNvPr>
          <p:cNvCxnSpPr>
            <a:cxnSpLocks/>
            <a:stCxn id="68" idx="3"/>
            <a:endCxn id="71" idx="1"/>
          </p:cNvCxnSpPr>
          <p:nvPr/>
        </p:nvCxnSpPr>
        <p:spPr>
          <a:xfrm>
            <a:off x="5104240" y="5174139"/>
            <a:ext cx="1332886" cy="705445"/>
          </a:xfrm>
          <a:prstGeom prst="bentConnector3">
            <a:avLst>
              <a:gd name="adj1" fmla="val 50000"/>
            </a:avLst>
          </a:prstGeom>
          <a:ln w="38100">
            <a:solidFill>
              <a:srgbClr val="00B05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46BB6B2A-62EA-4338-B55E-5FC5EF9FC507}"/>
              </a:ext>
            </a:extLst>
          </p:cNvPr>
          <p:cNvSpPr txBox="1"/>
          <p:nvPr/>
        </p:nvSpPr>
        <p:spPr>
          <a:xfrm>
            <a:off x="3309342" y="4346492"/>
            <a:ext cx="19691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en-US" dirty="0"/>
              <a:t>7. Patients &amp; Treatments</a:t>
            </a:r>
          </a:p>
        </p:txBody>
      </p:sp>
    </p:spTree>
    <p:extLst>
      <p:ext uri="{BB962C8B-B14F-4D97-AF65-F5344CB8AC3E}">
        <p14:creationId xmlns:p14="http://schemas.microsoft.com/office/powerpoint/2010/main" val="2702930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06F19-E562-409C-8E81-3ACB7156C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INFO6255 - Final 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B109AC-3C5D-4774-A0CF-FA58C15B22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8864"/>
            <a:ext cx="10515600" cy="5142611"/>
          </a:xfrm>
        </p:spPr>
        <p:txBody>
          <a:bodyPr>
            <a:normAutofit/>
          </a:bodyPr>
          <a:lstStyle/>
          <a:p>
            <a:r>
              <a:rPr lang="en-US" sz="2400" b="1" dirty="0"/>
              <a:t>e-Care Clinicals Application Components (V1.1) </a:t>
            </a:r>
            <a:endParaRPr lang="en-US" sz="2400" dirty="0"/>
          </a:p>
          <a:p>
            <a:pPr lvl="1"/>
            <a:r>
              <a:rPr lang="en-US" b="1" dirty="0"/>
              <a:t>Patient Admission: </a:t>
            </a:r>
          </a:p>
          <a:p>
            <a:pPr lvl="2"/>
            <a:r>
              <a:rPr lang="en-US" sz="2200" dirty="0"/>
              <a:t>Admit patients with two different types of insurances into the system</a:t>
            </a:r>
          </a:p>
          <a:p>
            <a:pPr lvl="3"/>
            <a:r>
              <a:rPr lang="en-US" sz="2000" dirty="0"/>
              <a:t>Medicare/Medicaid.</a:t>
            </a:r>
          </a:p>
          <a:p>
            <a:pPr lvl="3"/>
            <a:r>
              <a:rPr lang="en-US" sz="2000" dirty="0"/>
              <a:t>Commercial Insurances (Tufts, Blue Cross Blue Shields, and etc.)</a:t>
            </a:r>
          </a:p>
          <a:p>
            <a:pPr lvl="2"/>
            <a:r>
              <a:rPr lang="en-US" sz="2200" dirty="0"/>
              <a:t>The patient’s demographic information will be sent to OnBase (or Document Imaging – DI) &amp; the Spectra Labs upon admission. </a:t>
            </a:r>
          </a:p>
          <a:p>
            <a:pPr lvl="2"/>
            <a:r>
              <a:rPr lang="en-US" sz="2200" dirty="0"/>
              <a:t>The patient admission depends on whether the </a:t>
            </a:r>
            <a:r>
              <a:rPr lang="en-US" sz="2200" b="1" dirty="0"/>
              <a:t>“Financial Clearance” flag is set to Yes or No</a:t>
            </a:r>
            <a:r>
              <a:rPr lang="en-US" sz="2200" dirty="0"/>
              <a:t>. If it is set to </a:t>
            </a:r>
            <a:r>
              <a:rPr lang="en-US" sz="2200" b="1" dirty="0"/>
              <a:t>Yes</a:t>
            </a:r>
            <a:r>
              <a:rPr lang="en-US" sz="2200" dirty="0"/>
              <a:t>, the patient will be admitted, otherwise the patient will be rejected.</a:t>
            </a:r>
          </a:p>
          <a:p>
            <a:pPr lvl="2"/>
            <a:endParaRPr lang="en-US" sz="2200" dirty="0"/>
          </a:p>
          <a:p>
            <a:pPr lvl="2"/>
            <a:r>
              <a:rPr lang="en-US" sz="2200" b="1" dirty="0"/>
              <a:t>Note: </a:t>
            </a:r>
            <a:r>
              <a:rPr lang="en-US" sz="2200" dirty="0"/>
              <a:t>Demographics are the personal information of the patients.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17FB85-7F45-432E-8825-9B6C0C2A9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DDE23-1D59-4E36-9AD3-04C6BCC95FAB}" type="datetime1">
              <a:rPr lang="en-US" smtClean="0"/>
              <a:t>12/3/2020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95EA8C-557C-4417-B78C-CE60232B6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2BB6E-1C84-416A-B70B-4091C9A92B8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41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40A8B-832F-4AB2-913C-AA67763F2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INFO6255 - Final Assignment…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89F8A8-0807-4EA2-806B-555E164B9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1963"/>
            <a:ext cx="10629550" cy="4630723"/>
          </a:xfrm>
        </p:spPr>
        <p:txBody>
          <a:bodyPr>
            <a:noAutofit/>
          </a:bodyPr>
          <a:lstStyle/>
          <a:p>
            <a:pPr lvl="1"/>
            <a:r>
              <a:rPr lang="en-US" b="1" dirty="0"/>
              <a:t>Patient Treatments:</a:t>
            </a:r>
          </a:p>
          <a:p>
            <a:pPr lvl="2"/>
            <a:r>
              <a:rPr lang="en-US" sz="2200" dirty="0"/>
              <a:t>A patient treatment depends on whether the </a:t>
            </a:r>
            <a:r>
              <a:rPr lang="en-US" sz="2200" b="1" dirty="0"/>
              <a:t>“Clinical Clearance” flag is set to Yes or No</a:t>
            </a:r>
            <a:r>
              <a:rPr lang="en-US" sz="2200" dirty="0"/>
              <a:t>. If set to Yes, the patient will get treated, otherwise the patient will not get treated.</a:t>
            </a:r>
          </a:p>
          <a:p>
            <a:pPr lvl="2"/>
            <a:r>
              <a:rPr lang="en-US" sz="2200" dirty="0"/>
              <a:t>Nurses record the treatments of the patients in e-Care.</a:t>
            </a:r>
          </a:p>
          <a:p>
            <a:pPr lvl="2"/>
            <a:r>
              <a:rPr lang="en-US" sz="2200" dirty="0"/>
              <a:t>Nurses send the </a:t>
            </a:r>
            <a:r>
              <a:rPr lang="en-US" sz="2200" b="1" dirty="0"/>
              <a:t>Lab Orders </a:t>
            </a:r>
            <a:r>
              <a:rPr lang="en-US" sz="2200" dirty="0"/>
              <a:t>for the patients from e-Care to the Spectra Labs and then receive the </a:t>
            </a:r>
            <a:r>
              <a:rPr lang="en-US" sz="2200" b="1" dirty="0"/>
              <a:t>Lab Results </a:t>
            </a:r>
            <a:r>
              <a:rPr lang="en-US" sz="2200" dirty="0"/>
              <a:t>back from Spectra back into e-Care. </a:t>
            </a:r>
          </a:p>
          <a:p>
            <a:pPr lvl="2"/>
            <a:r>
              <a:rPr lang="en-US" sz="2200" dirty="0"/>
              <a:t>The Patients’ </a:t>
            </a:r>
            <a:r>
              <a:rPr lang="en-US" sz="2200" b="1" dirty="0"/>
              <a:t>demographics and the treatments </a:t>
            </a:r>
            <a:r>
              <a:rPr lang="en-US" sz="2200" dirty="0"/>
              <a:t>are sent to an External EMR (Electronic Medical Record) system via HIE (Health Information System).</a:t>
            </a:r>
          </a:p>
          <a:p>
            <a:pPr lvl="1"/>
            <a:r>
              <a:rPr lang="en-US" sz="2200" b="1" dirty="0"/>
              <a:t>The Treatment and the Lab Charges:</a:t>
            </a:r>
          </a:p>
          <a:p>
            <a:pPr lvl="2"/>
            <a:r>
              <a:rPr lang="en-US" sz="2200" dirty="0"/>
              <a:t>All the </a:t>
            </a:r>
            <a:r>
              <a:rPr lang="en-US" sz="2200" b="1" dirty="0"/>
              <a:t>Treatment and the Lab Charges </a:t>
            </a:r>
            <a:r>
              <a:rPr lang="en-US" sz="2200" dirty="0"/>
              <a:t>are gathered daily in the e-Care DB. </a:t>
            </a:r>
          </a:p>
          <a:p>
            <a:pPr lvl="2"/>
            <a:r>
              <a:rPr lang="en-US" sz="2200" dirty="0"/>
              <a:t>e-Care sends the </a:t>
            </a:r>
            <a:r>
              <a:rPr lang="en-US" sz="2200" b="1" dirty="0"/>
              <a:t>Treatments</a:t>
            </a:r>
            <a:r>
              <a:rPr lang="en-US" sz="2200" dirty="0"/>
              <a:t> and the </a:t>
            </a:r>
            <a:r>
              <a:rPr lang="en-US" sz="2200" b="1" dirty="0"/>
              <a:t>Lab Charges </a:t>
            </a:r>
            <a:r>
              <a:rPr lang="en-US" sz="2200" dirty="0"/>
              <a:t>to the Financials system for billing purposes every night.</a:t>
            </a:r>
          </a:p>
          <a:p>
            <a:pPr marL="1371600" lvl="2" indent="-457200">
              <a:buFont typeface="+mj-lt"/>
              <a:buAutoNum type="arabicPeriod" startAt="3"/>
            </a:pPr>
            <a:endParaRPr lang="en-US" sz="1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4B4F6F-1497-4AB5-89E4-A45D6C380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56FFC-DC5E-4C0B-822E-E44A979163AF}" type="datetime1">
              <a:rPr lang="en-US" smtClean="0"/>
              <a:t>12/3/2020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F43820-1686-4BB5-868F-FEB4B7477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2BB6E-1C84-416A-B70B-4091C9A92B8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7292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C58BD-7C29-4E46-95ED-D81E3160B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INFO6255 - Final Assignment…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09AA19-2552-4E2F-9BA8-3E9EF865CA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/>
            <a:r>
              <a:rPr lang="en-US" b="1" dirty="0"/>
              <a:t>Financial Billing:</a:t>
            </a:r>
          </a:p>
          <a:p>
            <a:pPr lvl="2"/>
            <a:r>
              <a:rPr lang="en-US" sz="2200" dirty="0"/>
              <a:t>The Financial application receives the </a:t>
            </a:r>
            <a:r>
              <a:rPr lang="en-US" sz="2200" u="sng" dirty="0"/>
              <a:t>Treatment and the Lab charges</a:t>
            </a:r>
            <a:r>
              <a:rPr lang="en-US" sz="2200" dirty="0"/>
              <a:t>. </a:t>
            </a:r>
          </a:p>
          <a:p>
            <a:pPr lvl="2"/>
            <a:r>
              <a:rPr lang="en-US" sz="2200" dirty="0"/>
              <a:t>It then sends claims to the Insurance companies (Medicare/Medicaid or Commercial insurances) for the Treatments and the Lab Charges for all patients</a:t>
            </a:r>
          </a:p>
          <a:p>
            <a:pPr lvl="2"/>
            <a:r>
              <a:rPr lang="en-US" sz="2200" dirty="0"/>
              <a:t>It then receives the payments from them.</a:t>
            </a:r>
          </a:p>
          <a:p>
            <a:pPr lvl="2"/>
            <a:endParaRPr lang="en-US" sz="2200" dirty="0"/>
          </a:p>
          <a:p>
            <a:pPr lvl="1"/>
            <a:r>
              <a:rPr lang="en-US" b="1" dirty="0"/>
              <a:t>Clinical Reports</a:t>
            </a:r>
          </a:p>
          <a:p>
            <a:pPr lvl="2"/>
            <a:r>
              <a:rPr lang="en-US" sz="2200" dirty="0"/>
              <a:t>The Financial System generates two Reports/Extracts the next day: </a:t>
            </a:r>
          </a:p>
          <a:p>
            <a:pPr lvl="3"/>
            <a:r>
              <a:rPr lang="en-US" sz="2200" dirty="0"/>
              <a:t>Daily Treatments Report </a:t>
            </a:r>
          </a:p>
          <a:p>
            <a:pPr lvl="3"/>
            <a:r>
              <a:rPr lang="en-US" sz="2200" dirty="0"/>
              <a:t>Daily Admission Report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CBE57C-8D55-407E-AF5A-FF25C0FF4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56FFC-DC5E-4C0B-822E-E44A979163AF}" type="datetime1">
              <a:rPr lang="en-US" smtClean="0"/>
              <a:t>12/3/2020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5D5C30-2B8F-486F-9AAC-E508B1FA8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2BB6E-1C84-416A-B70B-4091C9A92B8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3175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E6698-5016-4AD5-AD0B-695DA7952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INOF6255 - Your Assignment!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10217A-68E5-4486-A8FB-2E0EC28FBF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Your assignment is to prepare the following for this application based on the information that is given to you:</a:t>
            </a:r>
          </a:p>
          <a:p>
            <a:pPr lvl="1"/>
            <a:r>
              <a:rPr lang="en-US" b="1" dirty="0"/>
              <a:t>Review the BRD and the associated Functional Requirements in the FSD.</a:t>
            </a:r>
          </a:p>
          <a:p>
            <a:pPr lvl="1"/>
            <a:r>
              <a:rPr lang="en-US" b="1" dirty="0"/>
              <a:t>Create a Master Test Plan Document that describes the testing. </a:t>
            </a:r>
          </a:p>
          <a:p>
            <a:pPr lvl="1"/>
            <a:r>
              <a:rPr lang="en-US" b="1" dirty="0"/>
              <a:t>Create a Test Condition Matrix for all the test combinations.</a:t>
            </a:r>
          </a:p>
          <a:p>
            <a:pPr lvl="1"/>
            <a:r>
              <a:rPr lang="en-US" b="1" dirty="0"/>
              <a:t>Create the Test Scenarios/Test Cases.</a:t>
            </a:r>
          </a:p>
          <a:p>
            <a:pPr lvl="1"/>
            <a:r>
              <a:rPr lang="en-US" b="1" dirty="0"/>
              <a:t>Create a Traceability Matrix that maps the Business Requirements to the Functional Requirements to the Test Scenarios/Cases.</a:t>
            </a:r>
          </a:p>
          <a:p>
            <a:pPr lvl="1"/>
            <a:r>
              <a:rPr lang="en-US" b="1" dirty="0"/>
              <a:t>At least </a:t>
            </a:r>
            <a:r>
              <a:rPr lang="en-US" b="1" u="sng" dirty="0"/>
              <a:t>Two of the test cases </a:t>
            </a:r>
            <a:r>
              <a:rPr lang="en-US" b="1" dirty="0"/>
              <a:t>should contain test steps with the expected results.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29176-12A1-4622-A715-64D0F933E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AF7E2-1946-4EB1-9591-673EEE75CBE7}" type="datetime1">
              <a:rPr lang="en-US" smtClean="0"/>
              <a:t>12/3/2020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9D5356-3E9F-4881-B020-92E75CD4A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2BB6E-1C84-416A-B70B-4091C9A92B8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1639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724F9-F43C-4AEA-B0E0-8CE62AA63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Guidelines &amp;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024F1F-77F7-4183-93B7-DE045513A7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For writing the test plan document, use the template provided.</a:t>
            </a:r>
          </a:p>
          <a:p>
            <a:pPr lvl="1"/>
            <a:r>
              <a:rPr lang="en-US" dirty="0"/>
              <a:t>Fill out as much information as you can in all sections.</a:t>
            </a:r>
          </a:p>
          <a:p>
            <a:r>
              <a:rPr lang="en-US" dirty="0"/>
              <a:t>For the Test Condition Matrix, Test Cases, Traceability Matrix, the starting templates will be provided to you. </a:t>
            </a:r>
          </a:p>
          <a:p>
            <a:r>
              <a:rPr lang="en-US" b="1" u="sng" dirty="0"/>
              <a:t>Your Test Condition Matrix MUST contain all of the Test Conditions.</a:t>
            </a:r>
          </a:p>
          <a:p>
            <a:r>
              <a:rPr lang="en-US" dirty="0"/>
              <a:t>The more comprehensive your test plan and </a:t>
            </a:r>
            <a:r>
              <a:rPr lang="en-US" u="sng" dirty="0"/>
              <a:t>the Test Condition Matrix/Test Scenarios/Traceability Matrix </a:t>
            </a:r>
            <a:r>
              <a:rPr lang="en-US" dirty="0"/>
              <a:t>are the better grade you will get.</a:t>
            </a:r>
          </a:p>
          <a:p>
            <a:r>
              <a:rPr lang="en-US" dirty="0"/>
              <a:t>For the Test Cases, high level test descriptions will be sufficient, however, at least </a:t>
            </a:r>
            <a:r>
              <a:rPr lang="en-US" b="1" dirty="0"/>
              <a:t>two test cases </a:t>
            </a:r>
            <a:r>
              <a:rPr lang="en-US" dirty="0"/>
              <a:t>should contain </a:t>
            </a:r>
            <a:r>
              <a:rPr lang="en-US" u="sng" dirty="0"/>
              <a:t>test steps and the expected results</a:t>
            </a:r>
            <a:r>
              <a:rPr lang="en-US" dirty="0"/>
              <a:t>.</a:t>
            </a:r>
          </a:p>
          <a:p>
            <a:r>
              <a:rPr lang="en-US" dirty="0"/>
              <a:t>Remember this is </a:t>
            </a:r>
            <a:r>
              <a:rPr lang="en-US" b="1" dirty="0"/>
              <a:t>35%</a:t>
            </a:r>
            <a:r>
              <a:rPr lang="en-US" dirty="0"/>
              <a:t> of your total grade. </a:t>
            </a:r>
            <a:r>
              <a:rPr lang="en-US" u="sng" dirty="0"/>
              <a:t>So, think hard, work hard and work together as a team.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56B7C4-8C7E-49B2-A46C-153E509D0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E6C5D-5876-4F4F-ACF1-704888FCB604}" type="datetime1">
              <a:rPr lang="en-US" smtClean="0"/>
              <a:t>12/3/2020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5DB702-93F0-4F48-98A0-E86822F8D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2BB6E-1C84-416A-B70B-4091C9A92B8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6244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7E2EC-A9FA-4989-A2EC-67001236E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Guidelines &amp; Requirements (Continued)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2C2188-595F-4076-8F60-9ADC1FADB4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This project </a:t>
            </a:r>
            <a:r>
              <a:rPr lang="en-US" u="sng" dirty="0"/>
              <a:t>will be done as a group effort</a:t>
            </a:r>
            <a:r>
              <a:rPr lang="en-US" dirty="0"/>
              <a:t>. The groups are as specified as before.</a:t>
            </a:r>
          </a:p>
          <a:p>
            <a:r>
              <a:rPr lang="en-US" dirty="0"/>
              <a:t>Your assignment should be submitted no later than </a:t>
            </a:r>
            <a:r>
              <a:rPr lang="en-US" u="sng" dirty="0"/>
              <a:t>one day before the last class. </a:t>
            </a:r>
            <a:r>
              <a:rPr lang="en-US" u="sng">
                <a:solidFill>
                  <a:srgbClr val="FF0000"/>
                </a:solidFill>
              </a:rPr>
              <a:t>On Wednesday </a:t>
            </a:r>
            <a:r>
              <a:rPr lang="en-US" u="sng" dirty="0">
                <a:solidFill>
                  <a:srgbClr val="FF0000"/>
                </a:solidFill>
              </a:rPr>
              <a:t>December 16</a:t>
            </a:r>
            <a:r>
              <a:rPr lang="en-US" u="sng" baseline="30000" dirty="0">
                <a:solidFill>
                  <a:srgbClr val="FF0000"/>
                </a:solidFill>
              </a:rPr>
              <a:t>th</a:t>
            </a:r>
            <a:r>
              <a:rPr lang="en-US" u="sng" dirty="0">
                <a:solidFill>
                  <a:srgbClr val="FF0000"/>
                </a:solidFill>
              </a:rPr>
              <a:t> at 6:00 PM.</a:t>
            </a:r>
          </a:p>
          <a:p>
            <a:r>
              <a:rPr lang="en-US" dirty="0"/>
              <a:t>Only one student per group submits the assignment (</a:t>
            </a:r>
            <a:r>
              <a:rPr lang="en-US" u="sng" dirty="0"/>
              <a:t>one and only one</a:t>
            </a:r>
            <a:r>
              <a:rPr lang="en-US" dirty="0"/>
              <a:t>). </a:t>
            </a:r>
            <a:r>
              <a:rPr lang="en-US" b="1" dirty="0"/>
              <a:t>Zip up </a:t>
            </a:r>
            <a:r>
              <a:rPr lang="en-US" dirty="0"/>
              <a:t>the Test Plan and the Spreadsheet and submit to the assignment on Canvas.</a:t>
            </a:r>
          </a:p>
          <a:p>
            <a:r>
              <a:rPr lang="en-US" dirty="0"/>
              <a:t>In the final class, I expect each team to present their test plan, Test Condition Matrix, the Test Scenarios, and the Traceability Matrix and walk through them. Every group has 10 minutes to do so. </a:t>
            </a:r>
          </a:p>
          <a:p>
            <a:r>
              <a:rPr lang="en-US" dirty="0"/>
              <a:t>The work should be split into </a:t>
            </a:r>
            <a:r>
              <a:rPr lang="en-US" u="sng" dirty="0"/>
              <a:t>4/5 sections </a:t>
            </a:r>
            <a:r>
              <a:rPr lang="en-US" dirty="0"/>
              <a:t>and </a:t>
            </a:r>
            <a:r>
              <a:rPr lang="en-US" u="sng" dirty="0"/>
              <a:t>everyone in the group </a:t>
            </a:r>
            <a:r>
              <a:rPr lang="en-US" dirty="0"/>
              <a:t>should have a part in the presentation.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7295B5-00AA-407F-A990-14B3894BF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56FFC-DC5E-4C0B-822E-E44A979163AF}" type="datetime1">
              <a:rPr lang="en-US" smtClean="0"/>
              <a:t>12/3/2020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B06ACD-B2C5-4FAE-9B09-BC4B840EB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2BB6E-1C84-416A-B70B-4091C9A92B8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6315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7B120-6541-4C54-ABE5-0D8E9DB1E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04011"/>
          </a:xfrm>
        </p:spPr>
        <p:txBody>
          <a:bodyPr/>
          <a:lstStyle/>
          <a:p>
            <a:r>
              <a:rPr lang="en-US" b="1" dirty="0"/>
              <a:t>Helpful Hints!!!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AB5EB6-2373-441E-9E9A-72D104B799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3072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Refer to the Loan application for your reference. Pay close attention to the </a:t>
            </a:r>
            <a:r>
              <a:rPr lang="en-US" b="1" dirty="0"/>
              <a:t>Functional Requirements </a:t>
            </a:r>
            <a:r>
              <a:rPr lang="en-US" dirty="0"/>
              <a:t>and the derived </a:t>
            </a:r>
            <a:r>
              <a:rPr lang="en-US" b="1" dirty="0"/>
              <a:t>Test Condition Matrix</a:t>
            </a:r>
            <a:r>
              <a:rPr lang="en-US" dirty="0"/>
              <a:t>. </a:t>
            </a:r>
          </a:p>
          <a:p>
            <a:r>
              <a:rPr lang="en-US" dirty="0"/>
              <a:t>Here are the variables that will need to be in the Test Condition Matrix</a:t>
            </a:r>
          </a:p>
          <a:p>
            <a:pPr lvl="1"/>
            <a:r>
              <a:rPr lang="en-US" b="1" dirty="0"/>
              <a:t>Patient Admission </a:t>
            </a:r>
          </a:p>
          <a:p>
            <a:pPr lvl="2"/>
            <a:r>
              <a:rPr lang="en-US" dirty="0"/>
              <a:t>Look at different types of the patients (New vs. Existing) and the Financial Clearance flag. </a:t>
            </a:r>
          </a:p>
          <a:p>
            <a:pPr lvl="1"/>
            <a:r>
              <a:rPr lang="en-US" b="1" dirty="0"/>
              <a:t>Patient Treatment:</a:t>
            </a:r>
          </a:p>
          <a:p>
            <a:pPr lvl="2"/>
            <a:r>
              <a:rPr lang="en-US" dirty="0"/>
              <a:t>Look at different types of patients (New vs Existing) with different insurances with the Clinical Clearance flag.</a:t>
            </a:r>
          </a:p>
          <a:p>
            <a:pPr lvl="2"/>
            <a:r>
              <a:rPr lang="en-US" dirty="0"/>
              <a:t>Orders &amp; Results to/from Spectra.</a:t>
            </a:r>
          </a:p>
          <a:p>
            <a:pPr lvl="1"/>
            <a:r>
              <a:rPr lang="en-US" sz="2500" b="1" dirty="0"/>
              <a:t>Charges:</a:t>
            </a:r>
          </a:p>
          <a:p>
            <a:pPr lvl="2"/>
            <a:r>
              <a:rPr lang="en-US" dirty="0"/>
              <a:t>Treatments and Lab Charges to the Financial System.</a:t>
            </a:r>
          </a:p>
          <a:p>
            <a:pPr lvl="1"/>
            <a:r>
              <a:rPr lang="en-US" b="1" dirty="0"/>
              <a:t>Financial Billing:</a:t>
            </a:r>
          </a:p>
          <a:p>
            <a:pPr lvl="2"/>
            <a:r>
              <a:rPr lang="en-US" dirty="0"/>
              <a:t>Sending claims to different Insurance companies &amp; getting reimbursed for the claims.</a:t>
            </a:r>
          </a:p>
          <a:p>
            <a:pPr lvl="1"/>
            <a:r>
              <a:rPr lang="en-US" b="1" dirty="0"/>
              <a:t>Reports Generation and Validation:</a:t>
            </a:r>
          </a:p>
          <a:p>
            <a:pPr marL="914400" lvl="2" indent="0">
              <a:buNone/>
            </a:pPr>
            <a:r>
              <a:rPr lang="en-US" dirty="0"/>
              <a:t>Did these reports get generated?: Daily Admission Report, and Daily Treatment Report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782550-51F5-4A83-843F-67DBD7F57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56FFC-DC5E-4C0B-822E-E44A979163AF}" type="datetime1">
              <a:rPr lang="en-US" smtClean="0"/>
              <a:t>12/3/2020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4836E9-2E34-47D0-AFE4-90047FA9F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2BB6E-1C84-416A-B70B-4091C9A92B8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4092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8569</TotalTime>
  <Words>1150</Words>
  <Application>Microsoft Office PowerPoint</Application>
  <PresentationFormat>Widescreen</PresentationFormat>
  <Paragraphs>133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INFO6255 - Final Assignment</vt:lpstr>
      <vt:lpstr>PowerPoint Presentation</vt:lpstr>
      <vt:lpstr>INFO6255 - Final Assignment</vt:lpstr>
      <vt:lpstr>INFO6255 - Final Assignment…</vt:lpstr>
      <vt:lpstr>INFO6255 - Final Assignment…</vt:lpstr>
      <vt:lpstr>INOF6255 - Your Assignment!</vt:lpstr>
      <vt:lpstr>Guidelines &amp; Requirements</vt:lpstr>
      <vt:lpstr>Guidelines &amp; Requirements (Continued)</vt:lpstr>
      <vt:lpstr>Helpful Hints!!!</vt:lpstr>
      <vt:lpstr>Waterfall Methodology Model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Medi Servat</dc:creator>
  <cp:lastModifiedBy>Medi Servat</cp:lastModifiedBy>
  <cp:revision>4</cp:revision>
  <dcterms:created xsi:type="dcterms:W3CDTF">2018-11-10T21:41:23Z</dcterms:created>
  <dcterms:modified xsi:type="dcterms:W3CDTF">2020-12-04T00:42:15Z</dcterms:modified>
</cp:coreProperties>
</file>