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5800" y="1752480"/>
            <a:ext cx="7772040" cy="848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94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ru-RU" sz="4800" spc="-1" strike="noStrike">
                <a:solidFill>
                  <a:srgbClr val="464646"/>
                </a:solidFill>
                <a:latin typeface="Lucida Sans Unicode"/>
              </a:rPr>
              <a:t>Образец заголовка</a:t>
            </a:r>
            <a:endParaRPr b="0" lang="ru-RU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38FA2AE-4079-4D9D-87E7-D26EF3212627}" type="datetime">
              <a:rPr b="0" lang="ru-RU" sz="1000" spc="-1" strike="noStrike">
                <a:solidFill>
                  <a:srgbClr val="ffffff"/>
                </a:solidFill>
                <a:latin typeface="Lucida Sans Unicode"/>
              </a:rPr>
              <a:t>14.6.20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21D152-C6CE-46DE-A33E-3DE87CDB8D36}" type="slidenum">
              <a:rPr b="0" lang="ru-RU" sz="1000" spc="-1" strike="noStrike">
                <a:solidFill>
                  <a:srgbClr val="ffffff"/>
                </a:solidFill>
                <a:latin typeface="Lucida Sans Unicode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Lucida Sans Unicode"/>
              </a:rPr>
              <a:t>Для правки структуры щёлкните мышью</a:t>
            </a:r>
            <a:endParaRPr b="0" lang="ru-RU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Lucida Sans Unicode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Lucida Sans Unicode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3640" y="2421000"/>
            <a:ext cx="7772040" cy="12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34000"/>
          </a:bodyPr>
          <a:p>
            <a:pPr algn="ctr"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Lucida Sans Unicode"/>
              </a:rPr>
              <a:t>Сервис для управления многоквартирными</a:t>
            </a:r>
            <a:br/>
            <a:r>
              <a:rPr b="1" lang="ru-RU" sz="2200" spc="-1" strike="noStrike">
                <a:solidFill>
                  <a:srgbClr val="000000"/>
                </a:solidFill>
                <a:latin typeface="Lucida Sans Unicode"/>
              </a:rPr>
              <a:t>домами, коттеджными поселками и садоводческими товариществами с мобильным приложением  для каждого жителя</a:t>
            </a:r>
            <a:br/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(разработан  согласно требованиям ФЗ и ПП РФ №№ 54, 152,331 и 731)</a:t>
            </a:r>
            <a:endParaRPr b="0" lang="ru-RU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95640" y="4293000"/>
            <a:ext cx="846000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ru-RU" sz="1600" spc="-1" strike="noStrike">
                <a:solidFill>
                  <a:srgbClr val="464646"/>
                </a:solidFill>
                <a:latin typeface="Times New Roman"/>
              </a:rPr>
              <a:t>Разработчики: Москвин Ян Андреевич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ru-RU" sz="1600" spc="-1" strike="noStrike">
                <a:solidFill>
                  <a:srgbClr val="464646"/>
                </a:solidFill>
                <a:latin typeface="Times New Roman"/>
              </a:rPr>
              <a:t>Выдманов Илья Алексеевич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ru-RU" sz="1600" spc="-1" strike="noStrike">
                <a:solidFill>
                  <a:srgbClr val="464646"/>
                </a:solidFill>
                <a:latin typeface="Times New Roman"/>
              </a:rPr>
              <a:t>Команда IT-соседи     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53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360000" y="360000"/>
            <a:ext cx="6261120" cy="143964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2988000" y="6021360"/>
            <a:ext cx="36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2020 год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7004160" y="1654560"/>
            <a:ext cx="1851840" cy="8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1400" spc="77" strike="noStrike">
                <a:solidFill>
                  <a:srgbClr val="002177"/>
                </a:solidFill>
                <a:latin typeface="Ignis et Glacies Sharp"/>
                <a:ea typeface="PT_Russia Text"/>
              </a:rPr>
              <a:t>Министерство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800" spc="77" strike="noStrike">
                <a:solidFill>
                  <a:srgbClr val="002177"/>
                </a:solidFill>
                <a:latin typeface="Ignis et Glacies Sharp"/>
                <a:ea typeface="PT_Russia Text"/>
              </a:rPr>
              <a:t>цифрового развития и связи 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050" spc="77" strike="noStrike">
                <a:solidFill>
                  <a:srgbClr val="002177"/>
                </a:solidFill>
                <a:latin typeface="Ignis et Glacies Sharp"/>
                <a:ea typeface="PT_Russia Text"/>
              </a:rPr>
              <a:t>Оренбургской области</a:t>
            </a:r>
            <a:endParaRPr b="0" lang="ru-RU" sz="1050" spc="-1" strike="noStrike">
              <a:latin typeface="Arial"/>
            </a:endParaRPr>
          </a:p>
        </p:txBody>
      </p:sp>
      <p:pic>
        <p:nvPicPr>
          <p:cNvPr id="56" name="Рисунок 11" descr=""/>
          <p:cNvPicPr/>
          <p:nvPr/>
        </p:nvPicPr>
        <p:blipFill>
          <a:blip r:embed="rId2"/>
          <a:stretch/>
        </p:blipFill>
        <p:spPr>
          <a:xfrm>
            <a:off x="7399080" y="187560"/>
            <a:ext cx="1061640" cy="160956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Информационная безопасность, защита каналов связи, шифрование ..."/>
          <p:cNvPicPr/>
          <p:nvPr/>
        </p:nvPicPr>
        <p:blipFill>
          <a:blip r:embed="rId3"/>
          <a:stretch/>
        </p:blipFill>
        <p:spPr>
          <a:xfrm>
            <a:off x="338400" y="5898960"/>
            <a:ext cx="1058040" cy="559080"/>
          </a:xfrm>
          <a:prstGeom prst="rect">
            <a:avLst/>
          </a:prstGeom>
          <a:ln>
            <a:noFill/>
          </a:ln>
        </p:spPr>
      </p:pic>
      <p:pic>
        <p:nvPicPr>
          <p:cNvPr id="58" name="Picture 8" descr="Файл:MegaFon sign+logo horiz green RU (RGB).svg — Википедия"/>
          <p:cNvPicPr/>
          <p:nvPr/>
        </p:nvPicPr>
        <p:blipFill>
          <a:blip r:embed="rId4"/>
          <a:stretch/>
        </p:blipFill>
        <p:spPr>
          <a:xfrm>
            <a:off x="1661400" y="5816880"/>
            <a:ext cx="2116440" cy="84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827640" y="692640"/>
            <a:ext cx="777204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just">
              <a:lnSpc>
                <a:spcPct val="100000"/>
              </a:lnSpc>
            </a:pPr>
            <a:r>
              <a:rPr b="1" lang="ru-RU" sz="2000" spc="-1" strike="noStrike">
                <a:solidFill>
                  <a:srgbClr val="464646"/>
                </a:solidFill>
                <a:latin typeface="Times New Roman"/>
              </a:rPr>
              <a:t>         </a:t>
            </a:r>
            <a:r>
              <a:rPr b="1" lang="ru-RU" sz="2000" spc="-1" strike="noStrike">
                <a:solidFill>
                  <a:srgbClr val="464646"/>
                </a:solidFill>
                <a:latin typeface="Times New Roman"/>
              </a:rPr>
              <a:t>Управляй ! -  универсальный программный продукт для управления многоквартирными домами, коттеджными поселками и садоводческими товариществами. Построен по принципу отдельных модулей, что позволяет создавать индивидуальную систему управления и контроля для каждой УК и товарищества. Все процессы максимально автоматизированы  и  работают в режиме реального времени, что значительно </a:t>
            </a:r>
            <a:br/>
            <a:br/>
            <a:endParaRPr b="0" lang="ru-RU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936000" y="2664000"/>
            <a:ext cx="7992360" cy="23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-ускоряет коммуникационное общение между Жителем и Управляющей Компанией;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-упрощает контроль за ходом выполнения задач;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 -повышает экономическую эффективность Управляющей Компании.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1331640" y="40464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«Умная АДС»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Запись  телефонных звонков при подаче заявок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Контроль сроков и качества выполнения заявок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Мобильное приложение исполнителя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Фото и видео фиксация выполнения работ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1403640" y="22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«Платежи за услуги»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Выставление электронных счетов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Push-уведомления о сроках платежей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Контроль платежей и уведомления о задолженности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403640" y="40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«Общее собрание и голосование»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Push-уведомления о голосованиях и опросах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On-line голосование и подсчет результатов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Текущая информация и объявления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1331640" y="40464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«Заказ пропусков»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Заявка на пропуск через мобильное приложение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Push-уведомление о прибытие гостя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База пропусков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403640" y="22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«Видеоконтроль»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Создание сети видеонаблюдения с возможностью подключения через мобильное приложение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Дистанционное управление шлагбаумами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403640" y="40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«Счетчики»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Передача показаний ИПУ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Push-уведомления о сроках подачи данных и поверки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1331640" y="40464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«Должники»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Push-уведомление о должниках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Подготовка досудебных и судебных документов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403640" y="22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«Управление и документооборот»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Единый монитор управляющего с информацией в режиме on-line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Формирование и выгрузка отчетов, формирование закрывающих документов и актов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403640" y="400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«Интернет магазин»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Market Place – раздел дополнительных услуг и товаров для Жителей, предлагаемых как Управляющей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Компанией так и сторонними организациями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475640" y="90864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«Дистанционные данные ИПУ»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Передача показаний ИПУ на основе технологии IoT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Push-уведомление о переданных данных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75640" y="2637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 Эффективное управление персоналом»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Автоматическое распределение заявок между персоналом и электронный  удаленный контроль за  деятельностью персонала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475640" y="4365000"/>
            <a:ext cx="6912360" cy="1367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d3ee"/>
              </a:gs>
              <a:gs pos="100000">
                <a:srgbClr val="c9ecfb"/>
              </a:gs>
            </a:gsLst>
            <a:lin ang="16200000"/>
          </a:gradFill>
          <a:ln>
            <a:round/>
          </a:ln>
          <a:effectLst>
            <a:innerShdw blurRad="63500" dir="2700000" dist="508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Модуль «Интеллектуальная система охраны»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Автоматический анализ за ситуацией на территории, перенаправление  данных о посетителях в момент отсутствия Жителя  на его мобильное приложение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683640" y="332640"/>
            <a:ext cx="8460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70c0"/>
                </a:solidFill>
                <a:latin typeface="Lucida Sans Unicode"/>
              </a:rPr>
              <a:t>Перспективные модули, основанные на новых технологиях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907640" y="476640"/>
            <a:ext cx="5832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Lucida Sans Unicode"/>
              </a:rPr>
              <a:t>Конкурентные особенности предлагаемого сервиса Управляй</a:t>
            </a:r>
            <a:r>
              <a:rPr b="0" lang="ru-RU" sz="2400" spc="-1" strike="noStrike">
                <a:solidFill>
                  <a:srgbClr val="0070c0"/>
                </a:solidFill>
                <a:latin typeface="Lucida Sans Unicode"/>
              </a:rPr>
              <a:t>!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47640" y="1484640"/>
            <a:ext cx="68403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 u="sng">
                <a:solidFill>
                  <a:srgbClr val="000000"/>
                </a:solidFill>
                <a:uFillTx/>
                <a:latin typeface="Lucida Sans Unicode"/>
              </a:rPr>
              <a:t>Универсальность </a:t>
            </a: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– сервис применим для управления широкого спектра товариществ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Lucida Sans Unicode"/>
              </a:rPr>
              <a:t>Модульность </a:t>
            </a: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– Управляющая Компания самостоятельно определяет набор модулей и адаптирует их  по принципу «конструктора»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Lucida Sans Unicode"/>
              </a:rPr>
              <a:t>Гибкость</a:t>
            </a: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 – с развитием сервиса количество и разнообразие модулей будет увеличиваться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Lucida Sans Unicode"/>
              </a:rPr>
              <a:t>Масштабируемость</a:t>
            </a: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 –сервис легко масштабируется и не имеет ограничений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3" descr="IMG-20200614-WA0000.jpg"/>
          <p:cNvPicPr/>
          <p:nvPr/>
        </p:nvPicPr>
        <p:blipFill>
          <a:blip r:embed="rId1"/>
          <a:stretch/>
        </p:blipFill>
        <p:spPr>
          <a:xfrm>
            <a:off x="611640" y="5949360"/>
            <a:ext cx="3236760" cy="7441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907640" y="476640"/>
            <a:ext cx="583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Lucida Sans Unicode"/>
              </a:rPr>
              <a:t>Бизнес-модель  сервиса Управляй</a:t>
            </a:r>
            <a:r>
              <a:rPr b="0" lang="ru-RU" sz="2400" spc="-1" strike="noStrike">
                <a:solidFill>
                  <a:srgbClr val="0070c0"/>
                </a:solidFill>
                <a:latin typeface="Lucida Sans Unicode"/>
              </a:rPr>
              <a:t>!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47640" y="1484640"/>
            <a:ext cx="6840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187640" y="1412640"/>
            <a:ext cx="66963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Разработка</a:t>
            </a: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 – за счет собственных средств и средств грантов.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Внедрение</a:t>
            </a: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 – продажа готового программного продукта Управляющим Компаниям с технической поддержкой за абонентскую плату.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Lucida Sans Unicode"/>
              </a:rPr>
              <a:t>Развитие</a:t>
            </a:r>
            <a:r>
              <a:rPr b="0" lang="ru-RU" sz="1800" spc="-1" strike="noStrike">
                <a:solidFill>
                  <a:srgbClr val="000000"/>
                </a:solidFill>
                <a:latin typeface="Lucida Sans Unicode"/>
              </a:rPr>
              <a:t> – создание коммерческой компании по оказанию информационно-технических услуг для Управляющих Компаний в сфере их деятельности на основе долгосрочных контрактов.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</TotalTime>
  <Application>LibreOffice/6.3.4.2$Windows_X86_64 LibreOffice_project/60da17e045e08f1793c57c00ba83cdfce946d0aa</Application>
  <Words>361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2020-06-14T04:25:17Z</dcterms:created>
  <dc:creator>1</dc:creator>
  <dc:description/>
  <dc:language>ru-RU</dc:language>
  <cp:lastModifiedBy/>
  <dcterms:modified xsi:type="dcterms:W3CDTF">2020-06-14T14:55:07Z</dcterms:modified>
  <cp:revision>9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