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4"/>
  </p:sldMasterIdLst>
  <p:notesMasterIdLst>
    <p:notesMasterId r:id="rId21"/>
  </p:notesMasterIdLst>
  <p:handoutMasterIdLst>
    <p:handoutMasterId r:id="rId22"/>
  </p:handoutMasterIdLst>
  <p:sldIdLst>
    <p:sldId id="256" r:id="rId5"/>
    <p:sldId id="258" r:id="rId6"/>
    <p:sldId id="259" r:id="rId7"/>
    <p:sldId id="262" r:id="rId8"/>
    <p:sldId id="263" r:id="rId9"/>
    <p:sldId id="288" r:id="rId10"/>
    <p:sldId id="265" r:id="rId11"/>
    <p:sldId id="264" r:id="rId12"/>
    <p:sldId id="274" r:id="rId13"/>
    <p:sldId id="289" r:id="rId14"/>
    <p:sldId id="273" r:id="rId15"/>
    <p:sldId id="290" r:id="rId16"/>
    <p:sldId id="291" r:id="rId17"/>
    <p:sldId id="276" r:id="rId18"/>
    <p:sldId id="292" r:id="rId19"/>
    <p:sldId id="280" r:id="rId20"/>
  </p:sldIdLst>
  <p:sldSz cx="9144000" cy="5143500" type="screen16x9"/>
  <p:notesSz cx="68580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9740A1-35B0-4996-9186-E5A5F93465A6}">
  <a:tblStyle styleId="{339740A1-35B0-4996-9186-E5A5F93465A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0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5E42F5A-FA40-41F3-B3F8-09C74B3AF7BC}" type="datetimeFigureOut">
              <a:rPr lang="en-US" smtClean="0"/>
              <a:t>12/10/2023</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0EE394F4-ED51-4DC2-A48A-B88E73FDC653}" type="slidenum">
              <a:rPr lang="en-US" smtClean="0"/>
              <a:t>‹#›</a:t>
            </a:fld>
            <a:endParaRPr lang="en-US" dirty="0"/>
          </a:p>
        </p:txBody>
      </p:sp>
    </p:spTree>
    <p:extLst>
      <p:ext uri="{BB962C8B-B14F-4D97-AF65-F5344CB8AC3E}">
        <p14:creationId xmlns:p14="http://schemas.microsoft.com/office/powerpoint/2010/main" val="1942067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415790"/>
            <a:ext cx="5486399" cy="418338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251941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8710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92836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70104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614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7530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3310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46677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150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689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3578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786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34626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32044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4820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8253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2445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cxnSp>
        <p:nvCxnSpPr>
          <p:cNvPr id="43" name="Shape 43"/>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cxnSp>
        <p:nvCxnSpPr>
          <p:cNvPr id="48" name="Shape 4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Ygonz42@gmail.com"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mailto:yangon1530@students.ecpi.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www.goodfreephotos.com/vector-images/final225.png.php"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30" y="2003888"/>
            <a:ext cx="4523699" cy="1159799"/>
          </a:xfrm>
          <a:prstGeom prst="rect">
            <a:avLst/>
          </a:prstGeom>
        </p:spPr>
        <p:txBody>
          <a:bodyPr lIns="91425" tIns="91425" rIns="91425" bIns="91425" anchor="b" anchorCtr="0">
            <a:noAutofit/>
          </a:bodyPr>
          <a:lstStyle/>
          <a:p>
            <a:pPr lvl="0">
              <a:spcBef>
                <a:spcPts val="0"/>
              </a:spcBef>
              <a:buNone/>
            </a:pPr>
            <a:r>
              <a:rPr lang="en" dirty="0"/>
              <a:t>Welcome to Shopplet</a:t>
            </a:r>
          </a:p>
        </p:txBody>
      </p:sp>
      <p:grpSp>
        <p:nvGrpSpPr>
          <p:cNvPr id="62" name="Shape 62"/>
          <p:cNvGrpSpPr/>
          <p:nvPr/>
        </p:nvGrpSpPr>
        <p:grpSpPr>
          <a:xfrm>
            <a:off x="1299164" y="3511423"/>
            <a:ext cx="215966" cy="342398"/>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69058" y="414918"/>
            <a:ext cx="3878399" cy="435599"/>
          </a:xfrm>
          <a:prstGeom prst="rect">
            <a:avLst/>
          </a:prstGeom>
        </p:spPr>
        <p:txBody>
          <a:bodyPr lIns="91425" tIns="91425" rIns="91425" bIns="91425" anchor="ctr" anchorCtr="0">
            <a:noAutofit/>
          </a:bodyPr>
          <a:lstStyle/>
          <a:p>
            <a:pPr lvl="0" rtl="0">
              <a:spcBef>
                <a:spcPts val="0"/>
              </a:spcBef>
              <a:buNone/>
            </a:pPr>
            <a:r>
              <a:rPr lang="en" dirty="0"/>
              <a:t>Risks/Weaknesses</a:t>
            </a:r>
          </a:p>
        </p:txBody>
      </p:sp>
      <p:sp>
        <p:nvSpPr>
          <p:cNvPr id="23" name="Shape 155"/>
          <p:cNvSpPr txBox="1">
            <a:spLocks noGrp="1"/>
          </p:cNvSpPr>
          <p:nvPr>
            <p:ph type="body" idx="1"/>
          </p:nvPr>
        </p:nvSpPr>
        <p:spPr>
          <a:xfrm>
            <a:off x="148018" y="1345302"/>
            <a:ext cx="8847963" cy="3535680"/>
          </a:xfrm>
          <a:prstGeom prst="rect">
            <a:avLst/>
          </a:prstGeom>
        </p:spPr>
        <p:txBody>
          <a:bodyPr lIns="91425" tIns="91425" rIns="91425" bIns="91425" anchor="t" anchorCtr="0">
            <a:noAutofit/>
          </a:bodyPr>
          <a:lstStyle/>
          <a:p>
            <a:pPr lvl="0" rtl="0">
              <a:spcBef>
                <a:spcPts val="0"/>
              </a:spcBef>
              <a:buNone/>
            </a:pPr>
            <a:r>
              <a:rPr lang="en-US" sz="1400" dirty="0">
                <a:highlight>
                  <a:srgbClr val="FFFF00"/>
                </a:highlight>
              </a:rPr>
              <a:t>Intense Competition: </a:t>
            </a:r>
            <a:r>
              <a:rPr lang="en-US" sz="1400" dirty="0"/>
              <a:t>Established marketplaces like eBay and Etsy pose a challenge to Shopplet's market entry and growth.</a:t>
            </a:r>
          </a:p>
          <a:p>
            <a:pPr lvl="0" rtl="0">
              <a:spcBef>
                <a:spcPts val="0"/>
              </a:spcBef>
              <a:buNone/>
            </a:pPr>
            <a:endParaRPr lang="en-US" sz="1400" dirty="0"/>
          </a:p>
          <a:p>
            <a:pPr lvl="0" rtl="0">
              <a:spcBef>
                <a:spcPts val="0"/>
              </a:spcBef>
              <a:buNone/>
            </a:pPr>
            <a:r>
              <a:rPr lang="en-US" sz="1400" dirty="0">
                <a:highlight>
                  <a:srgbClr val="FFFF00"/>
                </a:highlight>
              </a:rPr>
              <a:t>User Acquisition: </a:t>
            </a:r>
            <a:r>
              <a:rPr lang="en-US" sz="1400" dirty="0"/>
              <a:t>Attracting and retaining a substantial user base from scratch might be a hurdle, requiring focused marketing efforts for Shopplet.</a:t>
            </a:r>
          </a:p>
          <a:p>
            <a:pPr lvl="0" rtl="0">
              <a:spcBef>
                <a:spcPts val="0"/>
              </a:spcBef>
              <a:buNone/>
            </a:pPr>
            <a:endParaRPr lang="en-US" sz="1400" dirty="0"/>
          </a:p>
          <a:p>
            <a:pPr lvl="0" rtl="0">
              <a:spcBef>
                <a:spcPts val="0"/>
              </a:spcBef>
              <a:buNone/>
            </a:pPr>
            <a:r>
              <a:rPr lang="en-US" sz="1400" dirty="0">
                <a:highlight>
                  <a:srgbClr val="FFFF00"/>
                </a:highlight>
              </a:rPr>
              <a:t>Security Concerns: </a:t>
            </a:r>
            <a:r>
              <a:rPr lang="en-US" sz="1400" dirty="0"/>
              <a:t>Ensuring robust security measures for transactions and appointments is crucial for Shopplet to establish and maintain user trust.</a:t>
            </a:r>
          </a:p>
          <a:p>
            <a:pPr lvl="0" rtl="0">
              <a:spcBef>
                <a:spcPts val="0"/>
              </a:spcBef>
              <a:buNone/>
            </a:pPr>
            <a:endParaRPr lang="en-US" sz="1400" dirty="0"/>
          </a:p>
          <a:p>
            <a:pPr lvl="0" rtl="0">
              <a:spcBef>
                <a:spcPts val="0"/>
              </a:spcBef>
              <a:buNone/>
            </a:pPr>
            <a:r>
              <a:rPr lang="en-US" sz="1400" dirty="0">
                <a:highlight>
                  <a:srgbClr val="FFFF00"/>
                </a:highlight>
              </a:rPr>
              <a:t>Technical Glitches: </a:t>
            </a:r>
            <a:r>
              <a:rPr lang="en-US" sz="1400" dirty="0"/>
              <a:t>Potential software bugs or technical issues could disrupt Shopplet's seamless functioning, impacting user experience.</a:t>
            </a:r>
          </a:p>
          <a:p>
            <a:pPr lvl="0" rtl="0">
              <a:spcBef>
                <a:spcPts val="0"/>
              </a:spcBef>
              <a:buNone/>
            </a:pPr>
            <a:endParaRPr lang="en-US" sz="1400" dirty="0"/>
          </a:p>
          <a:p>
            <a:pPr lvl="0" rtl="0">
              <a:spcBef>
                <a:spcPts val="0"/>
              </a:spcBef>
              <a:buNone/>
            </a:pPr>
            <a:r>
              <a:rPr lang="en-US" sz="1400" dirty="0">
                <a:highlight>
                  <a:srgbClr val="FFFF00"/>
                </a:highlight>
              </a:rPr>
              <a:t>Scalability:</a:t>
            </a:r>
            <a:r>
              <a:rPr lang="en-US" sz="1400" dirty="0"/>
              <a:t> Shopplet needs to adapt to increased demand and expand its capabilities without compromising efficiency.</a:t>
            </a:r>
          </a:p>
          <a:p>
            <a:pPr lvl="0" rtl="0">
              <a:spcBef>
                <a:spcPts val="0"/>
              </a:spcBef>
              <a:buNone/>
            </a:pPr>
            <a:endParaRPr lang="en-US" sz="1400" dirty="0"/>
          </a:p>
          <a:p>
            <a:pPr lvl="0" rtl="0">
              <a:spcBef>
                <a:spcPts val="0"/>
              </a:spcBef>
              <a:buNone/>
            </a:pPr>
            <a:r>
              <a:rPr lang="en-US" sz="1400" dirty="0">
                <a:highlight>
                  <a:srgbClr val="FFFF00"/>
                </a:highlight>
              </a:rPr>
              <a:t>Monetization Strategy: </a:t>
            </a:r>
            <a:r>
              <a:rPr lang="en-US" sz="1400" dirty="0"/>
              <a:t>Establishing a sustainable revenue model for Shopplet without burdening users requires careful planning and innovation.</a:t>
            </a:r>
            <a:endParaRPr lang="en" sz="1400" dirty="0"/>
          </a:p>
        </p:txBody>
      </p:sp>
      <p:sp>
        <p:nvSpPr>
          <p:cNvPr id="25" name="Shape 332"/>
          <p:cNvSpPr/>
          <p:nvPr/>
        </p:nvSpPr>
        <p:spPr>
          <a:xfrm rot="20829901">
            <a:off x="962181" y="988238"/>
            <a:ext cx="122189" cy="258784"/>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3711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381251" y="937125"/>
            <a:ext cx="4216982" cy="435599"/>
          </a:xfrm>
          <a:prstGeom prst="rect">
            <a:avLst/>
          </a:prstGeom>
        </p:spPr>
        <p:txBody>
          <a:bodyPr lIns="91425" tIns="91425" rIns="91425" bIns="91425" anchor="ctr" anchorCtr="0">
            <a:noAutofit/>
          </a:bodyPr>
          <a:lstStyle/>
          <a:p>
            <a:pPr lvl="0" rtl="0">
              <a:spcBef>
                <a:spcPts val="0"/>
              </a:spcBef>
              <a:buNone/>
            </a:pPr>
            <a:r>
              <a:rPr lang="en" dirty="0"/>
              <a:t>Development process</a:t>
            </a:r>
          </a:p>
        </p:txBody>
      </p:sp>
      <p:sp>
        <p:nvSpPr>
          <p:cNvPr id="301" name="Shape 301"/>
          <p:cNvSpPr/>
          <p:nvPr/>
        </p:nvSpPr>
        <p:spPr>
          <a:xfrm>
            <a:off x="1058101" y="2053049"/>
            <a:ext cx="1973408"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dirty="0">
                <a:latin typeface="Lora"/>
                <a:ea typeface="Lora"/>
                <a:cs typeface="Lora"/>
                <a:sym typeface="Lora"/>
              </a:rPr>
              <a:t>Wireframing / Mock Up</a:t>
            </a:r>
            <a:endParaRPr lang="en" b="1" dirty="0">
              <a:latin typeface="Lora"/>
              <a:ea typeface="Lora"/>
              <a:cs typeface="Lora"/>
              <a:sym typeface="Lora"/>
            </a:endParaRPr>
          </a:p>
        </p:txBody>
      </p:sp>
      <p:sp>
        <p:nvSpPr>
          <p:cNvPr id="302" name="Shape 302"/>
          <p:cNvSpPr/>
          <p:nvPr/>
        </p:nvSpPr>
        <p:spPr>
          <a:xfrm>
            <a:off x="6400801" y="2053050"/>
            <a:ext cx="2487168"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latin typeface="Lora"/>
                <a:ea typeface="Lora"/>
                <a:cs typeface="Lora"/>
                <a:sym typeface="Lora"/>
              </a:rPr>
              <a:t>Coding Stage /   App Functionality</a:t>
            </a:r>
          </a:p>
        </p:txBody>
      </p:sp>
      <p:sp>
        <p:nvSpPr>
          <p:cNvPr id="303" name="Shape 303"/>
          <p:cNvSpPr/>
          <p:nvPr/>
        </p:nvSpPr>
        <p:spPr>
          <a:xfrm>
            <a:off x="3822049" y="2053050"/>
            <a:ext cx="1973408"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latin typeface="Lora"/>
                <a:ea typeface="Lora"/>
                <a:cs typeface="Lora"/>
                <a:sym typeface="Lora"/>
              </a:rPr>
              <a:t>Activity / UI Development</a:t>
            </a:r>
          </a:p>
        </p:txBody>
      </p:sp>
      <p:cxnSp>
        <p:nvCxnSpPr>
          <p:cNvPr id="304" name="Shape 304"/>
          <p:cNvCxnSpPr>
            <a:cxnSpLocks/>
            <a:stCxn id="301" idx="6"/>
            <a:endCxn id="303" idx="2"/>
          </p:cNvCxnSpPr>
          <p:nvPr/>
        </p:nvCxnSpPr>
        <p:spPr>
          <a:xfrm>
            <a:off x="3031509" y="2895599"/>
            <a:ext cx="790540" cy="1"/>
          </a:xfrm>
          <a:prstGeom prst="straightConnector1">
            <a:avLst/>
          </a:prstGeom>
          <a:noFill/>
          <a:ln w="38100" cap="flat" cmpd="sng">
            <a:solidFill>
              <a:srgbClr val="FFCD00"/>
            </a:solidFill>
            <a:prstDash val="solid"/>
            <a:round/>
            <a:headEnd type="none" w="med" len="med"/>
            <a:tailEnd type="triangle" w="med" len="med"/>
          </a:ln>
        </p:spPr>
      </p:cxnSp>
      <p:cxnSp>
        <p:nvCxnSpPr>
          <p:cNvPr id="305" name="Shape 305"/>
          <p:cNvCxnSpPr>
            <a:cxnSpLocks/>
            <a:endCxn id="302" idx="2"/>
          </p:cNvCxnSpPr>
          <p:nvPr/>
        </p:nvCxnSpPr>
        <p:spPr>
          <a:xfrm>
            <a:off x="5795457" y="2895599"/>
            <a:ext cx="605344" cy="1"/>
          </a:xfrm>
          <a:prstGeom prst="straightConnector1">
            <a:avLst/>
          </a:prstGeom>
          <a:noFill/>
          <a:ln w="38100" cap="flat" cmpd="sng">
            <a:solidFill>
              <a:srgbClr val="FFCD00"/>
            </a:solidFill>
            <a:prstDash val="solid"/>
            <a:round/>
            <a:headEnd type="none" w="med" len="med"/>
            <a:tailEnd type="triangle" w="med" len="med"/>
          </a:ln>
        </p:spPr>
      </p:cxnSp>
      <p:sp>
        <p:nvSpPr>
          <p:cNvPr id="22" name="Shape 332"/>
          <p:cNvSpPr/>
          <p:nvPr/>
        </p:nvSpPr>
        <p:spPr>
          <a:xfrm rot="20829901">
            <a:off x="942758" y="993604"/>
            <a:ext cx="146381" cy="29372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Android project</a:t>
            </a:r>
          </a:p>
        </p:txBody>
      </p:sp>
      <p:grpSp>
        <p:nvGrpSpPr>
          <p:cNvPr id="336" name="Shape 336"/>
          <p:cNvGrpSpPr/>
          <p:nvPr/>
        </p:nvGrpSpPr>
        <p:grpSpPr>
          <a:xfrm>
            <a:off x="889983" y="1007707"/>
            <a:ext cx="270225" cy="238343"/>
            <a:chOff x="5247525" y="3007275"/>
            <a:chExt cx="517575" cy="456510"/>
          </a:xfrm>
        </p:grpSpPr>
        <p:sp>
          <p:nvSpPr>
            <p:cNvPr id="337" name="Shape 33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8" name="Shape 338"/>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5" name="Picture 4" descr="A black cell phone with a black and white screen&#10;&#10;Description automatically generated">
            <a:extLst>
              <a:ext uri="{FF2B5EF4-FFF2-40B4-BE49-F238E27FC236}">
                <a16:creationId xmlns:a16="http://schemas.microsoft.com/office/drawing/2014/main" id="{26AB3E81-655F-336B-97D8-3F611B9BB6AC}"/>
              </a:ext>
            </a:extLst>
          </p:cNvPr>
          <p:cNvPicPr>
            <a:picLocks noChangeAspect="1"/>
          </p:cNvPicPr>
          <p:nvPr/>
        </p:nvPicPr>
        <p:blipFill>
          <a:blip r:embed="rId3"/>
          <a:stretch>
            <a:fillRect/>
          </a:stretch>
        </p:blipFill>
        <p:spPr>
          <a:xfrm>
            <a:off x="3593368" y="390144"/>
            <a:ext cx="4169382" cy="4607052"/>
          </a:xfrm>
          <a:prstGeom prst="rect">
            <a:avLst/>
          </a:prstGeom>
        </p:spPr>
      </p:pic>
    </p:spTree>
    <p:extLst>
      <p:ext uri="{BB962C8B-B14F-4D97-AF65-F5344CB8AC3E}">
        <p14:creationId xmlns:p14="http://schemas.microsoft.com/office/powerpoint/2010/main" val="174249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Android project</a:t>
            </a:r>
          </a:p>
        </p:txBody>
      </p:sp>
      <p:grpSp>
        <p:nvGrpSpPr>
          <p:cNvPr id="336" name="Shape 336"/>
          <p:cNvGrpSpPr/>
          <p:nvPr/>
        </p:nvGrpSpPr>
        <p:grpSpPr>
          <a:xfrm>
            <a:off x="889983" y="1007707"/>
            <a:ext cx="270225" cy="238343"/>
            <a:chOff x="5247525" y="3007275"/>
            <a:chExt cx="517575" cy="456510"/>
          </a:xfrm>
        </p:grpSpPr>
        <p:sp>
          <p:nvSpPr>
            <p:cNvPr id="337" name="Shape 33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8" name="Shape 338"/>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6" name="Picture 5" descr="A cell phone with a screen showing a product page&#10;&#10;Description automatically generated with medium confidence">
            <a:extLst>
              <a:ext uri="{FF2B5EF4-FFF2-40B4-BE49-F238E27FC236}">
                <a16:creationId xmlns:a16="http://schemas.microsoft.com/office/drawing/2014/main" id="{CD60335C-0221-801E-FE0F-E8EB29AD2483}"/>
              </a:ext>
            </a:extLst>
          </p:cNvPr>
          <p:cNvPicPr>
            <a:picLocks noChangeAspect="1"/>
          </p:cNvPicPr>
          <p:nvPr/>
        </p:nvPicPr>
        <p:blipFill>
          <a:blip r:embed="rId3"/>
          <a:stretch>
            <a:fillRect/>
          </a:stretch>
        </p:blipFill>
        <p:spPr>
          <a:xfrm>
            <a:off x="3451818" y="0"/>
            <a:ext cx="4508076" cy="5143500"/>
          </a:xfrm>
          <a:prstGeom prst="rect">
            <a:avLst/>
          </a:prstGeom>
        </p:spPr>
      </p:pic>
    </p:spTree>
    <p:extLst>
      <p:ext uri="{BB962C8B-B14F-4D97-AF65-F5344CB8AC3E}">
        <p14:creationId xmlns:p14="http://schemas.microsoft.com/office/powerpoint/2010/main" val="48790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Android project</a:t>
            </a:r>
          </a:p>
        </p:txBody>
      </p:sp>
      <p:grpSp>
        <p:nvGrpSpPr>
          <p:cNvPr id="336" name="Shape 336"/>
          <p:cNvGrpSpPr/>
          <p:nvPr/>
        </p:nvGrpSpPr>
        <p:grpSpPr>
          <a:xfrm>
            <a:off x="889983" y="1007707"/>
            <a:ext cx="270225" cy="238343"/>
            <a:chOff x="5247525" y="3007275"/>
            <a:chExt cx="517575" cy="456510"/>
          </a:xfrm>
        </p:grpSpPr>
        <p:sp>
          <p:nvSpPr>
            <p:cNvPr id="337" name="Shape 33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8" name="Shape 338"/>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3" name="Picture 2" descr="A cell phone with a screen showing a date&#10;&#10;Description automatically generated with medium confidence">
            <a:extLst>
              <a:ext uri="{FF2B5EF4-FFF2-40B4-BE49-F238E27FC236}">
                <a16:creationId xmlns:a16="http://schemas.microsoft.com/office/drawing/2014/main" id="{A1FDCBEA-D29A-9B06-CCD8-A74D8B756115}"/>
              </a:ext>
            </a:extLst>
          </p:cNvPr>
          <p:cNvPicPr>
            <a:picLocks noChangeAspect="1"/>
          </p:cNvPicPr>
          <p:nvPr/>
        </p:nvPicPr>
        <p:blipFill>
          <a:blip r:embed="rId3"/>
          <a:stretch>
            <a:fillRect/>
          </a:stretch>
        </p:blipFill>
        <p:spPr>
          <a:xfrm>
            <a:off x="3729148" y="666339"/>
            <a:ext cx="4184695" cy="42208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a:t>Android project</a:t>
            </a:r>
          </a:p>
        </p:txBody>
      </p:sp>
      <p:grpSp>
        <p:nvGrpSpPr>
          <p:cNvPr id="336" name="Shape 336"/>
          <p:cNvGrpSpPr/>
          <p:nvPr/>
        </p:nvGrpSpPr>
        <p:grpSpPr>
          <a:xfrm>
            <a:off x="889983" y="1007707"/>
            <a:ext cx="270225" cy="238343"/>
            <a:chOff x="5247525" y="3007275"/>
            <a:chExt cx="517575" cy="456510"/>
          </a:xfrm>
        </p:grpSpPr>
        <p:sp>
          <p:nvSpPr>
            <p:cNvPr id="337" name="Shape 33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8" name="Shape 338"/>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5" name="Picture 4" descr="A cell phone with a box on the screen&#10;&#10;Description automatically generated">
            <a:extLst>
              <a:ext uri="{FF2B5EF4-FFF2-40B4-BE49-F238E27FC236}">
                <a16:creationId xmlns:a16="http://schemas.microsoft.com/office/drawing/2014/main" id="{6A5CEB89-7310-F2BC-EC8A-80DDD125C964}"/>
              </a:ext>
            </a:extLst>
          </p:cNvPr>
          <p:cNvPicPr>
            <a:picLocks noChangeAspect="1"/>
          </p:cNvPicPr>
          <p:nvPr/>
        </p:nvPicPr>
        <p:blipFill>
          <a:blip r:embed="rId3"/>
          <a:stretch>
            <a:fillRect/>
          </a:stretch>
        </p:blipFill>
        <p:spPr>
          <a:xfrm>
            <a:off x="3558304" y="0"/>
            <a:ext cx="5221695" cy="5143500"/>
          </a:xfrm>
          <a:prstGeom prst="rect">
            <a:avLst/>
          </a:prstGeom>
        </p:spPr>
      </p:pic>
    </p:spTree>
    <p:extLst>
      <p:ext uri="{BB962C8B-B14F-4D97-AF65-F5344CB8AC3E}">
        <p14:creationId xmlns:p14="http://schemas.microsoft.com/office/powerpoint/2010/main" val="76179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371500" y="2093775"/>
            <a:ext cx="5021399" cy="784799"/>
          </a:xfrm>
          <a:prstGeom prst="rect">
            <a:avLst/>
          </a:prstGeom>
        </p:spPr>
        <p:txBody>
          <a:bodyPr lIns="91425" tIns="91425" rIns="91425" bIns="91425" anchor="t" anchorCtr="0">
            <a:noAutofit/>
          </a:bodyPr>
          <a:lstStyle/>
          <a:p>
            <a:pPr lvl="0" rtl="0">
              <a:spcBef>
                <a:spcPts val="0"/>
              </a:spcBef>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lvl="0" rtl="0">
              <a:spcBef>
                <a:spcPts val="0"/>
              </a:spcBef>
              <a:buNone/>
            </a:pPr>
            <a:endParaRPr sz="1800" dirty="0">
              <a:solidFill>
                <a:schemeClr val="dk1"/>
              </a:solidFill>
            </a:endParaRPr>
          </a:p>
          <a:p>
            <a:pPr lvl="0" rtl="0">
              <a:spcBef>
                <a:spcPts val="0"/>
              </a:spcBef>
              <a:buNone/>
            </a:pPr>
            <a:r>
              <a:rPr lang="en" sz="1800" dirty="0">
                <a:solidFill>
                  <a:schemeClr val="dk1"/>
                </a:solidFill>
              </a:rPr>
              <a:t>You can find me at</a:t>
            </a:r>
          </a:p>
          <a:p>
            <a:pPr marL="457200" lvl="0" indent="-342900" rtl="0">
              <a:spcBef>
                <a:spcPts val="0"/>
              </a:spcBef>
              <a:buSzPct val="100000"/>
            </a:pPr>
            <a:r>
              <a:rPr lang="en" sz="1800" dirty="0">
                <a:solidFill>
                  <a:schemeClr val="dk1"/>
                </a:solidFill>
                <a:hlinkClick r:id="rId3"/>
              </a:rPr>
              <a:t>Ygonz42@gmail.com</a:t>
            </a:r>
            <a:br>
              <a:rPr lang="en" sz="1800" dirty="0">
                <a:solidFill>
                  <a:schemeClr val="dk1"/>
                </a:solidFill>
              </a:rPr>
            </a:br>
            <a:r>
              <a:rPr lang="en" sz="1800" dirty="0">
                <a:solidFill>
                  <a:schemeClr val="dk1"/>
                </a:solidFill>
                <a:hlinkClick r:id="rId4"/>
              </a:rPr>
              <a:t>yangon1530@students.ecpi.edu</a:t>
            </a:r>
            <a:endParaRPr lang="en" sz="1800" dirty="0">
              <a:solidFill>
                <a:schemeClr val="dk1"/>
              </a:solidFill>
            </a:endParaRPr>
          </a:p>
          <a:p>
            <a:pPr marL="114300" lvl="0" rtl="0">
              <a:spcBef>
                <a:spcPts val="0"/>
              </a:spcBef>
              <a:buSzPct val="100000"/>
              <a:buNone/>
            </a:pPr>
            <a:endParaRPr lang="en" sz="1800" dirty="0">
              <a:solidFill>
                <a:schemeClr val="dk1"/>
              </a:solidFill>
            </a:endParaRPr>
          </a:p>
        </p:txBody>
      </p:sp>
      <p:cxnSp>
        <p:nvCxnSpPr>
          <p:cNvPr id="377" name="Shape 377"/>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8" name="Shape 378"/>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rtl="0">
              <a:spcBef>
                <a:spcPts val="0"/>
              </a:spcBef>
              <a:buNone/>
            </a:pPr>
            <a:r>
              <a:rPr lang="en" sz="6000" dirty="0"/>
              <a:t>Thanks!</a:t>
            </a:r>
          </a:p>
        </p:txBody>
      </p:sp>
      <p:cxnSp>
        <p:nvCxnSpPr>
          <p:cNvPr id="379" name="Shape 379"/>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dirty="0"/>
          </a:p>
        </p:txBody>
      </p:sp>
      <p:grpSp>
        <p:nvGrpSpPr>
          <p:cNvPr id="381" name="Shape 381"/>
          <p:cNvGrpSpPr/>
          <p:nvPr/>
        </p:nvGrpSpPr>
        <p:grpSpPr>
          <a:xfrm>
            <a:off x="1148888" y="1190759"/>
            <a:ext cx="505722" cy="475767"/>
            <a:chOff x="5972700" y="2330200"/>
            <a:chExt cx="411625" cy="387275"/>
          </a:xfrm>
        </p:grpSpPr>
        <p:sp>
          <p:nvSpPr>
            <p:cNvPr id="382" name="Shape 38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83" name="Shape 38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2371500" y="2093775"/>
            <a:ext cx="5622573" cy="836454"/>
          </a:xfrm>
          <a:prstGeom prst="rect">
            <a:avLst/>
          </a:prstGeom>
        </p:spPr>
        <p:txBody>
          <a:bodyPr lIns="91425" tIns="91425" rIns="91425" bIns="91425" anchor="t" anchorCtr="0">
            <a:noAutofit/>
          </a:bodyPr>
          <a:lstStyle/>
          <a:p>
            <a:pPr lvl="0" rtl="0">
              <a:spcBef>
                <a:spcPts val="0"/>
              </a:spcBef>
              <a:buNone/>
            </a:pPr>
            <a:r>
              <a:rPr lang="en" sz="3600" b="1" i="1" dirty="0">
                <a:latin typeface="Lora"/>
                <a:ea typeface="Lora"/>
                <a:cs typeface="Lora"/>
                <a:sym typeface="Lora"/>
              </a:rPr>
              <a:t>I am </a:t>
            </a:r>
            <a:r>
              <a:rPr lang="en" sz="3600" b="1" i="1" dirty="0">
                <a:highlight>
                  <a:srgbClr val="FFCD00"/>
                </a:highlight>
                <a:latin typeface="Lora"/>
                <a:ea typeface="Lora"/>
                <a:cs typeface="Lora"/>
                <a:sym typeface="Lora"/>
              </a:rPr>
              <a:t>Yan Nazzim Gonzalez</a:t>
            </a:r>
          </a:p>
          <a:p>
            <a:pPr lvl="0" rtl="0">
              <a:spcBef>
                <a:spcPts val="0"/>
              </a:spcBef>
              <a:buClr>
                <a:schemeClr val="dk1"/>
              </a:buClr>
              <a:buSzPct val="61111"/>
              <a:buFont typeface="Arial"/>
              <a:buNone/>
            </a:pPr>
            <a:r>
              <a:rPr lang="en" sz="1800" dirty="0">
                <a:solidFill>
                  <a:schemeClr val="dk1"/>
                </a:solidFill>
              </a:rPr>
              <a:t>I am here because I want to empower your buying and selling experience!. </a:t>
            </a:r>
          </a:p>
          <a:p>
            <a:pPr lvl="0">
              <a:spcBef>
                <a:spcPts val="0"/>
              </a:spcBef>
              <a:buNone/>
            </a:pPr>
            <a:endParaRPr b="1" dirty="0"/>
          </a:p>
        </p:txBody>
      </p:sp>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pic>
        <p:nvPicPr>
          <p:cNvPr id="92" name="Shape 92"/>
          <p:cNvPicPr preferRelativeResize="0"/>
          <p:nvPr/>
        </p:nvPicPr>
        <p:blipFill>
          <a:blip r:embed="rId3">
            <a:alphaModFix/>
          </a:blip>
          <a:stretch>
            <a:fillRect/>
          </a:stretch>
        </p:blipFill>
        <p:spPr>
          <a:xfrm>
            <a:off x="854335" y="861900"/>
            <a:ext cx="1133700" cy="1133700"/>
          </a:xfrm>
          <a:prstGeom prst="ellipse">
            <a:avLst/>
          </a:prstGeom>
          <a:noFill/>
          <a:ln>
            <a:noFill/>
          </a:ln>
        </p:spPr>
      </p:pic>
      <p:sp>
        <p:nvSpPr>
          <p:cNvPr id="93" name="Shape 93"/>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a:spcBef>
                <a:spcPts val="0"/>
              </a:spcBef>
              <a:buNone/>
            </a:pPr>
            <a:r>
              <a:rPr lang="en" sz="6000"/>
              <a:t>Hello!</a:t>
            </a: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sp>
        <p:nvSpPr>
          <p:cNvPr id="2" name="TextBox 1"/>
          <p:cNvSpPr txBox="1"/>
          <p:nvPr/>
        </p:nvSpPr>
        <p:spPr>
          <a:xfrm>
            <a:off x="1027589" y="1165616"/>
            <a:ext cx="768320" cy="646331"/>
          </a:xfrm>
          <a:prstGeom prst="rect">
            <a:avLst/>
          </a:prstGeom>
          <a:solidFill>
            <a:schemeClr val="bg1"/>
          </a:solidFill>
          <a:ln>
            <a:noFill/>
          </a:ln>
        </p:spPr>
        <p:txBody>
          <a:bodyPr wrap="square" rtlCol="0">
            <a:spAutoFit/>
          </a:bodyPr>
          <a:lstStyle/>
          <a:p>
            <a:r>
              <a:rPr lang="en-US" sz="1200" dirty="0">
                <a:ln>
                  <a:solidFill>
                    <a:schemeClr val="bg2">
                      <a:lumMod val="75000"/>
                    </a:schemeClr>
                  </a:solidFill>
                </a:ln>
                <a:solidFill>
                  <a:schemeClr val="tx1"/>
                </a:solidFill>
              </a:rPr>
              <a:t>INSERT</a:t>
            </a:r>
          </a:p>
          <a:p>
            <a:r>
              <a:rPr lang="en-US" sz="1200" dirty="0">
                <a:ln>
                  <a:solidFill>
                    <a:schemeClr val="bg2">
                      <a:lumMod val="75000"/>
                    </a:schemeClr>
                  </a:solidFill>
                </a:ln>
                <a:solidFill>
                  <a:schemeClr val="tx1"/>
                </a:solidFill>
              </a:rPr>
              <a:t>IMAGE</a:t>
            </a:r>
          </a:p>
          <a:p>
            <a:r>
              <a:rPr lang="en-US" sz="1200" dirty="0">
                <a:ln>
                  <a:solidFill>
                    <a:schemeClr val="bg2">
                      <a:lumMod val="75000"/>
                    </a:schemeClr>
                  </a:solidFill>
                </a:ln>
                <a:solidFill>
                  <a:schemeClr val="tx1"/>
                </a:solidFill>
              </a:rPr>
              <a:t>HERE</a:t>
            </a:r>
          </a:p>
        </p:txBody>
      </p:sp>
      <p:pic>
        <p:nvPicPr>
          <p:cNvPr id="4" name="Picture 3" descr="A yellow emoji with a hand up&#10;&#10;Description automatically generated">
            <a:extLst>
              <a:ext uri="{FF2B5EF4-FFF2-40B4-BE49-F238E27FC236}">
                <a16:creationId xmlns:a16="http://schemas.microsoft.com/office/drawing/2014/main" id="{80A6A8DD-984F-EF3B-7B51-F0A935D7676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68967" y="859265"/>
            <a:ext cx="2234782" cy="12590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1805550" y="1735211"/>
            <a:ext cx="3859030" cy="615813"/>
          </a:xfrm>
          <a:prstGeom prst="rect">
            <a:avLst/>
          </a:prstGeom>
        </p:spPr>
        <p:txBody>
          <a:bodyPr lIns="91425" tIns="91425" rIns="91425" bIns="91425" anchor="b" anchorCtr="0">
            <a:noAutofit/>
          </a:bodyPr>
          <a:lstStyle/>
          <a:p>
            <a:pPr lvl="0" algn="ctr" rtl="0">
              <a:spcBef>
                <a:spcPts val="0"/>
              </a:spcBef>
              <a:buNone/>
            </a:pPr>
            <a:r>
              <a:rPr lang="en" dirty="0"/>
              <a:t>Shopplet</a:t>
            </a:r>
          </a:p>
        </p:txBody>
      </p:sp>
      <p:sp>
        <p:nvSpPr>
          <p:cNvPr id="100" name="Shape 100"/>
          <p:cNvSpPr txBox="1">
            <a:spLocks noGrp="1"/>
          </p:cNvSpPr>
          <p:nvPr>
            <p:ph type="subTitle" idx="1"/>
          </p:nvPr>
        </p:nvSpPr>
        <p:spPr>
          <a:xfrm>
            <a:off x="2022300" y="2351024"/>
            <a:ext cx="5591400" cy="784799"/>
          </a:xfrm>
          <a:prstGeom prst="rect">
            <a:avLst/>
          </a:prstGeom>
        </p:spPr>
        <p:txBody>
          <a:bodyPr lIns="91425" tIns="91425" rIns="91425" bIns="91425" anchor="t" anchorCtr="0">
            <a:noAutofit/>
          </a:bodyPr>
          <a:lstStyle/>
          <a:p>
            <a:pPr lvl="0" rtl="0">
              <a:spcBef>
                <a:spcPts val="0"/>
              </a:spcBef>
              <a:buNone/>
            </a:pPr>
            <a:r>
              <a:rPr lang="en" dirty="0"/>
              <a:t>Empowerin Users one purchase at a time!</a:t>
            </a: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endParaRPr lang="en" sz="2400" dirty="0">
              <a:solidFill>
                <a:schemeClr val="dk1"/>
              </a:solidFill>
              <a:latin typeface="Lora"/>
              <a:ea typeface="Lora"/>
              <a:cs typeface="Lora"/>
              <a:sym typeface="Lora"/>
            </a:endParaRPr>
          </a:p>
        </p:txBody>
      </p:sp>
      <p:sp>
        <p:nvSpPr>
          <p:cNvPr id="5" name="Shape 332"/>
          <p:cNvSpPr/>
          <p:nvPr/>
        </p:nvSpPr>
        <p:spPr>
          <a:xfrm rot="20829901">
            <a:off x="1304378" y="2368491"/>
            <a:ext cx="203089" cy="40751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pic>
        <p:nvPicPr>
          <p:cNvPr id="3" name="Picture 2" descr="A red and yellow shopping bags&#10;&#10;Description automatically generated">
            <a:extLst>
              <a:ext uri="{FF2B5EF4-FFF2-40B4-BE49-F238E27FC236}">
                <a16:creationId xmlns:a16="http://schemas.microsoft.com/office/drawing/2014/main" id="{F52047F1-6C47-2464-87B9-8E978EFC255E}"/>
              </a:ext>
            </a:extLst>
          </p:cNvPr>
          <p:cNvPicPr>
            <a:picLocks noChangeAspect="1"/>
          </p:cNvPicPr>
          <p:nvPr/>
        </p:nvPicPr>
        <p:blipFill>
          <a:blip r:embed="rId3"/>
          <a:stretch>
            <a:fillRect/>
          </a:stretch>
        </p:blipFill>
        <p:spPr>
          <a:xfrm>
            <a:off x="5603364" y="561414"/>
            <a:ext cx="2010336" cy="20103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ctrTitle" idx="4294967295"/>
          </p:nvPr>
        </p:nvSpPr>
        <p:spPr>
          <a:xfrm>
            <a:off x="1951575" y="2878750"/>
            <a:ext cx="5240999" cy="1159799"/>
          </a:xfrm>
          <a:prstGeom prst="rect">
            <a:avLst/>
          </a:prstGeom>
        </p:spPr>
        <p:txBody>
          <a:bodyPr lIns="91425" tIns="91425" rIns="91425" bIns="91425" anchor="ctr" anchorCtr="0">
            <a:noAutofit/>
          </a:bodyPr>
          <a:lstStyle/>
          <a:p>
            <a:pPr lvl="0" algn="ctr" rtl="0">
              <a:spcBef>
                <a:spcPts val="0"/>
              </a:spcBef>
              <a:buNone/>
            </a:pPr>
            <a:r>
              <a:rPr lang="en" sz="4800" dirty="0">
                <a:highlight>
                  <a:srgbClr val="FFCD00"/>
                </a:highlight>
              </a:rPr>
              <a:t>Big concept</a:t>
            </a:r>
          </a:p>
        </p:txBody>
      </p:sp>
      <p:sp>
        <p:nvSpPr>
          <p:cNvPr id="123" name="Shape 123"/>
          <p:cNvSpPr txBox="1">
            <a:spLocks noGrp="1"/>
          </p:cNvSpPr>
          <p:nvPr>
            <p:ph type="subTitle" idx="4294967295"/>
          </p:nvPr>
        </p:nvSpPr>
        <p:spPr>
          <a:xfrm>
            <a:off x="2625788" y="3862941"/>
            <a:ext cx="3883481" cy="784799"/>
          </a:xfrm>
          <a:prstGeom prst="rect">
            <a:avLst/>
          </a:prstGeom>
        </p:spPr>
        <p:txBody>
          <a:bodyPr lIns="91425" tIns="91425" rIns="91425" bIns="91425" anchor="t" anchorCtr="0">
            <a:noAutofit/>
          </a:bodyPr>
          <a:lstStyle/>
          <a:p>
            <a:pPr lvl="0" algn="ctr">
              <a:spcBef>
                <a:spcPts val="0"/>
              </a:spcBef>
              <a:buNone/>
            </a:pPr>
            <a:r>
              <a:rPr lang="en-US" sz="1800" b="0" i="0" dirty="0">
                <a:solidFill>
                  <a:schemeClr val="tx1"/>
                </a:solidFill>
                <a:effectLst/>
                <a:latin typeface="Trebuchet MS" panose="020B0603020202020204" pitchFamily="34" charset="0"/>
              </a:rPr>
              <a:t>Empowering users </a:t>
            </a:r>
            <a:r>
              <a:rPr lang="en-US" sz="1800" dirty="0">
                <a:solidFill>
                  <a:schemeClr val="tx1"/>
                </a:solidFill>
                <a:latin typeface="Trebuchet MS" panose="020B0603020202020204" pitchFamily="34" charset="0"/>
              </a:rPr>
              <a:t>through effortless appointments</a:t>
            </a:r>
            <a:r>
              <a:rPr lang="en-US" sz="1800" b="0" i="0" dirty="0">
                <a:solidFill>
                  <a:schemeClr val="tx1"/>
                </a:solidFill>
                <a:effectLst/>
                <a:latin typeface="Trebuchet MS" panose="020B0603020202020204" pitchFamily="34" charset="0"/>
              </a:rPr>
              <a:t>, seamless transactions, and </a:t>
            </a:r>
            <a:r>
              <a:rPr lang="en-US" sz="1800" dirty="0">
                <a:solidFill>
                  <a:schemeClr val="tx1"/>
                </a:solidFill>
                <a:latin typeface="Trebuchet MS" panose="020B0603020202020204" pitchFamily="34" charset="0"/>
              </a:rPr>
              <a:t>customization</a:t>
            </a:r>
            <a:endParaRPr lang="en" sz="1800" dirty="0"/>
          </a:p>
        </p:txBody>
      </p:sp>
      <p:cxnSp>
        <p:nvCxnSpPr>
          <p:cNvPr id="124" name="Shape 124"/>
          <p:cNvCxnSpPr/>
          <p:nvPr/>
        </p:nvCxnSpPr>
        <p:spPr>
          <a:xfrm>
            <a:off x="-6025" y="1668728"/>
            <a:ext cx="9161999" cy="0"/>
          </a:xfrm>
          <a:prstGeom prst="straightConnector1">
            <a:avLst/>
          </a:prstGeom>
          <a:noFill/>
          <a:ln w="9525" cap="flat" cmpd="sng">
            <a:solidFill>
              <a:srgbClr val="CCCCCC"/>
            </a:solidFill>
            <a:prstDash val="solid"/>
            <a:round/>
            <a:headEnd type="none" w="lg" len="lg"/>
            <a:tailEnd type="none" w="lg" len="lg"/>
          </a:ln>
        </p:spPr>
      </p:cxnSp>
      <p:sp>
        <p:nvSpPr>
          <p:cNvPr id="125" name="Shape 125"/>
          <p:cNvSpPr/>
          <p:nvPr/>
        </p:nvSpPr>
        <p:spPr>
          <a:xfrm>
            <a:off x="3470200" y="566931"/>
            <a:ext cx="2203499" cy="2203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grpSp>
        <p:nvGrpSpPr>
          <p:cNvPr id="126" name="Shape 126"/>
          <p:cNvGrpSpPr/>
          <p:nvPr/>
        </p:nvGrpSpPr>
        <p:grpSpPr>
          <a:xfrm>
            <a:off x="4184367" y="854983"/>
            <a:ext cx="1035173" cy="1035155"/>
            <a:chOff x="6643075" y="3664250"/>
            <a:chExt cx="407950" cy="407975"/>
          </a:xfrm>
        </p:grpSpPr>
        <p:sp>
          <p:nvSpPr>
            <p:cNvPr id="127" name="Shape 127"/>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8" name="Shape 12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129" name="Shape 129"/>
          <p:cNvGrpSpPr/>
          <p:nvPr/>
        </p:nvGrpSpPr>
        <p:grpSpPr>
          <a:xfrm rot="-587406">
            <a:off x="4123593" y="2025001"/>
            <a:ext cx="425594" cy="425570"/>
            <a:chOff x="576250" y="4319400"/>
            <a:chExt cx="442075" cy="442050"/>
          </a:xfrm>
        </p:grpSpPr>
        <p:sp>
          <p:nvSpPr>
            <p:cNvPr id="130" name="Shape 13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1" name="Shape 13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2" name="Shape 13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3" name="Shape 13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34" name="Shape 134"/>
          <p:cNvSpPr/>
          <p:nvPr/>
        </p:nvSpPr>
        <p:spPr>
          <a:xfrm>
            <a:off x="3936799" y="1094078"/>
            <a:ext cx="161807" cy="1544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5" name="Shape 135"/>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6" name="Shape 136"/>
          <p:cNvSpPr/>
          <p:nvPr/>
        </p:nvSpPr>
        <p:spPr>
          <a:xfrm>
            <a:off x="5197375" y="1751150"/>
            <a:ext cx="98383" cy="9397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7" name="Shape 137"/>
          <p:cNvSpPr/>
          <p:nvPr/>
        </p:nvSpPr>
        <p:spPr>
          <a:xfrm rot="1280154">
            <a:off x="3824696"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Shape 143"/>
          <p:cNvSpPr txBox="1">
            <a:spLocks noGrp="1"/>
          </p:cNvSpPr>
          <p:nvPr>
            <p:ph type="title"/>
          </p:nvPr>
        </p:nvSpPr>
        <p:spPr>
          <a:xfrm>
            <a:off x="1381250" y="922668"/>
            <a:ext cx="3920954" cy="435599"/>
          </a:xfrm>
          <a:prstGeom prst="rect">
            <a:avLst/>
          </a:prstGeom>
        </p:spPr>
        <p:txBody>
          <a:bodyPr lIns="91425" tIns="91425" rIns="91425" bIns="91425" anchor="ctr" anchorCtr="0">
            <a:noAutofit/>
          </a:bodyPr>
          <a:lstStyle/>
          <a:p>
            <a:pPr lvl="0">
              <a:spcBef>
                <a:spcPts val="0"/>
              </a:spcBef>
              <a:buNone/>
            </a:pPr>
            <a:r>
              <a:rPr lang="en" dirty="0"/>
              <a:t>Mobile App Purpose</a:t>
            </a:r>
          </a:p>
        </p:txBody>
      </p:sp>
      <p:grpSp>
        <p:nvGrpSpPr>
          <p:cNvPr id="11" name="Shape 779"/>
          <p:cNvGrpSpPr/>
          <p:nvPr/>
        </p:nvGrpSpPr>
        <p:grpSpPr>
          <a:xfrm>
            <a:off x="907867" y="967028"/>
            <a:ext cx="209081" cy="331482"/>
            <a:chOff x="6718575" y="2318625"/>
            <a:chExt cx="256950" cy="407375"/>
          </a:xfrm>
        </p:grpSpPr>
        <p:sp>
          <p:nvSpPr>
            <p:cNvPr id="12" name="Shape 78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8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8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8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78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78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78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78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3" name="Rectangle 2">
            <a:extLst>
              <a:ext uri="{FF2B5EF4-FFF2-40B4-BE49-F238E27FC236}">
                <a16:creationId xmlns:a16="http://schemas.microsoft.com/office/drawing/2014/main" id="{9552D25E-2F97-3B2E-20B0-F25B460996BB}"/>
              </a:ext>
            </a:extLst>
          </p:cNvPr>
          <p:cNvSpPr>
            <a:spLocks noChangeArrowheads="1"/>
          </p:cNvSpPr>
          <p:nvPr/>
        </p:nvSpPr>
        <p:spPr bwMode="auto">
          <a:xfrm>
            <a:off x="645037" y="1880469"/>
            <a:ext cx="785392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Shopplet revolutionizes user convenience by streamlining the buying and selling process. Our app's intuitive interface enables swift addition of items to the marketplace in just four clicks, ensuring efficiency without compromising quality. Moreover, booking appointments is just as rapid, allowing users to schedule engagements with the same level of speed and ease. With Shopplet, simplicity and speed are at the core of our mission, empowering users to transact and organize appointments seamlessly.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764072" y="1940343"/>
            <a:ext cx="7615856" cy="1667913"/>
          </a:xfrm>
          <a:prstGeom prst="rect">
            <a:avLst/>
          </a:prstGeom>
        </p:spPr>
        <p:txBody>
          <a:bodyPr lIns="91425" tIns="91425" rIns="91425" bIns="91425" anchor="t" anchorCtr="0">
            <a:noAutofit/>
          </a:bodyPr>
          <a:lstStyle/>
          <a:p>
            <a:pPr lvl="0" rtl="0">
              <a:spcBef>
                <a:spcPts val="0"/>
              </a:spcBef>
              <a:buNone/>
            </a:pPr>
            <a:r>
              <a:rPr lang="en-US" b="0" i="0" dirty="0">
                <a:solidFill>
                  <a:srgbClr val="374151"/>
                </a:solidFill>
                <a:effectLst/>
                <a:latin typeface="Söhne"/>
              </a:rPr>
              <a:t>Shopplet addresses the time-consuming process of online marketplace management and appointment scheduling by providing a streamlined, four-click solution for adding items and swift booking capabilities, saving users valuable time and effort.</a:t>
            </a:r>
            <a:endParaRPr lang="en" dirty="0"/>
          </a:p>
          <a:p>
            <a:pPr marL="342900" indent="-342900"/>
            <a:endParaRPr lang="en" dirty="0"/>
          </a:p>
        </p:txBody>
      </p:sp>
      <p:sp>
        <p:nvSpPr>
          <p:cNvPr id="143" name="Shape 143"/>
          <p:cNvSpPr txBox="1">
            <a:spLocks noGrp="1"/>
          </p:cNvSpPr>
          <p:nvPr>
            <p:ph type="title"/>
          </p:nvPr>
        </p:nvSpPr>
        <p:spPr>
          <a:xfrm>
            <a:off x="1381250" y="922668"/>
            <a:ext cx="3920954" cy="435599"/>
          </a:xfrm>
          <a:prstGeom prst="rect">
            <a:avLst/>
          </a:prstGeom>
        </p:spPr>
        <p:txBody>
          <a:bodyPr lIns="91425" tIns="91425" rIns="91425" bIns="91425" anchor="ctr" anchorCtr="0">
            <a:noAutofit/>
          </a:bodyPr>
          <a:lstStyle/>
          <a:p>
            <a:pPr lvl="0">
              <a:spcBef>
                <a:spcPts val="0"/>
              </a:spcBef>
              <a:buNone/>
            </a:pPr>
            <a:r>
              <a:rPr lang="en" dirty="0"/>
              <a:t>Mobile App Goal</a:t>
            </a:r>
          </a:p>
        </p:txBody>
      </p:sp>
      <p:grpSp>
        <p:nvGrpSpPr>
          <p:cNvPr id="11" name="Shape 779"/>
          <p:cNvGrpSpPr/>
          <p:nvPr/>
        </p:nvGrpSpPr>
        <p:grpSpPr>
          <a:xfrm>
            <a:off x="907867" y="967028"/>
            <a:ext cx="209081" cy="331482"/>
            <a:chOff x="6718575" y="2318625"/>
            <a:chExt cx="256950" cy="407375"/>
          </a:xfrm>
        </p:grpSpPr>
        <p:sp>
          <p:nvSpPr>
            <p:cNvPr id="12" name="Shape 78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8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8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8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78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78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78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78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162936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4294967295"/>
          </p:nvPr>
        </p:nvSpPr>
        <p:spPr>
          <a:xfrm>
            <a:off x="4375829" y="1669473"/>
            <a:ext cx="4719680" cy="2558782"/>
          </a:xfrm>
          <a:prstGeom prst="rect">
            <a:avLst/>
          </a:prstGeom>
        </p:spPr>
        <p:txBody>
          <a:bodyPr lIns="91425" tIns="91425" rIns="91425" bIns="91425" anchor="ctr" anchorCtr="0">
            <a:noAutofit/>
          </a:bodyPr>
          <a:lstStyle/>
          <a:p>
            <a:pPr lvl="0" rtl="0">
              <a:spcBef>
                <a:spcPts val="0"/>
              </a:spcBef>
              <a:buClr>
                <a:schemeClr val="dk1"/>
              </a:buClr>
              <a:buSzPct val="55000"/>
              <a:buFont typeface="Arial"/>
              <a:buNone/>
            </a:pPr>
            <a:endParaRPr lang="en-US" sz="2000" b="1" dirty="0">
              <a:solidFill>
                <a:schemeClr val="dk1"/>
              </a:solidFill>
              <a:latin typeface="Lora"/>
              <a:ea typeface="Lora"/>
              <a:cs typeface="Lora"/>
              <a:sym typeface="Lora"/>
            </a:endParaRPr>
          </a:p>
          <a:p>
            <a:pPr lvl="0" rtl="0">
              <a:spcBef>
                <a:spcPts val="0"/>
              </a:spcBef>
              <a:buClr>
                <a:schemeClr val="dk1"/>
              </a:buClr>
              <a:buSzPct val="55000"/>
              <a:buFont typeface="Arial"/>
              <a:buNone/>
            </a:pPr>
            <a:r>
              <a:rPr lang="en-US" sz="2000" b="1" dirty="0">
                <a:solidFill>
                  <a:schemeClr val="dk1"/>
                </a:solidFill>
                <a:latin typeface="Lora"/>
                <a:ea typeface="Lora"/>
                <a:cs typeface="Lora"/>
                <a:sym typeface="Lora"/>
              </a:rPr>
              <a:t>Shopplet targets small business owners, fostering a community-driven approach to streamline online operations and appointment scheduling, ensuring minimal effort on the business end for enhanced success in today's economy.</a:t>
            </a:r>
            <a:endParaRPr lang="en" sz="2000" dirty="0"/>
          </a:p>
        </p:txBody>
      </p:sp>
      <p:cxnSp>
        <p:nvCxnSpPr>
          <p:cNvPr id="168" name="Shape 168"/>
          <p:cNvCxnSpPr/>
          <p:nvPr/>
        </p:nvCxnSpPr>
        <p:spPr>
          <a:xfrm>
            <a:off x="-6450" y="1131725"/>
            <a:ext cx="9150599" cy="0"/>
          </a:xfrm>
          <a:prstGeom prst="straightConnector1">
            <a:avLst/>
          </a:prstGeom>
          <a:noFill/>
          <a:ln w="9525" cap="flat" cmpd="sng">
            <a:solidFill>
              <a:srgbClr val="CCCCCC"/>
            </a:solidFill>
            <a:prstDash val="solid"/>
            <a:round/>
            <a:headEnd type="none" w="lg" len="lg"/>
            <a:tailEnd type="none" w="lg" len="lg"/>
          </a:ln>
        </p:spPr>
      </p:cxnSp>
      <p:sp>
        <p:nvSpPr>
          <p:cNvPr id="170" name="Shape 170"/>
          <p:cNvSpPr/>
          <p:nvPr/>
        </p:nvSpPr>
        <p:spPr>
          <a:xfrm>
            <a:off x="625400" y="736699"/>
            <a:ext cx="790199" cy="7901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pic>
        <p:nvPicPr>
          <p:cNvPr id="5" name="Picture 4" descr="A person and person giving each other a high five">
            <a:extLst>
              <a:ext uri="{FF2B5EF4-FFF2-40B4-BE49-F238E27FC236}">
                <a16:creationId xmlns:a16="http://schemas.microsoft.com/office/drawing/2014/main" id="{9223D6CF-2841-9A02-CD6D-C5762C63D1A8}"/>
              </a:ext>
            </a:extLst>
          </p:cNvPr>
          <p:cNvPicPr>
            <a:picLocks noChangeAspect="1"/>
          </p:cNvPicPr>
          <p:nvPr/>
        </p:nvPicPr>
        <p:blipFill>
          <a:blip r:embed="rId3"/>
          <a:stretch>
            <a:fillRect/>
          </a:stretch>
        </p:blipFill>
        <p:spPr>
          <a:xfrm>
            <a:off x="462853" y="1781391"/>
            <a:ext cx="3693510" cy="2323532"/>
          </a:xfrm>
          <a:prstGeom prst="rect">
            <a:avLst/>
          </a:prstGeom>
        </p:spPr>
      </p:pic>
      <p:sp>
        <p:nvSpPr>
          <p:cNvPr id="6" name="Shape 496">
            <a:extLst>
              <a:ext uri="{FF2B5EF4-FFF2-40B4-BE49-F238E27FC236}">
                <a16:creationId xmlns:a16="http://schemas.microsoft.com/office/drawing/2014/main" id="{8C8C27A9-9005-ED17-FB32-54611140B27B}"/>
              </a:ext>
            </a:extLst>
          </p:cNvPr>
          <p:cNvSpPr/>
          <p:nvPr/>
        </p:nvSpPr>
        <p:spPr>
          <a:xfrm>
            <a:off x="706642" y="856114"/>
            <a:ext cx="408649" cy="364926"/>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 name="Shape 496">
            <a:extLst>
              <a:ext uri="{FF2B5EF4-FFF2-40B4-BE49-F238E27FC236}">
                <a16:creationId xmlns:a16="http://schemas.microsoft.com/office/drawing/2014/main" id="{9002D726-8BA6-BA2F-0272-2BCAF8782FB1}"/>
              </a:ext>
            </a:extLst>
          </p:cNvPr>
          <p:cNvSpPr/>
          <p:nvPr/>
        </p:nvSpPr>
        <p:spPr>
          <a:xfrm>
            <a:off x="910966" y="913850"/>
            <a:ext cx="408649" cy="364926"/>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381250" y="922668"/>
            <a:ext cx="3888062" cy="435599"/>
          </a:xfrm>
          <a:prstGeom prst="rect">
            <a:avLst/>
          </a:prstGeom>
        </p:spPr>
        <p:txBody>
          <a:bodyPr lIns="91425" tIns="91425" rIns="91425" bIns="91425" anchor="ctr" anchorCtr="0">
            <a:noAutofit/>
          </a:bodyPr>
          <a:lstStyle/>
          <a:p>
            <a:pPr lvl="0">
              <a:spcBef>
                <a:spcPts val="0"/>
              </a:spcBef>
              <a:buNone/>
            </a:pPr>
            <a:r>
              <a:rPr lang="en-US" dirty="0"/>
              <a:t>Mobile App Features</a:t>
            </a:r>
            <a:endParaRPr lang="en" dirty="0"/>
          </a:p>
        </p:txBody>
      </p:sp>
      <p:sp>
        <p:nvSpPr>
          <p:cNvPr id="155" name="Shape 155"/>
          <p:cNvSpPr txBox="1">
            <a:spLocks noGrp="1"/>
          </p:cNvSpPr>
          <p:nvPr>
            <p:ph type="body" idx="1"/>
          </p:nvPr>
        </p:nvSpPr>
        <p:spPr>
          <a:xfrm>
            <a:off x="521428" y="1651075"/>
            <a:ext cx="2851238" cy="3225725"/>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Image Thumbnails</a:t>
            </a:r>
          </a:p>
          <a:p>
            <a:pPr marL="285750" indent="-285750"/>
            <a:r>
              <a:rPr lang="en" dirty="0"/>
              <a:t>A large percentage of users like to shop with their eyes, and we intend to embrace that.</a:t>
            </a:r>
          </a:p>
          <a:p>
            <a:pPr marL="285750" indent="-285750"/>
            <a:r>
              <a:rPr lang="en" dirty="0"/>
              <a:t>A Dynamic grid that grows as needed allows for the user to view many items at once then select one for more info</a:t>
            </a:r>
          </a:p>
        </p:txBody>
      </p:sp>
      <p:sp>
        <p:nvSpPr>
          <p:cNvPr id="156" name="Shape 156"/>
          <p:cNvSpPr txBox="1">
            <a:spLocks noGrp="1"/>
          </p:cNvSpPr>
          <p:nvPr>
            <p:ph type="body" idx="2"/>
          </p:nvPr>
        </p:nvSpPr>
        <p:spPr>
          <a:xfrm>
            <a:off x="3437335" y="1651075"/>
            <a:ext cx="2334001" cy="3122399"/>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Dark Mode</a:t>
            </a:r>
          </a:p>
          <a:p>
            <a:pPr marL="285750" indent="-285750"/>
            <a:r>
              <a:rPr lang="en" dirty="0"/>
              <a:t>One of many customization features which will help embrace our “Empower the User” message</a:t>
            </a:r>
          </a:p>
          <a:p>
            <a:pPr>
              <a:buNone/>
            </a:pPr>
            <a:endParaRPr lang="en" dirty="0"/>
          </a:p>
        </p:txBody>
      </p:sp>
      <p:sp>
        <p:nvSpPr>
          <p:cNvPr id="157" name="Shape 157"/>
          <p:cNvSpPr txBox="1">
            <a:spLocks noGrp="1"/>
          </p:cNvSpPr>
          <p:nvPr>
            <p:ph type="body" idx="3"/>
          </p:nvPr>
        </p:nvSpPr>
        <p:spPr>
          <a:xfrm>
            <a:off x="5836005" y="1651075"/>
            <a:ext cx="3303806" cy="3122399"/>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Order/Appointment History Tracking</a:t>
            </a:r>
          </a:p>
          <a:p>
            <a:pPr marL="285750" indent="-285750"/>
            <a:r>
              <a:rPr lang="en" dirty="0"/>
              <a:t>With this info the user can have a better understanding of their spending</a:t>
            </a:r>
          </a:p>
          <a:p>
            <a:pPr marL="285750" indent="-285750"/>
            <a:r>
              <a:rPr lang="en" dirty="0"/>
              <a:t>But we also get analytics on how well items/services sell so our business owners can have a better understanding of their customer base</a:t>
            </a:r>
          </a:p>
          <a:p>
            <a:pPr lvl="0">
              <a:spcBef>
                <a:spcPts val="0"/>
              </a:spcBef>
              <a:buNone/>
            </a:pPr>
            <a:endParaRPr dirty="0"/>
          </a:p>
        </p:txBody>
      </p:sp>
      <p:sp>
        <p:nvSpPr>
          <p:cNvPr id="30" name="Shape 332"/>
          <p:cNvSpPr/>
          <p:nvPr/>
        </p:nvSpPr>
        <p:spPr>
          <a:xfrm rot="20829901">
            <a:off x="942758" y="993604"/>
            <a:ext cx="146381" cy="29372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dirty="0"/>
              <a:t>Competition Mapping</a:t>
            </a:r>
          </a:p>
        </p:txBody>
      </p:sp>
      <p:sp>
        <p:nvSpPr>
          <p:cNvPr id="311" name="Shape 311"/>
          <p:cNvSpPr txBox="1">
            <a:spLocks noGrp="1"/>
          </p:cNvSpPr>
          <p:nvPr>
            <p:ph type="body" idx="1"/>
          </p:nvPr>
        </p:nvSpPr>
        <p:spPr>
          <a:xfrm>
            <a:off x="1381250" y="1638975"/>
            <a:ext cx="2333999" cy="1211400"/>
          </a:xfrm>
          <a:prstGeom prst="rect">
            <a:avLst/>
          </a:prstGeom>
        </p:spPr>
        <p:txBody>
          <a:bodyPr lIns="91425" tIns="91425" rIns="91425" bIns="91425" anchor="t" anchorCtr="0">
            <a:noAutofit/>
          </a:bodyPr>
          <a:lstStyle/>
          <a:p>
            <a:pPr lvl="0" rtl="0">
              <a:spcBef>
                <a:spcPts val="0"/>
              </a:spcBef>
              <a:buNone/>
            </a:pPr>
            <a:r>
              <a:rPr lang="en" sz="1200" b="1" dirty="0">
                <a:highlight>
                  <a:srgbClr val="FFCD00"/>
                </a:highlight>
              </a:rPr>
              <a:t>Ebay</a:t>
            </a:r>
          </a:p>
          <a:p>
            <a:pPr marL="285750" indent="-285750"/>
            <a:r>
              <a:rPr lang="en-US" sz="1200" dirty="0"/>
              <a:t>A leading online marketplace for buying and selling a wide range of products globally.</a:t>
            </a:r>
            <a:endParaRPr lang="en" sz="1200" dirty="0"/>
          </a:p>
        </p:txBody>
      </p:sp>
      <p:sp>
        <p:nvSpPr>
          <p:cNvPr id="312" name="Shape 312"/>
          <p:cNvSpPr txBox="1">
            <a:spLocks noGrp="1"/>
          </p:cNvSpPr>
          <p:nvPr>
            <p:ph type="body" idx="2"/>
          </p:nvPr>
        </p:nvSpPr>
        <p:spPr>
          <a:xfrm>
            <a:off x="3834914" y="1638975"/>
            <a:ext cx="2333999" cy="1211400"/>
          </a:xfrm>
          <a:prstGeom prst="rect">
            <a:avLst/>
          </a:prstGeom>
        </p:spPr>
        <p:txBody>
          <a:bodyPr lIns="91425" tIns="91425" rIns="91425" bIns="91425" anchor="t" anchorCtr="0">
            <a:noAutofit/>
          </a:bodyPr>
          <a:lstStyle/>
          <a:p>
            <a:pPr lvl="0" rtl="0">
              <a:spcBef>
                <a:spcPts val="0"/>
              </a:spcBef>
              <a:buNone/>
            </a:pPr>
            <a:r>
              <a:rPr lang="en" sz="1200" b="1" dirty="0">
                <a:highlight>
                  <a:srgbClr val="FFCD00"/>
                </a:highlight>
              </a:rPr>
              <a:t>Square Appointments</a:t>
            </a:r>
          </a:p>
          <a:p>
            <a:pPr marL="285750" indent="-285750"/>
            <a:r>
              <a:rPr lang="en-US" sz="1200" dirty="0"/>
              <a:t>An app that simplifies appointment scheduling and management for businesses of all sizes.</a:t>
            </a:r>
            <a:endParaRPr lang="en" sz="1200" dirty="0"/>
          </a:p>
        </p:txBody>
      </p:sp>
      <p:sp>
        <p:nvSpPr>
          <p:cNvPr id="313" name="Shape 313"/>
          <p:cNvSpPr txBox="1">
            <a:spLocks noGrp="1"/>
          </p:cNvSpPr>
          <p:nvPr>
            <p:ph type="body" idx="3"/>
          </p:nvPr>
        </p:nvSpPr>
        <p:spPr>
          <a:xfrm>
            <a:off x="6288578" y="1638975"/>
            <a:ext cx="2333999" cy="1211400"/>
          </a:xfrm>
          <a:prstGeom prst="rect">
            <a:avLst/>
          </a:prstGeom>
        </p:spPr>
        <p:txBody>
          <a:bodyPr lIns="91425" tIns="91425" rIns="91425" bIns="91425" anchor="t" anchorCtr="0">
            <a:noAutofit/>
          </a:bodyPr>
          <a:lstStyle/>
          <a:p>
            <a:pPr lvl="0" rtl="0">
              <a:spcBef>
                <a:spcPts val="0"/>
              </a:spcBef>
              <a:buNone/>
            </a:pPr>
            <a:r>
              <a:rPr lang="en" sz="1200" b="1" dirty="0">
                <a:highlight>
                  <a:srgbClr val="FFCD00"/>
                </a:highlight>
              </a:rPr>
              <a:t>OfferUp</a:t>
            </a:r>
          </a:p>
          <a:p>
            <a:pPr marL="285750" indent="-285750"/>
            <a:r>
              <a:rPr lang="en-US" sz="1200" dirty="0"/>
              <a:t>A platform enabling local buying and selling of various items in a user-friendly interface.</a:t>
            </a:r>
            <a:endParaRPr sz="1200" dirty="0"/>
          </a:p>
        </p:txBody>
      </p:sp>
      <p:sp>
        <p:nvSpPr>
          <p:cNvPr id="314" name="Shape 314"/>
          <p:cNvSpPr txBox="1">
            <a:spLocks noGrp="1"/>
          </p:cNvSpPr>
          <p:nvPr>
            <p:ph type="body" idx="1"/>
          </p:nvPr>
        </p:nvSpPr>
        <p:spPr>
          <a:xfrm>
            <a:off x="2153449" y="3237224"/>
            <a:ext cx="2333999" cy="1211400"/>
          </a:xfrm>
          <a:prstGeom prst="rect">
            <a:avLst/>
          </a:prstGeom>
        </p:spPr>
        <p:txBody>
          <a:bodyPr lIns="91425" tIns="91425" rIns="91425" bIns="91425" anchor="t" anchorCtr="0">
            <a:noAutofit/>
          </a:bodyPr>
          <a:lstStyle/>
          <a:p>
            <a:pPr lvl="0" rtl="0">
              <a:spcBef>
                <a:spcPts val="0"/>
              </a:spcBef>
              <a:buNone/>
            </a:pPr>
            <a:r>
              <a:rPr lang="en" sz="1200" b="1" dirty="0">
                <a:highlight>
                  <a:srgbClr val="FFCD00"/>
                </a:highlight>
              </a:rPr>
              <a:t>Calendly</a:t>
            </a:r>
          </a:p>
          <a:p>
            <a:pPr marL="285750" indent="-285750"/>
            <a:r>
              <a:rPr lang="en-US" sz="1200" b="0" i="0" dirty="0">
                <a:solidFill>
                  <a:srgbClr val="374151"/>
                </a:solidFill>
                <a:effectLst/>
                <a:latin typeface="Söhne"/>
              </a:rPr>
              <a:t>Streamlines scheduling by allowing easy appointment bookings and calendar integration.</a:t>
            </a:r>
            <a:endParaRPr lang="en" sz="1200" dirty="0"/>
          </a:p>
        </p:txBody>
      </p:sp>
      <p:sp>
        <p:nvSpPr>
          <p:cNvPr id="315" name="Shape 315"/>
          <p:cNvSpPr txBox="1">
            <a:spLocks noGrp="1"/>
          </p:cNvSpPr>
          <p:nvPr>
            <p:ph type="body" idx="2"/>
          </p:nvPr>
        </p:nvSpPr>
        <p:spPr>
          <a:xfrm>
            <a:off x="5428751" y="3237224"/>
            <a:ext cx="2333999" cy="1211400"/>
          </a:xfrm>
          <a:prstGeom prst="rect">
            <a:avLst/>
          </a:prstGeom>
        </p:spPr>
        <p:txBody>
          <a:bodyPr lIns="91425" tIns="91425" rIns="91425" bIns="91425" anchor="t" anchorCtr="0">
            <a:noAutofit/>
          </a:bodyPr>
          <a:lstStyle/>
          <a:p>
            <a:pPr lvl="0" rtl="0">
              <a:spcBef>
                <a:spcPts val="0"/>
              </a:spcBef>
              <a:buNone/>
            </a:pPr>
            <a:r>
              <a:rPr lang="en" sz="1200" b="1" dirty="0">
                <a:highlight>
                  <a:srgbClr val="FFCD00"/>
                </a:highlight>
              </a:rPr>
              <a:t>Etsy</a:t>
            </a:r>
          </a:p>
          <a:p>
            <a:pPr marL="285750" indent="-285750"/>
            <a:r>
              <a:rPr lang="en-US" sz="1200" dirty="0"/>
              <a:t>Focuses on handmade or vintage items, offering a marketplace for artisans and crafters.</a:t>
            </a:r>
            <a:endParaRPr lang="en" sz="1200" dirty="0"/>
          </a:p>
        </p:txBody>
      </p:sp>
      <p:sp>
        <p:nvSpPr>
          <p:cNvPr id="23" name="Shape 332"/>
          <p:cNvSpPr/>
          <p:nvPr/>
        </p:nvSpPr>
        <p:spPr>
          <a:xfrm rot="20829901">
            <a:off x="942758" y="993604"/>
            <a:ext cx="146381" cy="29372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7000D7C758CD4FA8D68CA661EBC565" ma:contentTypeVersion="0" ma:contentTypeDescription="Create a new document." ma:contentTypeScope="" ma:versionID="1a5add1e39d5e16a8679ca51ad31158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14C74BA-7E0B-429F-958E-5B9D22AFED81}">
  <ds:schemaRefs>
    <ds:schemaRef ds:uri="http://schemas.microsoft.com/sharepoint/v3/contenttype/forms"/>
  </ds:schemaRefs>
</ds:datastoreItem>
</file>

<file path=customXml/itemProps2.xml><?xml version="1.0" encoding="utf-8"?>
<ds:datastoreItem xmlns:ds="http://schemas.openxmlformats.org/officeDocument/2006/customXml" ds:itemID="{20FA3D19-EB6A-48B0-BE3F-46E019C7D5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39C14CA-B903-45F1-9425-D3A053BBE2C6}">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187</TotalTime>
  <Words>558</Words>
  <Application>Microsoft Office PowerPoint</Application>
  <PresentationFormat>On-screen Show (16:9)</PresentationFormat>
  <Paragraphs>63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Lora</vt:lpstr>
      <vt:lpstr>Quattrocento Sans</vt:lpstr>
      <vt:lpstr>Söhne</vt:lpstr>
      <vt:lpstr>Trebuchet MS</vt:lpstr>
      <vt:lpstr>Viola template</vt:lpstr>
      <vt:lpstr>Welcome to Shopplet</vt:lpstr>
      <vt:lpstr>Hello!</vt:lpstr>
      <vt:lpstr>Shopplet</vt:lpstr>
      <vt:lpstr>Big concept</vt:lpstr>
      <vt:lpstr>Mobile App Purpose</vt:lpstr>
      <vt:lpstr>Mobile App Goal</vt:lpstr>
      <vt:lpstr>PowerPoint Presentation</vt:lpstr>
      <vt:lpstr>Mobile App Features</vt:lpstr>
      <vt:lpstr>Competition Mapping</vt:lpstr>
      <vt:lpstr>Risks/Weaknesses</vt:lpstr>
      <vt:lpstr>Development process</vt:lpstr>
      <vt:lpstr>Android project</vt:lpstr>
      <vt:lpstr>Android project</vt:lpstr>
      <vt:lpstr>Android project</vt:lpstr>
      <vt:lpstr>Android project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Harris, Lanae (Virginia Beach)</dc:creator>
  <cp:lastModifiedBy>Yan Gonzalez</cp:lastModifiedBy>
  <cp:revision>11</cp:revision>
  <cp:lastPrinted>2017-03-29T17:33:50Z</cp:lastPrinted>
  <dcterms:modified xsi:type="dcterms:W3CDTF">2023-12-10T23:13:48Z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0x010100547000D7C758CD4FA8D68CA661EBC565</vt:lpwstr>
  </property>
</Properties>
</file>