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Robot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-italic.fntdata"/><Relationship Id="rId10" Type="http://schemas.openxmlformats.org/officeDocument/2006/relationships/slide" Target="slides/slide6.xml"/><Relationship Id="rId54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Controle de versão: contextualização e problemas ao não utilizar… trabalho da faculdade, voltar versões falhas e etc...o processo sempre começa com o commit-&gt; rastreabilidade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Automatização da build -&gt; compilação, download, resolução de dependências , vinculação de bibliotecas , empacotamento… no java é a .jar e o .war, ou relatorios que vão ser usadas por ferramentas de qualidade.. Existem ferramentas de automação para ajudar no processo de build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Jenkins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Jenkins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mencionar o tempo de duração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definir drivers e stubs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msdn.microsoft.com/en-us/library/aa730844(v=vs.80).aspx" TargetMode="External"/><Relationship Id="rId4" Type="http://schemas.openxmlformats.org/officeDocument/2006/relationships/hyperlink" Target="http://iansommerville.com/systems-software-and-technology/giving-up-on-test-first-development/" TargetMode="External"/><Relationship Id="rId5" Type="http://schemas.openxmlformats.org/officeDocument/2006/relationships/hyperlink" Target="http://david.heinemeierhansson.com/2014/tdd-is-dead-long-live-testing.html" TargetMode="External"/><Relationship Id="rId6" Type="http://schemas.openxmlformats.org/officeDocument/2006/relationships/hyperlink" Target="https://martinfowler.com/articles/is-tdd-de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Integração Contínua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Gerência</a:t>
            </a:r>
            <a:r>
              <a:rPr lang="pt-BR"/>
              <a:t> de configuração.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Gerência</a:t>
            </a:r>
            <a:r>
              <a:rPr lang="pt-BR">
                <a:solidFill>
                  <a:srgbClr val="000000"/>
                </a:solidFill>
              </a:rPr>
              <a:t> de configuração se refere ao processo pelo qual  todos os artefatos relevantes ao seu projeto, e as relações entre eles, são armazenados, recuperados, modificados e </a:t>
            </a:r>
            <a:r>
              <a:rPr lang="pt-BR">
                <a:solidFill>
                  <a:srgbClr val="000000"/>
                </a:solidFill>
              </a:rPr>
              <a:t>identificados</a:t>
            </a:r>
            <a:r>
              <a:rPr lang="pt-BR">
                <a:solidFill>
                  <a:srgbClr val="000000"/>
                </a:solidFill>
              </a:rPr>
              <a:t> de maneira </a:t>
            </a:r>
            <a:r>
              <a:rPr lang="pt-BR">
                <a:solidFill>
                  <a:srgbClr val="000000"/>
                </a:solidFill>
              </a:rPr>
              <a:t>única</a:t>
            </a:r>
            <a:r>
              <a:rPr lang="pt-B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Extreme programming (1996)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Refatoração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TDD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Propriedade coletiva de </a:t>
            </a:r>
            <a:r>
              <a:rPr lang="pt-BR">
                <a:solidFill>
                  <a:srgbClr val="000000"/>
                </a:solidFill>
              </a:rPr>
              <a:t>código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Design incremental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Programação em pares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Padrões de códigos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b="1" lang="pt-BR">
                <a:solidFill>
                  <a:srgbClr val="000000"/>
                </a:solidFill>
              </a:rPr>
              <a:t>Integração </a:t>
            </a:r>
            <a:r>
              <a:rPr b="1" lang="pt-BR">
                <a:solidFill>
                  <a:srgbClr val="000000"/>
                </a:solidFill>
              </a:rPr>
              <a:t>contínua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Manifesto ágil (2001)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b="1" lang="pt-BR">
                <a:solidFill>
                  <a:srgbClr val="000000"/>
                </a:solidFill>
              </a:rPr>
              <a:t>Indivíduos e interações</a:t>
            </a:r>
            <a:r>
              <a:rPr lang="pt-BR">
                <a:solidFill>
                  <a:srgbClr val="000000"/>
                </a:solidFill>
              </a:rPr>
              <a:t> mais que processos e ferramentas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b="1" lang="pt-BR">
                <a:solidFill>
                  <a:srgbClr val="000000"/>
                </a:solidFill>
              </a:rPr>
              <a:t>Software em funcionamento</a:t>
            </a:r>
            <a:r>
              <a:rPr lang="pt-BR">
                <a:solidFill>
                  <a:srgbClr val="000000"/>
                </a:solidFill>
              </a:rPr>
              <a:t> mais que documentação abrangente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b="1" lang="pt-BR">
                <a:solidFill>
                  <a:srgbClr val="000000"/>
                </a:solidFill>
              </a:rPr>
              <a:t>Colaboração</a:t>
            </a:r>
            <a:r>
              <a:rPr lang="pt-BR">
                <a:solidFill>
                  <a:srgbClr val="000000"/>
                </a:solidFill>
              </a:rPr>
              <a:t> com o cliente mais que negociação de contratos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b="1" lang="pt-BR">
                <a:solidFill>
                  <a:srgbClr val="000000"/>
                </a:solidFill>
              </a:rPr>
              <a:t>Responder a mudanças</a:t>
            </a:r>
            <a:r>
              <a:rPr lang="pt-BR">
                <a:solidFill>
                  <a:srgbClr val="000000"/>
                </a:solidFill>
              </a:rPr>
              <a:t> mais que seguir um plano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DevOps (2009)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DevOps é o alinhamento do time de desenvolvimento com o time de operações, em relação à processos, ferramentas e responsabilidades, visando acelerar as entregas em produção com um elevado grau de qualidade.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Integração Contínua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20375" y="1767575"/>
            <a:ext cx="8222100" cy="27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Prática</a:t>
            </a:r>
            <a:r>
              <a:rPr b="1" lang="pt-BR">
                <a:solidFill>
                  <a:srgbClr val="000000"/>
                </a:solidFill>
              </a:rPr>
              <a:t> que encoraja </a:t>
            </a:r>
            <a:r>
              <a:rPr b="1" lang="pt-BR">
                <a:solidFill>
                  <a:srgbClr val="000000"/>
                </a:solidFill>
              </a:rPr>
              <a:t>desenvolvedores</a:t>
            </a:r>
            <a:r>
              <a:rPr b="1" lang="pt-BR">
                <a:solidFill>
                  <a:srgbClr val="000000"/>
                </a:solidFill>
              </a:rPr>
              <a:t> a integrar seu trabalho frequentemente para que </a:t>
            </a:r>
            <a:r>
              <a:rPr b="1" lang="pt-BR">
                <a:solidFill>
                  <a:srgbClr val="000000"/>
                </a:solidFill>
              </a:rPr>
              <a:t>possíveis</a:t>
            </a:r>
            <a:r>
              <a:rPr b="1" lang="pt-BR">
                <a:solidFill>
                  <a:srgbClr val="000000"/>
                </a:solidFill>
              </a:rPr>
              <a:t> problemas sejam detectados e corrigidos rapidamente.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Infra estrutura </a:t>
            </a:r>
            <a:r>
              <a:rPr lang="pt-BR"/>
              <a:t>necessária</a:t>
            </a:r>
            <a:r>
              <a:rPr lang="pt-BR"/>
              <a:t> para implementar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Controle de versão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Processo </a:t>
            </a:r>
            <a:r>
              <a:rPr b="1" lang="pt-BR">
                <a:solidFill>
                  <a:srgbClr val="000000"/>
                </a:solidFill>
              </a:rPr>
              <a:t>automatizado</a:t>
            </a:r>
            <a:r>
              <a:rPr lang="pt-BR">
                <a:solidFill>
                  <a:srgbClr val="000000"/>
                </a:solidFill>
              </a:rPr>
              <a:t> de compilação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Aceitação da equipe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Pipeline de Implantação</a:t>
            </a:r>
          </a:p>
        </p:txBody>
      </p:sp>
      <p:sp>
        <p:nvSpPr>
          <p:cNvPr id="158" name="Shape 158"/>
          <p:cNvSpPr/>
          <p:nvPr/>
        </p:nvSpPr>
        <p:spPr>
          <a:xfrm>
            <a:off x="20497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200"/>
              <a:t>Estágio</a:t>
            </a:r>
            <a:r>
              <a:rPr b="1" lang="pt-BR" sz="1200"/>
              <a:t> de Commit</a:t>
            </a:r>
            <a:br>
              <a:rPr lang="pt-BR" sz="1200"/>
            </a:br>
            <a:r>
              <a:rPr lang="pt-BR" sz="1200"/>
              <a:t>Compilação</a:t>
            </a:r>
            <a:br>
              <a:rPr lang="pt-BR" sz="1200"/>
            </a:br>
            <a:r>
              <a:rPr lang="pt-BR" sz="1200"/>
              <a:t>Teste unitários</a:t>
            </a:r>
            <a:br>
              <a:rPr lang="pt-BR" sz="1200"/>
            </a:br>
            <a:r>
              <a:rPr lang="pt-BR" sz="1200"/>
              <a:t>Análise</a:t>
            </a:r>
            <a:br>
              <a:rPr lang="pt-BR" sz="1200"/>
            </a:br>
            <a:r>
              <a:rPr lang="pt-BR" sz="1200"/>
              <a:t>Instaladores</a:t>
            </a:r>
          </a:p>
        </p:txBody>
      </p:sp>
      <p:sp>
        <p:nvSpPr>
          <p:cNvPr id="159" name="Shape 159"/>
          <p:cNvSpPr/>
          <p:nvPr/>
        </p:nvSpPr>
        <p:spPr>
          <a:xfrm>
            <a:off x="1979400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Testes de aceitação automatizados</a:t>
            </a:r>
          </a:p>
        </p:txBody>
      </p:sp>
      <p:sp>
        <p:nvSpPr>
          <p:cNvPr id="160" name="Shape 160"/>
          <p:cNvSpPr/>
          <p:nvPr/>
        </p:nvSpPr>
        <p:spPr>
          <a:xfrm>
            <a:off x="375382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Testes de capacidade automatizados</a:t>
            </a:r>
          </a:p>
        </p:txBody>
      </p:sp>
      <p:sp>
        <p:nvSpPr>
          <p:cNvPr id="161" name="Shape 161"/>
          <p:cNvSpPr/>
          <p:nvPr/>
        </p:nvSpPr>
        <p:spPr>
          <a:xfrm>
            <a:off x="5528250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Teste manuais</a:t>
            </a:r>
            <a:br>
              <a:rPr b="1" lang="pt-BR" sz="1200"/>
            </a:br>
            <a:r>
              <a:rPr lang="pt-BR" sz="1200"/>
              <a:t>Demonstrações</a:t>
            </a:r>
            <a:br>
              <a:rPr lang="pt-BR" sz="1200"/>
            </a:br>
            <a:r>
              <a:rPr lang="pt-BR" sz="1200"/>
              <a:t>Testes exploratórios</a:t>
            </a:r>
          </a:p>
        </p:txBody>
      </p:sp>
      <p:sp>
        <p:nvSpPr>
          <p:cNvPr id="162" name="Shape 162"/>
          <p:cNvSpPr/>
          <p:nvPr/>
        </p:nvSpPr>
        <p:spPr>
          <a:xfrm>
            <a:off x="730267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Entrega de Versão</a:t>
            </a:r>
          </a:p>
        </p:txBody>
      </p:sp>
      <p:sp>
        <p:nvSpPr>
          <p:cNvPr id="163" name="Shape 163"/>
          <p:cNvSpPr/>
          <p:nvPr/>
        </p:nvSpPr>
        <p:spPr>
          <a:xfrm>
            <a:off x="1693537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467950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242375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016800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Pipeline de Implantação </a:t>
            </a:r>
            <a:r>
              <a:rPr lang="pt-BR"/>
              <a:t>prático</a:t>
            </a:r>
          </a:p>
        </p:txBody>
      </p:sp>
      <p:sp>
        <p:nvSpPr>
          <p:cNvPr id="172" name="Shape 172"/>
          <p:cNvSpPr/>
          <p:nvPr/>
        </p:nvSpPr>
        <p:spPr>
          <a:xfrm>
            <a:off x="20497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Codificação</a:t>
            </a:r>
          </a:p>
        </p:txBody>
      </p:sp>
      <p:sp>
        <p:nvSpPr>
          <p:cNvPr id="173" name="Shape 173"/>
          <p:cNvSpPr/>
          <p:nvPr/>
        </p:nvSpPr>
        <p:spPr>
          <a:xfrm>
            <a:off x="1979400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Executa build automatizada para teste e implantação local</a:t>
            </a:r>
          </a:p>
        </p:txBody>
      </p:sp>
      <p:sp>
        <p:nvSpPr>
          <p:cNvPr id="174" name="Shape 174"/>
          <p:cNvSpPr/>
          <p:nvPr/>
        </p:nvSpPr>
        <p:spPr>
          <a:xfrm>
            <a:off x="375382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Atualiza cópia local com o repositório central</a:t>
            </a:r>
          </a:p>
        </p:txBody>
      </p:sp>
      <p:sp>
        <p:nvSpPr>
          <p:cNvPr id="175" name="Shape 175"/>
          <p:cNvSpPr/>
          <p:nvPr/>
        </p:nvSpPr>
        <p:spPr>
          <a:xfrm>
            <a:off x="5528250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Executa build automatizada para teste e implantação local</a:t>
            </a:r>
          </a:p>
        </p:txBody>
      </p:sp>
      <p:sp>
        <p:nvSpPr>
          <p:cNvPr id="176" name="Shape 176"/>
          <p:cNvSpPr/>
          <p:nvPr/>
        </p:nvSpPr>
        <p:spPr>
          <a:xfrm>
            <a:off x="730267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Entrega de Versão</a:t>
            </a:r>
          </a:p>
        </p:txBody>
      </p:sp>
      <p:sp>
        <p:nvSpPr>
          <p:cNvPr id="177" name="Shape 177"/>
          <p:cNvSpPr/>
          <p:nvPr/>
        </p:nvSpPr>
        <p:spPr>
          <a:xfrm>
            <a:off x="1693537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467950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242375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016800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Pipeline de Implantação prático</a:t>
            </a:r>
          </a:p>
        </p:txBody>
      </p:sp>
      <p:sp>
        <p:nvSpPr>
          <p:cNvPr id="186" name="Shape 186"/>
          <p:cNvSpPr/>
          <p:nvPr/>
        </p:nvSpPr>
        <p:spPr>
          <a:xfrm>
            <a:off x="20497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Codificação</a:t>
            </a:r>
          </a:p>
        </p:txBody>
      </p:sp>
      <p:sp>
        <p:nvSpPr>
          <p:cNvPr id="187" name="Shape 187"/>
          <p:cNvSpPr/>
          <p:nvPr/>
        </p:nvSpPr>
        <p:spPr>
          <a:xfrm>
            <a:off x="1979400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Executa build automatizada para teste e implantação local</a:t>
            </a:r>
          </a:p>
        </p:txBody>
      </p:sp>
      <p:sp>
        <p:nvSpPr>
          <p:cNvPr id="188" name="Shape 188"/>
          <p:cNvSpPr/>
          <p:nvPr/>
        </p:nvSpPr>
        <p:spPr>
          <a:xfrm>
            <a:off x="375382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Atualiza cópia local com o repositório central</a:t>
            </a:r>
          </a:p>
        </p:txBody>
      </p:sp>
      <p:sp>
        <p:nvSpPr>
          <p:cNvPr id="189" name="Shape 189"/>
          <p:cNvSpPr/>
          <p:nvPr/>
        </p:nvSpPr>
        <p:spPr>
          <a:xfrm>
            <a:off x="5528250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Executa build automatizada para teste e implantação local</a:t>
            </a:r>
          </a:p>
        </p:txBody>
      </p:sp>
      <p:sp>
        <p:nvSpPr>
          <p:cNvPr id="190" name="Shape 190"/>
          <p:cNvSpPr/>
          <p:nvPr/>
        </p:nvSpPr>
        <p:spPr>
          <a:xfrm>
            <a:off x="7302675" y="2397400"/>
            <a:ext cx="1443900" cy="13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200"/>
              <a:t>Entrega de Versão</a:t>
            </a:r>
          </a:p>
        </p:txBody>
      </p:sp>
      <p:sp>
        <p:nvSpPr>
          <p:cNvPr id="191" name="Shape 191"/>
          <p:cNvSpPr/>
          <p:nvPr/>
        </p:nvSpPr>
        <p:spPr>
          <a:xfrm>
            <a:off x="1693537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467950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242375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016800" y="2990200"/>
            <a:ext cx="2412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64725" y="4251150"/>
            <a:ext cx="8222100" cy="33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rgbClr val="FF0000"/>
                </a:solidFill>
              </a:rPr>
              <a:t>No mínimo uma vez por dia, se não for possível então que pelo menos atualize a cópia local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Software de integração contínua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Automatizam o processo de build após cada commit no repositório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 geral.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Encontrar uma boa solução para um problema existente e entregar esta solução para o cliente com o menor tempo possível.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 (1).jp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9144000" cy="754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 (1).jp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39250"/>
            <a:ext cx="9186149" cy="75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Requisitos para a Integração Contínua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Controle de versão;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Commits frequentes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Testes automatizados.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Controle de Versão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Trabalho em equipe;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Controle do histórico;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Ramificações (branches).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Check-ins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71875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Check-ins(commits) regulares para o </a:t>
            </a:r>
            <a:r>
              <a:rPr b="1" lang="pt-BR">
                <a:solidFill>
                  <a:srgbClr val="000000"/>
                </a:solidFill>
              </a:rPr>
              <a:t>trunk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Menor risco no desenvolvimento.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Software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Forma de procurar garantir que o produto de software atende aos requisitos que foram definidos para ele.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“o processo de execução de um programa com a intenção de encontrar erros.” (Myers, 2004)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Tipos de teste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Funcional (Obs: nome não relacionado aos requisitos funcionais);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Estrutural;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baseado em defeito.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Fases de teste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Delamaro (2016) e Baresi (2006) definem as seguintes fases de testes: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Unitário;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de Integração;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de Sistema;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de Aceitação;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pt-BR">
                <a:solidFill>
                  <a:srgbClr val="000000"/>
                </a:solidFill>
              </a:rPr>
              <a:t>Teste de Regressão.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Unidade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37" y="1977225"/>
            <a:ext cx="8319925" cy="25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Integração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003950"/>
            <a:ext cx="8222101" cy="2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Foco da abordagem.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Unir e coordenar todas as atividades do processo de desenvolvimento do software a fim de torná-las mais eficientes e confiáveis.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Fazer com que a equipe trabalhe junto e coopere durante o processo, de maneira eficiente.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Sistema e Aceitação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" y="2009312"/>
            <a:ext cx="8162925" cy="2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Unidade e Teste de Integração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" y="1893050"/>
            <a:ext cx="90963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Sistema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Teste de integração de mais alto nível.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SO, banco de dados, hardware, manual do usuário, treinamento,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Aceitação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Verificar se o programa desenvolvido atende às exigências do cliente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Regressão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Verifica s</a:t>
            </a:r>
            <a:r>
              <a:rPr lang="pt-BR">
                <a:solidFill>
                  <a:srgbClr val="000000"/>
                </a:solidFill>
              </a:rPr>
              <a:t>e nenhum efeito colateral foi introduzido.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Na IC, os testes unitários e de integração já escritos são também caracterizados como testes de regressão, já que são executados a cada commit.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Tempo de execução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Testes são executados a cada commit.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Duração vs Cobertura.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Integração Contínua no GitHub</a:t>
            </a:r>
          </a:p>
        </p:txBody>
      </p:sp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471975" y="831500"/>
            <a:ext cx="53001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Fork: Produção -&gt; Fork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Clone: Fork -&gt; Local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Commits: Local -&gt; Local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Push: Local -&gt; Fork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PR (Pull Request):  Fork -&gt; Produção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Fetch: Produção -&gt; Local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Branches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Ferramentas de automação</a:t>
            </a:r>
          </a:p>
        </p:txBody>
      </p:sp>
      <p:pic>
        <p:nvPicPr>
          <p:cNvPr descr="GitHub.png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12" y="831487"/>
            <a:ext cx="31527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Princípios da Integração Contínua</a:t>
            </a:r>
          </a:p>
        </p:txBody>
      </p:sp>
      <p:sp>
        <p:nvSpPr>
          <p:cNvPr id="309" name="Shape 309"/>
          <p:cNvSpPr txBox="1"/>
          <p:nvPr>
            <p:ph idx="4294967295" type="body"/>
          </p:nvPr>
        </p:nvSpPr>
        <p:spPr>
          <a:xfrm>
            <a:off x="471975" y="831500"/>
            <a:ext cx="53001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Não introduza código novo se os testes estão falhando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Código novo dificulta a solução do problema existente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Testes não garantem a validade do código novo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Atualize sua cópia local com o ambiente de produção (fetch) e rode testes antes de um PR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Garante que suas mudanças funcionam com a versão mais atual do código de produção</a:t>
            </a:r>
          </a:p>
        </p:txBody>
      </p:sp>
      <p:pic>
        <p:nvPicPr>
          <p:cNvPr descr="GitHub.png"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12" y="831487"/>
            <a:ext cx="31527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Princípios da Integração Contínua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71900" y="2425700"/>
            <a:ext cx="7812000" cy="21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Espere o sucesso dos testes para começar uma nova tarefa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Não comente testes que estão falhando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Nunca pare de trabalhar com o código de produção quebrado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Limite de tempo para correção de problemas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Princípios da Integração Contínua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71900" y="2645825"/>
            <a:ext cx="8222100" cy="10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Assuma responsabilidade pelas quebras causadas por suas mudanças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Esteja sempre preparado para voltar à revisão anterior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Obstáculos</a:t>
            </a:r>
            <a:r>
              <a:rPr lang="pt-BR"/>
              <a:t> a serem superados.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Implantar o software manualmente: </a:t>
            </a:r>
            <a:r>
              <a:rPr lang="pt-BR">
                <a:solidFill>
                  <a:srgbClr val="000000"/>
                </a:solidFill>
              </a:rPr>
              <a:t>Obtemos este problema quando olhamos para cada passo no processo de implantação do software de forma isolada, </a:t>
            </a:r>
            <a:r>
              <a:rPr lang="pt-BR">
                <a:solidFill>
                  <a:srgbClr val="000000"/>
                </a:solidFill>
              </a:rPr>
              <a:t>atômica</a:t>
            </a:r>
            <a:r>
              <a:rPr lang="pt-BR">
                <a:solidFill>
                  <a:srgbClr val="000000"/>
                </a:solidFill>
              </a:rPr>
              <a:t>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-Testes manuais para confirmar funcionamento da aplicação.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-Correção no processo de entrega de uma versão no dia em que o mesmo está sendo </a:t>
            </a:r>
            <a:r>
              <a:rPr lang="pt-BR">
                <a:solidFill>
                  <a:srgbClr val="000000"/>
                </a:solidFill>
              </a:rPr>
              <a:t>executado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	</a:t>
            </a:r>
            <a:r>
              <a:rPr b="1" lang="pt-BR">
                <a:solidFill>
                  <a:srgbClr val="000000"/>
                </a:solidFill>
              </a:rPr>
              <a:t>Solução:</a:t>
            </a:r>
            <a:r>
              <a:rPr lang="pt-BR">
                <a:solidFill>
                  <a:srgbClr val="000000"/>
                </a:solidFill>
              </a:rPr>
              <a:t> Automatizar ao </a:t>
            </a:r>
            <a:r>
              <a:rPr lang="pt-BR">
                <a:solidFill>
                  <a:srgbClr val="000000"/>
                </a:solidFill>
              </a:rPr>
              <a:t>máximo</a:t>
            </a:r>
            <a:r>
              <a:rPr lang="pt-BR">
                <a:solidFill>
                  <a:srgbClr val="000000"/>
                </a:solidFill>
              </a:rPr>
              <a:t> o processo de implantação.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Práticas da Integração Contínua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eXtreme Programming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Princípio de XP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Integração Contínua x Entrega Incremental</a:t>
            </a:r>
          </a:p>
          <a:p>
            <a:pPr indent="-330200" lvl="2" marL="1371600" rtl="0">
              <a:spcBef>
                <a:spcPts val="0"/>
              </a:spcBef>
              <a:buClr>
                <a:srgbClr val="000000"/>
              </a:buClr>
              <a:buSzPct val="100000"/>
              <a:buChar char="■"/>
            </a:pPr>
            <a:r>
              <a:rPr lang="pt-BR" sz="1600">
                <a:solidFill>
                  <a:srgbClr val="000000"/>
                </a:solidFill>
              </a:rPr>
              <a:t>Releases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Testes unitários lentos que funcionam não funcionam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Práticas da Integração Contínua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Falhas arquiteturais causam erros de aceitação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Regras de arquitetura e estrutura da aplicação devem ser cobertas em testes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Javascript Isomórfico (Isomorphic Javascript)</a:t>
            </a:r>
          </a:p>
          <a:p>
            <a:pPr indent="-330200" lvl="0" marL="13716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600">
                <a:solidFill>
                  <a:srgbClr val="000000"/>
                </a:solidFill>
              </a:rPr>
              <a:t>google-cloud - apenas NodeJS</a:t>
            </a:r>
          </a:p>
          <a:p>
            <a:pPr indent="-330200" lvl="0" marL="13716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600">
                <a:solidFill>
                  <a:srgbClr val="000000"/>
                </a:solidFill>
              </a:rPr>
              <a:t>document  - apenas browser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Práticas da Integração Contínua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Divergência de estilo de código causa erro de aceitação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pt-BR" sz="1600">
                <a:solidFill>
                  <a:srgbClr val="000000"/>
                </a:solidFill>
              </a:rPr>
              <a:t>Linters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Go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pt-BR" sz="1600">
                <a:solidFill>
                  <a:srgbClr val="000000"/>
                </a:solidFill>
              </a:rPr>
              <a:t>go fmt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Javascript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pt-BR" sz="1600">
                <a:solidFill>
                  <a:srgbClr val="000000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 Driven Development (TDD)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Testes são escritos antes do código a ser testado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FF0000"/>
                </a:solidFill>
              </a:rPr>
              <a:t>Red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>
                <a:solidFill>
                  <a:srgbClr val="00FF00"/>
                </a:solidFill>
              </a:rPr>
              <a:t>Green</a:t>
            </a:r>
            <a:r>
              <a:rPr lang="pt-BR">
                <a:solidFill>
                  <a:srgbClr val="000000"/>
                </a:solidFill>
              </a:rPr>
              <a:t>, </a:t>
            </a:r>
            <a:r>
              <a:rPr lang="pt-BR">
                <a:solidFill>
                  <a:srgbClr val="0000FF"/>
                </a:solidFill>
              </a:rPr>
              <a:t>Refactor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</a:rPr>
              <a:t>Escreva um teste e o execute. É essencial que ele </a:t>
            </a:r>
            <a:r>
              <a:rPr b="1" lang="pt-BR" sz="1800">
                <a:solidFill>
                  <a:srgbClr val="FF0000"/>
                </a:solidFill>
              </a:rPr>
              <a:t>falhe</a:t>
            </a:r>
            <a:r>
              <a:rPr lang="pt-BR" sz="1800">
                <a:solidFill>
                  <a:srgbClr val="000000"/>
                </a:solidFill>
              </a:rPr>
              <a:t>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pt-BR" sz="1800">
                <a:solidFill>
                  <a:srgbClr val="000000"/>
                </a:solidFill>
              </a:rPr>
              <a:t>No código, faça a o que for preciso para que o teste </a:t>
            </a:r>
            <a:r>
              <a:rPr b="1" lang="pt-BR" sz="1800">
                <a:solidFill>
                  <a:srgbClr val="00FF00"/>
                </a:solidFill>
              </a:rPr>
              <a:t>passe</a:t>
            </a:r>
            <a:r>
              <a:rPr lang="pt-BR" sz="1800">
                <a:solidFill>
                  <a:srgbClr val="000000"/>
                </a:solidFill>
              </a:rPr>
              <a:t>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pt-BR" sz="1800">
                <a:solidFill>
                  <a:srgbClr val="0000FF"/>
                </a:solidFill>
              </a:rPr>
              <a:t>Refatore </a:t>
            </a:r>
            <a:r>
              <a:rPr lang="pt-BR" sz="1800">
                <a:solidFill>
                  <a:srgbClr val="000000"/>
                </a:solidFill>
              </a:rPr>
              <a:t>o código, melhorando legibilidade e adequando aos padrões do projeto.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Se o código existe, então está testado.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 Driven Development (TDD)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YAGNI (You ain’t gonna need it)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KISS (Keep it simple stupid)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Aprender o sistema estudando resultados de testes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“...única maneira eficaz de obter cobertura excelente é através de TDD[...] é essencial para que seja alcançada a prática de entrega contínua”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Jez Humble, Estrutura de Dados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 Driven Development (TDD)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1764"/>
              </a:lnSpc>
              <a:spcBef>
                <a:spcPts val="2400"/>
              </a:spcBef>
              <a:spcAft>
                <a:spcPts val="4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6F5ED"/>
                </a:highlight>
              </a:rPr>
              <a:t>“</a:t>
            </a:r>
            <a:r>
              <a:rPr lang="pt-BR">
                <a:solidFill>
                  <a:srgbClr val="000000"/>
                </a:solidFill>
              </a:rPr>
              <a:t>Think-first rather than test-first is the way to go.” - Ian Sommerville</a:t>
            </a:r>
          </a:p>
          <a:p>
            <a:pPr lvl="0" rtl="0">
              <a:lnSpc>
                <a:spcPct val="111764"/>
              </a:lnSpc>
              <a:spcBef>
                <a:spcPts val="2400"/>
              </a:spcBef>
              <a:spcAft>
                <a:spcPts val="4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6F5ED"/>
                </a:highlight>
              </a:rPr>
              <a:t>“TDD is dead. Long live testing.” - David Hansson (Ruby on Rails)</a:t>
            </a:r>
          </a:p>
          <a:p>
            <a:pPr lvl="0" rtl="0">
              <a:lnSpc>
                <a:spcPct val="111764"/>
              </a:lnSpc>
              <a:spcBef>
                <a:spcPts val="2400"/>
              </a:spcBef>
              <a:spcAft>
                <a:spcPts val="4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6F5ED"/>
                </a:highlight>
              </a:rPr>
              <a:t>“Is TDD Dead?” - Martin Fowler, Kent Beck (XP), David Hansson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Como </a:t>
            </a:r>
            <a:r>
              <a:rPr lang="pt-BR">
                <a:solidFill>
                  <a:srgbClr val="000000"/>
                </a:solidFill>
              </a:rPr>
              <a:t>desfecho da dinâmica, apresentaremos a conclusão de maneira geral para todos.</a:t>
            </a:r>
            <a:r>
              <a:rPr lang="pt-BR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370" name="Shape 370"/>
          <p:cNvSpPr txBox="1"/>
          <p:nvPr>
            <p:ph idx="4294967295" type="body"/>
          </p:nvPr>
        </p:nvSpPr>
        <p:spPr>
          <a:xfrm>
            <a:off x="471900" y="811025"/>
            <a:ext cx="8222100" cy="38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HUMBLE, J.; FARLEY, D. </a:t>
            </a:r>
            <a:r>
              <a:rPr b="1" lang="pt-BR" sz="1100">
                <a:solidFill>
                  <a:srgbClr val="000000"/>
                </a:solidFill>
                <a:highlight>
                  <a:srgbClr val="FFFFFF"/>
                </a:highlight>
              </a:rPr>
              <a:t>Entrega contínua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: como entregar software. Porto Alegre: Bookman, 2013. 496p.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DELAMARO, Márcio Eduardo; MALDONADO, José Carlos - </a:t>
            </a:r>
            <a:r>
              <a:rPr b="1" lang="pt-BR" sz="1100">
                <a:solidFill>
                  <a:srgbClr val="000000"/>
                </a:solidFill>
                <a:highlight>
                  <a:srgbClr val="FFFFFF"/>
                </a:highlight>
              </a:rPr>
              <a:t>Introdução ao Teste de Software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 - 2 Ed. Elsevier - Campus, 2016.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BINDER, R. V. </a:t>
            </a:r>
            <a:r>
              <a:rPr b="1" lang="pt-BR" sz="1100">
                <a:solidFill>
                  <a:srgbClr val="000000"/>
                </a:solidFill>
                <a:highlight>
                  <a:srgbClr val="FFFFFF"/>
                </a:highlight>
              </a:rPr>
              <a:t>Testing object-oriented systems: Models, patterns and tools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, v. 1. Addison Wesley Longman, Inc., 1999.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MYERS, G. </a:t>
            </a:r>
            <a:r>
              <a:rPr b="1" lang="pt-BR" sz="1100">
                <a:solidFill>
                  <a:srgbClr val="000000"/>
                </a:solidFill>
                <a:highlight>
                  <a:srgbClr val="FFFFFF"/>
                </a:highlight>
              </a:rPr>
              <a:t>The art of software testing.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 John Wiley and Sons, 2004.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BARESI, L., PEZZÈ, M. </a:t>
            </a:r>
            <a:r>
              <a:rPr b="1" lang="pt-BR" sz="1100">
                <a:solidFill>
                  <a:srgbClr val="000000"/>
                </a:solidFill>
                <a:highlight>
                  <a:srgbClr val="FFFFFF"/>
                </a:highlight>
              </a:rPr>
              <a:t>An Introduction to Software Testing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. Electronic Notes in Theoretical Computer Science, Vol. 148, No. 1, pp. 89-111, 2006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</a:rPr>
              <a:t>NEVES, Vânia de Oliveira. </a:t>
            </a:r>
            <a:r>
              <a:rPr b="1" i="1" lang="pt-BR" sz="1100">
                <a:solidFill>
                  <a:srgbClr val="000000"/>
                </a:solidFill>
              </a:rPr>
              <a:t>A</a:t>
            </a:r>
            <a:r>
              <a:rPr b="1" lang="pt-BR" sz="1100">
                <a:solidFill>
                  <a:srgbClr val="000000"/>
                </a:solidFill>
              </a:rPr>
              <a:t>utomatização do teste estrutural de software de veículos autônomos para apoio ao teste de campo</a:t>
            </a:r>
            <a:r>
              <a:rPr lang="pt-BR" sz="1100">
                <a:solidFill>
                  <a:srgbClr val="000000"/>
                </a:solidFill>
              </a:rPr>
              <a:t>. São Carlos : Instituto de Ciências Matemáticas e de Computação, Universidade de São Paulo, 2015. Tese de Doutorado em Ciências de Computação e Matemática Computacional. 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O que significa integração contínua?,  Disponivel em  &lt;https://aws.amazon.com/pt/devops/continuous-integration/&gt; Acesso 15 maio 2017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376" name="Shape 376"/>
          <p:cNvSpPr txBox="1"/>
          <p:nvPr>
            <p:ph idx="4294967295" type="body"/>
          </p:nvPr>
        </p:nvSpPr>
        <p:spPr>
          <a:xfrm>
            <a:off x="471900" y="811025"/>
            <a:ext cx="8222100" cy="38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pt-BR" sz="1100">
                <a:solidFill>
                  <a:srgbClr val="000000"/>
                </a:solidFill>
              </a:rPr>
              <a:t>Sato, D. </a:t>
            </a:r>
            <a:r>
              <a:rPr b="1" lang="pt-BR" sz="1100">
                <a:solidFill>
                  <a:srgbClr val="000000"/>
                </a:solidFill>
              </a:rPr>
              <a:t>DevOps na prática</a:t>
            </a:r>
            <a:r>
              <a:rPr lang="pt-BR" sz="1100">
                <a:solidFill>
                  <a:srgbClr val="000000"/>
                </a:solidFill>
              </a:rPr>
              <a:t> entrega de software confiável e automatizada, São Paulo, 2013. 262p.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Comparison of continuous integration software</a:t>
            </a:r>
            <a:r>
              <a:rPr lang="pt-BR" sz="1100">
                <a:solidFill>
                  <a:srgbClr val="000000"/>
                </a:solidFill>
              </a:rPr>
              <a:t>,  Disponivel em  &lt;https://en.wikipedia.org/wiki/Comparison_of_continuous_integration_software/&gt; Acesso 15 maio 2017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O que é DevOps?</a:t>
            </a:r>
            <a:r>
              <a:rPr lang="pt-BR" sz="1100">
                <a:solidFill>
                  <a:srgbClr val="000000"/>
                </a:solidFill>
              </a:rPr>
              <a:t> &lt;https://www.ibm.com/developerworks/community/blogs/rationalbrasil/entry/o_que_devops?lang=en/&gt; Acesso 15 Maio 2017</a:t>
            </a:r>
          </a:p>
          <a:p>
            <a:pPr indent="-298450" lvl="0" marL="457200" rtl="0">
              <a:lnSpc>
                <a:spcPct val="1167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Guidelines for Test-Driven Development</a:t>
            </a:r>
            <a:r>
              <a:rPr lang="pt-BR" sz="1100">
                <a:solidFill>
                  <a:srgbClr val="000000"/>
                </a:solidFill>
              </a:rPr>
              <a:t> &lt;</a:t>
            </a:r>
            <a:r>
              <a:rPr lang="pt-BR" sz="1100" u="sng">
                <a:solidFill>
                  <a:srgbClr val="000000"/>
                </a:solidFill>
                <a:hlinkClick r:id="rId3"/>
              </a:rPr>
              <a:t>https://msdn.microsoft.com/en-us/library/aa730844(v=vs.80).aspx</a:t>
            </a:r>
            <a:r>
              <a:rPr lang="pt-BR" sz="1100">
                <a:solidFill>
                  <a:srgbClr val="000000"/>
                </a:solidFill>
              </a:rPr>
              <a:t>&gt;</a:t>
            </a:r>
          </a:p>
          <a:p>
            <a:pPr indent="-2984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pt-BR" sz="1100">
                <a:solidFill>
                  <a:srgbClr val="000000"/>
                </a:solidFill>
                <a:highlight>
                  <a:srgbClr val="FFFFFF"/>
                </a:highlight>
              </a:rPr>
              <a:t>Giving up on test-first development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 &lt;</a:t>
            </a:r>
            <a:r>
              <a:rPr lang="pt-BR" sz="11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http://iansommerville.com/systems-software-and-technology/giving-up-on-test-first-development/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&gt; </a:t>
            </a:r>
            <a:r>
              <a:rPr lang="pt-BR" sz="1100">
                <a:solidFill>
                  <a:srgbClr val="000000"/>
                </a:solidFill>
              </a:rPr>
              <a:t>Acesso 15 maio 2017</a:t>
            </a:r>
          </a:p>
          <a:p>
            <a:pPr indent="-298450" lvl="0" marL="457200" rtl="0">
              <a:lnSpc>
                <a:spcPct val="111764"/>
              </a:lnSpc>
              <a:spcBef>
                <a:spcPts val="2400"/>
              </a:spcBef>
              <a:spcAft>
                <a:spcPts val="400"/>
              </a:spcAft>
              <a:buClr>
                <a:srgbClr val="000000"/>
              </a:buClr>
              <a:buSzPct val="100000"/>
              <a:buChar char="●"/>
            </a:pPr>
            <a:r>
              <a:rPr b="1" lang="pt-BR" sz="1100">
                <a:solidFill>
                  <a:srgbClr val="000000"/>
                </a:solidFill>
                <a:highlight>
                  <a:srgbClr val="F6F5ED"/>
                </a:highlight>
              </a:rPr>
              <a:t>TDD is dead. Long live testing.</a:t>
            </a:r>
            <a:r>
              <a:rPr lang="pt-BR" sz="1100">
                <a:solidFill>
                  <a:srgbClr val="000000"/>
                </a:solidFill>
                <a:highlight>
                  <a:srgbClr val="F6F5ED"/>
                </a:highlight>
              </a:rPr>
              <a:t> &lt;</a:t>
            </a:r>
            <a:r>
              <a:rPr lang="pt-BR" sz="1100" u="sng">
                <a:solidFill>
                  <a:srgbClr val="000000"/>
                </a:solidFill>
                <a:highlight>
                  <a:srgbClr val="F6F5ED"/>
                </a:highlight>
                <a:hlinkClick r:id="rId5"/>
              </a:rPr>
              <a:t>http://david.heinemeierhansson.com/2014/tdd-is-dead-long-live-testing.html</a:t>
            </a:r>
            <a:r>
              <a:rPr lang="pt-BR" sz="1100">
                <a:solidFill>
                  <a:srgbClr val="000000"/>
                </a:solidFill>
                <a:highlight>
                  <a:srgbClr val="F6F5ED"/>
                </a:highlight>
              </a:rPr>
              <a:t>&gt; </a:t>
            </a:r>
            <a:r>
              <a:rPr lang="pt-BR" sz="1100">
                <a:solidFill>
                  <a:srgbClr val="000000"/>
                </a:solidFill>
              </a:rPr>
              <a:t>Acesso 15 maio 2017</a:t>
            </a:r>
          </a:p>
          <a:p>
            <a:pPr indent="-298450" lvl="0" marL="457200" rtl="0">
              <a:lnSpc>
                <a:spcPct val="111764"/>
              </a:lnSpc>
              <a:spcBef>
                <a:spcPts val="2400"/>
              </a:spcBef>
              <a:spcAft>
                <a:spcPts val="400"/>
              </a:spcAft>
              <a:buClr>
                <a:srgbClr val="000000"/>
              </a:buClr>
              <a:buSzPct val="100000"/>
              <a:buChar char="●"/>
            </a:pPr>
            <a:r>
              <a:rPr b="1" lang="pt-BR" sz="1100">
                <a:solidFill>
                  <a:srgbClr val="000000"/>
                </a:solidFill>
                <a:highlight>
                  <a:srgbClr val="F6F5ED"/>
                </a:highlight>
              </a:rPr>
              <a:t>Is TDD dead? </a:t>
            </a:r>
            <a:r>
              <a:rPr lang="pt-BR" sz="1100">
                <a:solidFill>
                  <a:srgbClr val="000000"/>
                </a:solidFill>
                <a:highlight>
                  <a:srgbClr val="F6F5ED"/>
                </a:highlight>
              </a:rPr>
              <a:t>&lt;</a:t>
            </a:r>
            <a:r>
              <a:rPr lang="pt-BR" sz="1100" u="sng">
                <a:solidFill>
                  <a:schemeClr val="hlink"/>
                </a:solidFill>
                <a:highlight>
                  <a:srgbClr val="F6F5ED"/>
                </a:highlight>
                <a:hlinkClick r:id="rId6"/>
              </a:rPr>
              <a:t>https://martinfowler.com/articles/is-tdd-dead/</a:t>
            </a:r>
            <a:r>
              <a:rPr lang="pt-BR" sz="1100">
                <a:solidFill>
                  <a:srgbClr val="000000"/>
                </a:solidFill>
                <a:highlight>
                  <a:srgbClr val="F6F5ED"/>
                </a:highlight>
              </a:rPr>
              <a:t>&gt; </a:t>
            </a:r>
            <a:r>
              <a:rPr lang="pt-BR" sz="1100">
                <a:solidFill>
                  <a:srgbClr val="000000"/>
                </a:solidFill>
              </a:rPr>
              <a:t>Acesso 15 maio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Obstáculos a serem superados.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Implantar em um ambiente similar ao de produção somente quando o desenvolvimento estiver completo:  </a:t>
            </a:r>
            <a:r>
              <a:rPr lang="pt-BR">
                <a:solidFill>
                  <a:srgbClr val="000000"/>
                </a:solidFill>
              </a:rPr>
              <a:t>quando o ambiente em que a aplicação vai ser implantada é diferente do esperado.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	-Há pouca ou nenhuma colaboração entre o time de desenvolvimento e as pessoas que fazem a implantação do software.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	</a:t>
            </a:r>
            <a:r>
              <a:rPr b="1" lang="pt-BR">
                <a:solidFill>
                  <a:srgbClr val="000000"/>
                </a:solidFill>
              </a:rPr>
              <a:t>Solução:</a:t>
            </a:r>
            <a:r>
              <a:rPr lang="pt-BR">
                <a:solidFill>
                  <a:srgbClr val="000000"/>
                </a:solidFill>
              </a:rPr>
              <a:t> integrar todas as atividades de teste, implantação e entrega de versão ao processo de desenvolvimento.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Obstáculos a serem superados.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Gerência de configuração manual dos ambientes de produção: </a:t>
            </a:r>
            <a:r>
              <a:rPr lang="pt-BR">
                <a:solidFill>
                  <a:srgbClr val="000000"/>
                </a:solidFill>
              </a:rPr>
              <a:t>Gerenciar a configuração dos seus ambientes de produção por meio de uma equipe de operação.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-A equipe de operações demora muito para preparar o ambiente para entrega de uma versão.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Solução:</a:t>
            </a:r>
            <a:r>
              <a:rPr lang="pt-BR">
                <a:solidFill>
                  <a:srgbClr val="000000"/>
                </a:solidFill>
              </a:rPr>
              <a:t> implantar um sistema de controle de versão para automatizar o processo.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automatizar o processo de entrega?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60950" y="18840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Se o processo de entrega não é automatizado, ele não é </a:t>
            </a:r>
            <a:r>
              <a:rPr lang="pt-BR">
                <a:solidFill>
                  <a:srgbClr val="000000"/>
                </a:solidFill>
              </a:rPr>
              <a:t>passível</a:t>
            </a:r>
            <a:r>
              <a:rPr lang="pt-BR">
                <a:solidFill>
                  <a:srgbClr val="000000"/>
                </a:solidFill>
              </a:rPr>
              <a:t> de repetição. Ou seja cada processo se torna um processo </a:t>
            </a:r>
            <a:r>
              <a:rPr lang="pt-BR">
                <a:solidFill>
                  <a:srgbClr val="000000"/>
                </a:solidFill>
              </a:rPr>
              <a:t>único</a:t>
            </a:r>
            <a:r>
              <a:rPr lang="pt-BR">
                <a:solidFill>
                  <a:srgbClr val="000000"/>
                </a:solidFill>
              </a:rPr>
              <a:t>, logo é uma tarefa muito mais complexa de se </a:t>
            </a:r>
            <a:r>
              <a:rPr lang="pt-BR">
                <a:solidFill>
                  <a:srgbClr val="000000"/>
                </a:solidFill>
              </a:rPr>
              <a:t>analisar</a:t>
            </a:r>
            <a:r>
              <a:rPr lang="pt-BR">
                <a:solidFill>
                  <a:srgbClr val="000000"/>
                </a:solidFill>
              </a:rPr>
              <a:t> para buscar uma futura otimização.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utilizar-se de entregas frequentes?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Quando </a:t>
            </a:r>
            <a:r>
              <a:rPr lang="pt-BR">
                <a:solidFill>
                  <a:srgbClr val="000000"/>
                </a:solidFill>
              </a:rPr>
              <a:t>possuímos</a:t>
            </a:r>
            <a:r>
              <a:rPr lang="pt-BR">
                <a:solidFill>
                  <a:srgbClr val="000000"/>
                </a:solidFill>
              </a:rPr>
              <a:t> entregas de maneira mais frequente, </a:t>
            </a:r>
            <a:r>
              <a:rPr lang="pt-BR">
                <a:solidFill>
                  <a:srgbClr val="000000"/>
                </a:solidFill>
              </a:rPr>
              <a:t>diminuímos</a:t>
            </a:r>
            <a:r>
              <a:rPr lang="pt-BR">
                <a:solidFill>
                  <a:srgbClr val="000000"/>
                </a:solidFill>
              </a:rPr>
              <a:t> a </a:t>
            </a:r>
            <a:r>
              <a:rPr lang="pt-BR">
                <a:solidFill>
                  <a:srgbClr val="000000"/>
                </a:solidFill>
              </a:rPr>
              <a:t>discrepância</a:t>
            </a:r>
            <a:r>
              <a:rPr lang="pt-BR">
                <a:solidFill>
                  <a:srgbClr val="000000"/>
                </a:solidFill>
              </a:rPr>
              <a:t>  entre as versões, reduzindo assim os riscos recorrentes ao funcionamento do software e facilitando assim o processo de reversão quando encontrado um erro. </a:t>
            </a:r>
            <a:r>
              <a:rPr lang="pt-BR">
                <a:solidFill>
                  <a:srgbClr val="000000"/>
                </a:solidFill>
              </a:rPr>
              <a:t>Além</a:t>
            </a:r>
            <a:r>
              <a:rPr lang="pt-BR">
                <a:solidFill>
                  <a:srgbClr val="000000"/>
                </a:solidFill>
              </a:rPr>
              <a:t> de possibilitar um feedback mais </a:t>
            </a:r>
            <a:r>
              <a:rPr lang="pt-BR">
                <a:solidFill>
                  <a:srgbClr val="000000"/>
                </a:solidFill>
              </a:rPr>
              <a:t>rápido</a:t>
            </a:r>
            <a:r>
              <a:rPr lang="pt-BR">
                <a:solidFill>
                  <a:srgbClr val="000000"/>
                </a:solidFill>
              </a:rPr>
              <a:t> e constante.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devemos utilizar um controle de versão?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Todo artefato utilizado durante a produção e entrega do software deve ser mantido em algum tipo de sistema de versionamento, e isto deve ser classificado de acordo com seu </a:t>
            </a:r>
            <a:r>
              <a:rPr lang="pt-BR">
                <a:solidFill>
                  <a:srgbClr val="000000"/>
                </a:solidFill>
              </a:rPr>
              <a:t>nível</a:t>
            </a:r>
            <a:r>
              <a:rPr lang="pt-BR">
                <a:solidFill>
                  <a:srgbClr val="000000"/>
                </a:solidFill>
              </a:rPr>
              <a:t> de </a:t>
            </a:r>
            <a:r>
              <a:rPr lang="pt-BR">
                <a:solidFill>
                  <a:srgbClr val="000000"/>
                </a:solidFill>
              </a:rPr>
              <a:t>importância</a:t>
            </a:r>
            <a:r>
              <a:rPr lang="pt-B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