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59" r:id="rId4"/>
    <p:sldId id="261" r:id="rId5"/>
    <p:sldId id="262" r:id="rId6"/>
    <p:sldId id="264" r:id="rId7"/>
    <p:sldId id="272" r:id="rId8"/>
    <p:sldId id="265" r:id="rId9"/>
    <p:sldId id="266" r:id="rId10"/>
    <p:sldId id="267" r:id="rId11"/>
    <p:sldId id="273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BFD"/>
    <a:srgbClr val="FFCCFF"/>
    <a:srgbClr val="D37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7EC00-8183-46BF-9594-2169D7CEF8B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A5B5C-04E5-4CA5-B77D-5A1ABEF5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B804-F83A-4B80-A8D5-4401B45DFD12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B78-2512-454C-A2E3-D35DE39C9225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5FD3-FEA9-41A8-9034-66A2882FA81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5130-ED9C-4D76-AB83-0FDF3C81640C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4EFF-2E8A-4917-80F9-A2CB1B7D2A64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AADF-081A-4398-9598-377C917BA472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9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C111-B842-4207-8F52-4E17F0E082FB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3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94C5-C95B-4906-A33B-85D4C8AD5911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B12D-FAE5-4990-94E7-1D7056964417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4D45-4750-4A95-A95D-58117B6EFA36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4D77-CB1F-4CB8-86C8-8D1E5215970C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A66D-3413-4358-848F-FA60BCCD0F3B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E441-DC87-4BB3-9080-55985312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5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50" y="5931242"/>
            <a:ext cx="778205" cy="864037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606652"/>
            <a:ext cx="10515600" cy="285273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1-98 01 03 Программное обеспечение информационной безопасности мобильных систем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системы и технологии"</a:t>
            </a:r>
            <a:r>
              <a:rPr lang="ru-RU" alt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1850" y="3094492"/>
            <a:ext cx="10515600" cy="3611108"/>
          </a:xfrm>
        </p:spPr>
        <p:txBody>
          <a:bodyPr>
            <a:noAutofit/>
          </a:bodyPr>
          <a:lstStyle/>
          <a:p>
            <a:pPr algn="ctr"/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дипломного проекта: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Мобильное приложение «</a:t>
            </a:r>
            <a:r>
              <a:rPr lang="ru-RU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Фитнес-социальная сеть "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 Club</a:t>
            </a:r>
            <a:r>
              <a:rPr lang="ru-RU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Минск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00541" y="4354541"/>
            <a:ext cx="6661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Першай Ян Борисович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ст. преподаватель Блинова Евгения Александровна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5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0" y="464457"/>
            <a:ext cx="12192000" cy="894443"/>
          </a:xfrm>
        </p:spPr>
        <p:txBody>
          <a:bodyPr anchor="t">
            <a:noAutofit/>
          </a:bodyPr>
          <a:lstStyle/>
          <a:p>
            <a:pPr algn="ctr"/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Архитектура программного средства</a:t>
            </a:r>
            <a:endParaRPr lang="en-US" sz="48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48114" y="1175658"/>
            <a:ext cx="8389257" cy="55299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CA8E441-DC87-4BB3-9080-5598531278A3}" type="slidenum">
              <a:rPr lang="en-US" sz="1600" b="1" smtClean="0"/>
              <a:t>10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1035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0" y="464457"/>
            <a:ext cx="12192000" cy="894443"/>
          </a:xfrm>
        </p:spPr>
        <p:txBody>
          <a:bodyPr anchor="t">
            <a:noAutofit/>
          </a:bodyPr>
          <a:lstStyle/>
          <a:p>
            <a:pPr algn="ctr"/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работы 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-токена</a:t>
            </a:r>
            <a:endParaRPr lang="en-US" sz="48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27" y="1190171"/>
            <a:ext cx="8186345" cy="5637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6462140"/>
            <a:ext cx="2743200" cy="365125"/>
          </a:xfrm>
        </p:spPr>
        <p:txBody>
          <a:bodyPr/>
          <a:lstStyle/>
          <a:p>
            <a:fld id="{BCA8E441-DC87-4BB3-9080-5598531278A3}" type="slidenum">
              <a:rPr lang="en-US" sz="1600" b="1" smtClean="0"/>
              <a:t>11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6392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78972" y="585336"/>
            <a:ext cx="11713028" cy="1112836"/>
          </a:xfrm>
        </p:spPr>
        <p:txBody>
          <a:bodyPr anchor="t">
            <a:no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информационной безопасности приложения</a:t>
            </a:r>
            <a:endParaRPr lang="en-US" sz="3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478972" y="1935164"/>
            <a:ext cx="11509828" cy="4654322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безопасность программного средства включает в себя: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протокола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и аутентификация с помощью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хеширование паролей пользователей в базе данных;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доступа к изображениям пользователей в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Storage;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ролей между пользователями;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сокрытие пароля в тестовых полях;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мена пароля на новый только при вводе старого;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уникальность </a:t>
            </a:r>
            <a:r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пользователя.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61353"/>
            <a:ext cx="2743200" cy="365125"/>
          </a:xfrm>
        </p:spPr>
        <p:txBody>
          <a:bodyPr/>
          <a:lstStyle/>
          <a:p>
            <a:fld id="{BCA8E441-DC87-4BB3-9080-5598531278A3}" type="slidenum">
              <a:rPr lang="en-US" sz="1600" b="1" smtClean="0"/>
              <a:t>12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391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4171" y="464457"/>
            <a:ext cx="11843657" cy="735466"/>
          </a:xfrm>
        </p:spPr>
        <p:txBody>
          <a:bodyPr anchor="t">
            <a:noAutofit/>
          </a:bodyPr>
          <a:lstStyle/>
          <a:p>
            <a:pPr algn="ctr"/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проекта</a:t>
            </a:r>
            <a:endParaRPr lang="en-US" sz="48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229007"/>
            <a:ext cx="9202057" cy="537822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6453757"/>
            <a:ext cx="2743200" cy="365125"/>
          </a:xfrm>
        </p:spPr>
        <p:txBody>
          <a:bodyPr/>
          <a:lstStyle/>
          <a:p>
            <a:fld id="{BCA8E441-DC87-4BB3-9080-5598531278A3}" type="slidenum">
              <a:rPr lang="en-US" sz="1600" b="1" smtClean="0"/>
              <a:t>13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6464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CA8E441-DC87-4BB3-9080-5598531278A3}" type="slidenum">
              <a:rPr lang="en-US" sz="1600" b="1" smtClean="0"/>
              <a:t>14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50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78972" y="585335"/>
            <a:ext cx="11713028" cy="1330551"/>
          </a:xfrm>
        </p:spPr>
        <p:txBody>
          <a:bodyPr anchor="t">
            <a:noAutofit/>
          </a:bodyPr>
          <a:lstStyle/>
          <a:p>
            <a:pPr algn="ctr"/>
            <a:r>
              <a:rPr lang="ru-RU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203200" y="2036764"/>
            <a:ext cx="11785600" cy="3698648"/>
          </a:xfrm>
        </p:spPr>
        <p:txBody>
          <a:bodyPr>
            <a:noAutofit/>
          </a:bodyPr>
          <a:lstStyle/>
          <a:p>
            <a:pPr lvl="0" algn="just"/>
            <a:r>
              <a:rPr lang="ru-RU" b="1" dirty="0" smtClean="0"/>
              <a:t>Итоги выполнения дипломного проекта :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dirty="0"/>
              <a:t>п</a:t>
            </a:r>
            <a:r>
              <a:rPr lang="ru-RU" dirty="0" smtClean="0"/>
              <a:t>оставленные цели и задачи выполнены;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dirty="0" smtClean="0"/>
              <a:t>разработано клиент-серверное мобильное приложение «Фитнес-социальная сеть </a:t>
            </a:r>
            <a:r>
              <a:rPr lang="en-US" dirty="0" smtClean="0"/>
              <a:t>“Sport Club”</a:t>
            </a:r>
            <a:r>
              <a:rPr lang="ru-RU" dirty="0" smtClean="0"/>
              <a:t>»;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dirty="0"/>
              <a:t>р</a:t>
            </a:r>
            <a:r>
              <a:rPr lang="ru-RU" dirty="0" smtClean="0"/>
              <a:t>ентабельность проекта в соответствии с технико-экономическим обоснованием в пределах нормы.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E441-DC87-4BB3-9080-5598531278A3}" type="slidenum">
              <a:rPr lang="en-US" sz="1600" b="1" smtClean="0"/>
              <a:t>15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555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2837"/>
          </a:xfrm>
        </p:spPr>
        <p:txBody>
          <a:bodyPr anchor="t">
            <a:noAutofit/>
          </a:bodyPr>
          <a:lstStyle/>
          <a:p>
            <a:pPr algn="ctr"/>
            <a:r>
              <a:rPr lang="ru-RU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1524000" y="2557010"/>
            <a:ext cx="9144000" cy="1655762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 соблюдения дисциплины при ведении спортивного режима, предоставление возможности обмена спортивным опытом между пользователями.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CA8E441-DC87-4BB3-9080-5598531278A3}" type="slidenum">
              <a:rPr lang="en-US" sz="1600" b="1" smtClean="0"/>
              <a:t>2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8071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320800" y="839447"/>
            <a:ext cx="9768114" cy="2387600"/>
          </a:xfrm>
        </p:spPr>
        <p:txBody>
          <a:bodyPr anchor="t">
            <a:noAutofit/>
          </a:bodyPr>
          <a:lstStyle/>
          <a:p>
            <a:pPr algn="ctr"/>
            <a:r>
              <a:rPr lang="ru-RU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1828801" y="2033247"/>
            <a:ext cx="1698172" cy="1352322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up4sport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3227047"/>
            <a:ext cx="2809885" cy="9820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Текст 4"/>
          <p:cNvSpPr txBox="1">
            <a:spLocks/>
          </p:cNvSpPr>
          <p:nvPr/>
        </p:nvSpPr>
        <p:spPr>
          <a:xfrm>
            <a:off x="5323799" y="3275465"/>
            <a:ext cx="1984144" cy="1352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</a:p>
          <a:p>
            <a:endParaRPr lang="en-US" dirty="0"/>
          </a:p>
        </p:txBody>
      </p:sp>
      <p:pic>
        <p:nvPicPr>
          <p:cNvPr id="1026" name="Picture 2" descr="https://3.topkinofilm.net/templates/kinorezka-light/images/social/mini/inst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99" y="4443975"/>
            <a:ext cx="1293344" cy="12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771" y="3228659"/>
            <a:ext cx="2647309" cy="980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 4"/>
          <p:cNvSpPr txBox="1">
            <a:spLocks/>
          </p:cNvSpPr>
          <p:nvPr/>
        </p:nvSpPr>
        <p:spPr>
          <a:xfrm>
            <a:off x="9390742" y="2033247"/>
            <a:ext cx="1698172" cy="1352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Fitior</a:t>
            </a:r>
          </a:p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390742" y="6410671"/>
            <a:ext cx="2743200" cy="365125"/>
          </a:xfrm>
        </p:spPr>
        <p:txBody>
          <a:bodyPr/>
          <a:lstStyle/>
          <a:p>
            <a:fld id="{BCA8E441-DC87-4BB3-9080-5598531278A3}" type="slidenum">
              <a:rPr lang="en-US" sz="1600" b="1" smtClean="0"/>
              <a:t>3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835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457" y="486453"/>
            <a:ext cx="12108543" cy="957829"/>
          </a:xfrm>
        </p:spPr>
        <p:txBody>
          <a:bodyPr anchor="t">
            <a:noAutofit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дипломного проекта:</a:t>
            </a:r>
            <a:endParaRPr lang="en-US" sz="54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4294967295"/>
          </p:nvPr>
        </p:nvSpPr>
        <p:spPr>
          <a:xfrm>
            <a:off x="348343" y="1444282"/>
            <a:ext cx="11843657" cy="6408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Предоставить пользователям </a:t>
            </a:r>
            <a:r>
              <a:rPr lang="ru-RU" dirty="0"/>
              <a:t>тематическую спортивную социальную сеть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41729" y="2099919"/>
            <a:ext cx="1219199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проекта:</a:t>
            </a:r>
            <a:endParaRPr lang="en-US" sz="5400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215899" y="3031209"/>
            <a:ext cx="11843657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/>
              <a:t>авторизации </a:t>
            </a:r>
            <a:r>
              <a:rPr lang="ru-RU" sz="2400" dirty="0"/>
              <a:t>и </a:t>
            </a:r>
            <a:r>
              <a:rPr lang="ru-RU" sz="2400" dirty="0" smtClean="0"/>
              <a:t>регистрации </a:t>
            </a:r>
            <a:r>
              <a:rPr lang="ru-RU" sz="2400" dirty="0"/>
              <a:t>в системе, </a:t>
            </a:r>
            <a:r>
              <a:rPr lang="ru-RU" sz="2400" dirty="0" smtClean="0"/>
              <a:t>разделения </a:t>
            </a:r>
            <a:r>
              <a:rPr lang="ru-RU" sz="2400" dirty="0"/>
              <a:t>доступного функционала в соответствии с ролью пользователя;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/>
              <a:t>редактирования </a:t>
            </a:r>
            <a:r>
              <a:rPr lang="ru-RU" sz="2400" dirty="0"/>
              <a:t>профиля пользователя;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просмотр и создание публикаций тренера в зависимости от роли;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/>
              <a:t>создания </a:t>
            </a:r>
            <a:r>
              <a:rPr lang="ru-RU" sz="2400" dirty="0"/>
              <a:t>публикаций с изображениями и текстом;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/>
              <a:t>поиска </a:t>
            </a:r>
            <a:r>
              <a:rPr lang="ru-RU" sz="2400" dirty="0"/>
              <a:t>и </a:t>
            </a:r>
            <a:r>
              <a:rPr lang="ru-RU" sz="2400" dirty="0" smtClean="0"/>
              <a:t>подписки на </a:t>
            </a:r>
            <a:r>
              <a:rPr lang="ru-RU" sz="2400" dirty="0"/>
              <a:t>пользователей;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/>
              <a:t>оценивания </a:t>
            </a:r>
            <a:r>
              <a:rPr lang="ru-RU" sz="2400" dirty="0"/>
              <a:t>публикаций пользователя лайком и комментарием, </a:t>
            </a:r>
            <a:r>
              <a:rPr lang="ru-RU" sz="2400" dirty="0" smtClean="0"/>
              <a:t>сохранения </a:t>
            </a:r>
            <a:r>
              <a:rPr lang="ru-RU" sz="2400" dirty="0"/>
              <a:t>публикаций.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316356" y="6492875"/>
            <a:ext cx="2743200" cy="365125"/>
          </a:xfrm>
        </p:spPr>
        <p:txBody>
          <a:bodyPr/>
          <a:lstStyle/>
          <a:p>
            <a:fld id="{BCA8E441-DC87-4BB3-9080-5598531278A3}" type="slidenum">
              <a:rPr lang="en-US" sz="1600" b="1" smtClean="0"/>
              <a:t>4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8860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83028" y="464457"/>
            <a:ext cx="11625943" cy="2387600"/>
          </a:xfrm>
        </p:spPr>
        <p:txBody>
          <a:bodyPr anchor="t">
            <a:noAutofit/>
          </a:bodyPr>
          <a:lstStyle/>
          <a:p>
            <a:r>
              <a:rPr lang="ru-RU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 и средства разработки </a:t>
            </a:r>
            <a:endParaRPr lang="en-US" sz="6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>
          <a:xfrm>
            <a:off x="449943" y="2387033"/>
            <a:ext cx="11596914" cy="1655762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были использованы такие технологии как: язык программирования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платформа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 Core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технология доступа к базам данных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СУБД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SQL Server,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Flutter,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Dart,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облачный сервис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www.deniztemekoglu.com/img/logo/cshar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6" y="4136004"/>
            <a:ext cx="1277258" cy="12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t-clouds.ru/wp-content/uploads/2021/01/4e927fb64c1911eb579dfa163e4a01b1_e02c55b44c5011ebbd85fa163e4a01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99" y="4852680"/>
            <a:ext cx="1934013" cy="12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bairesdev.com/wp-content/uploads/2019/11/net-asap-logo-3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87" y="3693560"/>
            <a:ext cx="1465945" cy="146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i.ytimg.com/vi/VFY0QTGXkAY/maxresdefaul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885" y="3918360"/>
            <a:ext cx="1882233" cy="10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1.wp.com/tabcomplus.com/wp-content/uploads/2020/01/Azure.png?ssl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324" y="4636052"/>
            <a:ext cx="2347676" cy="17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simongilbert.net/content/images/2019/04/simon-gilbert-dev-cto-blog-orm-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855" y="4852680"/>
            <a:ext cx="2245676" cy="12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303657" y="6486939"/>
            <a:ext cx="2743200" cy="365125"/>
          </a:xfrm>
        </p:spPr>
        <p:txBody>
          <a:bodyPr/>
          <a:lstStyle/>
          <a:p>
            <a:fld id="{BCA8E441-DC87-4BB3-9080-5598531278A3}" type="slidenum">
              <a:rPr lang="en-US" sz="1600" b="1" smtClean="0"/>
              <a:t>5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1558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464457"/>
            <a:ext cx="9144000" cy="1098323"/>
          </a:xfrm>
        </p:spPr>
        <p:txBody>
          <a:bodyPr anchor="t">
            <a:no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базы данных</a:t>
            </a:r>
            <a:endParaRPr lang="en-US" sz="36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14"/>
            <a:ext cx="12192000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8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78971" y="570820"/>
            <a:ext cx="11713029" cy="779009"/>
          </a:xfrm>
        </p:spPr>
        <p:txBody>
          <a:bodyPr anchor="t">
            <a:noAutofit/>
          </a:bodyPr>
          <a:lstStyle/>
          <a:p>
            <a:pPr algn="ctr"/>
            <a:r>
              <a:rPr 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en-US" sz="44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209"/>
            <a:ext cx="12192000" cy="556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5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75771" y="638629"/>
            <a:ext cx="11916229" cy="740229"/>
          </a:xfrm>
        </p:spPr>
        <p:txBody>
          <a:bodyPr anchor="t">
            <a:noAutofit/>
          </a:bodyPr>
          <a:lstStyle/>
          <a:p>
            <a:pPr algn="ctr"/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Блок-схема создания публикации тренера</a:t>
            </a:r>
            <a:endParaRPr lang="en-US" sz="4000" dirty="0"/>
          </a:p>
        </p:txBody>
      </p:sp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40873" y="1176951"/>
            <a:ext cx="8935770" cy="5595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05043" y="6406868"/>
            <a:ext cx="2743200" cy="365125"/>
          </a:xfrm>
        </p:spPr>
        <p:txBody>
          <a:bodyPr/>
          <a:lstStyle/>
          <a:p>
            <a:fld id="{BCA8E441-DC87-4BB3-9080-5598531278A3}" type="slidenum">
              <a:rPr lang="en-US" sz="1600" b="1" smtClean="0"/>
              <a:t>8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273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6938" y="464457"/>
            <a:ext cx="5167087" cy="81280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-схема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464457"/>
          </a:xfrm>
          <a:prstGeom prst="rect">
            <a:avLst/>
          </a:prstGeom>
          <a:solidFill>
            <a:srgbClr val="D37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2" r="63653"/>
          <a:stretch/>
        </p:blipFill>
        <p:spPr>
          <a:xfrm>
            <a:off x="280025" y="1117598"/>
            <a:ext cx="3320653" cy="5611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1"/>
          <a:stretch/>
        </p:blipFill>
        <p:spPr>
          <a:xfrm>
            <a:off x="4025115" y="1117597"/>
            <a:ext cx="3160522" cy="5611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95"/>
          <a:stretch/>
        </p:blipFill>
        <p:spPr>
          <a:xfrm>
            <a:off x="7577188" y="1117597"/>
            <a:ext cx="4267941" cy="5611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363890"/>
            <a:ext cx="2743200" cy="365125"/>
          </a:xfrm>
        </p:spPr>
        <p:txBody>
          <a:bodyPr/>
          <a:lstStyle/>
          <a:p>
            <a:fld id="{BCA8E441-DC87-4BB3-9080-5598531278A3}" type="slidenum">
              <a:rPr lang="en-US" sz="1600" b="1" smtClean="0"/>
              <a:t>9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6556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173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Тема Office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1-98 01 03 Программное обеспечение информационной безопасности мобильных систем Кафедра «Информационные системы и технологии" </vt:lpstr>
      <vt:lpstr>Актуальность темы</vt:lpstr>
      <vt:lpstr>Прототипы и аналоги</vt:lpstr>
      <vt:lpstr>Цель дипломного проекта:</vt:lpstr>
      <vt:lpstr>Используемые технологии и средства разработки </vt:lpstr>
      <vt:lpstr>Схема базы данных</vt:lpstr>
      <vt:lpstr>Диаграмма вариантов использования</vt:lpstr>
      <vt:lpstr>Блок-схема создания публикации тренера</vt:lpstr>
      <vt:lpstr>Swagger-схема API</vt:lpstr>
      <vt:lpstr>Архитектура программного средства</vt:lpstr>
      <vt:lpstr>Схема работы JWT-токена</vt:lpstr>
      <vt:lpstr>Анализ информационной безопасности приложения</vt:lpstr>
      <vt:lpstr>Экономическое обоснование проекта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«Фитнес-социальная сеть "Sport Club"»                              Дипломник: Першай Ян Борисович                                 Руководитель: старший преподаватель Блинова Евгения                       Александровна                                                        </dc:title>
  <dc:creator>Yan Pershay</dc:creator>
  <cp:lastModifiedBy>Yan Pershay</cp:lastModifiedBy>
  <cp:revision>39</cp:revision>
  <dcterms:created xsi:type="dcterms:W3CDTF">2021-05-20T19:37:28Z</dcterms:created>
  <dcterms:modified xsi:type="dcterms:W3CDTF">2021-06-08T19:07:53Z</dcterms:modified>
</cp:coreProperties>
</file>