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67" r:id="rId3"/>
    <p:sldId id="269" r:id="rId4"/>
    <p:sldId id="270" r:id="rId5"/>
    <p:sldId id="274" r:id="rId6"/>
    <p:sldId id="443" r:id="rId7"/>
    <p:sldId id="444" r:id="rId8"/>
    <p:sldId id="445" r:id="rId9"/>
    <p:sldId id="446" r:id="rId10"/>
    <p:sldId id="447" r:id="rId11"/>
    <p:sldId id="41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56"/>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D9AA6-5A4F-41FE-9FA0-558FB29FFCAE}" type="datetimeFigureOut">
              <a:rPr lang="zh-TW" altLang="en-US" smtClean="0"/>
              <a:t>2024/5/8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720D5-EA5E-478C-BC2D-2513C1458496}" type="slidenum">
              <a:rPr lang="zh-TW" altLang="en-US" smtClean="0"/>
              <a:t>‹#›</a:t>
            </a:fld>
            <a:endParaRPr lang="zh-TW" altLang="en-US"/>
          </a:p>
        </p:txBody>
      </p:sp>
    </p:spTree>
    <p:extLst>
      <p:ext uri="{BB962C8B-B14F-4D97-AF65-F5344CB8AC3E}">
        <p14:creationId xmlns:p14="http://schemas.microsoft.com/office/powerpoint/2010/main" val="392879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dirty="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dirty="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649857" y="2380343"/>
            <a:ext cx="11214715" cy="2554545"/>
          </a:xfrm>
          <a:prstGeom prst="rect">
            <a:avLst/>
          </a:prstGeom>
          <a:solidFill>
            <a:srgbClr val="3B3B3B"/>
          </a:solidFill>
        </p:spPr>
        <p:txBody>
          <a:bodyPr wrap="square" rtlCol="0">
            <a:spAutoFit/>
          </a:bodyPr>
          <a:lstStyle/>
          <a:p>
            <a:r>
              <a:rPr lang="en-US" sz="4000" b="1" dirty="0">
                <a:solidFill>
                  <a:srgbClr val="FF6600"/>
                </a:solidFill>
              </a:rPr>
              <a:t>Machine Learning &amp; Deep Learning Model Building</a:t>
            </a:r>
          </a:p>
          <a:p>
            <a:r>
              <a:rPr lang="en-US" altLang="zh-TW" sz="3600" b="1" dirty="0">
                <a:solidFill>
                  <a:srgbClr val="FF6600"/>
                </a:solidFill>
              </a:rPr>
              <a:t>Retail Forecasting Case</a:t>
            </a:r>
          </a:p>
          <a:p>
            <a:endParaRPr lang="en-US" sz="3600" dirty="0">
              <a:solidFill>
                <a:srgbClr val="FF6600"/>
              </a:solidFill>
            </a:endParaRPr>
          </a:p>
          <a:p>
            <a:r>
              <a:rPr lang="en-US" sz="2400" dirty="0">
                <a:solidFill>
                  <a:srgbClr val="FF6600"/>
                </a:solidFill>
              </a:rPr>
              <a:t>Apr-29-2024</a:t>
            </a:r>
          </a:p>
          <a:p>
            <a:r>
              <a:rPr lang="en-US" sz="2400" dirty="0">
                <a:solidFill>
                  <a:srgbClr val="FF6600"/>
                </a:solidFill>
              </a:rPr>
              <a:t>Yan-Ping Yu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a:bodyPr>
          <a:lstStyle/>
          <a:p>
            <a:r>
              <a:rPr lang="en-US" altLang="zh-TW" b="1" dirty="0">
                <a:solidFill>
                  <a:srgbClr val="FF6600"/>
                </a:solidFill>
                <a:latin typeface="+mn-lt"/>
              </a:rPr>
              <a:t>Model Forecast for SKU6</a:t>
            </a:r>
            <a:endParaRPr lang="zh-TW" altLang="en-US" b="1" dirty="0">
              <a:solidFill>
                <a:srgbClr val="FF6600"/>
              </a:solidFill>
              <a:latin typeface="+mn-lt"/>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170431" y="5952836"/>
            <a:ext cx="384117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Best Forecast Model: Linear Regression</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graphicFrame>
        <p:nvGraphicFramePr>
          <p:cNvPr id="28" name="表格 27">
            <a:extLst>
              <a:ext uri="{FF2B5EF4-FFF2-40B4-BE49-F238E27FC236}">
                <a16:creationId xmlns:a16="http://schemas.microsoft.com/office/drawing/2014/main" id="{387999F5-9D59-ADD8-0E9B-963287A90F33}"/>
              </a:ext>
            </a:extLst>
          </p:cNvPr>
          <p:cNvGraphicFramePr>
            <a:graphicFrameLocks noGrp="1"/>
          </p:cNvGraphicFramePr>
          <p:nvPr>
            <p:extLst>
              <p:ext uri="{D42A27DB-BD31-4B8C-83A1-F6EECF244321}">
                <p14:modId xmlns:p14="http://schemas.microsoft.com/office/powerpoint/2010/main" val="3677910056"/>
              </p:ext>
            </p:extLst>
          </p:nvPr>
        </p:nvGraphicFramePr>
        <p:xfrm>
          <a:off x="792768" y="5710729"/>
          <a:ext cx="6885770" cy="959958"/>
        </p:xfrm>
        <a:graphic>
          <a:graphicData uri="http://schemas.openxmlformats.org/drawingml/2006/table">
            <a:tbl>
              <a:tblPr firstRow="1" bandRow="1">
                <a:tableStyleId>{F2DE63D5-997A-4646-A377-4702673A728D}</a:tableStyleId>
              </a:tblPr>
              <a:tblGrid>
                <a:gridCol w="1499118">
                  <a:extLst>
                    <a:ext uri="{9D8B030D-6E8A-4147-A177-3AD203B41FA5}">
                      <a16:colId xmlns:a16="http://schemas.microsoft.com/office/drawing/2014/main" val="3505769307"/>
                    </a:ext>
                  </a:extLst>
                </a:gridCol>
                <a:gridCol w="877078">
                  <a:extLst>
                    <a:ext uri="{9D8B030D-6E8A-4147-A177-3AD203B41FA5}">
                      <a16:colId xmlns:a16="http://schemas.microsoft.com/office/drawing/2014/main" val="377211749"/>
                    </a:ext>
                  </a:extLst>
                </a:gridCol>
                <a:gridCol w="1940767">
                  <a:extLst>
                    <a:ext uri="{9D8B030D-6E8A-4147-A177-3AD203B41FA5}">
                      <a16:colId xmlns:a16="http://schemas.microsoft.com/office/drawing/2014/main" val="1408381028"/>
                    </a:ext>
                  </a:extLst>
                </a:gridCol>
                <a:gridCol w="920620">
                  <a:extLst>
                    <a:ext uri="{9D8B030D-6E8A-4147-A177-3AD203B41FA5}">
                      <a16:colId xmlns:a16="http://schemas.microsoft.com/office/drawing/2014/main" val="238406313"/>
                    </a:ext>
                  </a:extLst>
                </a:gridCol>
                <a:gridCol w="783772">
                  <a:extLst>
                    <a:ext uri="{9D8B030D-6E8A-4147-A177-3AD203B41FA5}">
                      <a16:colId xmlns:a16="http://schemas.microsoft.com/office/drawing/2014/main" val="117617150"/>
                    </a:ext>
                  </a:extLst>
                </a:gridCol>
                <a:gridCol w="864415">
                  <a:extLst>
                    <a:ext uri="{9D8B030D-6E8A-4147-A177-3AD203B41FA5}">
                      <a16:colId xmlns:a16="http://schemas.microsoft.com/office/drawing/2014/main" val="3542762808"/>
                    </a:ext>
                  </a:extLst>
                </a:gridCol>
              </a:tblGrid>
              <a:tr h="319986">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extLst>
                  <a:ext uri="{0D108BD9-81ED-4DB2-BD59-A6C34878D82A}">
                    <a16:rowId xmlns:a16="http://schemas.microsoft.com/office/drawing/2014/main" val="1469013780"/>
                  </a:ext>
                </a:extLst>
              </a:tr>
              <a:tr h="319986">
                <a:tc>
                  <a:txBody>
                    <a:bodyPr/>
                    <a:lstStyle/>
                    <a:p>
                      <a:r>
                        <a:rPr lang="en-US" altLang="zh-TW" sz="1400" dirty="0"/>
                        <a:t>Linear Regression</a:t>
                      </a:r>
                      <a:endParaRPr lang="zh-TW" altLang="en-US" sz="1400" dirty="0"/>
                    </a:p>
                  </a:txBody>
                  <a:tcPr/>
                </a:tc>
                <a:tc>
                  <a:txBody>
                    <a:bodyPr/>
                    <a:lstStyle/>
                    <a:p>
                      <a:r>
                        <a:rPr lang="en-US" altLang="zh-TW" sz="1400" dirty="0"/>
                        <a:t>0.9881</a:t>
                      </a:r>
                      <a:endParaRPr lang="zh-TW" altLang="en-US" sz="1400" dirty="0"/>
                    </a:p>
                  </a:txBody>
                  <a:tcPr/>
                </a:tc>
                <a:tc>
                  <a:txBody>
                    <a:bodyPr/>
                    <a:lstStyle/>
                    <a:p>
                      <a:r>
                        <a:rPr lang="en-US" altLang="zh-TW" sz="1400" dirty="0"/>
                        <a:t>Gradient-Boosted Trees</a:t>
                      </a:r>
                      <a:endParaRPr lang="zh-TW" altLang="en-US" sz="1400" dirty="0"/>
                    </a:p>
                  </a:txBody>
                  <a:tcPr/>
                </a:tc>
                <a:tc>
                  <a:txBody>
                    <a:bodyPr/>
                    <a:lstStyle/>
                    <a:p>
                      <a:r>
                        <a:rPr lang="en-US" altLang="zh-TW" sz="1400" dirty="0"/>
                        <a:t>0.5270</a:t>
                      </a:r>
                      <a:endParaRPr lang="zh-TW" altLang="en-US" sz="1400" dirty="0"/>
                    </a:p>
                  </a:txBody>
                  <a:tcPr/>
                </a:tc>
                <a:tc rowSpan="2">
                  <a:txBody>
                    <a:bodyPr/>
                    <a:lstStyle/>
                    <a:p>
                      <a:r>
                        <a:rPr lang="en-US" altLang="zh-TW" sz="1400" dirty="0"/>
                        <a:t>ARIMA</a:t>
                      </a:r>
                      <a:endParaRPr lang="zh-TW" altLang="en-US" sz="1400" dirty="0"/>
                    </a:p>
                  </a:txBody>
                  <a:tcPr/>
                </a:tc>
                <a:tc rowSpan="2">
                  <a:txBody>
                    <a:bodyPr/>
                    <a:lstStyle/>
                    <a:p>
                      <a:r>
                        <a:rPr lang="en-US" altLang="zh-TW" sz="1400" dirty="0"/>
                        <a:t>0.5515</a:t>
                      </a:r>
                      <a:endParaRPr lang="zh-TW" altLang="en-US" sz="1400" dirty="0"/>
                    </a:p>
                  </a:txBody>
                  <a:tcPr/>
                </a:tc>
                <a:extLst>
                  <a:ext uri="{0D108BD9-81ED-4DB2-BD59-A6C34878D82A}">
                    <a16:rowId xmlns:a16="http://schemas.microsoft.com/office/drawing/2014/main" val="2863143061"/>
                  </a:ext>
                </a:extLst>
              </a:tr>
              <a:tr h="319986">
                <a:tc>
                  <a:txBody>
                    <a:bodyPr/>
                    <a:lstStyle/>
                    <a:p>
                      <a:r>
                        <a:rPr lang="en-US" altLang="zh-TW" sz="1400" dirty="0"/>
                        <a:t>Decision Tree</a:t>
                      </a:r>
                      <a:endParaRPr lang="zh-TW" altLang="en-US" sz="1400" dirty="0"/>
                    </a:p>
                  </a:txBody>
                  <a:tcPr/>
                </a:tc>
                <a:tc>
                  <a:txBody>
                    <a:bodyPr/>
                    <a:lstStyle/>
                    <a:p>
                      <a:r>
                        <a:rPr lang="en-US" altLang="zh-TW" sz="1400" dirty="0"/>
                        <a:t>0.4843</a:t>
                      </a:r>
                      <a:endParaRPr lang="zh-TW" altLang="en-US" sz="1400" dirty="0"/>
                    </a:p>
                  </a:txBody>
                  <a:tcPr/>
                </a:tc>
                <a:tc>
                  <a:txBody>
                    <a:bodyPr/>
                    <a:lstStyle/>
                    <a:p>
                      <a:r>
                        <a:rPr lang="en-US" altLang="zh-TW" sz="1400" dirty="0"/>
                        <a:t>LSTM</a:t>
                      </a:r>
                      <a:endParaRPr lang="zh-TW" altLang="en-US" sz="1400" dirty="0"/>
                    </a:p>
                  </a:txBody>
                  <a:tcPr/>
                </a:tc>
                <a:tc>
                  <a:txBody>
                    <a:bodyPr/>
                    <a:lstStyle/>
                    <a:p>
                      <a:r>
                        <a:rPr lang="en-US" altLang="zh-TW" sz="1400" dirty="0"/>
                        <a:t>0.0001</a:t>
                      </a:r>
                      <a:endParaRPr lang="zh-TW" altLang="en-US" sz="1400" dirty="0"/>
                    </a:p>
                  </a:txBody>
                  <a:tcPr/>
                </a:tc>
                <a:tc vMerge="1">
                  <a:txBody>
                    <a:bodyPr/>
                    <a:lstStyle/>
                    <a:p>
                      <a:endParaRPr lang="zh-TW" altLang="en-US" sz="1400" dirty="0"/>
                    </a:p>
                  </a:txBody>
                  <a:tcPr/>
                </a:tc>
                <a:tc vMerge="1">
                  <a:txBody>
                    <a:bodyPr/>
                    <a:lstStyle/>
                    <a:p>
                      <a:endParaRPr lang="zh-TW" altLang="en-US" sz="1400" dirty="0"/>
                    </a:p>
                  </a:txBody>
                  <a:tcPr/>
                </a:tc>
                <a:extLst>
                  <a:ext uri="{0D108BD9-81ED-4DB2-BD59-A6C34878D82A}">
                    <a16:rowId xmlns:a16="http://schemas.microsoft.com/office/drawing/2014/main" val="1459640097"/>
                  </a:ext>
                </a:extLst>
              </a:tr>
            </a:tbl>
          </a:graphicData>
        </a:graphic>
      </p:graphicFrame>
      <p:pic>
        <p:nvPicPr>
          <p:cNvPr id="5" name="圖片 4">
            <a:extLst>
              <a:ext uri="{FF2B5EF4-FFF2-40B4-BE49-F238E27FC236}">
                <a16:creationId xmlns:a16="http://schemas.microsoft.com/office/drawing/2014/main" id="{EF9EAE0A-F37F-0442-8A3E-A56C23C2D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68167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22293-B72D-BB4B-4595-E453C40F19EF}"/>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BBE0D04-6B7D-421A-9151-3C28E650B21A}"/>
              </a:ext>
            </a:extLst>
          </p:cNvPr>
          <p:cNvSpPr>
            <a:spLocks noGrp="1"/>
          </p:cNvSpPr>
          <p:nvPr>
            <p:ph idx="1"/>
          </p:nvPr>
        </p:nvSpPr>
        <p:spPr>
          <a:xfrm>
            <a:off x="838200" y="1768245"/>
            <a:ext cx="10515600" cy="4773842"/>
          </a:xfrm>
        </p:spPr>
        <p:txBody>
          <a:bodyPr>
            <a:normAutofit/>
          </a:bodyPr>
          <a:lstStyle/>
          <a:p>
            <a:pPr>
              <a:lnSpc>
                <a:spcPct val="150000"/>
              </a:lnSpc>
            </a:pPr>
            <a:r>
              <a:rPr lang="en-US" altLang="zh-TW" sz="1800" b="1" dirty="0"/>
              <a:t>Linear Regression Dominance: </a:t>
            </a:r>
            <a:r>
              <a:rPr lang="en-US" altLang="zh-TW" sz="1800" dirty="0"/>
              <a:t>The Linear Regression model consistently outperforms other models across all SKUs with an accuracy around 0.9881, which suggests that the relationships between the predictive factors and the outcomes are well-approximated by a linear model in this case.</a:t>
            </a:r>
          </a:p>
          <a:p>
            <a:pPr marL="0" indent="0">
              <a:lnSpc>
                <a:spcPct val="150000"/>
              </a:lnSpc>
              <a:buNone/>
            </a:pPr>
            <a:endParaRPr lang="en-US" altLang="zh-TW" sz="1800" dirty="0"/>
          </a:p>
          <a:p>
            <a:pPr>
              <a:lnSpc>
                <a:spcPct val="150000"/>
              </a:lnSpc>
            </a:pPr>
            <a:r>
              <a:rPr lang="en-US" altLang="zh-TW" sz="1800" b="1" dirty="0"/>
              <a:t>Poor Performance of Advanced Models: </a:t>
            </a:r>
            <a:r>
              <a:rPr lang="en-US" altLang="zh-TW" sz="1800" dirty="0"/>
              <a:t>More complex models did not perform as well, with particularly low accuracy for LSTM and varying degrees of success with ARIMA. This could indicate overfitting, or that these models may not have been optimally tuned or were not suitable for the type of data or problem statement.</a:t>
            </a:r>
          </a:p>
        </p:txBody>
      </p:sp>
      <p:sp>
        <p:nvSpPr>
          <p:cNvPr id="4" name="Title 1">
            <a:extLst>
              <a:ext uri="{FF2B5EF4-FFF2-40B4-BE49-F238E27FC236}">
                <a16:creationId xmlns:a16="http://schemas.microsoft.com/office/drawing/2014/main" id="{3BF4E5F5-FCA4-274D-1A0D-241E1491C66A}"/>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8D9BCA3F-16B5-F417-E4CA-C73677002AB1}"/>
              </a:ext>
            </a:extLst>
          </p:cNvPr>
          <p:cNvSpPr>
            <a:spLocks noGrp="1"/>
          </p:cNvSpPr>
          <p:nvPr>
            <p:ph type="title"/>
          </p:nvPr>
        </p:nvSpPr>
        <p:spPr>
          <a:xfrm>
            <a:off x="495302" y="315913"/>
            <a:ext cx="7398396" cy="962932"/>
          </a:xfrm>
        </p:spPr>
        <p:txBody>
          <a:bodyPr>
            <a:normAutofit fontScale="90000"/>
          </a:bodyPr>
          <a:lstStyle/>
          <a:p>
            <a:r>
              <a:rPr lang="en-US" altLang="zh-TW" b="1" dirty="0">
                <a:solidFill>
                  <a:srgbClr val="FF6600"/>
                </a:solidFill>
                <a:latin typeface="+mn-lt"/>
              </a:rPr>
              <a:t>Conclusion &amp; Recommendation</a:t>
            </a:r>
            <a:endParaRPr lang="zh-TW" altLang="en-US" b="1" dirty="0">
              <a:solidFill>
                <a:srgbClr val="FF6600"/>
              </a:solidFill>
              <a:latin typeface="+mn-lt"/>
            </a:endParaRPr>
          </a:p>
        </p:txBody>
      </p:sp>
      <p:sp>
        <p:nvSpPr>
          <p:cNvPr id="10" name="文字方塊 9">
            <a:extLst>
              <a:ext uri="{FF2B5EF4-FFF2-40B4-BE49-F238E27FC236}">
                <a16:creationId xmlns:a16="http://schemas.microsoft.com/office/drawing/2014/main" id="{66924E36-F64A-1839-DDB2-29C565BD5B6F}"/>
              </a:ext>
            </a:extLst>
          </p:cNvPr>
          <p:cNvSpPr txBox="1"/>
          <p:nvPr/>
        </p:nvSpPr>
        <p:spPr>
          <a:xfrm>
            <a:off x="1082349" y="5807047"/>
            <a:ext cx="10515599" cy="707886"/>
          </a:xfrm>
          <a:prstGeom prst="rect">
            <a:avLst/>
          </a:prstGeom>
          <a:noFill/>
        </p:spPr>
        <p:txBody>
          <a:bodyPr wrap="square">
            <a:spAutoFit/>
          </a:bodyPr>
          <a:lstStyle/>
          <a:p>
            <a:pPr algn="l"/>
            <a:r>
              <a:rPr lang="en-US" altLang="zh-TW" sz="2000" b="1" i="0" dirty="0">
                <a:effectLst/>
                <a:latin typeface="system-ui"/>
              </a:rPr>
              <a:t>On the basis of above points, </a:t>
            </a:r>
          </a:p>
          <a:p>
            <a:pPr algn="l"/>
            <a:r>
              <a:rPr lang="en-US" altLang="zh-TW" sz="2000" b="1" i="0" dirty="0">
                <a:effectLst/>
                <a:latin typeface="system-ui"/>
              </a:rPr>
              <a:t>we recommend using </a:t>
            </a:r>
            <a:r>
              <a:rPr lang="en-US" altLang="zh-TW" sz="2000" b="1" i="0" dirty="0">
                <a:effectLst/>
                <a:highlight>
                  <a:srgbClr val="FFFF00"/>
                </a:highlight>
                <a:latin typeface="system-ui"/>
              </a:rPr>
              <a:t>Linear Regression Model </a:t>
            </a:r>
            <a:r>
              <a:rPr lang="en-US" altLang="zh-TW" sz="2000" b="1" i="0" dirty="0">
                <a:effectLst/>
                <a:latin typeface="system-ui"/>
              </a:rPr>
              <a:t>to forecast the demand of the product every week</a:t>
            </a:r>
          </a:p>
        </p:txBody>
      </p:sp>
    </p:spTree>
    <p:extLst>
      <p:ext uri="{BB962C8B-B14F-4D97-AF65-F5344CB8AC3E}">
        <p14:creationId xmlns:p14="http://schemas.microsoft.com/office/powerpoint/2010/main" val="367573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Model Building and Forecast</a:t>
            </a:r>
          </a:p>
          <a:p>
            <a:pPr algn="just"/>
            <a:r>
              <a:rPr lang="en-US" sz="2800" dirty="0">
                <a:solidFill>
                  <a:srgbClr val="FF6600"/>
                </a:solidFill>
              </a:rPr>
              <a:t>         Conclusions &amp;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52D9731-BB5F-32E1-7C22-815745FF2304}"/>
              </a:ext>
            </a:extLst>
          </p:cNvPr>
          <p:cNvSpPr>
            <a:spLocks noGrp="1"/>
          </p:cNvSpPr>
          <p:nvPr>
            <p:ph idx="1"/>
          </p:nvPr>
        </p:nvSpPr>
        <p:spPr>
          <a:xfrm>
            <a:off x="838200" y="2095500"/>
            <a:ext cx="10515600" cy="4675416"/>
          </a:xfrm>
        </p:spPr>
        <p:txBody>
          <a:bodyPr>
            <a:normAutofit/>
          </a:bodyPr>
          <a:lstStyle/>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The large company that is into the beverages business in Australia. They sell their products through various super-markets and also engage in heavy promotions throughout the year. Their demand is also influenced by various factors like holiday, seasonality. They needed forecast of each of products at item level every week in weekly buckets. </a:t>
            </a:r>
            <a:endParaRPr lang="en-US" altLang="zh-TW" sz="1800" dirty="0"/>
          </a:p>
          <a:p>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This initiative is driven by the need to analyze historical time series data, incorporating various factors that influence demand, to forecast the quantity of items required by customers each week.</a:t>
            </a:r>
            <a:endParaRPr lang="en-US" altLang="zh-TW" sz="1800" dirty="0"/>
          </a:p>
        </p:txBody>
      </p:sp>
      <p:sp>
        <p:nvSpPr>
          <p:cNvPr id="4" name="Title 1">
            <a:extLst>
              <a:ext uri="{FF2B5EF4-FFF2-40B4-BE49-F238E27FC236}">
                <a16:creationId xmlns:a16="http://schemas.microsoft.com/office/drawing/2014/main" id="{95BBBE56-9D25-AAC8-0468-3AD42C65B7ED}"/>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C4AFB22B-8E42-376D-976B-85EB754AA1F1}"/>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Executive Summary</a:t>
            </a:r>
            <a:endParaRPr lang="zh-TW" altLang="en-US" b="1" dirty="0">
              <a:solidFill>
                <a:srgbClr val="FF6600"/>
              </a:solidFill>
              <a:latin typeface="+mn-lt"/>
            </a:endParaRPr>
          </a:p>
        </p:txBody>
      </p:sp>
    </p:spTree>
    <p:extLst>
      <p:ext uri="{BB962C8B-B14F-4D97-AF65-F5344CB8AC3E}">
        <p14:creationId xmlns:p14="http://schemas.microsoft.com/office/powerpoint/2010/main" val="425476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871D7-5A5C-7B28-2536-068FF6D87A3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6B0812B-4614-E1AE-5CF5-653E8D58C32C}"/>
              </a:ext>
            </a:extLst>
          </p:cNvPr>
          <p:cNvSpPr>
            <a:spLocks noGrp="1"/>
          </p:cNvSpPr>
          <p:nvPr>
            <p:ph idx="1"/>
          </p:nvPr>
        </p:nvSpPr>
        <p:spPr>
          <a:xfrm>
            <a:off x="838200" y="2449286"/>
            <a:ext cx="10515600" cy="4321630"/>
          </a:xfrm>
        </p:spPr>
        <p:txBody>
          <a:bodyPr>
            <a:normAutofit/>
          </a:bodyPr>
          <a:lstStyle/>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The primary challenge is to develop multivariate forecasting models, utilizing machine learning or deep learning techniques, to accurately predict weekly demand for their products. </a:t>
            </a:r>
            <a:endParaRPr lang="en-US" altLang="zh-TW" sz="1800" dirty="0"/>
          </a:p>
        </p:txBody>
      </p:sp>
      <p:sp>
        <p:nvSpPr>
          <p:cNvPr id="4" name="Title 1">
            <a:extLst>
              <a:ext uri="{FF2B5EF4-FFF2-40B4-BE49-F238E27FC236}">
                <a16:creationId xmlns:a16="http://schemas.microsoft.com/office/drawing/2014/main" id="{5C974E4E-9513-E1A0-939C-200194B94F87}"/>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9C5A39EE-BF5D-4B1A-4775-C493BA375A59}"/>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Problem of Statement</a:t>
            </a:r>
            <a:endParaRPr lang="zh-TW" altLang="en-US" b="1" dirty="0">
              <a:solidFill>
                <a:srgbClr val="FF6600"/>
              </a:solidFill>
              <a:latin typeface="+mn-lt"/>
            </a:endParaRPr>
          </a:p>
        </p:txBody>
      </p:sp>
    </p:spTree>
    <p:extLst>
      <p:ext uri="{BB962C8B-B14F-4D97-AF65-F5344CB8AC3E}">
        <p14:creationId xmlns:p14="http://schemas.microsoft.com/office/powerpoint/2010/main" val="204870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a:bodyPr>
          <a:lstStyle/>
          <a:p>
            <a:r>
              <a:rPr lang="en-US" altLang="zh-TW" b="1" dirty="0">
                <a:solidFill>
                  <a:srgbClr val="FF6600"/>
                </a:solidFill>
                <a:latin typeface="+mn-lt"/>
              </a:rPr>
              <a:t>Model Forecast for SKU1</a:t>
            </a:r>
            <a:endParaRPr lang="zh-TW" altLang="en-US" b="1" dirty="0">
              <a:solidFill>
                <a:srgbClr val="FF6600"/>
              </a:solidFill>
              <a:latin typeface="+mn-lt"/>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170431" y="5952836"/>
            <a:ext cx="384117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Best Forecast Model: Linear Regression</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pic>
        <p:nvPicPr>
          <p:cNvPr id="27" name="圖片 26">
            <a:extLst>
              <a:ext uri="{FF2B5EF4-FFF2-40B4-BE49-F238E27FC236}">
                <a16:creationId xmlns:a16="http://schemas.microsoft.com/office/drawing/2014/main" id="{C7B1E498-CE93-2223-76E9-CFF68F39E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4760"/>
            <a:ext cx="12192000" cy="4064000"/>
          </a:xfrm>
          <a:prstGeom prst="rect">
            <a:avLst/>
          </a:prstGeom>
        </p:spPr>
      </p:pic>
      <p:graphicFrame>
        <p:nvGraphicFramePr>
          <p:cNvPr id="28" name="表格 27">
            <a:extLst>
              <a:ext uri="{FF2B5EF4-FFF2-40B4-BE49-F238E27FC236}">
                <a16:creationId xmlns:a16="http://schemas.microsoft.com/office/drawing/2014/main" id="{387999F5-9D59-ADD8-0E9B-963287A90F33}"/>
              </a:ext>
            </a:extLst>
          </p:cNvPr>
          <p:cNvGraphicFramePr>
            <a:graphicFrameLocks noGrp="1"/>
          </p:cNvGraphicFramePr>
          <p:nvPr>
            <p:extLst>
              <p:ext uri="{D42A27DB-BD31-4B8C-83A1-F6EECF244321}">
                <p14:modId xmlns:p14="http://schemas.microsoft.com/office/powerpoint/2010/main" val="3403922651"/>
              </p:ext>
            </p:extLst>
          </p:nvPr>
        </p:nvGraphicFramePr>
        <p:xfrm>
          <a:off x="792768" y="5710729"/>
          <a:ext cx="6885770" cy="959958"/>
        </p:xfrm>
        <a:graphic>
          <a:graphicData uri="http://schemas.openxmlformats.org/drawingml/2006/table">
            <a:tbl>
              <a:tblPr firstRow="1" bandRow="1">
                <a:tableStyleId>{F2DE63D5-997A-4646-A377-4702673A728D}</a:tableStyleId>
              </a:tblPr>
              <a:tblGrid>
                <a:gridCol w="1499118">
                  <a:extLst>
                    <a:ext uri="{9D8B030D-6E8A-4147-A177-3AD203B41FA5}">
                      <a16:colId xmlns:a16="http://schemas.microsoft.com/office/drawing/2014/main" val="3505769307"/>
                    </a:ext>
                  </a:extLst>
                </a:gridCol>
                <a:gridCol w="877078">
                  <a:extLst>
                    <a:ext uri="{9D8B030D-6E8A-4147-A177-3AD203B41FA5}">
                      <a16:colId xmlns:a16="http://schemas.microsoft.com/office/drawing/2014/main" val="377211749"/>
                    </a:ext>
                  </a:extLst>
                </a:gridCol>
                <a:gridCol w="1940767">
                  <a:extLst>
                    <a:ext uri="{9D8B030D-6E8A-4147-A177-3AD203B41FA5}">
                      <a16:colId xmlns:a16="http://schemas.microsoft.com/office/drawing/2014/main" val="1408381028"/>
                    </a:ext>
                  </a:extLst>
                </a:gridCol>
                <a:gridCol w="920620">
                  <a:extLst>
                    <a:ext uri="{9D8B030D-6E8A-4147-A177-3AD203B41FA5}">
                      <a16:colId xmlns:a16="http://schemas.microsoft.com/office/drawing/2014/main" val="238406313"/>
                    </a:ext>
                  </a:extLst>
                </a:gridCol>
                <a:gridCol w="783772">
                  <a:extLst>
                    <a:ext uri="{9D8B030D-6E8A-4147-A177-3AD203B41FA5}">
                      <a16:colId xmlns:a16="http://schemas.microsoft.com/office/drawing/2014/main" val="117617150"/>
                    </a:ext>
                  </a:extLst>
                </a:gridCol>
                <a:gridCol w="864415">
                  <a:extLst>
                    <a:ext uri="{9D8B030D-6E8A-4147-A177-3AD203B41FA5}">
                      <a16:colId xmlns:a16="http://schemas.microsoft.com/office/drawing/2014/main" val="3542762808"/>
                    </a:ext>
                  </a:extLst>
                </a:gridCol>
              </a:tblGrid>
              <a:tr h="319986">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extLst>
                  <a:ext uri="{0D108BD9-81ED-4DB2-BD59-A6C34878D82A}">
                    <a16:rowId xmlns:a16="http://schemas.microsoft.com/office/drawing/2014/main" val="1469013780"/>
                  </a:ext>
                </a:extLst>
              </a:tr>
              <a:tr h="319986">
                <a:tc>
                  <a:txBody>
                    <a:bodyPr/>
                    <a:lstStyle/>
                    <a:p>
                      <a:r>
                        <a:rPr lang="en-US" altLang="zh-TW" sz="1400" dirty="0"/>
                        <a:t>Linear Regression</a:t>
                      </a:r>
                      <a:endParaRPr lang="zh-TW" altLang="en-US" sz="1400" dirty="0"/>
                    </a:p>
                  </a:txBody>
                  <a:tcPr/>
                </a:tc>
                <a:tc>
                  <a:txBody>
                    <a:bodyPr/>
                    <a:lstStyle/>
                    <a:p>
                      <a:r>
                        <a:rPr lang="en-US" altLang="zh-TW" sz="1400" dirty="0"/>
                        <a:t>0.9881</a:t>
                      </a:r>
                      <a:endParaRPr lang="zh-TW" altLang="en-US" sz="1400" dirty="0"/>
                    </a:p>
                  </a:txBody>
                  <a:tcPr/>
                </a:tc>
                <a:tc>
                  <a:txBody>
                    <a:bodyPr/>
                    <a:lstStyle/>
                    <a:p>
                      <a:r>
                        <a:rPr lang="en-US" altLang="zh-TW" sz="1400" dirty="0"/>
                        <a:t>Gradient-Boosted Trees</a:t>
                      </a:r>
                      <a:endParaRPr lang="zh-TW" altLang="en-US" sz="1400" dirty="0"/>
                    </a:p>
                  </a:txBody>
                  <a:tcPr/>
                </a:tc>
                <a:tc>
                  <a:txBody>
                    <a:bodyPr/>
                    <a:lstStyle/>
                    <a:p>
                      <a:r>
                        <a:rPr lang="en-US" altLang="zh-TW" sz="1400" dirty="0"/>
                        <a:t>0.5270</a:t>
                      </a:r>
                      <a:endParaRPr lang="zh-TW" altLang="en-US" sz="1400" dirty="0"/>
                    </a:p>
                  </a:txBody>
                  <a:tcPr/>
                </a:tc>
                <a:tc rowSpan="2">
                  <a:txBody>
                    <a:bodyPr/>
                    <a:lstStyle/>
                    <a:p>
                      <a:r>
                        <a:rPr lang="en-US" altLang="zh-TW" sz="1400" dirty="0"/>
                        <a:t>ARIMA</a:t>
                      </a:r>
                      <a:endParaRPr lang="zh-TW" altLang="en-US" sz="1400" dirty="0"/>
                    </a:p>
                  </a:txBody>
                  <a:tcPr/>
                </a:tc>
                <a:tc rowSpan="2">
                  <a:txBody>
                    <a:bodyPr/>
                    <a:lstStyle/>
                    <a:p>
                      <a:r>
                        <a:rPr lang="en-US" altLang="zh-TW" sz="1400" dirty="0"/>
                        <a:t>-0.2110</a:t>
                      </a:r>
                      <a:endParaRPr lang="zh-TW" altLang="en-US" sz="1400" dirty="0"/>
                    </a:p>
                  </a:txBody>
                  <a:tcPr/>
                </a:tc>
                <a:extLst>
                  <a:ext uri="{0D108BD9-81ED-4DB2-BD59-A6C34878D82A}">
                    <a16:rowId xmlns:a16="http://schemas.microsoft.com/office/drawing/2014/main" val="2863143061"/>
                  </a:ext>
                </a:extLst>
              </a:tr>
              <a:tr h="319986">
                <a:tc>
                  <a:txBody>
                    <a:bodyPr/>
                    <a:lstStyle/>
                    <a:p>
                      <a:r>
                        <a:rPr lang="en-US" altLang="zh-TW" sz="1400" dirty="0"/>
                        <a:t>Decision Tree</a:t>
                      </a:r>
                      <a:endParaRPr lang="zh-TW" altLang="en-US" sz="1400" dirty="0"/>
                    </a:p>
                  </a:txBody>
                  <a:tcPr/>
                </a:tc>
                <a:tc>
                  <a:txBody>
                    <a:bodyPr/>
                    <a:lstStyle/>
                    <a:p>
                      <a:r>
                        <a:rPr lang="en-US" altLang="zh-TW" sz="1400" dirty="0"/>
                        <a:t>0.4843</a:t>
                      </a:r>
                      <a:endParaRPr lang="zh-TW" altLang="en-US" sz="1400" dirty="0"/>
                    </a:p>
                  </a:txBody>
                  <a:tcPr/>
                </a:tc>
                <a:tc>
                  <a:txBody>
                    <a:bodyPr/>
                    <a:lstStyle/>
                    <a:p>
                      <a:r>
                        <a:rPr lang="en-US" altLang="zh-TW" sz="1400" dirty="0"/>
                        <a:t>LSTM</a:t>
                      </a:r>
                      <a:endParaRPr lang="zh-TW" altLang="en-US" sz="1400" dirty="0"/>
                    </a:p>
                  </a:txBody>
                  <a:tcPr/>
                </a:tc>
                <a:tc>
                  <a:txBody>
                    <a:bodyPr/>
                    <a:lstStyle/>
                    <a:p>
                      <a:r>
                        <a:rPr lang="en-US" altLang="zh-TW" sz="1400" dirty="0"/>
                        <a:t>0.0001</a:t>
                      </a:r>
                      <a:endParaRPr lang="zh-TW" altLang="en-US" sz="1400" dirty="0"/>
                    </a:p>
                  </a:txBody>
                  <a:tcPr/>
                </a:tc>
                <a:tc vMerge="1">
                  <a:txBody>
                    <a:bodyPr/>
                    <a:lstStyle/>
                    <a:p>
                      <a:endParaRPr lang="zh-TW" altLang="en-US" sz="1400" dirty="0"/>
                    </a:p>
                  </a:txBody>
                  <a:tcPr/>
                </a:tc>
                <a:tc vMerge="1">
                  <a:txBody>
                    <a:bodyPr/>
                    <a:lstStyle/>
                    <a:p>
                      <a:endParaRPr lang="zh-TW" altLang="en-US" sz="1400" dirty="0"/>
                    </a:p>
                  </a:txBody>
                  <a:tcPr/>
                </a:tc>
                <a:extLst>
                  <a:ext uri="{0D108BD9-81ED-4DB2-BD59-A6C34878D82A}">
                    <a16:rowId xmlns:a16="http://schemas.microsoft.com/office/drawing/2014/main" val="1459640097"/>
                  </a:ext>
                </a:extLst>
              </a:tr>
            </a:tbl>
          </a:graphicData>
        </a:graphic>
      </p:graphicFrame>
    </p:spTree>
    <p:extLst>
      <p:ext uri="{BB962C8B-B14F-4D97-AF65-F5344CB8AC3E}">
        <p14:creationId xmlns:p14="http://schemas.microsoft.com/office/powerpoint/2010/main" val="27460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a:bodyPr>
          <a:lstStyle/>
          <a:p>
            <a:r>
              <a:rPr lang="en-US" altLang="zh-TW" b="1" dirty="0">
                <a:solidFill>
                  <a:srgbClr val="FF6600"/>
                </a:solidFill>
                <a:latin typeface="+mn-lt"/>
              </a:rPr>
              <a:t>Model Forecast for SKU2</a:t>
            </a:r>
            <a:endParaRPr lang="zh-TW" altLang="en-US" b="1" dirty="0">
              <a:solidFill>
                <a:srgbClr val="FF6600"/>
              </a:solidFill>
              <a:latin typeface="+mn-lt"/>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170431" y="5952836"/>
            <a:ext cx="384117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Best Forecast Model: Linear Regression</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graphicFrame>
        <p:nvGraphicFramePr>
          <p:cNvPr id="28" name="表格 27">
            <a:extLst>
              <a:ext uri="{FF2B5EF4-FFF2-40B4-BE49-F238E27FC236}">
                <a16:creationId xmlns:a16="http://schemas.microsoft.com/office/drawing/2014/main" id="{387999F5-9D59-ADD8-0E9B-963287A90F33}"/>
              </a:ext>
            </a:extLst>
          </p:cNvPr>
          <p:cNvGraphicFramePr>
            <a:graphicFrameLocks noGrp="1"/>
          </p:cNvGraphicFramePr>
          <p:nvPr>
            <p:extLst>
              <p:ext uri="{D42A27DB-BD31-4B8C-83A1-F6EECF244321}">
                <p14:modId xmlns:p14="http://schemas.microsoft.com/office/powerpoint/2010/main" val="2983179203"/>
              </p:ext>
            </p:extLst>
          </p:nvPr>
        </p:nvGraphicFramePr>
        <p:xfrm>
          <a:off x="792768" y="5710729"/>
          <a:ext cx="6885770" cy="959958"/>
        </p:xfrm>
        <a:graphic>
          <a:graphicData uri="http://schemas.openxmlformats.org/drawingml/2006/table">
            <a:tbl>
              <a:tblPr firstRow="1" bandRow="1">
                <a:tableStyleId>{F2DE63D5-997A-4646-A377-4702673A728D}</a:tableStyleId>
              </a:tblPr>
              <a:tblGrid>
                <a:gridCol w="1499118">
                  <a:extLst>
                    <a:ext uri="{9D8B030D-6E8A-4147-A177-3AD203B41FA5}">
                      <a16:colId xmlns:a16="http://schemas.microsoft.com/office/drawing/2014/main" val="3505769307"/>
                    </a:ext>
                  </a:extLst>
                </a:gridCol>
                <a:gridCol w="877078">
                  <a:extLst>
                    <a:ext uri="{9D8B030D-6E8A-4147-A177-3AD203B41FA5}">
                      <a16:colId xmlns:a16="http://schemas.microsoft.com/office/drawing/2014/main" val="377211749"/>
                    </a:ext>
                  </a:extLst>
                </a:gridCol>
                <a:gridCol w="1940767">
                  <a:extLst>
                    <a:ext uri="{9D8B030D-6E8A-4147-A177-3AD203B41FA5}">
                      <a16:colId xmlns:a16="http://schemas.microsoft.com/office/drawing/2014/main" val="1408381028"/>
                    </a:ext>
                  </a:extLst>
                </a:gridCol>
                <a:gridCol w="920620">
                  <a:extLst>
                    <a:ext uri="{9D8B030D-6E8A-4147-A177-3AD203B41FA5}">
                      <a16:colId xmlns:a16="http://schemas.microsoft.com/office/drawing/2014/main" val="238406313"/>
                    </a:ext>
                  </a:extLst>
                </a:gridCol>
                <a:gridCol w="783772">
                  <a:extLst>
                    <a:ext uri="{9D8B030D-6E8A-4147-A177-3AD203B41FA5}">
                      <a16:colId xmlns:a16="http://schemas.microsoft.com/office/drawing/2014/main" val="117617150"/>
                    </a:ext>
                  </a:extLst>
                </a:gridCol>
                <a:gridCol w="864415">
                  <a:extLst>
                    <a:ext uri="{9D8B030D-6E8A-4147-A177-3AD203B41FA5}">
                      <a16:colId xmlns:a16="http://schemas.microsoft.com/office/drawing/2014/main" val="3542762808"/>
                    </a:ext>
                  </a:extLst>
                </a:gridCol>
              </a:tblGrid>
              <a:tr h="319986">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extLst>
                  <a:ext uri="{0D108BD9-81ED-4DB2-BD59-A6C34878D82A}">
                    <a16:rowId xmlns:a16="http://schemas.microsoft.com/office/drawing/2014/main" val="1469013780"/>
                  </a:ext>
                </a:extLst>
              </a:tr>
              <a:tr h="319986">
                <a:tc>
                  <a:txBody>
                    <a:bodyPr/>
                    <a:lstStyle/>
                    <a:p>
                      <a:r>
                        <a:rPr lang="en-US" altLang="zh-TW" sz="1400" dirty="0"/>
                        <a:t>Linear Regression</a:t>
                      </a:r>
                      <a:endParaRPr lang="zh-TW" altLang="en-US" sz="1400" dirty="0"/>
                    </a:p>
                  </a:txBody>
                  <a:tcPr/>
                </a:tc>
                <a:tc>
                  <a:txBody>
                    <a:bodyPr/>
                    <a:lstStyle/>
                    <a:p>
                      <a:r>
                        <a:rPr lang="en-US" altLang="zh-TW" sz="1400" dirty="0"/>
                        <a:t>0.9881</a:t>
                      </a:r>
                      <a:endParaRPr lang="zh-TW" altLang="en-US" sz="1400" dirty="0"/>
                    </a:p>
                  </a:txBody>
                  <a:tcPr/>
                </a:tc>
                <a:tc>
                  <a:txBody>
                    <a:bodyPr/>
                    <a:lstStyle/>
                    <a:p>
                      <a:r>
                        <a:rPr lang="en-US" altLang="zh-TW" sz="1400" dirty="0"/>
                        <a:t>Gradient-Boosted Trees</a:t>
                      </a:r>
                      <a:endParaRPr lang="zh-TW" altLang="en-US" sz="1400" dirty="0"/>
                    </a:p>
                  </a:txBody>
                  <a:tcPr/>
                </a:tc>
                <a:tc>
                  <a:txBody>
                    <a:bodyPr/>
                    <a:lstStyle/>
                    <a:p>
                      <a:r>
                        <a:rPr lang="en-US" altLang="zh-TW" sz="1400" dirty="0"/>
                        <a:t>0.5270</a:t>
                      </a:r>
                      <a:endParaRPr lang="zh-TW" altLang="en-US" sz="1400" dirty="0"/>
                    </a:p>
                  </a:txBody>
                  <a:tcPr/>
                </a:tc>
                <a:tc rowSpan="2">
                  <a:txBody>
                    <a:bodyPr/>
                    <a:lstStyle/>
                    <a:p>
                      <a:r>
                        <a:rPr lang="en-US" altLang="zh-TW" sz="1400" dirty="0"/>
                        <a:t>ARIMA</a:t>
                      </a:r>
                      <a:endParaRPr lang="zh-TW" altLang="en-US" sz="1400" dirty="0"/>
                    </a:p>
                  </a:txBody>
                  <a:tcPr/>
                </a:tc>
                <a:tc rowSpan="2">
                  <a:txBody>
                    <a:bodyPr/>
                    <a:lstStyle/>
                    <a:p>
                      <a:r>
                        <a:rPr lang="en-US" altLang="zh-TW" sz="1400" dirty="0"/>
                        <a:t>0.3383</a:t>
                      </a:r>
                      <a:endParaRPr lang="zh-TW" altLang="en-US" sz="1400" dirty="0"/>
                    </a:p>
                  </a:txBody>
                  <a:tcPr/>
                </a:tc>
                <a:extLst>
                  <a:ext uri="{0D108BD9-81ED-4DB2-BD59-A6C34878D82A}">
                    <a16:rowId xmlns:a16="http://schemas.microsoft.com/office/drawing/2014/main" val="2863143061"/>
                  </a:ext>
                </a:extLst>
              </a:tr>
              <a:tr h="319986">
                <a:tc>
                  <a:txBody>
                    <a:bodyPr/>
                    <a:lstStyle/>
                    <a:p>
                      <a:r>
                        <a:rPr lang="en-US" altLang="zh-TW" sz="1400" dirty="0"/>
                        <a:t>Decision Tree</a:t>
                      </a:r>
                      <a:endParaRPr lang="zh-TW" altLang="en-US" sz="1400" dirty="0"/>
                    </a:p>
                  </a:txBody>
                  <a:tcPr/>
                </a:tc>
                <a:tc>
                  <a:txBody>
                    <a:bodyPr/>
                    <a:lstStyle/>
                    <a:p>
                      <a:r>
                        <a:rPr lang="en-US" altLang="zh-TW" sz="1400" dirty="0"/>
                        <a:t>0.4843</a:t>
                      </a:r>
                      <a:endParaRPr lang="zh-TW" altLang="en-US" sz="1400" dirty="0"/>
                    </a:p>
                  </a:txBody>
                  <a:tcPr/>
                </a:tc>
                <a:tc>
                  <a:txBody>
                    <a:bodyPr/>
                    <a:lstStyle/>
                    <a:p>
                      <a:r>
                        <a:rPr lang="en-US" altLang="zh-TW" sz="1400" dirty="0"/>
                        <a:t>LSTM</a:t>
                      </a:r>
                      <a:endParaRPr lang="zh-TW" altLang="en-US" sz="1400" dirty="0"/>
                    </a:p>
                  </a:txBody>
                  <a:tcPr/>
                </a:tc>
                <a:tc>
                  <a:txBody>
                    <a:bodyPr/>
                    <a:lstStyle/>
                    <a:p>
                      <a:r>
                        <a:rPr lang="en-US" altLang="zh-TW" sz="1400" dirty="0"/>
                        <a:t>0.0001</a:t>
                      </a:r>
                      <a:endParaRPr lang="zh-TW" altLang="en-US" sz="1400" dirty="0"/>
                    </a:p>
                  </a:txBody>
                  <a:tcPr/>
                </a:tc>
                <a:tc vMerge="1">
                  <a:txBody>
                    <a:bodyPr/>
                    <a:lstStyle/>
                    <a:p>
                      <a:endParaRPr lang="zh-TW" altLang="en-US" sz="1400" dirty="0"/>
                    </a:p>
                  </a:txBody>
                  <a:tcPr/>
                </a:tc>
                <a:tc vMerge="1">
                  <a:txBody>
                    <a:bodyPr/>
                    <a:lstStyle/>
                    <a:p>
                      <a:endParaRPr lang="zh-TW" altLang="en-US" sz="1400" dirty="0"/>
                    </a:p>
                  </a:txBody>
                  <a:tcPr/>
                </a:tc>
                <a:extLst>
                  <a:ext uri="{0D108BD9-81ED-4DB2-BD59-A6C34878D82A}">
                    <a16:rowId xmlns:a16="http://schemas.microsoft.com/office/drawing/2014/main" val="1459640097"/>
                  </a:ext>
                </a:extLst>
              </a:tr>
            </a:tbl>
          </a:graphicData>
        </a:graphic>
      </p:graphicFrame>
      <p:pic>
        <p:nvPicPr>
          <p:cNvPr id="5" name="圖片 4">
            <a:extLst>
              <a:ext uri="{FF2B5EF4-FFF2-40B4-BE49-F238E27FC236}">
                <a16:creationId xmlns:a16="http://schemas.microsoft.com/office/drawing/2014/main" id="{9720149E-CB93-61D3-0795-617830482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388614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a:bodyPr>
          <a:lstStyle/>
          <a:p>
            <a:r>
              <a:rPr lang="en-US" altLang="zh-TW" b="1" dirty="0">
                <a:solidFill>
                  <a:srgbClr val="FF6600"/>
                </a:solidFill>
                <a:latin typeface="+mn-lt"/>
              </a:rPr>
              <a:t>Model Forecast for SKU3</a:t>
            </a:r>
            <a:endParaRPr lang="zh-TW" altLang="en-US" b="1" dirty="0">
              <a:solidFill>
                <a:srgbClr val="FF6600"/>
              </a:solidFill>
              <a:latin typeface="+mn-lt"/>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170431" y="5952836"/>
            <a:ext cx="384117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Best Forecast Model: Linear Regression</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graphicFrame>
        <p:nvGraphicFramePr>
          <p:cNvPr id="28" name="表格 27">
            <a:extLst>
              <a:ext uri="{FF2B5EF4-FFF2-40B4-BE49-F238E27FC236}">
                <a16:creationId xmlns:a16="http://schemas.microsoft.com/office/drawing/2014/main" id="{387999F5-9D59-ADD8-0E9B-963287A90F33}"/>
              </a:ext>
            </a:extLst>
          </p:cNvPr>
          <p:cNvGraphicFramePr>
            <a:graphicFrameLocks noGrp="1"/>
          </p:cNvGraphicFramePr>
          <p:nvPr>
            <p:extLst>
              <p:ext uri="{D42A27DB-BD31-4B8C-83A1-F6EECF244321}">
                <p14:modId xmlns:p14="http://schemas.microsoft.com/office/powerpoint/2010/main" val="2227229136"/>
              </p:ext>
            </p:extLst>
          </p:nvPr>
        </p:nvGraphicFramePr>
        <p:xfrm>
          <a:off x="792768" y="5710729"/>
          <a:ext cx="6885770" cy="959958"/>
        </p:xfrm>
        <a:graphic>
          <a:graphicData uri="http://schemas.openxmlformats.org/drawingml/2006/table">
            <a:tbl>
              <a:tblPr firstRow="1" bandRow="1">
                <a:tableStyleId>{F2DE63D5-997A-4646-A377-4702673A728D}</a:tableStyleId>
              </a:tblPr>
              <a:tblGrid>
                <a:gridCol w="1499118">
                  <a:extLst>
                    <a:ext uri="{9D8B030D-6E8A-4147-A177-3AD203B41FA5}">
                      <a16:colId xmlns:a16="http://schemas.microsoft.com/office/drawing/2014/main" val="3505769307"/>
                    </a:ext>
                  </a:extLst>
                </a:gridCol>
                <a:gridCol w="877078">
                  <a:extLst>
                    <a:ext uri="{9D8B030D-6E8A-4147-A177-3AD203B41FA5}">
                      <a16:colId xmlns:a16="http://schemas.microsoft.com/office/drawing/2014/main" val="377211749"/>
                    </a:ext>
                  </a:extLst>
                </a:gridCol>
                <a:gridCol w="1940767">
                  <a:extLst>
                    <a:ext uri="{9D8B030D-6E8A-4147-A177-3AD203B41FA5}">
                      <a16:colId xmlns:a16="http://schemas.microsoft.com/office/drawing/2014/main" val="1408381028"/>
                    </a:ext>
                  </a:extLst>
                </a:gridCol>
                <a:gridCol w="920620">
                  <a:extLst>
                    <a:ext uri="{9D8B030D-6E8A-4147-A177-3AD203B41FA5}">
                      <a16:colId xmlns:a16="http://schemas.microsoft.com/office/drawing/2014/main" val="238406313"/>
                    </a:ext>
                  </a:extLst>
                </a:gridCol>
                <a:gridCol w="783772">
                  <a:extLst>
                    <a:ext uri="{9D8B030D-6E8A-4147-A177-3AD203B41FA5}">
                      <a16:colId xmlns:a16="http://schemas.microsoft.com/office/drawing/2014/main" val="117617150"/>
                    </a:ext>
                  </a:extLst>
                </a:gridCol>
                <a:gridCol w="864415">
                  <a:extLst>
                    <a:ext uri="{9D8B030D-6E8A-4147-A177-3AD203B41FA5}">
                      <a16:colId xmlns:a16="http://schemas.microsoft.com/office/drawing/2014/main" val="3542762808"/>
                    </a:ext>
                  </a:extLst>
                </a:gridCol>
              </a:tblGrid>
              <a:tr h="319986">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extLst>
                  <a:ext uri="{0D108BD9-81ED-4DB2-BD59-A6C34878D82A}">
                    <a16:rowId xmlns:a16="http://schemas.microsoft.com/office/drawing/2014/main" val="1469013780"/>
                  </a:ext>
                </a:extLst>
              </a:tr>
              <a:tr h="319986">
                <a:tc>
                  <a:txBody>
                    <a:bodyPr/>
                    <a:lstStyle/>
                    <a:p>
                      <a:r>
                        <a:rPr lang="en-US" altLang="zh-TW" sz="1400" dirty="0"/>
                        <a:t>Linear Regression</a:t>
                      </a:r>
                      <a:endParaRPr lang="zh-TW" altLang="en-US" sz="1400" dirty="0"/>
                    </a:p>
                  </a:txBody>
                  <a:tcPr/>
                </a:tc>
                <a:tc>
                  <a:txBody>
                    <a:bodyPr/>
                    <a:lstStyle/>
                    <a:p>
                      <a:r>
                        <a:rPr lang="en-US" altLang="zh-TW" sz="1400" dirty="0"/>
                        <a:t>0.9881</a:t>
                      </a:r>
                      <a:endParaRPr lang="zh-TW" altLang="en-US" sz="1400" dirty="0"/>
                    </a:p>
                  </a:txBody>
                  <a:tcPr/>
                </a:tc>
                <a:tc>
                  <a:txBody>
                    <a:bodyPr/>
                    <a:lstStyle/>
                    <a:p>
                      <a:r>
                        <a:rPr lang="en-US" altLang="zh-TW" sz="1400" dirty="0"/>
                        <a:t>Gradient-Boosted Trees</a:t>
                      </a:r>
                      <a:endParaRPr lang="zh-TW" altLang="en-US" sz="1400" dirty="0"/>
                    </a:p>
                  </a:txBody>
                  <a:tcPr/>
                </a:tc>
                <a:tc>
                  <a:txBody>
                    <a:bodyPr/>
                    <a:lstStyle/>
                    <a:p>
                      <a:r>
                        <a:rPr lang="en-US" altLang="zh-TW" sz="1400" dirty="0"/>
                        <a:t>0.5270</a:t>
                      </a:r>
                      <a:endParaRPr lang="zh-TW" altLang="en-US" sz="1400" dirty="0"/>
                    </a:p>
                  </a:txBody>
                  <a:tcPr/>
                </a:tc>
                <a:tc rowSpan="2">
                  <a:txBody>
                    <a:bodyPr/>
                    <a:lstStyle/>
                    <a:p>
                      <a:r>
                        <a:rPr lang="en-US" altLang="zh-TW" sz="1400" dirty="0"/>
                        <a:t>ARIMA</a:t>
                      </a:r>
                      <a:endParaRPr lang="zh-TW" altLang="en-US" sz="1400" dirty="0"/>
                    </a:p>
                  </a:txBody>
                  <a:tcPr/>
                </a:tc>
                <a:tc rowSpan="2">
                  <a:txBody>
                    <a:bodyPr/>
                    <a:lstStyle/>
                    <a:p>
                      <a:r>
                        <a:rPr lang="en-US" altLang="zh-TW" sz="1400" dirty="0"/>
                        <a:t>0.3504</a:t>
                      </a:r>
                      <a:endParaRPr lang="zh-TW" altLang="en-US" sz="1400" dirty="0"/>
                    </a:p>
                  </a:txBody>
                  <a:tcPr/>
                </a:tc>
                <a:extLst>
                  <a:ext uri="{0D108BD9-81ED-4DB2-BD59-A6C34878D82A}">
                    <a16:rowId xmlns:a16="http://schemas.microsoft.com/office/drawing/2014/main" val="2863143061"/>
                  </a:ext>
                </a:extLst>
              </a:tr>
              <a:tr h="319986">
                <a:tc>
                  <a:txBody>
                    <a:bodyPr/>
                    <a:lstStyle/>
                    <a:p>
                      <a:r>
                        <a:rPr lang="en-US" altLang="zh-TW" sz="1400" dirty="0"/>
                        <a:t>Decision Tree</a:t>
                      </a:r>
                      <a:endParaRPr lang="zh-TW" altLang="en-US" sz="1400" dirty="0"/>
                    </a:p>
                  </a:txBody>
                  <a:tcPr/>
                </a:tc>
                <a:tc>
                  <a:txBody>
                    <a:bodyPr/>
                    <a:lstStyle/>
                    <a:p>
                      <a:r>
                        <a:rPr lang="en-US" altLang="zh-TW" sz="1400" dirty="0"/>
                        <a:t>0.4843</a:t>
                      </a:r>
                      <a:endParaRPr lang="zh-TW" altLang="en-US" sz="1400" dirty="0"/>
                    </a:p>
                  </a:txBody>
                  <a:tcPr/>
                </a:tc>
                <a:tc>
                  <a:txBody>
                    <a:bodyPr/>
                    <a:lstStyle/>
                    <a:p>
                      <a:r>
                        <a:rPr lang="en-US" altLang="zh-TW" sz="1400" dirty="0"/>
                        <a:t>LSTM</a:t>
                      </a:r>
                      <a:endParaRPr lang="zh-TW" altLang="en-US" sz="1400" dirty="0"/>
                    </a:p>
                  </a:txBody>
                  <a:tcPr/>
                </a:tc>
                <a:tc>
                  <a:txBody>
                    <a:bodyPr/>
                    <a:lstStyle/>
                    <a:p>
                      <a:r>
                        <a:rPr lang="en-US" altLang="zh-TW" sz="1400" dirty="0"/>
                        <a:t>0.0001</a:t>
                      </a:r>
                      <a:endParaRPr lang="zh-TW" altLang="en-US" sz="1400" dirty="0"/>
                    </a:p>
                  </a:txBody>
                  <a:tcPr/>
                </a:tc>
                <a:tc vMerge="1">
                  <a:txBody>
                    <a:bodyPr/>
                    <a:lstStyle/>
                    <a:p>
                      <a:endParaRPr lang="zh-TW" altLang="en-US" sz="1400" dirty="0"/>
                    </a:p>
                  </a:txBody>
                  <a:tcPr/>
                </a:tc>
                <a:tc vMerge="1">
                  <a:txBody>
                    <a:bodyPr/>
                    <a:lstStyle/>
                    <a:p>
                      <a:endParaRPr lang="zh-TW" altLang="en-US" sz="1400" dirty="0"/>
                    </a:p>
                  </a:txBody>
                  <a:tcPr/>
                </a:tc>
                <a:extLst>
                  <a:ext uri="{0D108BD9-81ED-4DB2-BD59-A6C34878D82A}">
                    <a16:rowId xmlns:a16="http://schemas.microsoft.com/office/drawing/2014/main" val="1459640097"/>
                  </a:ext>
                </a:extLst>
              </a:tr>
            </a:tbl>
          </a:graphicData>
        </a:graphic>
      </p:graphicFrame>
      <p:pic>
        <p:nvPicPr>
          <p:cNvPr id="5" name="圖片 4">
            <a:extLst>
              <a:ext uri="{FF2B5EF4-FFF2-40B4-BE49-F238E27FC236}">
                <a16:creationId xmlns:a16="http://schemas.microsoft.com/office/drawing/2014/main" id="{68C03ADD-9C2F-44DE-885A-AB7F87870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262599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a:bodyPr>
          <a:lstStyle/>
          <a:p>
            <a:r>
              <a:rPr lang="en-US" altLang="zh-TW" b="1" dirty="0">
                <a:solidFill>
                  <a:srgbClr val="FF6600"/>
                </a:solidFill>
                <a:latin typeface="+mn-lt"/>
              </a:rPr>
              <a:t>Model Forecast for SKU4</a:t>
            </a:r>
            <a:endParaRPr lang="zh-TW" altLang="en-US" b="1" dirty="0">
              <a:solidFill>
                <a:srgbClr val="FF6600"/>
              </a:solidFill>
              <a:latin typeface="+mn-lt"/>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170431" y="5952836"/>
            <a:ext cx="384117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Best Forecast Model: Linear Regression</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graphicFrame>
        <p:nvGraphicFramePr>
          <p:cNvPr id="28" name="表格 27">
            <a:extLst>
              <a:ext uri="{FF2B5EF4-FFF2-40B4-BE49-F238E27FC236}">
                <a16:creationId xmlns:a16="http://schemas.microsoft.com/office/drawing/2014/main" id="{387999F5-9D59-ADD8-0E9B-963287A90F33}"/>
              </a:ext>
            </a:extLst>
          </p:cNvPr>
          <p:cNvGraphicFramePr>
            <a:graphicFrameLocks noGrp="1"/>
          </p:cNvGraphicFramePr>
          <p:nvPr>
            <p:extLst>
              <p:ext uri="{D42A27DB-BD31-4B8C-83A1-F6EECF244321}">
                <p14:modId xmlns:p14="http://schemas.microsoft.com/office/powerpoint/2010/main" val="2058383850"/>
              </p:ext>
            </p:extLst>
          </p:nvPr>
        </p:nvGraphicFramePr>
        <p:xfrm>
          <a:off x="792768" y="5710729"/>
          <a:ext cx="6885770" cy="959958"/>
        </p:xfrm>
        <a:graphic>
          <a:graphicData uri="http://schemas.openxmlformats.org/drawingml/2006/table">
            <a:tbl>
              <a:tblPr firstRow="1" bandRow="1">
                <a:tableStyleId>{F2DE63D5-997A-4646-A377-4702673A728D}</a:tableStyleId>
              </a:tblPr>
              <a:tblGrid>
                <a:gridCol w="1499118">
                  <a:extLst>
                    <a:ext uri="{9D8B030D-6E8A-4147-A177-3AD203B41FA5}">
                      <a16:colId xmlns:a16="http://schemas.microsoft.com/office/drawing/2014/main" val="3505769307"/>
                    </a:ext>
                  </a:extLst>
                </a:gridCol>
                <a:gridCol w="877078">
                  <a:extLst>
                    <a:ext uri="{9D8B030D-6E8A-4147-A177-3AD203B41FA5}">
                      <a16:colId xmlns:a16="http://schemas.microsoft.com/office/drawing/2014/main" val="377211749"/>
                    </a:ext>
                  </a:extLst>
                </a:gridCol>
                <a:gridCol w="1940767">
                  <a:extLst>
                    <a:ext uri="{9D8B030D-6E8A-4147-A177-3AD203B41FA5}">
                      <a16:colId xmlns:a16="http://schemas.microsoft.com/office/drawing/2014/main" val="1408381028"/>
                    </a:ext>
                  </a:extLst>
                </a:gridCol>
                <a:gridCol w="920620">
                  <a:extLst>
                    <a:ext uri="{9D8B030D-6E8A-4147-A177-3AD203B41FA5}">
                      <a16:colId xmlns:a16="http://schemas.microsoft.com/office/drawing/2014/main" val="238406313"/>
                    </a:ext>
                  </a:extLst>
                </a:gridCol>
                <a:gridCol w="783772">
                  <a:extLst>
                    <a:ext uri="{9D8B030D-6E8A-4147-A177-3AD203B41FA5}">
                      <a16:colId xmlns:a16="http://schemas.microsoft.com/office/drawing/2014/main" val="117617150"/>
                    </a:ext>
                  </a:extLst>
                </a:gridCol>
                <a:gridCol w="864415">
                  <a:extLst>
                    <a:ext uri="{9D8B030D-6E8A-4147-A177-3AD203B41FA5}">
                      <a16:colId xmlns:a16="http://schemas.microsoft.com/office/drawing/2014/main" val="3542762808"/>
                    </a:ext>
                  </a:extLst>
                </a:gridCol>
              </a:tblGrid>
              <a:tr h="319986">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extLst>
                  <a:ext uri="{0D108BD9-81ED-4DB2-BD59-A6C34878D82A}">
                    <a16:rowId xmlns:a16="http://schemas.microsoft.com/office/drawing/2014/main" val="1469013780"/>
                  </a:ext>
                </a:extLst>
              </a:tr>
              <a:tr h="319986">
                <a:tc>
                  <a:txBody>
                    <a:bodyPr/>
                    <a:lstStyle/>
                    <a:p>
                      <a:r>
                        <a:rPr lang="en-US" altLang="zh-TW" sz="1400" dirty="0"/>
                        <a:t>Linear Regression</a:t>
                      </a:r>
                      <a:endParaRPr lang="zh-TW" altLang="en-US" sz="1400" dirty="0"/>
                    </a:p>
                  </a:txBody>
                  <a:tcPr/>
                </a:tc>
                <a:tc>
                  <a:txBody>
                    <a:bodyPr/>
                    <a:lstStyle/>
                    <a:p>
                      <a:r>
                        <a:rPr lang="en-US" altLang="zh-TW" sz="1400" dirty="0"/>
                        <a:t>0.9881</a:t>
                      </a:r>
                      <a:endParaRPr lang="zh-TW" altLang="en-US" sz="1400" dirty="0"/>
                    </a:p>
                  </a:txBody>
                  <a:tcPr/>
                </a:tc>
                <a:tc>
                  <a:txBody>
                    <a:bodyPr/>
                    <a:lstStyle/>
                    <a:p>
                      <a:r>
                        <a:rPr lang="en-US" altLang="zh-TW" sz="1400" dirty="0"/>
                        <a:t>Gradient-Boosted Trees</a:t>
                      </a:r>
                      <a:endParaRPr lang="zh-TW" altLang="en-US" sz="1400" dirty="0"/>
                    </a:p>
                  </a:txBody>
                  <a:tcPr/>
                </a:tc>
                <a:tc>
                  <a:txBody>
                    <a:bodyPr/>
                    <a:lstStyle/>
                    <a:p>
                      <a:r>
                        <a:rPr lang="en-US" altLang="zh-TW" sz="1400" dirty="0"/>
                        <a:t>0.5270</a:t>
                      </a:r>
                      <a:endParaRPr lang="zh-TW" altLang="en-US" sz="1400" dirty="0"/>
                    </a:p>
                  </a:txBody>
                  <a:tcPr/>
                </a:tc>
                <a:tc rowSpan="2">
                  <a:txBody>
                    <a:bodyPr/>
                    <a:lstStyle/>
                    <a:p>
                      <a:r>
                        <a:rPr lang="en-US" altLang="zh-TW" sz="1400" dirty="0"/>
                        <a:t>ARIMA</a:t>
                      </a:r>
                      <a:endParaRPr lang="zh-TW" altLang="en-US" sz="1400" dirty="0"/>
                    </a:p>
                  </a:txBody>
                  <a:tcPr/>
                </a:tc>
                <a:tc rowSpan="2">
                  <a:txBody>
                    <a:bodyPr/>
                    <a:lstStyle/>
                    <a:p>
                      <a:r>
                        <a:rPr lang="en-US" altLang="zh-TW" sz="1400" dirty="0"/>
                        <a:t>0.3893</a:t>
                      </a:r>
                      <a:endParaRPr lang="zh-TW" altLang="en-US" sz="1400" dirty="0"/>
                    </a:p>
                  </a:txBody>
                  <a:tcPr/>
                </a:tc>
                <a:extLst>
                  <a:ext uri="{0D108BD9-81ED-4DB2-BD59-A6C34878D82A}">
                    <a16:rowId xmlns:a16="http://schemas.microsoft.com/office/drawing/2014/main" val="2863143061"/>
                  </a:ext>
                </a:extLst>
              </a:tr>
              <a:tr h="319986">
                <a:tc>
                  <a:txBody>
                    <a:bodyPr/>
                    <a:lstStyle/>
                    <a:p>
                      <a:r>
                        <a:rPr lang="en-US" altLang="zh-TW" sz="1400" dirty="0"/>
                        <a:t>Decision Tree</a:t>
                      </a:r>
                      <a:endParaRPr lang="zh-TW" altLang="en-US" sz="1400" dirty="0"/>
                    </a:p>
                  </a:txBody>
                  <a:tcPr/>
                </a:tc>
                <a:tc>
                  <a:txBody>
                    <a:bodyPr/>
                    <a:lstStyle/>
                    <a:p>
                      <a:r>
                        <a:rPr lang="en-US" altLang="zh-TW" sz="1400" dirty="0"/>
                        <a:t>0.4843</a:t>
                      </a:r>
                      <a:endParaRPr lang="zh-TW" altLang="en-US" sz="1400" dirty="0"/>
                    </a:p>
                  </a:txBody>
                  <a:tcPr/>
                </a:tc>
                <a:tc>
                  <a:txBody>
                    <a:bodyPr/>
                    <a:lstStyle/>
                    <a:p>
                      <a:r>
                        <a:rPr lang="en-US" altLang="zh-TW" sz="1400" dirty="0"/>
                        <a:t>LSTM</a:t>
                      </a:r>
                      <a:endParaRPr lang="zh-TW" altLang="en-US" sz="1400" dirty="0"/>
                    </a:p>
                  </a:txBody>
                  <a:tcPr/>
                </a:tc>
                <a:tc>
                  <a:txBody>
                    <a:bodyPr/>
                    <a:lstStyle/>
                    <a:p>
                      <a:r>
                        <a:rPr lang="en-US" altLang="zh-TW" sz="1400" dirty="0"/>
                        <a:t>0.0001</a:t>
                      </a:r>
                      <a:endParaRPr lang="zh-TW" altLang="en-US" sz="1400" dirty="0"/>
                    </a:p>
                  </a:txBody>
                  <a:tcPr/>
                </a:tc>
                <a:tc vMerge="1">
                  <a:txBody>
                    <a:bodyPr/>
                    <a:lstStyle/>
                    <a:p>
                      <a:endParaRPr lang="zh-TW" altLang="en-US" sz="1400" dirty="0"/>
                    </a:p>
                  </a:txBody>
                  <a:tcPr/>
                </a:tc>
                <a:tc vMerge="1">
                  <a:txBody>
                    <a:bodyPr/>
                    <a:lstStyle/>
                    <a:p>
                      <a:endParaRPr lang="zh-TW" altLang="en-US" sz="1400" dirty="0"/>
                    </a:p>
                  </a:txBody>
                  <a:tcPr/>
                </a:tc>
                <a:extLst>
                  <a:ext uri="{0D108BD9-81ED-4DB2-BD59-A6C34878D82A}">
                    <a16:rowId xmlns:a16="http://schemas.microsoft.com/office/drawing/2014/main" val="1459640097"/>
                  </a:ext>
                </a:extLst>
              </a:tr>
            </a:tbl>
          </a:graphicData>
        </a:graphic>
      </p:graphicFrame>
      <p:pic>
        <p:nvPicPr>
          <p:cNvPr id="5" name="圖片 4">
            <a:extLst>
              <a:ext uri="{FF2B5EF4-FFF2-40B4-BE49-F238E27FC236}">
                <a16:creationId xmlns:a16="http://schemas.microsoft.com/office/drawing/2014/main" id="{7D14DB47-8587-377E-8072-2242967DE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107493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a:bodyPr>
          <a:lstStyle/>
          <a:p>
            <a:r>
              <a:rPr lang="en-US" altLang="zh-TW" b="1" dirty="0">
                <a:solidFill>
                  <a:srgbClr val="FF6600"/>
                </a:solidFill>
                <a:latin typeface="+mn-lt"/>
              </a:rPr>
              <a:t>Model Forecast for SKU5</a:t>
            </a:r>
            <a:endParaRPr lang="zh-TW" altLang="en-US" b="1" dirty="0">
              <a:solidFill>
                <a:srgbClr val="FF6600"/>
              </a:solidFill>
              <a:latin typeface="+mn-lt"/>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170431" y="5952836"/>
            <a:ext cx="384117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Best Forecast Model: Linear Regression</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graphicFrame>
        <p:nvGraphicFramePr>
          <p:cNvPr id="28" name="表格 27">
            <a:extLst>
              <a:ext uri="{FF2B5EF4-FFF2-40B4-BE49-F238E27FC236}">
                <a16:creationId xmlns:a16="http://schemas.microsoft.com/office/drawing/2014/main" id="{387999F5-9D59-ADD8-0E9B-963287A90F33}"/>
              </a:ext>
            </a:extLst>
          </p:cNvPr>
          <p:cNvGraphicFramePr>
            <a:graphicFrameLocks noGrp="1"/>
          </p:cNvGraphicFramePr>
          <p:nvPr>
            <p:extLst>
              <p:ext uri="{D42A27DB-BD31-4B8C-83A1-F6EECF244321}">
                <p14:modId xmlns:p14="http://schemas.microsoft.com/office/powerpoint/2010/main" val="2826072794"/>
              </p:ext>
            </p:extLst>
          </p:nvPr>
        </p:nvGraphicFramePr>
        <p:xfrm>
          <a:off x="792768" y="5710729"/>
          <a:ext cx="6885770" cy="959958"/>
        </p:xfrm>
        <a:graphic>
          <a:graphicData uri="http://schemas.openxmlformats.org/drawingml/2006/table">
            <a:tbl>
              <a:tblPr firstRow="1" bandRow="1">
                <a:tableStyleId>{F2DE63D5-997A-4646-A377-4702673A728D}</a:tableStyleId>
              </a:tblPr>
              <a:tblGrid>
                <a:gridCol w="1499118">
                  <a:extLst>
                    <a:ext uri="{9D8B030D-6E8A-4147-A177-3AD203B41FA5}">
                      <a16:colId xmlns:a16="http://schemas.microsoft.com/office/drawing/2014/main" val="3505769307"/>
                    </a:ext>
                  </a:extLst>
                </a:gridCol>
                <a:gridCol w="877078">
                  <a:extLst>
                    <a:ext uri="{9D8B030D-6E8A-4147-A177-3AD203B41FA5}">
                      <a16:colId xmlns:a16="http://schemas.microsoft.com/office/drawing/2014/main" val="377211749"/>
                    </a:ext>
                  </a:extLst>
                </a:gridCol>
                <a:gridCol w="1940767">
                  <a:extLst>
                    <a:ext uri="{9D8B030D-6E8A-4147-A177-3AD203B41FA5}">
                      <a16:colId xmlns:a16="http://schemas.microsoft.com/office/drawing/2014/main" val="1408381028"/>
                    </a:ext>
                  </a:extLst>
                </a:gridCol>
                <a:gridCol w="920620">
                  <a:extLst>
                    <a:ext uri="{9D8B030D-6E8A-4147-A177-3AD203B41FA5}">
                      <a16:colId xmlns:a16="http://schemas.microsoft.com/office/drawing/2014/main" val="238406313"/>
                    </a:ext>
                  </a:extLst>
                </a:gridCol>
                <a:gridCol w="783772">
                  <a:extLst>
                    <a:ext uri="{9D8B030D-6E8A-4147-A177-3AD203B41FA5}">
                      <a16:colId xmlns:a16="http://schemas.microsoft.com/office/drawing/2014/main" val="117617150"/>
                    </a:ext>
                  </a:extLst>
                </a:gridCol>
                <a:gridCol w="864415">
                  <a:extLst>
                    <a:ext uri="{9D8B030D-6E8A-4147-A177-3AD203B41FA5}">
                      <a16:colId xmlns:a16="http://schemas.microsoft.com/office/drawing/2014/main" val="3542762808"/>
                    </a:ext>
                  </a:extLst>
                </a:gridCol>
              </a:tblGrid>
              <a:tr h="319986">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tc>
                  <a:txBody>
                    <a:bodyPr/>
                    <a:lstStyle/>
                    <a:p>
                      <a:r>
                        <a:rPr lang="en-US" altLang="zh-TW" sz="1400" dirty="0"/>
                        <a:t>Model</a:t>
                      </a:r>
                      <a:endParaRPr lang="zh-TW" altLang="en-US" sz="1400" dirty="0"/>
                    </a:p>
                  </a:txBody>
                  <a:tcPr/>
                </a:tc>
                <a:tc>
                  <a:txBody>
                    <a:bodyPr/>
                    <a:lstStyle/>
                    <a:p>
                      <a:r>
                        <a:rPr lang="en-US" altLang="zh-TW" sz="1400" dirty="0"/>
                        <a:t>Accuracy</a:t>
                      </a:r>
                      <a:endParaRPr lang="zh-TW" altLang="en-US" sz="1400" dirty="0"/>
                    </a:p>
                  </a:txBody>
                  <a:tcPr/>
                </a:tc>
                <a:extLst>
                  <a:ext uri="{0D108BD9-81ED-4DB2-BD59-A6C34878D82A}">
                    <a16:rowId xmlns:a16="http://schemas.microsoft.com/office/drawing/2014/main" val="1469013780"/>
                  </a:ext>
                </a:extLst>
              </a:tr>
              <a:tr h="319986">
                <a:tc>
                  <a:txBody>
                    <a:bodyPr/>
                    <a:lstStyle/>
                    <a:p>
                      <a:r>
                        <a:rPr lang="en-US" altLang="zh-TW" sz="1400" dirty="0"/>
                        <a:t>Linear Regression</a:t>
                      </a:r>
                      <a:endParaRPr lang="zh-TW" altLang="en-US" sz="1400" dirty="0"/>
                    </a:p>
                  </a:txBody>
                  <a:tcPr/>
                </a:tc>
                <a:tc>
                  <a:txBody>
                    <a:bodyPr/>
                    <a:lstStyle/>
                    <a:p>
                      <a:r>
                        <a:rPr lang="en-US" altLang="zh-TW" sz="1400" dirty="0"/>
                        <a:t>0.9881</a:t>
                      </a:r>
                      <a:endParaRPr lang="zh-TW" altLang="en-US" sz="1400" dirty="0"/>
                    </a:p>
                  </a:txBody>
                  <a:tcPr/>
                </a:tc>
                <a:tc>
                  <a:txBody>
                    <a:bodyPr/>
                    <a:lstStyle/>
                    <a:p>
                      <a:r>
                        <a:rPr lang="en-US" altLang="zh-TW" sz="1400" dirty="0"/>
                        <a:t>Gradient-Boosted Trees</a:t>
                      </a:r>
                      <a:endParaRPr lang="zh-TW" altLang="en-US" sz="1400" dirty="0"/>
                    </a:p>
                  </a:txBody>
                  <a:tcPr/>
                </a:tc>
                <a:tc>
                  <a:txBody>
                    <a:bodyPr/>
                    <a:lstStyle/>
                    <a:p>
                      <a:r>
                        <a:rPr lang="en-US" altLang="zh-TW" sz="1400" dirty="0"/>
                        <a:t>0.5270</a:t>
                      </a:r>
                      <a:endParaRPr lang="zh-TW" altLang="en-US" sz="1400" dirty="0"/>
                    </a:p>
                  </a:txBody>
                  <a:tcPr/>
                </a:tc>
                <a:tc rowSpan="2">
                  <a:txBody>
                    <a:bodyPr/>
                    <a:lstStyle/>
                    <a:p>
                      <a:r>
                        <a:rPr lang="en-US" altLang="zh-TW" sz="1400" dirty="0"/>
                        <a:t>ARIMA</a:t>
                      </a:r>
                      <a:endParaRPr lang="zh-TW" altLang="en-US" sz="1400" dirty="0"/>
                    </a:p>
                  </a:txBody>
                  <a:tcPr/>
                </a:tc>
                <a:tc rowSpan="2">
                  <a:txBody>
                    <a:bodyPr/>
                    <a:lstStyle/>
                    <a:p>
                      <a:r>
                        <a:rPr lang="en-US" altLang="zh-TW" sz="1400" dirty="0"/>
                        <a:t>0.0660</a:t>
                      </a:r>
                      <a:endParaRPr lang="zh-TW" altLang="en-US" sz="1400" dirty="0"/>
                    </a:p>
                  </a:txBody>
                  <a:tcPr/>
                </a:tc>
                <a:extLst>
                  <a:ext uri="{0D108BD9-81ED-4DB2-BD59-A6C34878D82A}">
                    <a16:rowId xmlns:a16="http://schemas.microsoft.com/office/drawing/2014/main" val="2863143061"/>
                  </a:ext>
                </a:extLst>
              </a:tr>
              <a:tr h="319986">
                <a:tc>
                  <a:txBody>
                    <a:bodyPr/>
                    <a:lstStyle/>
                    <a:p>
                      <a:r>
                        <a:rPr lang="en-US" altLang="zh-TW" sz="1400" dirty="0"/>
                        <a:t>Decision Tree</a:t>
                      </a:r>
                      <a:endParaRPr lang="zh-TW" altLang="en-US" sz="1400" dirty="0"/>
                    </a:p>
                  </a:txBody>
                  <a:tcPr/>
                </a:tc>
                <a:tc>
                  <a:txBody>
                    <a:bodyPr/>
                    <a:lstStyle/>
                    <a:p>
                      <a:r>
                        <a:rPr lang="en-US" altLang="zh-TW" sz="1400" dirty="0"/>
                        <a:t>0.4843</a:t>
                      </a:r>
                      <a:endParaRPr lang="zh-TW" altLang="en-US" sz="1400" dirty="0"/>
                    </a:p>
                  </a:txBody>
                  <a:tcPr/>
                </a:tc>
                <a:tc>
                  <a:txBody>
                    <a:bodyPr/>
                    <a:lstStyle/>
                    <a:p>
                      <a:r>
                        <a:rPr lang="en-US" altLang="zh-TW" sz="1400" dirty="0"/>
                        <a:t>LSTM</a:t>
                      </a:r>
                      <a:endParaRPr lang="zh-TW" altLang="en-US" sz="1400" dirty="0"/>
                    </a:p>
                  </a:txBody>
                  <a:tcPr/>
                </a:tc>
                <a:tc>
                  <a:txBody>
                    <a:bodyPr/>
                    <a:lstStyle/>
                    <a:p>
                      <a:r>
                        <a:rPr lang="en-US" altLang="zh-TW" sz="1400" dirty="0"/>
                        <a:t>0.0001</a:t>
                      </a:r>
                      <a:endParaRPr lang="zh-TW" altLang="en-US" sz="1400" dirty="0"/>
                    </a:p>
                  </a:txBody>
                  <a:tcPr/>
                </a:tc>
                <a:tc vMerge="1">
                  <a:txBody>
                    <a:bodyPr/>
                    <a:lstStyle/>
                    <a:p>
                      <a:endParaRPr lang="zh-TW" altLang="en-US" sz="1400" dirty="0"/>
                    </a:p>
                  </a:txBody>
                  <a:tcPr/>
                </a:tc>
                <a:tc vMerge="1">
                  <a:txBody>
                    <a:bodyPr/>
                    <a:lstStyle/>
                    <a:p>
                      <a:endParaRPr lang="zh-TW" altLang="en-US" sz="1400" dirty="0"/>
                    </a:p>
                  </a:txBody>
                  <a:tcPr/>
                </a:tc>
                <a:extLst>
                  <a:ext uri="{0D108BD9-81ED-4DB2-BD59-A6C34878D82A}">
                    <a16:rowId xmlns:a16="http://schemas.microsoft.com/office/drawing/2014/main" val="1459640097"/>
                  </a:ext>
                </a:extLst>
              </a:tr>
            </a:tbl>
          </a:graphicData>
        </a:graphic>
      </p:graphicFrame>
      <p:pic>
        <p:nvPicPr>
          <p:cNvPr id="5" name="圖片 4">
            <a:extLst>
              <a:ext uri="{FF2B5EF4-FFF2-40B4-BE49-F238E27FC236}">
                <a16:creationId xmlns:a16="http://schemas.microsoft.com/office/drawing/2014/main" id="{35EBBA95-5C03-70E8-59CA-A53AC76C1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135856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theme1.xml><?xml version="1.0" encoding="utf-8"?>
<a:theme xmlns:a="http://schemas.openxmlformats.org/drawingml/2006/main" name="Office 佈景主題">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2298</TotalTime>
  <Words>477</Words>
  <Application>Microsoft Office PowerPoint</Application>
  <PresentationFormat>寬螢幕</PresentationFormat>
  <Paragraphs>144</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Rajdhani</vt:lpstr>
      <vt:lpstr>system-ui</vt:lpstr>
      <vt:lpstr>Arial</vt:lpstr>
      <vt:lpstr>Calibri</vt:lpstr>
      <vt:lpstr>Calibri Light</vt:lpstr>
      <vt:lpstr>Office 佈景主題</vt:lpstr>
      <vt:lpstr>PowerPoint 簡報</vt:lpstr>
      <vt:lpstr>   Agenda</vt:lpstr>
      <vt:lpstr>Executive Summary</vt:lpstr>
      <vt:lpstr>Problem of Statement</vt:lpstr>
      <vt:lpstr>Model Forecast for SKU1</vt:lpstr>
      <vt:lpstr>Model Forecast for SKU2</vt:lpstr>
      <vt:lpstr>Model Forecast for SKU3</vt:lpstr>
      <vt:lpstr>Model Forecast for SKU4</vt:lpstr>
      <vt:lpstr>Model Forecast for SKU5</vt:lpstr>
      <vt:lpstr>Model Forecast for SKU6</vt:lpstr>
      <vt:lpstr>Conclusion &amp; Recommendation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雁苹 Yu</dc:creator>
  <cp:lastModifiedBy>雁苹 Yu</cp:lastModifiedBy>
  <cp:revision>253</cp:revision>
  <dcterms:created xsi:type="dcterms:W3CDTF">2024-02-20T19:26:29Z</dcterms:created>
  <dcterms:modified xsi:type="dcterms:W3CDTF">2024-05-08T22:17:34Z</dcterms:modified>
</cp:coreProperties>
</file>