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Lato" panose="020F0502020204030203" pitchFamily="34" charset="0"/>
      <p:regular r:id="rId29"/>
      <p:bold r:id="rId30"/>
      <p:italic r:id="rId31"/>
      <p:boldItalic r:id="rId32"/>
    </p:embeddedFont>
    <p:embeddedFont>
      <p:font typeface="Playfair Display" panose="000005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jOeuaoUrojgvH6xR37JP1b/fnI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804" autoAdjust="0"/>
  </p:normalViewPr>
  <p:slideViewPr>
    <p:cSldViewPr snapToGrid="0">
      <p:cViewPr varScale="1">
        <p:scale>
          <a:sx n="73" d="100"/>
          <a:sy n="73" d="100"/>
        </p:scale>
        <p:origin x="1488" y="3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Times New Roman"/>
              <a:buChar char="●"/>
            </a:pPr>
            <a:r>
              <a:rPr lang="zh-TW" sz="1400">
                <a:solidFill>
                  <a:schemeClr val="dk1"/>
                </a:solidFill>
                <a:latin typeface="Times New Roman"/>
                <a:ea typeface="Times New Roman"/>
                <a:cs typeface="Times New Roman"/>
                <a:sym typeface="Times New Roman"/>
              </a:rPr>
              <a:t>Organizational leadership effectiveness of automated customer service systems. </a:t>
            </a:r>
            <a:endParaRPr sz="1400">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Font typeface="Times New Roman"/>
              <a:buChar char="●"/>
            </a:pPr>
            <a:r>
              <a:rPr lang="zh-TW" sz="1400">
                <a:solidFill>
                  <a:schemeClr val="dk1"/>
                </a:solidFill>
                <a:latin typeface="Times New Roman"/>
                <a:ea typeface="Times New Roman"/>
                <a:cs typeface="Times New Roman"/>
                <a:sym typeface="Times New Roman"/>
              </a:rPr>
              <a:t>How the findings could lead to more efficient, cost-less customer service models in similar industries. </a:t>
            </a:r>
            <a:endParaRPr sz="1400">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Font typeface="Times New Roman"/>
              <a:buChar char="●"/>
            </a:pPr>
            <a:r>
              <a:rPr lang="zh-TW" sz="1400">
                <a:solidFill>
                  <a:schemeClr val="dk1"/>
                </a:solidFill>
                <a:latin typeface="Times New Roman"/>
                <a:ea typeface="Times New Roman"/>
                <a:cs typeface="Times New Roman"/>
                <a:sym typeface="Times New Roman"/>
              </a:rPr>
              <a:t>Broader discussion about the role of AI and automation in customer service, providing valuable data for other businesses considering similar transformations.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2D3B45"/>
              </a:buClr>
              <a:buSzPts val="1200"/>
              <a:buFont typeface="Times New Roman"/>
              <a:buChar char="●"/>
            </a:pPr>
            <a:r>
              <a:rPr lang="zh-TW" sz="1200">
                <a:solidFill>
                  <a:srgbClr val="2D3B45"/>
                </a:solidFill>
                <a:latin typeface="Times New Roman"/>
                <a:ea typeface="Times New Roman"/>
                <a:cs typeface="Times New Roman"/>
                <a:sym typeface="Times New Roman"/>
              </a:rPr>
              <a:t>The inclusion criterion will be individuals who have purchased products or expressed interest in a product of a purchasing agent online. This criterion ensures that participants have some level of familiarity with the purchasing agent's online service. Thus, they can provide the most relevant and direct feedback and experiences related to the service in reality. For exclusion criteria, the first one will be individuals who have shown they have no interest in participating in the company’s relevant surveys. This criterion could reduce the research biases reflected by the unwilling participants. Second, individuals who have had technical issues that prevented them from using the customer service platforms. This criterion could make sure the survey accuracy of service quality, which will not be influenced by technical frustration. The subjects of the study will be divided into several groups. They will be categorized based on the primary interaction type: one group will interact with traditional human customer service; the other one will interact with </a:t>
            </a:r>
            <a:r>
              <a:rPr lang="zh-TW" sz="1200">
                <a:solidFill>
                  <a:srgbClr val="2D3B45"/>
                </a:solidFill>
                <a:highlight>
                  <a:srgbClr val="FFFFFF"/>
                </a:highlight>
                <a:latin typeface="Times New Roman"/>
                <a:ea typeface="Times New Roman"/>
                <a:cs typeface="Times New Roman"/>
                <a:sym typeface="Times New Roman"/>
              </a:rPr>
              <a:t>automated customer service bot</a:t>
            </a:r>
            <a:r>
              <a:rPr lang="zh-TW" sz="1200">
                <a:solidFill>
                  <a:srgbClr val="2D3B45"/>
                </a:solidFill>
                <a:latin typeface="Times New Roman"/>
                <a:ea typeface="Times New Roman"/>
                <a:cs typeface="Times New Roman"/>
                <a:sym typeface="Times New Roman"/>
              </a:rPr>
              <a:t>.</a:t>
            </a:r>
            <a:endParaRPr sz="1200">
              <a:solidFill>
                <a:srgbClr val="2D3B45"/>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2D3B45"/>
              </a:buClr>
              <a:buSzPts val="1200"/>
              <a:buFont typeface="Times New Roman"/>
              <a:buChar char="●"/>
            </a:pPr>
            <a:r>
              <a:rPr lang="zh-TW" sz="1200">
                <a:solidFill>
                  <a:srgbClr val="2D3B45"/>
                </a:solidFill>
                <a:latin typeface="Times New Roman"/>
                <a:ea typeface="Times New Roman"/>
                <a:cs typeface="Times New Roman"/>
                <a:sym typeface="Times New Roman"/>
              </a:rPr>
              <a:t>Participants who have purchased products or expressed interest in a product of the purchasing agent online will be recruited from the company’s social media and online platforms. Upon meeting the recruitment criteria and providing informed consent, the participants will be randomly assigned to interact with the human customer service or the automated bot service by the researchers. During the experimentation, the participants should ask the customer service questions based on different inquiries according to their past purchase experiences. Researchers and data collectors will be trained to handle any problems that participants might have during the interaction. Data collectors should understand the research’s goal, and learn how to record data unbiasedly, consistently, and standardized. Those who have bought products on the company’s platform may have an interest in attending the research with the motivation and possibility of having better experiences during purchase. Participants will receive 10% discount rewards for participation. The study will be conducted for one month to gather broad and enough survey data.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914400" lvl="1" indent="-304800" algn="l" rtl="0">
              <a:lnSpc>
                <a:spcPct val="115000"/>
              </a:lnSpc>
              <a:spcBef>
                <a:spcPts val="0"/>
              </a:spcBef>
              <a:spcAft>
                <a:spcPts val="0"/>
              </a:spcAft>
              <a:buClr>
                <a:srgbClr val="2D3B45"/>
              </a:buClr>
              <a:buSzPts val="1200"/>
              <a:buFont typeface="Times New Roman"/>
              <a:buChar char="○"/>
            </a:pPr>
            <a:r>
              <a:rPr lang="zh-TW" sz="1200">
                <a:solidFill>
                  <a:srgbClr val="2D3B45"/>
                </a:solidFill>
                <a:latin typeface="Times New Roman"/>
                <a:ea typeface="Times New Roman"/>
                <a:cs typeface="Times New Roman"/>
                <a:sym typeface="Times New Roman"/>
              </a:rPr>
              <a:t>Outcomes (Dependent Variables): </a:t>
            </a:r>
            <a:endParaRPr sz="1200">
              <a:solidFill>
                <a:srgbClr val="2D3B45"/>
              </a:solidFill>
              <a:latin typeface="Times New Roman"/>
              <a:ea typeface="Times New Roman"/>
              <a:cs typeface="Times New Roman"/>
              <a:sym typeface="Times New Roman"/>
            </a:endParaRPr>
          </a:p>
          <a:p>
            <a:pPr marL="1371600" lvl="0" indent="-304800" algn="l" rtl="0">
              <a:lnSpc>
                <a:spcPct val="115000"/>
              </a:lnSpc>
              <a:spcBef>
                <a:spcPts val="0"/>
              </a:spcBef>
              <a:spcAft>
                <a:spcPts val="0"/>
              </a:spcAft>
              <a:buClr>
                <a:srgbClr val="2D3B45"/>
              </a:buClr>
              <a:buSzPts val="1200"/>
              <a:buFont typeface="Times New Roman"/>
              <a:buAutoNum type="arabicPeriod"/>
            </a:pPr>
            <a:r>
              <a:rPr lang="zh-TW" sz="1200">
                <a:solidFill>
                  <a:srgbClr val="2D3B45"/>
                </a:solidFill>
                <a:latin typeface="Times New Roman"/>
                <a:ea typeface="Times New Roman"/>
                <a:cs typeface="Times New Roman"/>
                <a:sym typeface="Times New Roman"/>
              </a:rPr>
              <a:t>Waiting time response: This is the duration that a user averagely waits for the customer service response after asking a query. It will be measured in minutes.</a:t>
            </a:r>
            <a:endParaRPr sz="1200">
              <a:solidFill>
                <a:srgbClr val="2D3B45"/>
              </a:solidFill>
              <a:latin typeface="Times New Roman"/>
              <a:ea typeface="Times New Roman"/>
              <a:cs typeface="Times New Roman"/>
              <a:sym typeface="Times New Roman"/>
            </a:endParaRPr>
          </a:p>
          <a:p>
            <a:pPr marL="1371600" lvl="0" indent="-304800" algn="l" rtl="0">
              <a:lnSpc>
                <a:spcPct val="115000"/>
              </a:lnSpc>
              <a:spcBef>
                <a:spcPts val="0"/>
              </a:spcBef>
              <a:spcAft>
                <a:spcPts val="0"/>
              </a:spcAft>
              <a:buClr>
                <a:srgbClr val="2D3B45"/>
              </a:buClr>
              <a:buSzPts val="1200"/>
              <a:buFont typeface="Times New Roman"/>
              <a:buAutoNum type="arabicPeriod"/>
            </a:pPr>
            <a:r>
              <a:rPr lang="zh-TW" sz="1200">
                <a:solidFill>
                  <a:srgbClr val="2D3B45"/>
                </a:solidFill>
                <a:latin typeface="Times New Roman"/>
                <a:ea typeface="Times New Roman"/>
                <a:cs typeface="Times New Roman"/>
                <a:sym typeface="Times New Roman"/>
              </a:rPr>
              <a:t>Error rate of cases: This is the ratio of the number of customer cases that can not be resolved correctly divided by total cases. </a:t>
            </a:r>
            <a:endParaRPr sz="1200">
              <a:solidFill>
                <a:srgbClr val="2D3B45"/>
              </a:solidFill>
              <a:latin typeface="Times New Roman"/>
              <a:ea typeface="Times New Roman"/>
              <a:cs typeface="Times New Roman"/>
              <a:sym typeface="Times New Roman"/>
            </a:endParaRPr>
          </a:p>
          <a:p>
            <a:pPr marL="1371600" lvl="0" indent="-304800" algn="l" rtl="0">
              <a:lnSpc>
                <a:spcPct val="115000"/>
              </a:lnSpc>
              <a:spcBef>
                <a:spcPts val="0"/>
              </a:spcBef>
              <a:spcAft>
                <a:spcPts val="0"/>
              </a:spcAft>
              <a:buClr>
                <a:srgbClr val="2D3B45"/>
              </a:buClr>
              <a:buSzPts val="1200"/>
              <a:buFont typeface="Times New Roman"/>
              <a:buAutoNum type="arabicPeriod"/>
            </a:pPr>
            <a:r>
              <a:rPr lang="zh-TW" sz="1200">
                <a:solidFill>
                  <a:srgbClr val="2D3B45"/>
                </a:solidFill>
                <a:latin typeface="Times New Roman"/>
                <a:ea typeface="Times New Roman"/>
                <a:cs typeface="Times New Roman"/>
                <a:sym typeface="Times New Roman"/>
              </a:rPr>
              <a:t>Average solving time: This is the average duration taken to solve a customer problem successfully. It will be measured in minutes. </a:t>
            </a:r>
            <a:endParaRPr sz="1200">
              <a:solidFill>
                <a:srgbClr val="2D3B45"/>
              </a:solidFill>
              <a:latin typeface="Times New Roman"/>
              <a:ea typeface="Times New Roman"/>
              <a:cs typeface="Times New Roman"/>
              <a:sym typeface="Times New Roman"/>
            </a:endParaRPr>
          </a:p>
          <a:p>
            <a:pPr marL="914400" lvl="1" indent="-304800" algn="l" rtl="0">
              <a:lnSpc>
                <a:spcPct val="115000"/>
              </a:lnSpc>
              <a:spcBef>
                <a:spcPts val="0"/>
              </a:spcBef>
              <a:spcAft>
                <a:spcPts val="0"/>
              </a:spcAft>
              <a:buClr>
                <a:srgbClr val="2D3B45"/>
              </a:buClr>
              <a:buSzPts val="1200"/>
              <a:buFont typeface="Times New Roman"/>
              <a:buChar char="○"/>
            </a:pPr>
            <a:r>
              <a:rPr lang="zh-TW" sz="1200">
                <a:solidFill>
                  <a:srgbClr val="2D3B45"/>
                </a:solidFill>
                <a:latin typeface="Times New Roman"/>
                <a:ea typeface="Times New Roman"/>
                <a:cs typeface="Times New Roman"/>
                <a:sym typeface="Times New Roman"/>
              </a:rPr>
              <a:t>Treatments (Independent Variables): </a:t>
            </a:r>
            <a:endParaRPr sz="1200">
              <a:solidFill>
                <a:srgbClr val="2D3B45"/>
              </a:solidFill>
              <a:latin typeface="Times New Roman"/>
              <a:ea typeface="Times New Roman"/>
              <a:cs typeface="Times New Roman"/>
              <a:sym typeface="Times New Roman"/>
            </a:endParaRPr>
          </a:p>
          <a:p>
            <a:pPr marL="1371600" lvl="2" indent="-304800" algn="l" rtl="0">
              <a:lnSpc>
                <a:spcPct val="115000"/>
              </a:lnSpc>
              <a:spcBef>
                <a:spcPts val="0"/>
              </a:spcBef>
              <a:spcAft>
                <a:spcPts val="0"/>
              </a:spcAft>
              <a:buClr>
                <a:srgbClr val="2D3B45"/>
              </a:buClr>
              <a:buSzPts val="1200"/>
              <a:buFont typeface="Times New Roman"/>
              <a:buChar char="■"/>
            </a:pPr>
            <a:r>
              <a:rPr lang="zh-TW" sz="1200">
                <a:solidFill>
                  <a:srgbClr val="2D3B45"/>
                </a:solidFill>
                <a:latin typeface="Times New Roman"/>
                <a:ea typeface="Times New Roman"/>
                <a:cs typeface="Times New Roman"/>
                <a:sym typeface="Times New Roman"/>
              </a:rPr>
              <a:t>Type of Customer services: There are two levels of customer services, human customer service and automated bot service, that participants will be randomly assigned to. It’s hypothesized that automated bot service have better efficiency in dealing with customer issues due to its capability to handle the customer issues without limitation that human nature has.</a:t>
            </a:r>
            <a:endParaRPr sz="1200">
              <a:solidFill>
                <a:srgbClr val="2D3B45"/>
              </a:solidFill>
              <a:latin typeface="Times New Roman"/>
              <a:ea typeface="Times New Roman"/>
              <a:cs typeface="Times New Roman"/>
              <a:sym typeface="Times New Roman"/>
            </a:endParaRPr>
          </a:p>
          <a:p>
            <a:pPr marL="914400" lvl="0" indent="0" algn="l" rtl="0">
              <a:lnSpc>
                <a:spcPct val="115000"/>
              </a:lnSpc>
              <a:spcBef>
                <a:spcPts val="0"/>
              </a:spcBef>
              <a:spcAft>
                <a:spcPts val="0"/>
              </a:spcAft>
              <a:buClr>
                <a:schemeClr val="dk1"/>
              </a:buClr>
              <a:buSzPts val="1100"/>
              <a:buFont typeface="Arial"/>
              <a:buNone/>
            </a:pPr>
            <a:endParaRPr sz="1200">
              <a:solidFill>
                <a:srgbClr val="2D3B45"/>
              </a:solidFill>
              <a:latin typeface="Times New Roman"/>
              <a:ea typeface="Times New Roman"/>
              <a:cs typeface="Times New Roman"/>
              <a:sym typeface="Times New Roman"/>
            </a:endParaRPr>
          </a:p>
          <a:p>
            <a:pPr marL="914400" lvl="1" indent="-304800" algn="l" rtl="0">
              <a:lnSpc>
                <a:spcPct val="115000"/>
              </a:lnSpc>
              <a:spcBef>
                <a:spcPts val="0"/>
              </a:spcBef>
              <a:spcAft>
                <a:spcPts val="0"/>
              </a:spcAft>
              <a:buClr>
                <a:srgbClr val="2D3B45"/>
              </a:buClr>
              <a:buSzPts val="1200"/>
              <a:buFont typeface="Times New Roman"/>
              <a:buChar char="○"/>
            </a:pPr>
            <a:r>
              <a:rPr lang="zh-TW" sz="1200">
                <a:solidFill>
                  <a:srgbClr val="2D3B45"/>
                </a:solidFill>
                <a:latin typeface="Times New Roman"/>
                <a:ea typeface="Times New Roman"/>
                <a:cs typeface="Times New Roman"/>
                <a:sym typeface="Times New Roman"/>
              </a:rPr>
              <a:t>Other Variables</a:t>
            </a:r>
            <a:endParaRPr sz="1200">
              <a:solidFill>
                <a:srgbClr val="2D3B45"/>
              </a:solidFill>
              <a:latin typeface="Times New Roman"/>
              <a:ea typeface="Times New Roman"/>
              <a:cs typeface="Times New Roman"/>
              <a:sym typeface="Times New Roman"/>
            </a:endParaRPr>
          </a:p>
          <a:p>
            <a:pPr marL="1371600" lvl="0" indent="-304800" algn="l" rtl="0">
              <a:lnSpc>
                <a:spcPct val="115000"/>
              </a:lnSpc>
              <a:spcBef>
                <a:spcPts val="0"/>
              </a:spcBef>
              <a:spcAft>
                <a:spcPts val="0"/>
              </a:spcAft>
              <a:buClr>
                <a:srgbClr val="2D3B45"/>
              </a:buClr>
              <a:buSzPts val="1200"/>
              <a:buFont typeface="Times New Roman"/>
              <a:buAutoNum type="arabicPeriod"/>
            </a:pPr>
            <a:r>
              <a:rPr lang="zh-TW" sz="1200">
                <a:solidFill>
                  <a:srgbClr val="2D3B45"/>
                </a:solidFill>
                <a:latin typeface="Times New Roman"/>
                <a:ea typeface="Times New Roman"/>
                <a:cs typeface="Times New Roman"/>
                <a:sym typeface="Times New Roman"/>
              </a:rPr>
              <a:t>Internet Connectivity Quality: Participants should rate their internet connection quality from 1(poor) to 5 (excellent). The stability of the internet connection can have an impact on the time needed to deal with customer queries.</a:t>
            </a:r>
            <a:endParaRPr sz="1200">
              <a:solidFill>
                <a:srgbClr val="2D3B45"/>
              </a:solidFill>
              <a:latin typeface="Times New Roman"/>
              <a:ea typeface="Times New Roman"/>
              <a:cs typeface="Times New Roman"/>
              <a:sym typeface="Times New Roman"/>
            </a:endParaRPr>
          </a:p>
          <a:p>
            <a:pPr marL="1371600" lvl="0" indent="-304800" algn="l" rtl="0">
              <a:lnSpc>
                <a:spcPct val="115000"/>
              </a:lnSpc>
              <a:spcBef>
                <a:spcPts val="0"/>
              </a:spcBef>
              <a:spcAft>
                <a:spcPts val="0"/>
              </a:spcAft>
              <a:buClr>
                <a:srgbClr val="2D3B45"/>
              </a:buClr>
              <a:buSzPts val="1200"/>
              <a:buFont typeface="Times New Roman"/>
              <a:buAutoNum type="arabicPeriod"/>
            </a:pPr>
            <a:r>
              <a:rPr lang="zh-TW" sz="1200">
                <a:solidFill>
                  <a:srgbClr val="2D3B45"/>
                </a:solidFill>
                <a:latin typeface="Times New Roman"/>
                <a:ea typeface="Times New Roman"/>
                <a:cs typeface="Times New Roman"/>
                <a:sym typeface="Times New Roman"/>
              </a:rPr>
              <a:t>Technical Proficiency: Participants will have to rate their technical skills from 1(not proficient) to 5(very proficient). The familiarity with technical devices will affect the research outcomes of error rates, time to handle issues, etc.</a:t>
            </a:r>
            <a:endParaRPr sz="1200">
              <a:solidFill>
                <a:srgbClr val="2D3B45"/>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ltLang="zh-TW" sz="1400" dirty="0">
                <a:solidFill>
                  <a:srgbClr val="0F0F0F"/>
                </a:solidFill>
                <a:latin typeface="Playfair Display"/>
                <a:ea typeface="Playfair Display"/>
                <a:cs typeface="Playfair Display"/>
                <a:sym typeface="Playfair Display"/>
              </a:rPr>
              <a:t>I</a:t>
            </a:r>
            <a:r>
              <a:rPr lang="zh-TW" sz="1400" dirty="0">
                <a:solidFill>
                  <a:srgbClr val="0F0F0F"/>
                </a:solidFill>
                <a:latin typeface="Playfair Display"/>
                <a:ea typeface="Playfair Display"/>
                <a:cs typeface="Playfair Display"/>
                <a:sym typeface="Playfair Display"/>
              </a:rPr>
              <a:t> have a friend who runs a curated branding business, which disrupts the traditional self-produced branding businesses by providing a more affordable price for luxury products, and was willing to lend out her platform to test the customer service system. The business runs with a “order now, buy later” process, which has a high demand for customer service, especially when products need to be sourced from different countries at the best price. </a:t>
            </a:r>
            <a:r>
              <a:rPr lang="zh-TW" sz="1200" dirty="0">
                <a:solidFill>
                  <a:srgbClr val="0F0F0F"/>
                </a:solidFill>
              </a:rPr>
              <a:t>As </a:t>
            </a:r>
            <a:r>
              <a:rPr lang="en-US" altLang="zh-TW" sz="1200" dirty="0">
                <a:solidFill>
                  <a:srgbClr val="0F0F0F"/>
                </a:solidFill>
              </a:rPr>
              <a:t>a </a:t>
            </a:r>
            <a:r>
              <a:rPr lang="zh-TW" sz="1200" dirty="0">
                <a:solidFill>
                  <a:srgbClr val="0F0F0F"/>
                </a:solidFill>
              </a:rPr>
              <a:t>huge fan of luxury brands, one of our biggest challenges is to find a cheapest alternative to our interested products. However, often even after receiving help from a designated customer service agent, we still struggle with getting an accurate and quick response. After learning about artificial intelligence and its automation capabilities, </a:t>
            </a:r>
            <a:r>
              <a:rPr lang="en-US" altLang="zh-TW" sz="1200" dirty="0">
                <a:solidFill>
                  <a:srgbClr val="0F0F0F"/>
                </a:solidFill>
              </a:rPr>
              <a:t>I</a:t>
            </a:r>
            <a:r>
              <a:rPr lang="zh-TW" sz="1200" dirty="0">
                <a:solidFill>
                  <a:srgbClr val="0F0F0F"/>
                </a:solidFill>
              </a:rPr>
              <a:t> decided to discover more on whether an automated customer service system could improve efficiency.</a:t>
            </a:r>
            <a:endParaRPr dirty="0">
              <a:solidFill>
                <a:schemeClr val="dk1"/>
              </a:solidFill>
            </a:endParaRPr>
          </a:p>
          <a:p>
            <a:pPr marL="0" lvl="0" indent="0" algn="l" rtl="0">
              <a:lnSpc>
                <a:spcPct val="100000"/>
              </a:lnSpc>
              <a:spcBef>
                <a:spcPts val="0"/>
              </a:spcBef>
              <a:spcAft>
                <a:spcPts val="0"/>
              </a:spcAft>
              <a:buSzPts val="1100"/>
              <a:buNone/>
            </a:pPr>
            <a:r>
              <a:rPr lang="zh-TW" sz="1050" dirty="0">
                <a:solidFill>
                  <a:schemeClr val="dk1"/>
                </a:solidFill>
              </a:rPr>
              <a:t>In the “Featured Brands model”, popular products from major brands are displayed on the website. After placing an order, the product is manually purchased and shipped from the country with the lowest price. As there is a fixed availability for popular products, customer inquiries and purchases are predictable. A potential for increased efficiency and subsequent purchase rate prompted us to develop an automated customer service system. </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400" dirty="0">
              <a:solidFill>
                <a:srgbClr val="0F0F0F"/>
              </a:solidFill>
              <a:latin typeface="Playfair Display"/>
              <a:ea typeface="Playfair Display"/>
              <a:cs typeface="Playfair Display"/>
              <a:sym typeface="Playfair Display"/>
            </a:endParaRP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 name="Google Shape;291;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9"/>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9"/>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9"/>
          <p:cNvSpPr txBox="1">
            <a:spLocks noGrp="1"/>
          </p:cNvSpPr>
          <p:nvPr>
            <p:ph type="ctrTitle"/>
          </p:nvPr>
        </p:nvSpPr>
        <p:spPr>
          <a:xfrm>
            <a:off x="3096250" y="1627200"/>
            <a:ext cx="2951400" cy="15843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9"/>
          <p:cNvSpPr txBox="1">
            <a:spLocks noGrp="1"/>
          </p:cNvSpPr>
          <p:nvPr>
            <p:ph type="subTitle" idx="1"/>
          </p:nvPr>
        </p:nvSpPr>
        <p:spPr>
          <a:xfrm>
            <a:off x="3096363" y="3266930"/>
            <a:ext cx="2951400" cy="701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38"/>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9" name="Google Shape;49;p3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39"/>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39"/>
          <p:cNvSpPr txBox="1">
            <a:spLocks noGrp="1"/>
          </p:cNvSpPr>
          <p:nvPr>
            <p:ph type="title" hasCustomPrompt="1"/>
          </p:nvPr>
        </p:nvSpPr>
        <p:spPr>
          <a:xfrm>
            <a:off x="311700" y="1233100"/>
            <a:ext cx="8520600" cy="16101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0000"/>
              <a:buFont typeface="Lato"/>
              <a:buNone/>
              <a:defRPr sz="10000">
                <a:latin typeface="Lato"/>
                <a:ea typeface="Lato"/>
                <a:cs typeface="Lato"/>
                <a:sym typeface="Lato"/>
              </a:defRPr>
            </a:lvl1pPr>
            <a:lvl2pPr lvl="1" algn="ctr">
              <a:lnSpc>
                <a:spcPct val="100000"/>
              </a:lnSpc>
              <a:spcBef>
                <a:spcPts val="0"/>
              </a:spcBef>
              <a:spcAft>
                <a:spcPts val="0"/>
              </a:spcAft>
              <a:buSzPts val="10000"/>
              <a:buFont typeface="Lato"/>
              <a:buNone/>
              <a:defRPr sz="10000">
                <a:latin typeface="Lato"/>
                <a:ea typeface="Lato"/>
                <a:cs typeface="Lato"/>
                <a:sym typeface="Lato"/>
              </a:defRPr>
            </a:lvl2pPr>
            <a:lvl3pPr lvl="2" algn="ctr">
              <a:lnSpc>
                <a:spcPct val="100000"/>
              </a:lnSpc>
              <a:spcBef>
                <a:spcPts val="0"/>
              </a:spcBef>
              <a:spcAft>
                <a:spcPts val="0"/>
              </a:spcAft>
              <a:buSzPts val="10000"/>
              <a:buFont typeface="Lato"/>
              <a:buNone/>
              <a:defRPr sz="10000">
                <a:latin typeface="Lato"/>
                <a:ea typeface="Lato"/>
                <a:cs typeface="Lato"/>
                <a:sym typeface="Lato"/>
              </a:defRPr>
            </a:lvl3pPr>
            <a:lvl4pPr lvl="3" algn="ctr">
              <a:lnSpc>
                <a:spcPct val="100000"/>
              </a:lnSpc>
              <a:spcBef>
                <a:spcPts val="0"/>
              </a:spcBef>
              <a:spcAft>
                <a:spcPts val="0"/>
              </a:spcAft>
              <a:buSzPts val="10000"/>
              <a:buFont typeface="Lato"/>
              <a:buNone/>
              <a:defRPr sz="10000">
                <a:latin typeface="Lato"/>
                <a:ea typeface="Lato"/>
                <a:cs typeface="Lato"/>
                <a:sym typeface="Lato"/>
              </a:defRPr>
            </a:lvl4pPr>
            <a:lvl5pPr lvl="4" algn="ctr">
              <a:lnSpc>
                <a:spcPct val="100000"/>
              </a:lnSpc>
              <a:spcBef>
                <a:spcPts val="0"/>
              </a:spcBef>
              <a:spcAft>
                <a:spcPts val="0"/>
              </a:spcAft>
              <a:buSzPts val="10000"/>
              <a:buFont typeface="Lato"/>
              <a:buNone/>
              <a:defRPr sz="10000">
                <a:latin typeface="Lato"/>
                <a:ea typeface="Lato"/>
                <a:cs typeface="Lato"/>
                <a:sym typeface="Lato"/>
              </a:defRPr>
            </a:lvl5pPr>
            <a:lvl6pPr lvl="5" algn="ctr">
              <a:lnSpc>
                <a:spcPct val="100000"/>
              </a:lnSpc>
              <a:spcBef>
                <a:spcPts val="0"/>
              </a:spcBef>
              <a:spcAft>
                <a:spcPts val="0"/>
              </a:spcAft>
              <a:buSzPts val="10000"/>
              <a:buFont typeface="Lato"/>
              <a:buNone/>
              <a:defRPr sz="10000">
                <a:latin typeface="Lato"/>
                <a:ea typeface="Lato"/>
                <a:cs typeface="Lato"/>
                <a:sym typeface="Lato"/>
              </a:defRPr>
            </a:lvl6pPr>
            <a:lvl7pPr lvl="6" algn="ctr">
              <a:lnSpc>
                <a:spcPct val="100000"/>
              </a:lnSpc>
              <a:spcBef>
                <a:spcPts val="0"/>
              </a:spcBef>
              <a:spcAft>
                <a:spcPts val="0"/>
              </a:spcAft>
              <a:buSzPts val="10000"/>
              <a:buFont typeface="Lato"/>
              <a:buNone/>
              <a:defRPr sz="10000">
                <a:latin typeface="Lato"/>
                <a:ea typeface="Lato"/>
                <a:cs typeface="Lato"/>
                <a:sym typeface="Lato"/>
              </a:defRPr>
            </a:lvl7pPr>
            <a:lvl8pPr lvl="7" algn="ctr">
              <a:lnSpc>
                <a:spcPct val="100000"/>
              </a:lnSpc>
              <a:spcBef>
                <a:spcPts val="0"/>
              </a:spcBef>
              <a:spcAft>
                <a:spcPts val="0"/>
              </a:spcAft>
              <a:buSzPts val="10000"/>
              <a:buFont typeface="Lato"/>
              <a:buNone/>
              <a:defRPr sz="10000">
                <a:latin typeface="Lato"/>
                <a:ea typeface="Lato"/>
                <a:cs typeface="Lato"/>
                <a:sym typeface="Lato"/>
              </a:defRPr>
            </a:lvl8pPr>
            <a:lvl9pPr lvl="8" algn="ctr">
              <a:lnSpc>
                <a:spcPct val="100000"/>
              </a:lnSpc>
              <a:spcBef>
                <a:spcPts val="0"/>
              </a:spcBef>
              <a:spcAft>
                <a:spcPts val="0"/>
              </a:spcAft>
              <a:buSzPts val="10000"/>
              <a:buFont typeface="Lato"/>
              <a:buNone/>
              <a:defRPr sz="10000">
                <a:latin typeface="Lato"/>
                <a:ea typeface="Lato"/>
                <a:cs typeface="Lato"/>
                <a:sym typeface="Lato"/>
              </a:defRPr>
            </a:lvl9pPr>
          </a:lstStyle>
          <a:p>
            <a:r>
              <a:t>xx%</a:t>
            </a:r>
          </a:p>
        </p:txBody>
      </p:sp>
      <p:sp>
        <p:nvSpPr>
          <p:cNvPr id="53" name="Google Shape;53;p39"/>
          <p:cNvSpPr txBox="1">
            <a:spLocks noGrp="1"/>
          </p:cNvSpPr>
          <p:nvPr>
            <p:ph type="body" idx="1"/>
          </p:nvPr>
        </p:nvSpPr>
        <p:spPr>
          <a:xfrm>
            <a:off x="311700" y="2919450"/>
            <a:ext cx="8520600" cy="10716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4" name="Google Shape;54;p3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30"/>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7" name="Google Shape;17;p3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8"/>
        <p:cNvGrpSpPr/>
        <p:nvPr/>
      </p:nvGrpSpPr>
      <p:grpSpPr>
        <a:xfrm>
          <a:off x="0" y="0"/>
          <a:ext cx="0" cy="0"/>
          <a:chOff x="0" y="0"/>
          <a:chExt cx="0" cy="0"/>
        </a:xfrm>
      </p:grpSpPr>
      <p:sp>
        <p:nvSpPr>
          <p:cNvPr id="19" name="Google Shape;19;p31"/>
          <p:cNvSpPr txBox="1">
            <a:spLocks noGrp="1"/>
          </p:cNvSpPr>
          <p:nvPr>
            <p:ph type="title"/>
          </p:nvPr>
        </p:nvSpPr>
        <p:spPr>
          <a:xfrm>
            <a:off x="509550" y="1423875"/>
            <a:ext cx="8124900" cy="1798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20" name="Google Shape;20;p3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3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33"/>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3"/>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6" name="Google Shape;26;p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7" name="Google Shape;27;p3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34"/>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30" name="Google Shape;30;p3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3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p3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3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5" name="Google Shape;35;p35"/>
          <p:cNvSpPr txBox="1">
            <a:spLocks noGrp="1"/>
          </p:cNvSpPr>
          <p:nvPr>
            <p:ph type="body" idx="1"/>
          </p:nvPr>
        </p:nvSpPr>
        <p:spPr>
          <a:xfrm>
            <a:off x="311700" y="1391378"/>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p3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7"/>
        <p:cNvGrpSpPr/>
        <p:nvPr/>
      </p:nvGrpSpPr>
      <p:grpSpPr>
        <a:xfrm>
          <a:off x="0" y="0"/>
          <a:ext cx="0" cy="0"/>
          <a:chOff x="0" y="0"/>
          <a:chExt cx="0" cy="0"/>
        </a:xfrm>
      </p:grpSpPr>
      <p:sp>
        <p:nvSpPr>
          <p:cNvPr id="38" name="Google Shape;38;p36"/>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l">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l">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l">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l">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l">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l">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l">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l">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9" name="Google Shape;39;p36"/>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p37"/>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2" name="Google Shape;42;p37"/>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3" name="Google Shape;43;p37"/>
          <p:cNvSpPr txBox="1">
            <a:spLocks noGrp="1"/>
          </p:cNvSpPr>
          <p:nvPr>
            <p:ph type="title"/>
          </p:nvPr>
        </p:nvSpPr>
        <p:spPr>
          <a:xfrm>
            <a:off x="265500" y="1107950"/>
            <a:ext cx="4045200" cy="1683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 name="Google Shape;44;p37"/>
          <p:cNvSpPr txBox="1">
            <a:spLocks noGrp="1"/>
          </p:cNvSpPr>
          <p:nvPr>
            <p:ph type="subTitle" idx="1"/>
          </p:nvPr>
        </p:nvSpPr>
        <p:spPr>
          <a:xfrm>
            <a:off x="265500" y="2845201"/>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37"/>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46" name="Google Shape;46;p3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28"/>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2pPr>
            <a:lvl3pPr marR="0" lvl="2"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3pPr>
            <a:lvl4pPr marR="0" lvl="3"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4pPr>
            <a:lvl5pPr marR="0" lvl="4"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5pPr>
            <a:lvl6pPr marR="0" lvl="5"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6pPr>
            <a:lvl7pPr marR="0" lvl="6"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7pPr>
            <a:lvl8pPr marR="0" lvl="7"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8pPr>
            <a:lvl9pPr marR="0" lvl="8"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9pPr>
          </a:lstStyle>
          <a:p>
            <a:endParaRPr/>
          </a:p>
        </p:txBody>
      </p:sp>
      <p:sp>
        <p:nvSpPr>
          <p:cNvPr id="7" name="Google Shape;7;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2pPr>
            <a:lvl3pPr marL="1371600" marR="0" lvl="2"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3pPr>
            <a:lvl4pPr marL="1828800" marR="0" lvl="3"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4pPr>
            <a:lvl5pPr marL="2286000" marR="0" lvl="4"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5pPr>
            <a:lvl6pPr marL="2743200" marR="0" lvl="5"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6pPr>
            <a:lvl7pPr marL="3200400" marR="0" lvl="6"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7pPr>
            <a:lvl8pPr marL="3657600" marR="0" lvl="7"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8pPr>
            <a:lvl9pPr marL="4114800" marR="0" lvl="8"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9pPr>
          </a:lstStyle>
          <a:p>
            <a:endParaRPr/>
          </a:p>
        </p:txBody>
      </p:sp>
      <p:sp>
        <p:nvSpPr>
          <p:cNvPr id="8" name="Google Shape;8;p2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
          <p:cNvSpPr txBox="1">
            <a:spLocks noGrp="1"/>
          </p:cNvSpPr>
          <p:nvPr>
            <p:ph type="ctrTitle"/>
          </p:nvPr>
        </p:nvSpPr>
        <p:spPr>
          <a:xfrm>
            <a:off x="2976375" y="1361625"/>
            <a:ext cx="3191400" cy="19053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ct val="111111"/>
              <a:buNone/>
            </a:pPr>
            <a:r>
              <a:rPr lang="en-US" altLang="zh-TW" dirty="0"/>
              <a:t>AI vs. Human</a:t>
            </a:r>
            <a:br>
              <a:rPr lang="en-US" altLang="zh-TW" dirty="0"/>
            </a:br>
            <a:r>
              <a:rPr lang="en-US" altLang="zh-TW" dirty="0"/>
              <a:t>in Customer Service</a:t>
            </a:r>
            <a:endParaRPr dirty="0"/>
          </a:p>
        </p:txBody>
      </p:sp>
      <p:sp>
        <p:nvSpPr>
          <p:cNvPr id="60" name="Google Shape;60;p1"/>
          <p:cNvSpPr txBox="1">
            <a:spLocks noGrp="1"/>
          </p:cNvSpPr>
          <p:nvPr>
            <p:ph type="subTitle" idx="1"/>
          </p:nvPr>
        </p:nvSpPr>
        <p:spPr>
          <a:xfrm>
            <a:off x="3096375" y="3266925"/>
            <a:ext cx="2951400" cy="1066500"/>
          </a:xfrm>
          <a:prstGeom prst="rect">
            <a:avLst/>
          </a:prstGeom>
          <a:noFill/>
          <a:ln>
            <a:noFill/>
          </a:ln>
        </p:spPr>
        <p:txBody>
          <a:bodyPr spcFirstLastPara="1" wrap="square" lIns="91425" tIns="91425" rIns="91425" bIns="91425" anchor="b" anchorCtr="0">
            <a:normAutofit/>
          </a:bodyPr>
          <a:lstStyle/>
          <a:p>
            <a:pPr marL="0" lvl="0" indent="0" algn="ctr" rtl="0">
              <a:lnSpc>
                <a:spcPct val="150000"/>
              </a:lnSpc>
              <a:spcBef>
                <a:spcPts val="0"/>
              </a:spcBef>
              <a:spcAft>
                <a:spcPts val="0"/>
              </a:spcAft>
              <a:buSzPct val="159999"/>
              <a:buNone/>
            </a:pPr>
            <a:r>
              <a:rPr lang="zh-TW" sz="1400" dirty="0"/>
              <a:t>Yan Ping Yu, </a:t>
            </a:r>
            <a:endParaRPr sz="1400" dirty="0"/>
          </a:p>
          <a:p>
            <a:pPr marL="0" lvl="0" indent="0" algn="l" rtl="0">
              <a:lnSpc>
                <a:spcPct val="100000"/>
              </a:lnSpc>
              <a:spcBef>
                <a:spcPts val="0"/>
              </a:spcBef>
              <a:spcAft>
                <a:spcPts val="0"/>
              </a:spcAft>
              <a:buSzPct val="159999"/>
              <a:buNone/>
            </a:pPr>
            <a:endParaRPr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0"/>
          <p:cNvSpPr txBox="1"/>
          <p:nvPr/>
        </p:nvSpPr>
        <p:spPr>
          <a:xfrm>
            <a:off x="-85950" y="2118750"/>
            <a:ext cx="9315900" cy="9060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15000"/>
              </a:lnSpc>
              <a:spcBef>
                <a:spcPts val="1200"/>
              </a:spcBef>
              <a:spcAft>
                <a:spcPts val="0"/>
              </a:spcAft>
              <a:buClr>
                <a:srgbClr val="000000"/>
              </a:buClr>
              <a:buSzPts val="2300"/>
              <a:buFont typeface="Arial"/>
              <a:buNone/>
            </a:pPr>
            <a:r>
              <a:rPr lang="zh-TW" sz="2300" b="1" i="0" u="none" strike="noStrike" cap="none">
                <a:solidFill>
                  <a:srgbClr val="2D3B45"/>
                </a:solidFill>
                <a:highlight>
                  <a:srgbClr val="FFFFFF"/>
                </a:highlight>
                <a:latin typeface="Times New Roman"/>
                <a:ea typeface="Times New Roman"/>
                <a:cs typeface="Times New Roman"/>
                <a:sym typeface="Times New Roman"/>
              </a:rPr>
              <a:t>Compared to traditional human customer service, does the application </a:t>
            </a:r>
            <a:endParaRPr sz="2300" b="1" i="0" u="none" strike="noStrike" cap="none">
              <a:solidFill>
                <a:srgbClr val="2D3B45"/>
              </a:solidFill>
              <a:highlight>
                <a:srgbClr val="FFFFFF"/>
              </a:highlight>
              <a:latin typeface="Times New Roman"/>
              <a:ea typeface="Times New Roman"/>
              <a:cs typeface="Times New Roman"/>
              <a:sym typeface="Times New Roman"/>
            </a:endParaRPr>
          </a:p>
          <a:p>
            <a:pPr marL="457200" marR="0" lvl="0" indent="-228600" algn="l" rtl="0">
              <a:lnSpc>
                <a:spcPct val="115000"/>
              </a:lnSpc>
              <a:spcBef>
                <a:spcPts val="1200"/>
              </a:spcBef>
              <a:spcAft>
                <a:spcPts val="0"/>
              </a:spcAft>
              <a:buClr>
                <a:srgbClr val="000000"/>
              </a:buClr>
              <a:buSzPts val="2300"/>
              <a:buFont typeface="Arial"/>
              <a:buNone/>
            </a:pPr>
            <a:r>
              <a:rPr lang="zh-TW" sz="2300" b="1" i="0" u="none" strike="noStrike" cap="none">
                <a:solidFill>
                  <a:srgbClr val="2D3B45"/>
                </a:solidFill>
                <a:highlight>
                  <a:srgbClr val="FFFFFF"/>
                </a:highlight>
                <a:latin typeface="Times New Roman"/>
                <a:ea typeface="Times New Roman"/>
                <a:cs typeface="Times New Roman"/>
                <a:sym typeface="Times New Roman"/>
              </a:rPr>
              <a:t>of the customer service chatting bot reduce the average time for </a:t>
            </a:r>
            <a:endParaRPr sz="2300" b="1" i="0" u="none" strike="noStrike" cap="none">
              <a:solidFill>
                <a:srgbClr val="2D3B45"/>
              </a:solidFill>
              <a:highlight>
                <a:srgbClr val="FFFFFF"/>
              </a:highlight>
              <a:latin typeface="Times New Roman"/>
              <a:ea typeface="Times New Roman"/>
              <a:cs typeface="Times New Roman"/>
              <a:sym typeface="Times New Roman"/>
            </a:endParaRPr>
          </a:p>
          <a:p>
            <a:pPr marL="457200" marR="0" lvl="0" indent="-228600" algn="l" rtl="0">
              <a:lnSpc>
                <a:spcPct val="115000"/>
              </a:lnSpc>
              <a:spcBef>
                <a:spcPts val="1200"/>
              </a:spcBef>
              <a:spcAft>
                <a:spcPts val="1200"/>
              </a:spcAft>
              <a:buClr>
                <a:srgbClr val="000000"/>
              </a:buClr>
              <a:buSzPts val="2300"/>
              <a:buFont typeface="Arial"/>
              <a:buNone/>
            </a:pPr>
            <a:r>
              <a:rPr lang="zh-TW" sz="2300" b="1" i="0" u="none" strike="noStrike" cap="none">
                <a:solidFill>
                  <a:srgbClr val="2D3B45"/>
                </a:solidFill>
                <a:highlight>
                  <a:srgbClr val="FFFFFF"/>
                </a:highlight>
                <a:latin typeface="Times New Roman"/>
                <a:ea typeface="Times New Roman"/>
                <a:cs typeface="Times New Roman"/>
                <a:sym typeface="Times New Roman"/>
              </a:rPr>
              <a:t>resolving customer issues?</a:t>
            </a:r>
            <a:endParaRPr sz="2300" b="1" i="0" u="none" strike="noStrike" cap="none">
              <a:solidFill>
                <a:srgbClr val="2D3B45"/>
              </a:solidFill>
              <a:highlight>
                <a:srgbClr val="FFFFFF"/>
              </a:highlight>
              <a:latin typeface="Times New Roman"/>
              <a:ea typeface="Times New Roman"/>
              <a:cs typeface="Times New Roman"/>
              <a:sym typeface="Times New Roman"/>
            </a:endParaRPr>
          </a:p>
        </p:txBody>
      </p:sp>
      <p:sp>
        <p:nvSpPr>
          <p:cNvPr id="117" name="Google Shape;117;p10"/>
          <p:cNvSpPr/>
          <p:nvPr/>
        </p:nvSpPr>
        <p:spPr>
          <a:xfrm>
            <a:off x="0" y="556175"/>
            <a:ext cx="1324200" cy="1312500"/>
          </a:xfrm>
          <a:prstGeom prst="flowChartDelay">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800"/>
              <a:buFont typeface="Arial"/>
              <a:buNone/>
            </a:pPr>
            <a:r>
              <a:rPr lang="zh-TW" sz="4800" b="0" i="0" u="none" strike="noStrike" cap="none">
                <a:solidFill>
                  <a:schemeClr val="lt1"/>
                </a:solidFill>
                <a:latin typeface="Playfair Display"/>
                <a:ea typeface="Playfair Display"/>
                <a:cs typeface="Playfair Display"/>
                <a:sym typeface="Playfair Display"/>
              </a:rPr>
              <a:t>3.</a:t>
            </a:r>
            <a:endParaRPr sz="4800" b="0" i="0" u="none" strike="noStrike" cap="none">
              <a:solidFill>
                <a:schemeClr val="lt1"/>
              </a:solidFill>
              <a:latin typeface="Playfair Display"/>
              <a:ea typeface="Playfair Display"/>
              <a:cs typeface="Playfair Display"/>
              <a:sym typeface="Playfair Display"/>
            </a:endParaRPr>
          </a:p>
        </p:txBody>
      </p:sp>
      <p:pic>
        <p:nvPicPr>
          <p:cNvPr id="118" name="Google Shape;118;p10"/>
          <p:cNvPicPr preferRelativeResize="0"/>
          <p:nvPr/>
        </p:nvPicPr>
        <p:blipFill rotWithShape="1">
          <a:blip r:embed="rId3">
            <a:alphaModFix/>
          </a:blip>
          <a:srcRect/>
          <a:stretch/>
        </p:blipFill>
        <p:spPr>
          <a:xfrm>
            <a:off x="4702325" y="4177875"/>
            <a:ext cx="3753750" cy="509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1"/>
          <p:cNvSpPr txBox="1">
            <a:spLocks noGrp="1"/>
          </p:cNvSpPr>
          <p:nvPr>
            <p:ph type="title"/>
          </p:nvPr>
        </p:nvSpPr>
        <p:spPr>
          <a:xfrm>
            <a:off x="509550" y="1423875"/>
            <a:ext cx="8124900" cy="1798200"/>
          </a:xfrm>
          <a:prstGeom prst="rect">
            <a:avLst/>
          </a:prstGeom>
          <a:noFill/>
          <a:ln>
            <a:noFill/>
          </a:ln>
        </p:spPr>
        <p:txBody>
          <a:bodyPr spcFirstLastPara="1" wrap="square" lIns="91425" tIns="91425" rIns="91425" bIns="91425" anchor="ctr" anchorCtr="0">
            <a:normAutofit/>
          </a:bodyPr>
          <a:lstStyle/>
          <a:p>
            <a:pPr marL="0" lvl="0" indent="0" algn="l" rtl="0">
              <a:lnSpc>
                <a:spcPct val="115000"/>
              </a:lnSpc>
              <a:spcBef>
                <a:spcPts val="1500"/>
              </a:spcBef>
              <a:spcAft>
                <a:spcPts val="0"/>
              </a:spcAft>
              <a:buSzPts val="4800"/>
              <a:buNone/>
            </a:pPr>
            <a:r>
              <a:rPr lang="zh-TW" sz="3000">
                <a:latin typeface="Playfair Display"/>
                <a:ea typeface="Playfair Display"/>
                <a:cs typeface="Playfair Display"/>
                <a:sym typeface="Playfair Display"/>
              </a:rPr>
              <a:t>Importance of the Study </a:t>
            </a:r>
            <a:endParaRPr sz="3000">
              <a:latin typeface="Playfair Display"/>
              <a:ea typeface="Playfair Display"/>
              <a:cs typeface="Playfair Display"/>
              <a:sym typeface="Playfair Display"/>
            </a:endParaRPr>
          </a:p>
          <a:p>
            <a:pPr marL="0" lvl="0" indent="0" algn="l" rtl="0">
              <a:lnSpc>
                <a:spcPct val="115000"/>
              </a:lnSpc>
              <a:spcBef>
                <a:spcPts val="1500"/>
              </a:spcBef>
              <a:spcAft>
                <a:spcPts val="800"/>
              </a:spcAft>
              <a:buSzPts val="4800"/>
              <a:buNone/>
            </a:pPr>
            <a:r>
              <a:rPr lang="zh-TW" sz="3000">
                <a:latin typeface="Playfair Display"/>
                <a:ea typeface="Playfair Display"/>
                <a:cs typeface="Playfair Display"/>
                <a:sym typeface="Playfair Display"/>
              </a:rPr>
              <a:t>and Social Impact</a:t>
            </a:r>
            <a:endParaRPr sz="3000">
              <a:latin typeface="Playfair Display"/>
              <a:ea typeface="Playfair Display"/>
              <a:cs typeface="Playfair Display"/>
              <a:sym typeface="Playfair Displa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2"/>
          <p:cNvSpPr txBox="1"/>
          <p:nvPr/>
        </p:nvSpPr>
        <p:spPr>
          <a:xfrm>
            <a:off x="475875" y="1388800"/>
            <a:ext cx="7988700" cy="31038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200000"/>
              </a:lnSpc>
              <a:spcBef>
                <a:spcPts val="0"/>
              </a:spcBef>
              <a:spcAft>
                <a:spcPts val="0"/>
              </a:spcAft>
              <a:buClr>
                <a:srgbClr val="000000"/>
              </a:buClr>
              <a:buSzPts val="1400"/>
              <a:buFont typeface="Times New Roman"/>
              <a:buChar char="●"/>
            </a:pPr>
            <a:r>
              <a:rPr lang="zh-TW" sz="1400" b="0" i="0" u="none" strike="noStrike" cap="none">
                <a:solidFill>
                  <a:srgbClr val="000000"/>
                </a:solidFill>
                <a:latin typeface="Times New Roman"/>
                <a:ea typeface="Times New Roman"/>
                <a:cs typeface="Times New Roman"/>
                <a:sym typeface="Times New Roman"/>
              </a:rPr>
              <a:t>Organizational leadership effectiveness of automated customer service systems. </a:t>
            </a:r>
            <a:endParaRPr sz="1400" b="0" i="0" u="none" strike="noStrike" cap="none">
              <a:solidFill>
                <a:srgbClr val="000000"/>
              </a:solidFill>
              <a:latin typeface="Times New Roman"/>
              <a:ea typeface="Times New Roman"/>
              <a:cs typeface="Times New Roman"/>
              <a:sym typeface="Times New Roman"/>
            </a:endParaRPr>
          </a:p>
          <a:p>
            <a:pPr marL="457200" marR="0" lvl="0" indent="-317500" algn="l" rtl="0">
              <a:lnSpc>
                <a:spcPct val="200000"/>
              </a:lnSpc>
              <a:spcBef>
                <a:spcPts val="0"/>
              </a:spcBef>
              <a:spcAft>
                <a:spcPts val="0"/>
              </a:spcAft>
              <a:buClr>
                <a:srgbClr val="000000"/>
              </a:buClr>
              <a:buSzPts val="1400"/>
              <a:buFont typeface="Times New Roman"/>
              <a:buChar char="●"/>
            </a:pPr>
            <a:r>
              <a:rPr lang="zh-TW" sz="1400" b="0" i="0" u="none" strike="noStrike" cap="none">
                <a:solidFill>
                  <a:srgbClr val="000000"/>
                </a:solidFill>
                <a:latin typeface="Times New Roman"/>
                <a:ea typeface="Times New Roman"/>
                <a:cs typeface="Times New Roman"/>
                <a:sym typeface="Times New Roman"/>
              </a:rPr>
              <a:t>How the findings could lead to more efficient, cost-less customer service models in similar industries. </a:t>
            </a:r>
            <a:endParaRPr sz="1400" b="0" i="0" u="none" strike="noStrike" cap="none">
              <a:solidFill>
                <a:srgbClr val="000000"/>
              </a:solidFill>
              <a:latin typeface="Times New Roman"/>
              <a:ea typeface="Times New Roman"/>
              <a:cs typeface="Times New Roman"/>
              <a:sym typeface="Times New Roman"/>
            </a:endParaRPr>
          </a:p>
          <a:p>
            <a:pPr marL="457200" marR="0" lvl="0" indent="-317500" algn="l" rtl="0">
              <a:lnSpc>
                <a:spcPct val="200000"/>
              </a:lnSpc>
              <a:spcBef>
                <a:spcPts val="0"/>
              </a:spcBef>
              <a:spcAft>
                <a:spcPts val="0"/>
              </a:spcAft>
              <a:buClr>
                <a:srgbClr val="000000"/>
              </a:buClr>
              <a:buSzPts val="1400"/>
              <a:buFont typeface="Times New Roman"/>
              <a:buChar char="●"/>
            </a:pPr>
            <a:r>
              <a:rPr lang="zh-TW" sz="1400" b="0" i="0" u="none" strike="noStrike" cap="none">
                <a:solidFill>
                  <a:srgbClr val="000000"/>
                </a:solidFill>
                <a:latin typeface="Times New Roman"/>
                <a:ea typeface="Times New Roman"/>
                <a:cs typeface="Times New Roman"/>
                <a:sym typeface="Times New Roman"/>
              </a:rPr>
              <a:t>Broader discussion about the role of AI and automation in customer service transformation</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200000"/>
              </a:lnSpc>
              <a:spcBef>
                <a:spcPts val="0"/>
              </a:spcBef>
              <a:spcAft>
                <a:spcPts val="0"/>
              </a:spcAft>
              <a:buClr>
                <a:srgbClr val="000000"/>
              </a:buClr>
              <a:buSzPts val="2000"/>
              <a:buFont typeface="Arial"/>
              <a:buNone/>
            </a:pPr>
            <a:endParaRPr sz="2000" b="0" i="0" u="none" strike="noStrike" cap="none">
              <a:solidFill>
                <a:schemeClr val="dk2"/>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3"/>
          <p:cNvSpPr txBox="1">
            <a:spLocks noGrp="1"/>
          </p:cNvSpPr>
          <p:nvPr>
            <p:ph type="title"/>
          </p:nvPr>
        </p:nvSpPr>
        <p:spPr>
          <a:xfrm>
            <a:off x="509550" y="1423875"/>
            <a:ext cx="8124900" cy="1798200"/>
          </a:xfrm>
          <a:prstGeom prst="rect">
            <a:avLst/>
          </a:prstGeom>
          <a:noFill/>
          <a:ln>
            <a:noFill/>
          </a:ln>
        </p:spPr>
        <p:txBody>
          <a:bodyPr spcFirstLastPara="1" wrap="square" lIns="91425" tIns="91425" rIns="91425" bIns="91425" anchor="ctr" anchorCtr="0">
            <a:normAutofit/>
          </a:bodyPr>
          <a:lstStyle/>
          <a:p>
            <a:pPr marL="0" lvl="0" indent="0" algn="l" rtl="0">
              <a:lnSpc>
                <a:spcPct val="115000"/>
              </a:lnSpc>
              <a:spcBef>
                <a:spcPts val="0"/>
              </a:spcBef>
              <a:spcAft>
                <a:spcPts val="0"/>
              </a:spcAft>
              <a:buSzPts val="4800"/>
              <a:buNone/>
            </a:pPr>
            <a:r>
              <a:rPr lang="zh-TW" sz="4000">
                <a:latin typeface="Times New Roman"/>
                <a:ea typeface="Times New Roman"/>
                <a:cs typeface="Times New Roman"/>
                <a:sym typeface="Times New Roman"/>
              </a:rPr>
              <a:t>Research Plan</a:t>
            </a:r>
            <a:endParaRPr sz="7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4"/>
          <p:cNvSpPr/>
          <p:nvPr/>
        </p:nvSpPr>
        <p:spPr>
          <a:xfrm rot="8100000">
            <a:off x="122433" y="591408"/>
            <a:ext cx="1694935" cy="1694935"/>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39" name="Google Shape;139;p14"/>
          <p:cNvSpPr/>
          <p:nvPr/>
        </p:nvSpPr>
        <p:spPr>
          <a:xfrm>
            <a:off x="11625" y="2671650"/>
            <a:ext cx="9144000" cy="1161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40" name="Google Shape;140;p14"/>
          <p:cNvSpPr txBox="1"/>
          <p:nvPr/>
        </p:nvSpPr>
        <p:spPr>
          <a:xfrm>
            <a:off x="-75600" y="847950"/>
            <a:ext cx="2091000" cy="13590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2200"/>
              <a:buFont typeface="Arial"/>
              <a:buNone/>
            </a:pPr>
            <a:r>
              <a:rPr lang="zh-TW" sz="2200" b="1" i="0" u="none" strike="noStrike" cap="none">
                <a:solidFill>
                  <a:schemeClr val="lt1"/>
                </a:solidFill>
                <a:latin typeface="Times New Roman"/>
                <a:ea typeface="Times New Roman"/>
                <a:cs typeface="Times New Roman"/>
                <a:sym typeface="Times New Roman"/>
              </a:rPr>
              <a:t>Population </a:t>
            </a:r>
            <a:endParaRPr sz="2200" b="1" i="0" u="none" strike="noStrike" cap="none">
              <a:solidFill>
                <a:schemeClr val="lt1"/>
              </a:solidFill>
              <a:latin typeface="Times New Roman"/>
              <a:ea typeface="Times New Roman"/>
              <a:cs typeface="Times New Roman"/>
              <a:sym typeface="Times New Roman"/>
            </a:endParaRPr>
          </a:p>
          <a:p>
            <a:pPr marL="0" marR="0" lvl="0" indent="0" algn="ctr" rtl="0">
              <a:lnSpc>
                <a:spcPct val="115000"/>
              </a:lnSpc>
              <a:spcBef>
                <a:spcPts val="0"/>
              </a:spcBef>
              <a:spcAft>
                <a:spcPts val="0"/>
              </a:spcAft>
              <a:buClr>
                <a:srgbClr val="000000"/>
              </a:buClr>
              <a:buSzPts val="2200"/>
              <a:buFont typeface="Arial"/>
              <a:buNone/>
            </a:pPr>
            <a:r>
              <a:rPr lang="zh-TW" sz="2200" b="1" i="0" u="none" strike="noStrike" cap="none">
                <a:solidFill>
                  <a:schemeClr val="lt1"/>
                </a:solidFill>
                <a:latin typeface="Times New Roman"/>
                <a:ea typeface="Times New Roman"/>
                <a:cs typeface="Times New Roman"/>
                <a:sym typeface="Times New Roman"/>
              </a:rPr>
              <a:t>of</a:t>
            </a:r>
            <a:endParaRPr sz="2200" b="1" i="0" u="none" strike="noStrike" cap="none">
              <a:solidFill>
                <a:schemeClr val="lt1"/>
              </a:solidFill>
              <a:latin typeface="Times New Roman"/>
              <a:ea typeface="Times New Roman"/>
              <a:cs typeface="Times New Roman"/>
              <a:sym typeface="Times New Roman"/>
            </a:endParaRPr>
          </a:p>
          <a:p>
            <a:pPr marL="0" marR="0" lvl="0" indent="0" algn="ctr" rtl="0">
              <a:lnSpc>
                <a:spcPct val="115000"/>
              </a:lnSpc>
              <a:spcBef>
                <a:spcPts val="0"/>
              </a:spcBef>
              <a:spcAft>
                <a:spcPts val="0"/>
              </a:spcAft>
              <a:buClr>
                <a:srgbClr val="000000"/>
              </a:buClr>
              <a:buSzPts val="2200"/>
              <a:buFont typeface="Arial"/>
              <a:buNone/>
            </a:pPr>
            <a:r>
              <a:rPr lang="zh-TW" sz="2200" b="1" i="0" u="none" strike="noStrike" cap="none">
                <a:solidFill>
                  <a:schemeClr val="lt1"/>
                </a:solidFill>
                <a:latin typeface="Times New Roman"/>
                <a:ea typeface="Times New Roman"/>
                <a:cs typeface="Times New Roman"/>
                <a:sym typeface="Times New Roman"/>
              </a:rPr>
              <a:t>Interest</a:t>
            </a:r>
            <a:endParaRPr sz="2800" b="1" i="0" u="none" strike="noStrike" cap="none">
              <a:solidFill>
                <a:schemeClr val="lt1"/>
              </a:solidFill>
              <a:latin typeface="Lato"/>
              <a:ea typeface="Lato"/>
              <a:cs typeface="Lato"/>
              <a:sym typeface="Lato"/>
            </a:endParaRPr>
          </a:p>
        </p:txBody>
      </p:sp>
      <p:sp>
        <p:nvSpPr>
          <p:cNvPr id="141" name="Google Shape;141;p14"/>
          <p:cNvSpPr/>
          <p:nvPr/>
        </p:nvSpPr>
        <p:spPr>
          <a:xfrm rot="8100000">
            <a:off x="2093637" y="1193812"/>
            <a:ext cx="1224426" cy="1224426"/>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42" name="Google Shape;142;p14"/>
          <p:cNvSpPr txBox="1"/>
          <p:nvPr/>
        </p:nvSpPr>
        <p:spPr>
          <a:xfrm>
            <a:off x="2118580" y="1447402"/>
            <a:ext cx="1140300" cy="1106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zh-TW" sz="1800" b="0" i="0" u="none" strike="noStrike" cap="none">
                <a:solidFill>
                  <a:schemeClr val="dk2"/>
                </a:solidFill>
                <a:latin typeface="Playfair Display"/>
                <a:ea typeface="Playfair Display"/>
                <a:cs typeface="Playfair Display"/>
                <a:sym typeface="Playfair Display"/>
              </a:rPr>
              <a:t>Sample</a:t>
            </a:r>
            <a:endParaRPr sz="1800" b="0" i="0" u="none" strike="noStrike" cap="none">
              <a:solidFill>
                <a:schemeClr val="dk2"/>
              </a:solidFill>
              <a:latin typeface="Playfair Display"/>
              <a:ea typeface="Playfair Display"/>
              <a:cs typeface="Playfair Display"/>
              <a:sym typeface="Playfair Display"/>
            </a:endParaRPr>
          </a:p>
          <a:p>
            <a:pPr marL="0" marR="0" lvl="0" indent="0" algn="ctr" rtl="0">
              <a:lnSpc>
                <a:spcPct val="100000"/>
              </a:lnSpc>
              <a:spcBef>
                <a:spcPts val="0"/>
              </a:spcBef>
              <a:spcAft>
                <a:spcPts val="0"/>
              </a:spcAft>
              <a:buClr>
                <a:srgbClr val="000000"/>
              </a:buClr>
              <a:buSzPts val="1800"/>
              <a:buFont typeface="Arial"/>
              <a:buNone/>
            </a:pPr>
            <a:r>
              <a:rPr lang="zh-TW" sz="1800" b="0" i="0" u="none" strike="noStrike" cap="none">
                <a:solidFill>
                  <a:schemeClr val="dk2"/>
                </a:solidFill>
                <a:latin typeface="Playfair Display"/>
                <a:ea typeface="Playfair Display"/>
                <a:cs typeface="Playfair Display"/>
                <a:sym typeface="Playfair Display"/>
              </a:rPr>
              <a:t>Selection</a:t>
            </a:r>
            <a:endParaRPr sz="1800" b="0" i="0" u="none" strike="noStrike" cap="none">
              <a:solidFill>
                <a:schemeClr val="dk2"/>
              </a:solidFill>
              <a:latin typeface="Playfair Display"/>
              <a:ea typeface="Playfair Display"/>
              <a:cs typeface="Playfair Display"/>
              <a:sym typeface="Playfair Display"/>
            </a:endParaRPr>
          </a:p>
        </p:txBody>
      </p:sp>
      <p:sp>
        <p:nvSpPr>
          <p:cNvPr id="143" name="Google Shape;143;p14"/>
          <p:cNvSpPr/>
          <p:nvPr/>
        </p:nvSpPr>
        <p:spPr>
          <a:xfrm rot="8100000">
            <a:off x="3512253" y="1193812"/>
            <a:ext cx="1224426" cy="1224426"/>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44" name="Google Shape;144;p14"/>
          <p:cNvSpPr txBox="1"/>
          <p:nvPr/>
        </p:nvSpPr>
        <p:spPr>
          <a:xfrm>
            <a:off x="3537195" y="1447402"/>
            <a:ext cx="1140300" cy="1106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zh-TW" sz="1800" b="0" i="0" u="none" strike="noStrike" cap="none">
                <a:solidFill>
                  <a:schemeClr val="dk2"/>
                </a:solidFill>
                <a:latin typeface="Playfair Display"/>
                <a:ea typeface="Playfair Display"/>
                <a:cs typeface="Playfair Display"/>
                <a:sym typeface="Playfair Display"/>
              </a:rPr>
              <a:t>Sample</a:t>
            </a:r>
            <a:endParaRPr sz="1800" b="0" i="0" u="none" strike="noStrike" cap="none">
              <a:solidFill>
                <a:schemeClr val="dk2"/>
              </a:solidFill>
              <a:latin typeface="Playfair Display"/>
              <a:ea typeface="Playfair Display"/>
              <a:cs typeface="Playfair Display"/>
              <a:sym typeface="Playfair Display"/>
            </a:endParaRPr>
          </a:p>
          <a:p>
            <a:pPr marL="0" marR="0" lvl="0" indent="0" algn="ctr" rtl="0">
              <a:lnSpc>
                <a:spcPct val="100000"/>
              </a:lnSpc>
              <a:spcBef>
                <a:spcPts val="0"/>
              </a:spcBef>
              <a:spcAft>
                <a:spcPts val="0"/>
              </a:spcAft>
              <a:buClr>
                <a:srgbClr val="000000"/>
              </a:buClr>
              <a:buSzPts val="1800"/>
              <a:buFont typeface="Arial"/>
              <a:buNone/>
            </a:pPr>
            <a:r>
              <a:rPr lang="zh-TW" sz="1800" b="0" i="0" u="none" strike="noStrike" cap="none">
                <a:solidFill>
                  <a:schemeClr val="dk2"/>
                </a:solidFill>
                <a:latin typeface="Playfair Display"/>
                <a:ea typeface="Playfair Display"/>
                <a:cs typeface="Playfair Display"/>
                <a:sym typeface="Playfair Display"/>
              </a:rPr>
              <a:t>Size</a:t>
            </a:r>
            <a:endParaRPr sz="1800" b="0" i="0" u="none" strike="noStrike" cap="none">
              <a:solidFill>
                <a:schemeClr val="dk2"/>
              </a:solidFill>
              <a:latin typeface="Playfair Display"/>
              <a:ea typeface="Playfair Display"/>
              <a:cs typeface="Playfair Display"/>
              <a:sym typeface="Playfair Display"/>
            </a:endParaRPr>
          </a:p>
        </p:txBody>
      </p:sp>
      <p:sp>
        <p:nvSpPr>
          <p:cNvPr id="145" name="Google Shape;145;p14"/>
          <p:cNvSpPr/>
          <p:nvPr/>
        </p:nvSpPr>
        <p:spPr>
          <a:xfrm rot="8100000">
            <a:off x="4930869" y="1193812"/>
            <a:ext cx="1224426" cy="1224426"/>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46" name="Google Shape;146;p14"/>
          <p:cNvSpPr txBox="1"/>
          <p:nvPr/>
        </p:nvSpPr>
        <p:spPr>
          <a:xfrm>
            <a:off x="4803397" y="1523600"/>
            <a:ext cx="1453200" cy="1106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zh-TW" sz="1800" b="0" i="0" u="none" strike="noStrike" cap="none">
                <a:solidFill>
                  <a:schemeClr val="dk2"/>
                </a:solidFill>
                <a:latin typeface="Playfair Display"/>
                <a:ea typeface="Playfair Display"/>
                <a:cs typeface="Playfair Display"/>
                <a:sym typeface="Playfair Display"/>
              </a:rPr>
              <a:t>Operational</a:t>
            </a:r>
            <a:endParaRPr sz="1800" b="0" i="0" u="none" strike="noStrike" cap="none">
              <a:solidFill>
                <a:schemeClr val="dk2"/>
              </a:solidFill>
              <a:latin typeface="Playfair Display"/>
              <a:ea typeface="Playfair Display"/>
              <a:cs typeface="Playfair Display"/>
              <a:sym typeface="Playfair Display"/>
            </a:endParaRPr>
          </a:p>
          <a:p>
            <a:pPr marL="0" marR="0" lvl="0" indent="0" algn="ctr" rtl="0">
              <a:lnSpc>
                <a:spcPct val="100000"/>
              </a:lnSpc>
              <a:spcBef>
                <a:spcPts val="0"/>
              </a:spcBef>
              <a:spcAft>
                <a:spcPts val="0"/>
              </a:spcAft>
              <a:buClr>
                <a:srgbClr val="000000"/>
              </a:buClr>
              <a:buSzPts val="1800"/>
              <a:buFont typeface="Arial"/>
              <a:buNone/>
            </a:pPr>
            <a:r>
              <a:rPr lang="zh-TW" sz="1800" b="0" i="0" u="none" strike="noStrike" cap="none">
                <a:solidFill>
                  <a:schemeClr val="dk2"/>
                </a:solidFill>
                <a:latin typeface="Playfair Display"/>
                <a:ea typeface="Playfair Display"/>
                <a:cs typeface="Playfair Display"/>
                <a:sym typeface="Playfair Display"/>
              </a:rPr>
              <a:t>Procedure</a:t>
            </a:r>
            <a:endParaRPr sz="1800" b="0" i="0" u="none" strike="noStrike" cap="none">
              <a:solidFill>
                <a:schemeClr val="dk2"/>
              </a:solidFill>
              <a:latin typeface="Playfair Display"/>
              <a:ea typeface="Playfair Display"/>
              <a:cs typeface="Playfair Display"/>
              <a:sym typeface="Playfair Display"/>
            </a:endParaRPr>
          </a:p>
        </p:txBody>
      </p:sp>
      <p:sp>
        <p:nvSpPr>
          <p:cNvPr id="147" name="Google Shape;147;p14"/>
          <p:cNvSpPr/>
          <p:nvPr/>
        </p:nvSpPr>
        <p:spPr>
          <a:xfrm rot="8100000">
            <a:off x="6343337" y="1193812"/>
            <a:ext cx="1224426" cy="1224426"/>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48" name="Google Shape;148;p14"/>
          <p:cNvSpPr txBox="1"/>
          <p:nvPr/>
        </p:nvSpPr>
        <p:spPr>
          <a:xfrm>
            <a:off x="6292075" y="1447400"/>
            <a:ext cx="1356300" cy="1106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zh-TW" sz="1800" b="0" i="0" u="none" strike="noStrike" cap="none">
                <a:solidFill>
                  <a:schemeClr val="dk2"/>
                </a:solidFill>
                <a:latin typeface="Playfair Display"/>
                <a:ea typeface="Playfair Display"/>
                <a:cs typeface="Playfair Display"/>
                <a:sym typeface="Playfair Display"/>
              </a:rPr>
              <a:t>Data</a:t>
            </a:r>
            <a:endParaRPr sz="1800" b="0" i="0" u="none" strike="noStrike" cap="none">
              <a:solidFill>
                <a:schemeClr val="dk2"/>
              </a:solidFill>
              <a:latin typeface="Playfair Display"/>
              <a:ea typeface="Playfair Display"/>
              <a:cs typeface="Playfair Display"/>
              <a:sym typeface="Playfair Display"/>
            </a:endParaRPr>
          </a:p>
          <a:p>
            <a:pPr marL="0" marR="0" lvl="0" indent="0" algn="ctr" rtl="0">
              <a:lnSpc>
                <a:spcPct val="100000"/>
              </a:lnSpc>
              <a:spcBef>
                <a:spcPts val="0"/>
              </a:spcBef>
              <a:spcAft>
                <a:spcPts val="0"/>
              </a:spcAft>
              <a:buClr>
                <a:srgbClr val="000000"/>
              </a:buClr>
              <a:buSzPts val="1800"/>
              <a:buFont typeface="Arial"/>
              <a:buNone/>
            </a:pPr>
            <a:r>
              <a:rPr lang="zh-TW" sz="1800" b="0" i="0" u="none" strike="noStrike" cap="none">
                <a:solidFill>
                  <a:schemeClr val="dk2"/>
                </a:solidFill>
                <a:latin typeface="Playfair Display"/>
                <a:ea typeface="Playfair Display"/>
                <a:cs typeface="Playfair Display"/>
                <a:sym typeface="Playfair Display"/>
              </a:rPr>
              <a:t>Collection</a:t>
            </a:r>
            <a:endParaRPr sz="1800" b="0" i="0" u="none" strike="noStrike" cap="none">
              <a:solidFill>
                <a:schemeClr val="dk2"/>
              </a:solidFill>
              <a:latin typeface="Playfair Display"/>
              <a:ea typeface="Playfair Display"/>
              <a:cs typeface="Playfair Display"/>
              <a:sym typeface="Playfair Display"/>
            </a:endParaRPr>
          </a:p>
        </p:txBody>
      </p:sp>
      <p:sp>
        <p:nvSpPr>
          <p:cNvPr id="149" name="Google Shape;149;p14"/>
          <p:cNvSpPr/>
          <p:nvPr/>
        </p:nvSpPr>
        <p:spPr>
          <a:xfrm rot="8100000">
            <a:off x="7779812" y="1193812"/>
            <a:ext cx="1224426" cy="1224426"/>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50" name="Google Shape;150;p14"/>
          <p:cNvSpPr txBox="1"/>
          <p:nvPr/>
        </p:nvSpPr>
        <p:spPr>
          <a:xfrm>
            <a:off x="7827279" y="1565252"/>
            <a:ext cx="1140300" cy="110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chemeClr val="dk2"/>
                </a:solidFill>
                <a:latin typeface="Playfair Display"/>
                <a:ea typeface="Playfair Display"/>
                <a:cs typeface="Playfair Display"/>
                <a:sym typeface="Playfair Display"/>
              </a:rPr>
              <a:t>Variables</a:t>
            </a:r>
            <a:endParaRPr sz="1800" b="0" i="0" u="none" strike="noStrike" cap="none">
              <a:solidFill>
                <a:schemeClr val="dk2"/>
              </a:solidFill>
              <a:latin typeface="Playfair Display"/>
              <a:ea typeface="Playfair Display"/>
              <a:cs typeface="Playfair Display"/>
              <a:sym typeface="Playfair Display"/>
            </a:endParaRPr>
          </a:p>
        </p:txBody>
      </p:sp>
      <p:sp>
        <p:nvSpPr>
          <p:cNvPr id="151" name="Google Shape;151;p14"/>
          <p:cNvSpPr txBox="1"/>
          <p:nvPr/>
        </p:nvSpPr>
        <p:spPr>
          <a:xfrm>
            <a:off x="338000" y="3124675"/>
            <a:ext cx="7538700" cy="15564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rgbClr val="2D3B45"/>
              </a:buClr>
              <a:buSzPts val="1800"/>
              <a:buFont typeface="Times New Roman"/>
              <a:buChar char="●"/>
            </a:pPr>
            <a:r>
              <a:rPr lang="zh-TW" sz="1800" b="0" i="0" u="none" strike="noStrike" cap="none">
                <a:solidFill>
                  <a:srgbClr val="2D3B45"/>
                </a:solidFill>
                <a:latin typeface="Times New Roman"/>
                <a:ea typeface="Times New Roman"/>
                <a:cs typeface="Times New Roman"/>
                <a:sym typeface="Times New Roman"/>
              </a:rPr>
              <a:t>All of the company’s online potential buyers and existing customers.</a:t>
            </a:r>
            <a:endParaRPr sz="1800" b="0" i="0" u="none" strike="noStrike" cap="none">
              <a:solidFill>
                <a:srgbClr val="2D3B45"/>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2"/>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5"/>
          <p:cNvSpPr/>
          <p:nvPr/>
        </p:nvSpPr>
        <p:spPr>
          <a:xfrm rot="8100000">
            <a:off x="1590158" y="473458"/>
            <a:ext cx="1694935" cy="1694935"/>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57" name="Google Shape;157;p15"/>
          <p:cNvSpPr/>
          <p:nvPr/>
        </p:nvSpPr>
        <p:spPr>
          <a:xfrm>
            <a:off x="11625" y="2519250"/>
            <a:ext cx="9144000" cy="1161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58" name="Google Shape;158;p15"/>
          <p:cNvSpPr txBox="1"/>
          <p:nvPr/>
        </p:nvSpPr>
        <p:spPr>
          <a:xfrm>
            <a:off x="1392125" y="425200"/>
            <a:ext cx="2091000" cy="13590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2500"/>
              <a:buFont typeface="Arial"/>
              <a:buNone/>
            </a:pPr>
            <a:endParaRPr sz="2500" b="1" i="0" u="none" strike="noStrike" cap="none">
              <a:solidFill>
                <a:schemeClr val="lt1"/>
              </a:solidFill>
              <a:latin typeface="Times New Roman"/>
              <a:ea typeface="Times New Roman"/>
              <a:cs typeface="Times New Roman"/>
              <a:sym typeface="Times New Roman"/>
            </a:endParaRPr>
          </a:p>
          <a:p>
            <a:pPr marL="0" marR="0" lvl="0" indent="0" algn="ctr" rtl="0">
              <a:lnSpc>
                <a:spcPct val="115000"/>
              </a:lnSpc>
              <a:spcBef>
                <a:spcPts val="0"/>
              </a:spcBef>
              <a:spcAft>
                <a:spcPts val="0"/>
              </a:spcAft>
              <a:buClr>
                <a:srgbClr val="000000"/>
              </a:buClr>
              <a:buSzPts val="2100"/>
              <a:buFont typeface="Arial"/>
              <a:buNone/>
            </a:pPr>
            <a:r>
              <a:rPr lang="zh-TW" sz="2100" b="1" i="0" u="none" strike="noStrike" cap="none">
                <a:solidFill>
                  <a:schemeClr val="lt1"/>
                </a:solidFill>
                <a:latin typeface="Playfair Display"/>
                <a:ea typeface="Playfair Display"/>
                <a:cs typeface="Playfair Display"/>
                <a:sym typeface="Playfair Display"/>
              </a:rPr>
              <a:t>Sample</a:t>
            </a:r>
            <a:endParaRPr sz="2100" b="1" i="0" u="none" strike="noStrike" cap="none">
              <a:solidFill>
                <a:schemeClr val="lt1"/>
              </a:solidFill>
              <a:latin typeface="Playfair Display"/>
              <a:ea typeface="Playfair Display"/>
              <a:cs typeface="Playfair Display"/>
              <a:sym typeface="Playfair Display"/>
            </a:endParaRPr>
          </a:p>
          <a:p>
            <a:pPr marL="0" marR="0" lvl="0" indent="0" algn="ctr" rtl="0">
              <a:lnSpc>
                <a:spcPct val="100000"/>
              </a:lnSpc>
              <a:spcBef>
                <a:spcPts val="0"/>
              </a:spcBef>
              <a:spcAft>
                <a:spcPts val="0"/>
              </a:spcAft>
              <a:buClr>
                <a:srgbClr val="000000"/>
              </a:buClr>
              <a:buSzPts val="2100"/>
              <a:buFont typeface="Arial"/>
              <a:buNone/>
            </a:pPr>
            <a:r>
              <a:rPr lang="zh-TW" sz="2100" b="1" i="0" u="none" strike="noStrike" cap="none">
                <a:solidFill>
                  <a:schemeClr val="lt1"/>
                </a:solidFill>
                <a:latin typeface="Playfair Display"/>
                <a:ea typeface="Playfair Display"/>
                <a:cs typeface="Playfair Display"/>
                <a:sym typeface="Playfair Display"/>
              </a:rPr>
              <a:t>Selection</a:t>
            </a:r>
            <a:endParaRPr sz="2500" b="1" i="0" u="none" strike="noStrike" cap="none">
              <a:solidFill>
                <a:schemeClr val="lt1"/>
              </a:solidFill>
              <a:latin typeface="Times New Roman"/>
              <a:ea typeface="Times New Roman"/>
              <a:cs typeface="Times New Roman"/>
              <a:sym typeface="Times New Roman"/>
            </a:endParaRPr>
          </a:p>
        </p:txBody>
      </p:sp>
      <p:sp>
        <p:nvSpPr>
          <p:cNvPr id="159" name="Google Shape;159;p15"/>
          <p:cNvSpPr/>
          <p:nvPr/>
        </p:nvSpPr>
        <p:spPr>
          <a:xfrm rot="8100000">
            <a:off x="105462" y="1041412"/>
            <a:ext cx="1224426" cy="1224426"/>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60" name="Google Shape;160;p15"/>
          <p:cNvSpPr txBox="1"/>
          <p:nvPr/>
        </p:nvSpPr>
        <p:spPr>
          <a:xfrm>
            <a:off x="54199" y="1218800"/>
            <a:ext cx="1356300" cy="11064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700"/>
              <a:buFont typeface="Arial"/>
              <a:buNone/>
            </a:pPr>
            <a:r>
              <a:rPr lang="zh-TW" sz="1700" b="0" i="0" u="none" strike="noStrike" cap="none">
                <a:solidFill>
                  <a:schemeClr val="dk2"/>
                </a:solidFill>
                <a:latin typeface="Playfair Display"/>
                <a:ea typeface="Playfair Display"/>
                <a:cs typeface="Playfair Display"/>
                <a:sym typeface="Playfair Display"/>
              </a:rPr>
              <a:t>Population </a:t>
            </a:r>
            <a:endParaRPr sz="1700" b="0" i="0" u="none" strike="noStrike" cap="none">
              <a:solidFill>
                <a:schemeClr val="dk2"/>
              </a:solidFill>
              <a:latin typeface="Playfair Display"/>
              <a:ea typeface="Playfair Display"/>
              <a:cs typeface="Playfair Display"/>
              <a:sym typeface="Playfair Display"/>
            </a:endParaRPr>
          </a:p>
          <a:p>
            <a:pPr marL="0" marR="0" lvl="0" indent="0" algn="ctr" rtl="0">
              <a:lnSpc>
                <a:spcPct val="115000"/>
              </a:lnSpc>
              <a:spcBef>
                <a:spcPts val="0"/>
              </a:spcBef>
              <a:spcAft>
                <a:spcPts val="0"/>
              </a:spcAft>
              <a:buClr>
                <a:srgbClr val="000000"/>
              </a:buClr>
              <a:buSzPts val="1700"/>
              <a:buFont typeface="Arial"/>
              <a:buNone/>
            </a:pPr>
            <a:r>
              <a:rPr lang="zh-TW" sz="1700" b="0" i="0" u="none" strike="noStrike" cap="none">
                <a:solidFill>
                  <a:schemeClr val="dk2"/>
                </a:solidFill>
                <a:latin typeface="Playfair Display"/>
                <a:ea typeface="Playfair Display"/>
                <a:cs typeface="Playfair Display"/>
                <a:sym typeface="Playfair Display"/>
              </a:rPr>
              <a:t>of</a:t>
            </a:r>
            <a:endParaRPr sz="1700" b="0" i="0" u="none" strike="noStrike" cap="none">
              <a:solidFill>
                <a:schemeClr val="dk2"/>
              </a:solidFill>
              <a:latin typeface="Playfair Display"/>
              <a:ea typeface="Playfair Display"/>
              <a:cs typeface="Playfair Display"/>
              <a:sym typeface="Playfair Display"/>
            </a:endParaRPr>
          </a:p>
          <a:p>
            <a:pPr marL="0" marR="0" lvl="0" indent="0" algn="ctr" rtl="0">
              <a:lnSpc>
                <a:spcPct val="115000"/>
              </a:lnSpc>
              <a:spcBef>
                <a:spcPts val="0"/>
              </a:spcBef>
              <a:spcAft>
                <a:spcPts val="0"/>
              </a:spcAft>
              <a:buClr>
                <a:srgbClr val="000000"/>
              </a:buClr>
              <a:buSzPts val="1700"/>
              <a:buFont typeface="Arial"/>
              <a:buNone/>
            </a:pPr>
            <a:r>
              <a:rPr lang="zh-TW" sz="1700" b="0" i="0" u="none" strike="noStrike" cap="none">
                <a:solidFill>
                  <a:schemeClr val="dk2"/>
                </a:solidFill>
                <a:latin typeface="Playfair Display"/>
                <a:ea typeface="Playfair Display"/>
                <a:cs typeface="Playfair Display"/>
                <a:sym typeface="Playfair Display"/>
              </a:rPr>
              <a:t>Interest</a:t>
            </a:r>
            <a:endParaRPr sz="1300" b="0" i="0" u="none" strike="noStrike" cap="none">
              <a:solidFill>
                <a:schemeClr val="dk2"/>
              </a:solidFill>
              <a:latin typeface="Playfair Display"/>
              <a:ea typeface="Playfair Display"/>
              <a:cs typeface="Playfair Display"/>
              <a:sym typeface="Playfair Display"/>
            </a:endParaRPr>
          </a:p>
        </p:txBody>
      </p:sp>
      <p:sp>
        <p:nvSpPr>
          <p:cNvPr id="161" name="Google Shape;161;p15"/>
          <p:cNvSpPr/>
          <p:nvPr/>
        </p:nvSpPr>
        <p:spPr>
          <a:xfrm rot="8100000">
            <a:off x="3512253" y="1041412"/>
            <a:ext cx="1224426" cy="1224426"/>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62" name="Google Shape;162;p15"/>
          <p:cNvSpPr txBox="1"/>
          <p:nvPr/>
        </p:nvSpPr>
        <p:spPr>
          <a:xfrm>
            <a:off x="3537195" y="1295002"/>
            <a:ext cx="1140300" cy="1106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zh-TW" sz="1800" b="0" i="0" u="none" strike="noStrike" cap="none">
                <a:solidFill>
                  <a:schemeClr val="dk2"/>
                </a:solidFill>
                <a:latin typeface="Playfair Display"/>
                <a:ea typeface="Playfair Display"/>
                <a:cs typeface="Playfair Display"/>
                <a:sym typeface="Playfair Display"/>
              </a:rPr>
              <a:t>Sample</a:t>
            </a:r>
            <a:endParaRPr sz="1800" b="0" i="0" u="none" strike="noStrike" cap="none">
              <a:solidFill>
                <a:schemeClr val="dk2"/>
              </a:solidFill>
              <a:latin typeface="Playfair Display"/>
              <a:ea typeface="Playfair Display"/>
              <a:cs typeface="Playfair Display"/>
              <a:sym typeface="Playfair Display"/>
            </a:endParaRPr>
          </a:p>
          <a:p>
            <a:pPr marL="0" marR="0" lvl="0" indent="0" algn="ctr" rtl="0">
              <a:lnSpc>
                <a:spcPct val="100000"/>
              </a:lnSpc>
              <a:spcBef>
                <a:spcPts val="0"/>
              </a:spcBef>
              <a:spcAft>
                <a:spcPts val="0"/>
              </a:spcAft>
              <a:buClr>
                <a:srgbClr val="000000"/>
              </a:buClr>
              <a:buSzPts val="1800"/>
              <a:buFont typeface="Arial"/>
              <a:buNone/>
            </a:pPr>
            <a:r>
              <a:rPr lang="zh-TW" sz="1800" b="0" i="0" u="none" strike="noStrike" cap="none">
                <a:solidFill>
                  <a:schemeClr val="dk2"/>
                </a:solidFill>
                <a:latin typeface="Playfair Display"/>
                <a:ea typeface="Playfair Display"/>
                <a:cs typeface="Playfair Display"/>
                <a:sym typeface="Playfair Display"/>
              </a:rPr>
              <a:t>Size</a:t>
            </a:r>
            <a:endParaRPr sz="1800" b="0" i="0" u="none" strike="noStrike" cap="none">
              <a:solidFill>
                <a:schemeClr val="dk2"/>
              </a:solidFill>
              <a:latin typeface="Playfair Display"/>
              <a:ea typeface="Playfair Display"/>
              <a:cs typeface="Playfair Display"/>
              <a:sym typeface="Playfair Display"/>
            </a:endParaRPr>
          </a:p>
        </p:txBody>
      </p:sp>
      <p:sp>
        <p:nvSpPr>
          <p:cNvPr id="163" name="Google Shape;163;p15"/>
          <p:cNvSpPr/>
          <p:nvPr/>
        </p:nvSpPr>
        <p:spPr>
          <a:xfrm rot="8100000">
            <a:off x="4930869" y="1041412"/>
            <a:ext cx="1224426" cy="1224426"/>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64" name="Google Shape;164;p15"/>
          <p:cNvSpPr txBox="1"/>
          <p:nvPr/>
        </p:nvSpPr>
        <p:spPr>
          <a:xfrm>
            <a:off x="4803397" y="1371200"/>
            <a:ext cx="1453200" cy="1106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zh-TW" sz="1800" b="0" i="0" u="none" strike="noStrike" cap="none">
                <a:solidFill>
                  <a:schemeClr val="dk2"/>
                </a:solidFill>
                <a:latin typeface="Playfair Display"/>
                <a:ea typeface="Playfair Display"/>
                <a:cs typeface="Playfair Display"/>
                <a:sym typeface="Playfair Display"/>
              </a:rPr>
              <a:t>Operational</a:t>
            </a:r>
            <a:endParaRPr sz="1800" b="0" i="0" u="none" strike="noStrike" cap="none">
              <a:solidFill>
                <a:schemeClr val="dk2"/>
              </a:solidFill>
              <a:latin typeface="Playfair Display"/>
              <a:ea typeface="Playfair Display"/>
              <a:cs typeface="Playfair Display"/>
              <a:sym typeface="Playfair Display"/>
            </a:endParaRPr>
          </a:p>
          <a:p>
            <a:pPr marL="0" marR="0" lvl="0" indent="0" algn="ctr" rtl="0">
              <a:lnSpc>
                <a:spcPct val="100000"/>
              </a:lnSpc>
              <a:spcBef>
                <a:spcPts val="0"/>
              </a:spcBef>
              <a:spcAft>
                <a:spcPts val="0"/>
              </a:spcAft>
              <a:buClr>
                <a:srgbClr val="000000"/>
              </a:buClr>
              <a:buSzPts val="1800"/>
              <a:buFont typeface="Arial"/>
              <a:buNone/>
            </a:pPr>
            <a:r>
              <a:rPr lang="zh-TW" sz="1800" b="0" i="0" u="none" strike="noStrike" cap="none">
                <a:solidFill>
                  <a:schemeClr val="dk2"/>
                </a:solidFill>
                <a:latin typeface="Playfair Display"/>
                <a:ea typeface="Playfair Display"/>
                <a:cs typeface="Playfair Display"/>
                <a:sym typeface="Playfair Display"/>
              </a:rPr>
              <a:t>Procedure</a:t>
            </a:r>
            <a:endParaRPr sz="1800" b="0" i="0" u="none" strike="noStrike" cap="none">
              <a:solidFill>
                <a:schemeClr val="dk2"/>
              </a:solidFill>
              <a:latin typeface="Playfair Display"/>
              <a:ea typeface="Playfair Display"/>
              <a:cs typeface="Playfair Display"/>
              <a:sym typeface="Playfair Display"/>
            </a:endParaRPr>
          </a:p>
        </p:txBody>
      </p:sp>
      <p:sp>
        <p:nvSpPr>
          <p:cNvPr id="165" name="Google Shape;165;p15"/>
          <p:cNvSpPr/>
          <p:nvPr/>
        </p:nvSpPr>
        <p:spPr>
          <a:xfrm rot="8100000">
            <a:off x="6343337" y="1041412"/>
            <a:ext cx="1224426" cy="1224426"/>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66" name="Google Shape;166;p15"/>
          <p:cNvSpPr txBox="1"/>
          <p:nvPr/>
        </p:nvSpPr>
        <p:spPr>
          <a:xfrm>
            <a:off x="6292075" y="1295000"/>
            <a:ext cx="1356300" cy="1106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zh-TW" sz="1800" b="0" i="0" u="none" strike="noStrike" cap="none">
                <a:solidFill>
                  <a:schemeClr val="dk2"/>
                </a:solidFill>
                <a:latin typeface="Playfair Display"/>
                <a:ea typeface="Playfair Display"/>
                <a:cs typeface="Playfair Display"/>
                <a:sym typeface="Playfair Display"/>
              </a:rPr>
              <a:t>Data</a:t>
            </a:r>
            <a:endParaRPr sz="1800" b="0" i="0" u="none" strike="noStrike" cap="none">
              <a:solidFill>
                <a:schemeClr val="dk2"/>
              </a:solidFill>
              <a:latin typeface="Playfair Display"/>
              <a:ea typeface="Playfair Display"/>
              <a:cs typeface="Playfair Display"/>
              <a:sym typeface="Playfair Display"/>
            </a:endParaRPr>
          </a:p>
          <a:p>
            <a:pPr marL="0" marR="0" lvl="0" indent="0" algn="ctr" rtl="0">
              <a:lnSpc>
                <a:spcPct val="100000"/>
              </a:lnSpc>
              <a:spcBef>
                <a:spcPts val="0"/>
              </a:spcBef>
              <a:spcAft>
                <a:spcPts val="0"/>
              </a:spcAft>
              <a:buClr>
                <a:srgbClr val="000000"/>
              </a:buClr>
              <a:buSzPts val="1800"/>
              <a:buFont typeface="Arial"/>
              <a:buNone/>
            </a:pPr>
            <a:r>
              <a:rPr lang="zh-TW" sz="1800" b="0" i="0" u="none" strike="noStrike" cap="none">
                <a:solidFill>
                  <a:schemeClr val="dk2"/>
                </a:solidFill>
                <a:latin typeface="Playfair Display"/>
                <a:ea typeface="Playfair Display"/>
                <a:cs typeface="Playfair Display"/>
                <a:sym typeface="Playfair Display"/>
              </a:rPr>
              <a:t>Collection</a:t>
            </a:r>
            <a:endParaRPr sz="1800" b="0" i="0" u="none" strike="noStrike" cap="none">
              <a:solidFill>
                <a:schemeClr val="dk2"/>
              </a:solidFill>
              <a:latin typeface="Playfair Display"/>
              <a:ea typeface="Playfair Display"/>
              <a:cs typeface="Playfair Display"/>
              <a:sym typeface="Playfair Display"/>
            </a:endParaRPr>
          </a:p>
        </p:txBody>
      </p:sp>
      <p:sp>
        <p:nvSpPr>
          <p:cNvPr id="167" name="Google Shape;167;p15"/>
          <p:cNvSpPr/>
          <p:nvPr/>
        </p:nvSpPr>
        <p:spPr>
          <a:xfrm rot="8100000">
            <a:off x="7779812" y="1041412"/>
            <a:ext cx="1224426" cy="1224426"/>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68" name="Google Shape;168;p15"/>
          <p:cNvSpPr txBox="1"/>
          <p:nvPr/>
        </p:nvSpPr>
        <p:spPr>
          <a:xfrm>
            <a:off x="7827279" y="1412852"/>
            <a:ext cx="1140300" cy="110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chemeClr val="dk2"/>
                </a:solidFill>
                <a:latin typeface="Playfair Display"/>
                <a:ea typeface="Playfair Display"/>
                <a:cs typeface="Playfair Display"/>
                <a:sym typeface="Playfair Display"/>
              </a:rPr>
              <a:t>Variables</a:t>
            </a:r>
            <a:endParaRPr sz="1800" b="0" i="0" u="none" strike="noStrike" cap="none">
              <a:solidFill>
                <a:schemeClr val="dk2"/>
              </a:solidFill>
              <a:latin typeface="Playfair Display"/>
              <a:ea typeface="Playfair Display"/>
              <a:cs typeface="Playfair Display"/>
              <a:sym typeface="Playfair Display"/>
            </a:endParaRPr>
          </a:p>
        </p:txBody>
      </p:sp>
      <p:sp>
        <p:nvSpPr>
          <p:cNvPr id="169" name="Google Shape;169;p15"/>
          <p:cNvSpPr txBox="1"/>
          <p:nvPr/>
        </p:nvSpPr>
        <p:spPr>
          <a:xfrm>
            <a:off x="343800" y="2635350"/>
            <a:ext cx="8456400" cy="2724900"/>
          </a:xfrm>
          <a:prstGeom prst="rect">
            <a:avLst/>
          </a:prstGeom>
          <a:noFill/>
          <a:ln>
            <a:noFill/>
          </a:ln>
        </p:spPr>
        <p:txBody>
          <a:bodyPr spcFirstLastPara="1" wrap="square" lIns="91425" tIns="91425" rIns="91425" bIns="91425" anchor="t" anchorCtr="0">
            <a:noAutofit/>
          </a:bodyPr>
          <a:lstStyle/>
          <a:p>
            <a:pPr marL="457200" marR="0" lvl="0" indent="0" algn="l" rtl="0">
              <a:lnSpc>
                <a:spcPct val="115000"/>
              </a:lnSpc>
              <a:spcBef>
                <a:spcPts val="0"/>
              </a:spcBef>
              <a:spcAft>
                <a:spcPts val="0"/>
              </a:spcAft>
              <a:buClr>
                <a:srgbClr val="000000"/>
              </a:buClr>
              <a:buSzPts val="1300"/>
              <a:buFont typeface="Arial"/>
              <a:buNone/>
            </a:pPr>
            <a:r>
              <a:rPr lang="zh-TW" sz="1300" b="1" i="0" u="none" strike="noStrike" cap="none">
                <a:solidFill>
                  <a:srgbClr val="374151"/>
                </a:solidFill>
                <a:latin typeface="Playfair Display"/>
                <a:ea typeface="Playfair Display"/>
                <a:cs typeface="Playfair Display"/>
                <a:sym typeface="Playfair Display"/>
              </a:rPr>
              <a:t>Inclusion Criterion:</a:t>
            </a:r>
            <a:endParaRPr sz="1300" b="1" i="0" u="none" strike="noStrike" cap="none">
              <a:solidFill>
                <a:srgbClr val="374151"/>
              </a:solidFill>
              <a:latin typeface="Playfair Display"/>
              <a:ea typeface="Playfair Display"/>
              <a:cs typeface="Playfair Display"/>
              <a:sym typeface="Playfair Display"/>
            </a:endParaRPr>
          </a:p>
          <a:p>
            <a:pPr marL="914400" marR="0" lvl="1" indent="-304800" algn="l" rtl="0">
              <a:lnSpc>
                <a:spcPct val="115000"/>
              </a:lnSpc>
              <a:spcBef>
                <a:spcPts val="0"/>
              </a:spcBef>
              <a:spcAft>
                <a:spcPts val="0"/>
              </a:spcAft>
              <a:buClr>
                <a:srgbClr val="374151"/>
              </a:buClr>
              <a:buSzPts val="1200"/>
              <a:buFont typeface="Playfair Display"/>
              <a:buChar char="●"/>
            </a:pPr>
            <a:r>
              <a:rPr lang="zh-TW" sz="1200" b="0" i="0" u="none" strike="noStrike" cap="none">
                <a:solidFill>
                  <a:srgbClr val="374151"/>
                </a:solidFill>
                <a:latin typeface="Playfair Display"/>
                <a:ea typeface="Playfair Display"/>
                <a:cs typeface="Playfair Display"/>
                <a:sym typeface="Playfair Display"/>
              </a:rPr>
              <a:t>Individuals who purchased products or expressed interest in a purchasing agent's product online.</a:t>
            </a:r>
            <a:endParaRPr sz="1200" b="0" i="0" u="none" strike="noStrike" cap="none">
              <a:solidFill>
                <a:srgbClr val="374151"/>
              </a:solidFill>
              <a:latin typeface="Playfair Display"/>
              <a:ea typeface="Playfair Display"/>
              <a:cs typeface="Playfair Display"/>
              <a:sym typeface="Playfair Display"/>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374151"/>
              </a:solidFill>
              <a:latin typeface="Playfair Display"/>
              <a:ea typeface="Playfair Display"/>
              <a:cs typeface="Playfair Display"/>
              <a:sym typeface="Playfair Display"/>
            </a:endParaRPr>
          </a:p>
          <a:p>
            <a:pPr marL="457200" marR="0" lvl="0" indent="0" algn="l" rtl="0">
              <a:lnSpc>
                <a:spcPct val="115000"/>
              </a:lnSpc>
              <a:spcBef>
                <a:spcPts val="0"/>
              </a:spcBef>
              <a:spcAft>
                <a:spcPts val="0"/>
              </a:spcAft>
              <a:buClr>
                <a:srgbClr val="000000"/>
              </a:buClr>
              <a:buSzPts val="1300"/>
              <a:buFont typeface="Arial"/>
              <a:buNone/>
            </a:pPr>
            <a:r>
              <a:rPr lang="zh-TW" sz="1300" b="1" i="0" u="none" strike="noStrike" cap="none">
                <a:solidFill>
                  <a:srgbClr val="374151"/>
                </a:solidFill>
                <a:latin typeface="Playfair Display"/>
                <a:ea typeface="Playfair Display"/>
                <a:cs typeface="Playfair Display"/>
                <a:sym typeface="Playfair Display"/>
              </a:rPr>
              <a:t>Exclusion Criteria:</a:t>
            </a:r>
            <a:endParaRPr sz="1300" b="1" i="0" u="none" strike="noStrike" cap="none">
              <a:solidFill>
                <a:srgbClr val="374151"/>
              </a:solidFill>
              <a:latin typeface="Playfair Display"/>
              <a:ea typeface="Playfair Display"/>
              <a:cs typeface="Playfair Display"/>
              <a:sym typeface="Playfair Display"/>
            </a:endParaRPr>
          </a:p>
          <a:p>
            <a:pPr marL="914400" marR="0" lvl="1" indent="-304800" algn="l" rtl="0">
              <a:lnSpc>
                <a:spcPct val="115000"/>
              </a:lnSpc>
              <a:spcBef>
                <a:spcPts val="0"/>
              </a:spcBef>
              <a:spcAft>
                <a:spcPts val="0"/>
              </a:spcAft>
              <a:buClr>
                <a:srgbClr val="374151"/>
              </a:buClr>
              <a:buSzPts val="1200"/>
              <a:buFont typeface="Playfair Display"/>
              <a:buChar char="●"/>
            </a:pPr>
            <a:r>
              <a:rPr lang="zh-TW" sz="1200" b="0" i="0" u="none" strike="noStrike" cap="none">
                <a:solidFill>
                  <a:srgbClr val="374151"/>
                </a:solidFill>
                <a:latin typeface="Playfair Display"/>
                <a:ea typeface="Playfair Display"/>
                <a:cs typeface="Playfair Display"/>
                <a:sym typeface="Playfair Display"/>
              </a:rPr>
              <a:t>Lack of interest </a:t>
            </a:r>
            <a:endParaRPr sz="1200" b="0" i="0" u="none" strike="noStrike" cap="none">
              <a:solidFill>
                <a:srgbClr val="374151"/>
              </a:solidFill>
              <a:latin typeface="Playfair Display"/>
              <a:ea typeface="Playfair Display"/>
              <a:cs typeface="Playfair Display"/>
              <a:sym typeface="Playfair Display"/>
            </a:endParaRPr>
          </a:p>
          <a:p>
            <a:pPr marL="914400" marR="0" lvl="1" indent="-304800" algn="l" rtl="0">
              <a:lnSpc>
                <a:spcPct val="115000"/>
              </a:lnSpc>
              <a:spcBef>
                <a:spcPts val="0"/>
              </a:spcBef>
              <a:spcAft>
                <a:spcPts val="0"/>
              </a:spcAft>
              <a:buClr>
                <a:srgbClr val="374151"/>
              </a:buClr>
              <a:buSzPts val="1200"/>
              <a:buFont typeface="Playfair Display"/>
              <a:buChar char="●"/>
            </a:pPr>
            <a:r>
              <a:rPr lang="zh-TW" sz="1200" b="0" i="0" u="none" strike="noStrike" cap="none">
                <a:solidFill>
                  <a:srgbClr val="374151"/>
                </a:solidFill>
                <a:latin typeface="Playfair Display"/>
                <a:ea typeface="Playfair Display"/>
                <a:cs typeface="Playfair Display"/>
                <a:sym typeface="Playfair Display"/>
              </a:rPr>
              <a:t>Technical issues </a:t>
            </a:r>
            <a:endParaRPr sz="1200" b="0" i="0" u="none" strike="noStrike" cap="none">
              <a:solidFill>
                <a:srgbClr val="374151"/>
              </a:solidFill>
              <a:latin typeface="Playfair Display"/>
              <a:ea typeface="Playfair Display"/>
              <a:cs typeface="Playfair Display"/>
              <a:sym typeface="Playfair Display"/>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374151"/>
              </a:solidFill>
              <a:latin typeface="Playfair Display"/>
              <a:ea typeface="Playfair Display"/>
              <a:cs typeface="Playfair Display"/>
              <a:sym typeface="Playfair Display"/>
            </a:endParaRPr>
          </a:p>
          <a:p>
            <a:pPr marL="0" marR="0" lvl="0" indent="457200" algn="l" rtl="0">
              <a:lnSpc>
                <a:spcPct val="115000"/>
              </a:lnSpc>
              <a:spcBef>
                <a:spcPts val="0"/>
              </a:spcBef>
              <a:spcAft>
                <a:spcPts val="0"/>
              </a:spcAft>
              <a:buClr>
                <a:srgbClr val="000000"/>
              </a:buClr>
              <a:buSzPts val="1300"/>
              <a:buFont typeface="Arial"/>
              <a:buNone/>
            </a:pPr>
            <a:r>
              <a:rPr lang="zh-TW" sz="1300" b="1" i="0" u="none" strike="noStrike" cap="none">
                <a:solidFill>
                  <a:srgbClr val="374151"/>
                </a:solidFill>
                <a:latin typeface="Playfair Display"/>
                <a:ea typeface="Playfair Display"/>
                <a:cs typeface="Playfair Display"/>
                <a:sym typeface="Playfair Display"/>
              </a:rPr>
              <a:t>Study Subject Groups:</a:t>
            </a:r>
            <a:endParaRPr sz="1300" b="1" i="0" u="none" strike="noStrike" cap="none">
              <a:solidFill>
                <a:srgbClr val="374151"/>
              </a:solidFill>
              <a:latin typeface="Playfair Display"/>
              <a:ea typeface="Playfair Display"/>
              <a:cs typeface="Playfair Display"/>
              <a:sym typeface="Playfair Display"/>
            </a:endParaRPr>
          </a:p>
          <a:p>
            <a:pPr marL="914400" marR="0" lvl="1" indent="-304800" algn="l" rtl="0">
              <a:lnSpc>
                <a:spcPct val="115000"/>
              </a:lnSpc>
              <a:spcBef>
                <a:spcPts val="0"/>
              </a:spcBef>
              <a:spcAft>
                <a:spcPts val="0"/>
              </a:spcAft>
              <a:buClr>
                <a:srgbClr val="374151"/>
              </a:buClr>
              <a:buSzPts val="1200"/>
              <a:buFont typeface="Playfair Display"/>
              <a:buChar char="●"/>
            </a:pPr>
            <a:r>
              <a:rPr lang="zh-TW" sz="1200" b="0" i="0" u="none" strike="noStrike" cap="none">
                <a:solidFill>
                  <a:srgbClr val="374151"/>
                </a:solidFill>
                <a:latin typeface="Playfair Display"/>
                <a:ea typeface="Playfair Display"/>
                <a:cs typeface="Playfair Display"/>
                <a:sym typeface="Playfair Display"/>
              </a:rPr>
              <a:t>Participants divided based on primary interaction type.</a:t>
            </a:r>
            <a:endParaRPr sz="1200" b="0" i="0" u="none" strike="noStrike" cap="none">
              <a:solidFill>
                <a:srgbClr val="374151"/>
              </a:solidFill>
              <a:latin typeface="Playfair Display"/>
              <a:ea typeface="Playfair Display"/>
              <a:cs typeface="Playfair Display"/>
              <a:sym typeface="Playfair Display"/>
            </a:endParaRPr>
          </a:p>
          <a:p>
            <a:pPr marL="914400" marR="0" lvl="1" indent="-304800" algn="l" rtl="0">
              <a:lnSpc>
                <a:spcPct val="115000"/>
              </a:lnSpc>
              <a:spcBef>
                <a:spcPts val="0"/>
              </a:spcBef>
              <a:spcAft>
                <a:spcPts val="0"/>
              </a:spcAft>
              <a:buClr>
                <a:srgbClr val="374151"/>
              </a:buClr>
              <a:buSzPts val="1200"/>
              <a:buFont typeface="Playfair Display"/>
              <a:buChar char="●"/>
            </a:pPr>
            <a:r>
              <a:rPr lang="zh-TW" sz="1200" b="1" i="0" u="none" strike="noStrike" cap="none">
                <a:solidFill>
                  <a:srgbClr val="374151"/>
                </a:solidFill>
                <a:latin typeface="Playfair Display"/>
                <a:ea typeface="Playfair Display"/>
                <a:cs typeface="Playfair Display"/>
                <a:sym typeface="Playfair Display"/>
              </a:rPr>
              <a:t>Control Group</a:t>
            </a:r>
            <a:r>
              <a:rPr lang="zh-TW" sz="1200" b="0" i="0" u="none" strike="noStrike" cap="none">
                <a:solidFill>
                  <a:srgbClr val="374151"/>
                </a:solidFill>
                <a:latin typeface="Playfair Display"/>
                <a:ea typeface="Playfair Display"/>
                <a:cs typeface="Playfair Display"/>
                <a:sym typeface="Playfair Display"/>
              </a:rPr>
              <a:t>: traditional human customer service.</a:t>
            </a:r>
            <a:endParaRPr sz="1200" b="0" i="0" u="none" strike="noStrike" cap="none">
              <a:solidFill>
                <a:srgbClr val="374151"/>
              </a:solidFill>
              <a:latin typeface="Playfair Display"/>
              <a:ea typeface="Playfair Display"/>
              <a:cs typeface="Playfair Display"/>
              <a:sym typeface="Playfair Display"/>
            </a:endParaRPr>
          </a:p>
          <a:p>
            <a:pPr marL="914400" marR="0" lvl="1" indent="-304800" algn="l" rtl="0">
              <a:lnSpc>
                <a:spcPct val="115000"/>
              </a:lnSpc>
              <a:spcBef>
                <a:spcPts val="0"/>
              </a:spcBef>
              <a:spcAft>
                <a:spcPts val="0"/>
              </a:spcAft>
              <a:buClr>
                <a:srgbClr val="374151"/>
              </a:buClr>
              <a:buSzPts val="1200"/>
              <a:buFont typeface="Playfair Display"/>
              <a:buChar char="●"/>
            </a:pPr>
            <a:r>
              <a:rPr lang="zh-TW" sz="1200" b="1" i="0" u="none" strike="noStrike" cap="none">
                <a:solidFill>
                  <a:srgbClr val="374151"/>
                </a:solidFill>
                <a:latin typeface="Playfair Display"/>
                <a:ea typeface="Playfair Display"/>
                <a:cs typeface="Playfair Display"/>
                <a:sym typeface="Playfair Display"/>
              </a:rPr>
              <a:t>Treatment Group</a:t>
            </a:r>
            <a:r>
              <a:rPr lang="zh-TW" sz="1200" b="0" i="0" u="none" strike="noStrike" cap="none">
                <a:solidFill>
                  <a:srgbClr val="374151"/>
                </a:solidFill>
                <a:latin typeface="Playfair Display"/>
                <a:ea typeface="Playfair Display"/>
                <a:cs typeface="Playfair Display"/>
                <a:sym typeface="Playfair Display"/>
              </a:rPr>
              <a:t>: automated customer service bot.</a:t>
            </a:r>
            <a:endParaRPr sz="1800" b="0" i="0" u="none" strike="noStrike" cap="none">
              <a:solidFill>
                <a:schemeClr val="dk2"/>
              </a:solidFill>
              <a:latin typeface="Playfair Display"/>
              <a:ea typeface="Playfair Display"/>
              <a:cs typeface="Playfair Display"/>
              <a:sym typeface="Playfair Display"/>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7"/>
          <p:cNvSpPr/>
          <p:nvPr/>
        </p:nvSpPr>
        <p:spPr>
          <a:xfrm rot="8100000">
            <a:off x="2913019" y="812812"/>
            <a:ext cx="1224426" cy="1224426"/>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75" name="Google Shape;175;p17"/>
          <p:cNvSpPr/>
          <p:nvPr/>
        </p:nvSpPr>
        <p:spPr>
          <a:xfrm rot="8100000">
            <a:off x="4401745" y="244683"/>
            <a:ext cx="1694935" cy="1694935"/>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76" name="Google Shape;176;p17"/>
          <p:cNvSpPr/>
          <p:nvPr/>
        </p:nvSpPr>
        <p:spPr>
          <a:xfrm>
            <a:off x="11625" y="2290650"/>
            <a:ext cx="9144000" cy="1161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77" name="Google Shape;177;p17"/>
          <p:cNvSpPr txBox="1"/>
          <p:nvPr/>
        </p:nvSpPr>
        <p:spPr>
          <a:xfrm>
            <a:off x="4203713" y="196425"/>
            <a:ext cx="2091000" cy="13590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2500"/>
              <a:buFont typeface="Arial"/>
              <a:buNone/>
            </a:pPr>
            <a:endParaRPr sz="2500" b="1" i="0" u="none" strike="noStrike" cap="none">
              <a:solidFill>
                <a:schemeClr val="lt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r>
              <a:rPr lang="zh-TW" sz="2000" b="1" i="0" u="none" strike="noStrike" cap="none">
                <a:solidFill>
                  <a:schemeClr val="lt1"/>
                </a:solidFill>
                <a:latin typeface="Playfair Display"/>
                <a:ea typeface="Playfair Display"/>
                <a:cs typeface="Playfair Display"/>
                <a:sym typeface="Playfair Display"/>
              </a:rPr>
              <a:t>Operational</a:t>
            </a:r>
            <a:endParaRPr sz="2000" b="1" i="0" u="none" strike="noStrike" cap="none">
              <a:solidFill>
                <a:schemeClr val="lt1"/>
              </a:solidFill>
              <a:latin typeface="Playfair Display"/>
              <a:ea typeface="Playfair Display"/>
              <a:cs typeface="Playfair Display"/>
              <a:sym typeface="Playfair Display"/>
            </a:endParaRPr>
          </a:p>
          <a:p>
            <a:pPr marL="0" marR="0" lvl="0" indent="0" algn="ctr" rtl="0">
              <a:lnSpc>
                <a:spcPct val="100000"/>
              </a:lnSpc>
              <a:spcBef>
                <a:spcPts val="0"/>
              </a:spcBef>
              <a:spcAft>
                <a:spcPts val="0"/>
              </a:spcAft>
              <a:buClr>
                <a:srgbClr val="000000"/>
              </a:buClr>
              <a:buSzPts val="2000"/>
              <a:buFont typeface="Arial"/>
              <a:buNone/>
            </a:pPr>
            <a:r>
              <a:rPr lang="zh-TW" sz="2000" b="1" i="0" u="none" strike="noStrike" cap="none">
                <a:solidFill>
                  <a:schemeClr val="lt1"/>
                </a:solidFill>
                <a:latin typeface="Playfair Display"/>
                <a:ea typeface="Playfair Display"/>
                <a:cs typeface="Playfair Display"/>
                <a:sym typeface="Playfair Display"/>
              </a:rPr>
              <a:t>Procedure</a:t>
            </a:r>
            <a:endParaRPr sz="2100" b="1" i="0" u="none" strike="noStrike" cap="none">
              <a:solidFill>
                <a:schemeClr val="lt1"/>
              </a:solidFill>
              <a:latin typeface="Playfair Display"/>
              <a:ea typeface="Playfair Display"/>
              <a:cs typeface="Playfair Display"/>
              <a:sym typeface="Playfair Display"/>
            </a:endParaRPr>
          </a:p>
        </p:txBody>
      </p:sp>
      <p:sp>
        <p:nvSpPr>
          <p:cNvPr id="178" name="Google Shape;178;p17"/>
          <p:cNvSpPr/>
          <p:nvPr/>
        </p:nvSpPr>
        <p:spPr>
          <a:xfrm rot="8100000">
            <a:off x="105462" y="812812"/>
            <a:ext cx="1224426" cy="1224426"/>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79" name="Google Shape;179;p17"/>
          <p:cNvSpPr txBox="1"/>
          <p:nvPr/>
        </p:nvSpPr>
        <p:spPr>
          <a:xfrm>
            <a:off x="54199" y="990200"/>
            <a:ext cx="1356300" cy="11064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700"/>
              <a:buFont typeface="Arial"/>
              <a:buNone/>
            </a:pPr>
            <a:r>
              <a:rPr lang="zh-TW" sz="1700" b="0" i="0" u="none" strike="noStrike" cap="none">
                <a:solidFill>
                  <a:schemeClr val="dk2"/>
                </a:solidFill>
                <a:latin typeface="Playfair Display"/>
                <a:ea typeface="Playfair Display"/>
                <a:cs typeface="Playfair Display"/>
                <a:sym typeface="Playfair Display"/>
              </a:rPr>
              <a:t>Population </a:t>
            </a:r>
            <a:endParaRPr sz="1700" b="0" i="0" u="none" strike="noStrike" cap="none">
              <a:solidFill>
                <a:schemeClr val="dk2"/>
              </a:solidFill>
              <a:latin typeface="Playfair Display"/>
              <a:ea typeface="Playfair Display"/>
              <a:cs typeface="Playfair Display"/>
              <a:sym typeface="Playfair Display"/>
            </a:endParaRPr>
          </a:p>
          <a:p>
            <a:pPr marL="0" marR="0" lvl="0" indent="0" algn="ctr" rtl="0">
              <a:lnSpc>
                <a:spcPct val="115000"/>
              </a:lnSpc>
              <a:spcBef>
                <a:spcPts val="0"/>
              </a:spcBef>
              <a:spcAft>
                <a:spcPts val="0"/>
              </a:spcAft>
              <a:buClr>
                <a:srgbClr val="000000"/>
              </a:buClr>
              <a:buSzPts val="1700"/>
              <a:buFont typeface="Arial"/>
              <a:buNone/>
            </a:pPr>
            <a:r>
              <a:rPr lang="zh-TW" sz="1700" b="0" i="0" u="none" strike="noStrike" cap="none">
                <a:solidFill>
                  <a:schemeClr val="dk2"/>
                </a:solidFill>
                <a:latin typeface="Playfair Display"/>
                <a:ea typeface="Playfair Display"/>
                <a:cs typeface="Playfair Display"/>
                <a:sym typeface="Playfair Display"/>
              </a:rPr>
              <a:t>of</a:t>
            </a:r>
            <a:endParaRPr sz="1700" b="0" i="0" u="none" strike="noStrike" cap="none">
              <a:solidFill>
                <a:schemeClr val="dk2"/>
              </a:solidFill>
              <a:latin typeface="Playfair Display"/>
              <a:ea typeface="Playfair Display"/>
              <a:cs typeface="Playfair Display"/>
              <a:sym typeface="Playfair Display"/>
            </a:endParaRPr>
          </a:p>
          <a:p>
            <a:pPr marL="0" marR="0" lvl="0" indent="0" algn="ctr" rtl="0">
              <a:lnSpc>
                <a:spcPct val="115000"/>
              </a:lnSpc>
              <a:spcBef>
                <a:spcPts val="0"/>
              </a:spcBef>
              <a:spcAft>
                <a:spcPts val="0"/>
              </a:spcAft>
              <a:buClr>
                <a:srgbClr val="000000"/>
              </a:buClr>
              <a:buSzPts val="1700"/>
              <a:buFont typeface="Arial"/>
              <a:buNone/>
            </a:pPr>
            <a:r>
              <a:rPr lang="zh-TW" sz="1700" b="0" i="0" u="none" strike="noStrike" cap="none">
                <a:solidFill>
                  <a:schemeClr val="dk2"/>
                </a:solidFill>
                <a:latin typeface="Playfair Display"/>
                <a:ea typeface="Playfair Display"/>
                <a:cs typeface="Playfair Display"/>
                <a:sym typeface="Playfair Display"/>
              </a:rPr>
              <a:t>Interest</a:t>
            </a:r>
            <a:endParaRPr sz="1300" b="0" i="0" u="none" strike="noStrike" cap="none">
              <a:solidFill>
                <a:schemeClr val="dk2"/>
              </a:solidFill>
              <a:latin typeface="Playfair Display"/>
              <a:ea typeface="Playfair Display"/>
              <a:cs typeface="Playfair Display"/>
              <a:sym typeface="Playfair Display"/>
            </a:endParaRPr>
          </a:p>
        </p:txBody>
      </p:sp>
      <p:sp>
        <p:nvSpPr>
          <p:cNvPr id="180" name="Google Shape;180;p17"/>
          <p:cNvSpPr/>
          <p:nvPr/>
        </p:nvSpPr>
        <p:spPr>
          <a:xfrm rot="8100000">
            <a:off x="1494178" y="812812"/>
            <a:ext cx="1224426" cy="1224426"/>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81" name="Google Shape;181;p17"/>
          <p:cNvSpPr txBox="1"/>
          <p:nvPr/>
        </p:nvSpPr>
        <p:spPr>
          <a:xfrm>
            <a:off x="2955083" y="1066402"/>
            <a:ext cx="1140300" cy="1106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zh-TW" sz="1800" b="0" i="0" u="none" strike="noStrike" cap="none">
                <a:solidFill>
                  <a:schemeClr val="dk2"/>
                </a:solidFill>
                <a:latin typeface="Playfair Display"/>
                <a:ea typeface="Playfair Display"/>
                <a:cs typeface="Playfair Display"/>
                <a:sym typeface="Playfair Display"/>
              </a:rPr>
              <a:t>Sample</a:t>
            </a:r>
            <a:endParaRPr sz="1800" b="0" i="0" u="none" strike="noStrike" cap="none">
              <a:solidFill>
                <a:schemeClr val="dk2"/>
              </a:solidFill>
              <a:latin typeface="Playfair Display"/>
              <a:ea typeface="Playfair Display"/>
              <a:cs typeface="Playfair Display"/>
              <a:sym typeface="Playfair Display"/>
            </a:endParaRPr>
          </a:p>
          <a:p>
            <a:pPr marL="0" marR="0" lvl="0" indent="0" algn="ctr" rtl="0">
              <a:lnSpc>
                <a:spcPct val="100000"/>
              </a:lnSpc>
              <a:spcBef>
                <a:spcPts val="0"/>
              </a:spcBef>
              <a:spcAft>
                <a:spcPts val="0"/>
              </a:spcAft>
              <a:buClr>
                <a:srgbClr val="000000"/>
              </a:buClr>
              <a:buSzPts val="1800"/>
              <a:buFont typeface="Arial"/>
              <a:buNone/>
            </a:pPr>
            <a:r>
              <a:rPr lang="zh-TW" sz="1800" b="0" i="0" u="none" strike="noStrike" cap="none">
                <a:solidFill>
                  <a:schemeClr val="dk2"/>
                </a:solidFill>
                <a:latin typeface="Playfair Display"/>
                <a:ea typeface="Playfair Display"/>
                <a:cs typeface="Playfair Display"/>
                <a:sym typeface="Playfair Display"/>
              </a:rPr>
              <a:t>Size</a:t>
            </a:r>
            <a:endParaRPr sz="1800" b="0" i="0" u="none" strike="noStrike" cap="none">
              <a:solidFill>
                <a:schemeClr val="dk2"/>
              </a:solidFill>
              <a:latin typeface="Playfair Display"/>
              <a:ea typeface="Playfair Display"/>
              <a:cs typeface="Playfair Display"/>
              <a:sym typeface="Playfair Display"/>
            </a:endParaRPr>
          </a:p>
        </p:txBody>
      </p:sp>
      <p:sp>
        <p:nvSpPr>
          <p:cNvPr id="182" name="Google Shape;182;p17"/>
          <p:cNvSpPr/>
          <p:nvPr/>
        </p:nvSpPr>
        <p:spPr>
          <a:xfrm rot="8100000">
            <a:off x="6343337" y="812812"/>
            <a:ext cx="1224426" cy="1224426"/>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83" name="Google Shape;183;p17"/>
          <p:cNvSpPr txBox="1"/>
          <p:nvPr/>
        </p:nvSpPr>
        <p:spPr>
          <a:xfrm>
            <a:off x="6292075" y="1066400"/>
            <a:ext cx="1356300" cy="1106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zh-TW" sz="1800" b="0" i="0" u="none" strike="noStrike" cap="none">
                <a:solidFill>
                  <a:schemeClr val="dk2"/>
                </a:solidFill>
                <a:latin typeface="Playfair Display"/>
                <a:ea typeface="Playfair Display"/>
                <a:cs typeface="Playfair Display"/>
                <a:sym typeface="Playfair Display"/>
              </a:rPr>
              <a:t>Data</a:t>
            </a:r>
            <a:endParaRPr sz="1800" b="0" i="0" u="none" strike="noStrike" cap="none">
              <a:solidFill>
                <a:schemeClr val="dk2"/>
              </a:solidFill>
              <a:latin typeface="Playfair Display"/>
              <a:ea typeface="Playfair Display"/>
              <a:cs typeface="Playfair Display"/>
              <a:sym typeface="Playfair Display"/>
            </a:endParaRPr>
          </a:p>
          <a:p>
            <a:pPr marL="0" marR="0" lvl="0" indent="0" algn="ctr" rtl="0">
              <a:lnSpc>
                <a:spcPct val="100000"/>
              </a:lnSpc>
              <a:spcBef>
                <a:spcPts val="0"/>
              </a:spcBef>
              <a:spcAft>
                <a:spcPts val="0"/>
              </a:spcAft>
              <a:buClr>
                <a:srgbClr val="000000"/>
              </a:buClr>
              <a:buSzPts val="1800"/>
              <a:buFont typeface="Arial"/>
              <a:buNone/>
            </a:pPr>
            <a:r>
              <a:rPr lang="zh-TW" sz="1800" b="0" i="0" u="none" strike="noStrike" cap="none">
                <a:solidFill>
                  <a:schemeClr val="dk2"/>
                </a:solidFill>
                <a:latin typeface="Playfair Display"/>
                <a:ea typeface="Playfair Display"/>
                <a:cs typeface="Playfair Display"/>
                <a:sym typeface="Playfair Display"/>
              </a:rPr>
              <a:t>Collection</a:t>
            </a:r>
            <a:endParaRPr sz="1800" b="0" i="0" u="none" strike="noStrike" cap="none">
              <a:solidFill>
                <a:schemeClr val="dk2"/>
              </a:solidFill>
              <a:latin typeface="Playfair Display"/>
              <a:ea typeface="Playfair Display"/>
              <a:cs typeface="Playfair Display"/>
              <a:sym typeface="Playfair Display"/>
            </a:endParaRPr>
          </a:p>
        </p:txBody>
      </p:sp>
      <p:sp>
        <p:nvSpPr>
          <p:cNvPr id="184" name="Google Shape;184;p17"/>
          <p:cNvSpPr/>
          <p:nvPr/>
        </p:nvSpPr>
        <p:spPr>
          <a:xfrm rot="8100000">
            <a:off x="7779812" y="812812"/>
            <a:ext cx="1224426" cy="1224426"/>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85" name="Google Shape;185;p17"/>
          <p:cNvSpPr txBox="1"/>
          <p:nvPr/>
        </p:nvSpPr>
        <p:spPr>
          <a:xfrm>
            <a:off x="7827279" y="1184252"/>
            <a:ext cx="1140300" cy="110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chemeClr val="dk2"/>
                </a:solidFill>
                <a:latin typeface="Playfair Display"/>
                <a:ea typeface="Playfair Display"/>
                <a:cs typeface="Playfair Display"/>
                <a:sym typeface="Playfair Display"/>
              </a:rPr>
              <a:t>Variables</a:t>
            </a:r>
            <a:endParaRPr sz="1800" b="0" i="0" u="none" strike="noStrike" cap="none">
              <a:solidFill>
                <a:schemeClr val="dk2"/>
              </a:solidFill>
              <a:latin typeface="Playfair Display"/>
              <a:ea typeface="Playfair Display"/>
              <a:cs typeface="Playfair Display"/>
              <a:sym typeface="Playfair Display"/>
            </a:endParaRPr>
          </a:p>
        </p:txBody>
      </p:sp>
      <p:sp>
        <p:nvSpPr>
          <p:cNvPr id="186" name="Google Shape;186;p17"/>
          <p:cNvSpPr txBox="1"/>
          <p:nvPr/>
        </p:nvSpPr>
        <p:spPr>
          <a:xfrm>
            <a:off x="355425" y="2600800"/>
            <a:ext cx="8949000" cy="2234400"/>
          </a:xfrm>
          <a:prstGeom prst="rect">
            <a:avLst/>
          </a:prstGeom>
          <a:noFill/>
          <a:ln>
            <a:noFill/>
          </a:ln>
        </p:spPr>
        <p:txBody>
          <a:bodyPr spcFirstLastPara="1" wrap="square" lIns="91425" tIns="91425" rIns="91425" bIns="91425" anchor="t" anchorCtr="0">
            <a:noAutofit/>
          </a:bodyPr>
          <a:lstStyle/>
          <a:p>
            <a:pPr marL="457200" marR="0" lvl="0" indent="-266700" algn="l" rtl="0">
              <a:lnSpc>
                <a:spcPct val="115000"/>
              </a:lnSpc>
              <a:spcBef>
                <a:spcPts val="0"/>
              </a:spcBef>
              <a:spcAft>
                <a:spcPts val="0"/>
              </a:spcAft>
              <a:buClr>
                <a:srgbClr val="000000"/>
              </a:buClr>
              <a:buSzPts val="600"/>
              <a:buFont typeface="Playfair Display"/>
              <a:buChar char="●"/>
            </a:pPr>
            <a:r>
              <a:rPr lang="zh-TW" sz="1300" b="0" i="0" u="none" strike="noStrike" cap="none">
                <a:solidFill>
                  <a:srgbClr val="374151"/>
                </a:solidFill>
                <a:latin typeface="Playfair Display"/>
                <a:ea typeface="Playfair Display"/>
                <a:cs typeface="Playfair Display"/>
                <a:sym typeface="Playfair Display"/>
              </a:rPr>
              <a:t>Recruitment and Assignment:</a:t>
            </a:r>
            <a:endParaRPr sz="1300" b="0" i="0" u="none" strike="noStrike" cap="none">
              <a:solidFill>
                <a:srgbClr val="374151"/>
              </a:solidFill>
              <a:latin typeface="Playfair Display"/>
              <a:ea typeface="Playfair Display"/>
              <a:cs typeface="Playfair Display"/>
              <a:sym typeface="Playfair Display"/>
            </a:endParaRPr>
          </a:p>
          <a:p>
            <a:pPr marL="914400" marR="0" lvl="1" indent="-266700" algn="l" rtl="0">
              <a:lnSpc>
                <a:spcPct val="115000"/>
              </a:lnSpc>
              <a:spcBef>
                <a:spcPts val="0"/>
              </a:spcBef>
              <a:spcAft>
                <a:spcPts val="0"/>
              </a:spcAft>
              <a:buClr>
                <a:srgbClr val="000000"/>
              </a:buClr>
              <a:buSzPts val="600"/>
              <a:buFont typeface="Playfair Display"/>
              <a:buChar char="●"/>
            </a:pPr>
            <a:r>
              <a:rPr lang="zh-TW" sz="1300" b="0" i="0" u="none" strike="noStrike" cap="none">
                <a:solidFill>
                  <a:srgbClr val="374151"/>
                </a:solidFill>
                <a:latin typeface="Playfair Display"/>
                <a:ea typeface="Playfair Display"/>
                <a:cs typeface="Playfair Display"/>
                <a:sym typeface="Playfair Display"/>
              </a:rPr>
              <a:t>Recruited from company's social media and online platforms.</a:t>
            </a:r>
            <a:endParaRPr sz="1300" b="0" i="0" u="none" strike="noStrike" cap="none">
              <a:solidFill>
                <a:srgbClr val="374151"/>
              </a:solidFill>
              <a:latin typeface="Playfair Display"/>
              <a:ea typeface="Playfair Display"/>
              <a:cs typeface="Playfair Display"/>
              <a:sym typeface="Playfair Display"/>
            </a:endParaRPr>
          </a:p>
          <a:p>
            <a:pPr marL="914400" marR="0" lvl="1" indent="-266700" algn="l" rtl="0">
              <a:lnSpc>
                <a:spcPct val="115000"/>
              </a:lnSpc>
              <a:spcBef>
                <a:spcPts val="0"/>
              </a:spcBef>
              <a:spcAft>
                <a:spcPts val="0"/>
              </a:spcAft>
              <a:buClr>
                <a:srgbClr val="000000"/>
              </a:buClr>
              <a:buSzPts val="600"/>
              <a:buFont typeface="Playfair Display"/>
              <a:buChar char="●"/>
            </a:pPr>
            <a:r>
              <a:rPr lang="zh-TW" sz="1300" b="0" i="0" u="none" strike="noStrike" cap="none">
                <a:solidFill>
                  <a:srgbClr val="374151"/>
                </a:solidFill>
                <a:latin typeface="Playfair Display"/>
                <a:ea typeface="Playfair Display"/>
                <a:cs typeface="Playfair Display"/>
                <a:sym typeface="Playfair Display"/>
              </a:rPr>
              <a:t>Random assignment to human customer service or automated bot service..</a:t>
            </a:r>
            <a:endParaRPr sz="1300" b="0" i="0" u="none" strike="noStrike" cap="none">
              <a:solidFill>
                <a:srgbClr val="374151"/>
              </a:solidFill>
              <a:latin typeface="Playfair Display"/>
              <a:ea typeface="Playfair Display"/>
              <a:cs typeface="Playfair Display"/>
              <a:sym typeface="Playfair Display"/>
            </a:endParaRPr>
          </a:p>
          <a:p>
            <a:pPr marL="457200" marR="0" lvl="0" indent="-266700" algn="l" rtl="0">
              <a:lnSpc>
                <a:spcPct val="115000"/>
              </a:lnSpc>
              <a:spcBef>
                <a:spcPts val="0"/>
              </a:spcBef>
              <a:spcAft>
                <a:spcPts val="0"/>
              </a:spcAft>
              <a:buClr>
                <a:srgbClr val="000000"/>
              </a:buClr>
              <a:buSzPts val="600"/>
              <a:buFont typeface="Playfair Display"/>
              <a:buChar char="●"/>
            </a:pPr>
            <a:r>
              <a:rPr lang="zh-TW" sz="1300" b="0" i="0" u="none" strike="noStrike" cap="none">
                <a:solidFill>
                  <a:srgbClr val="374151"/>
                </a:solidFill>
                <a:latin typeface="Playfair Display"/>
                <a:ea typeface="Playfair Display"/>
                <a:cs typeface="Playfair Display"/>
                <a:sym typeface="Playfair Display"/>
              </a:rPr>
              <a:t>Experimentation and Training:</a:t>
            </a:r>
            <a:endParaRPr sz="1300" b="0" i="0" u="none" strike="noStrike" cap="none">
              <a:solidFill>
                <a:srgbClr val="374151"/>
              </a:solidFill>
              <a:latin typeface="Playfair Display"/>
              <a:ea typeface="Playfair Display"/>
              <a:cs typeface="Playfair Display"/>
              <a:sym typeface="Playfair Display"/>
            </a:endParaRPr>
          </a:p>
          <a:p>
            <a:pPr marL="914400" marR="0" lvl="1" indent="-266700" algn="l" rtl="0">
              <a:lnSpc>
                <a:spcPct val="115000"/>
              </a:lnSpc>
              <a:spcBef>
                <a:spcPts val="0"/>
              </a:spcBef>
              <a:spcAft>
                <a:spcPts val="0"/>
              </a:spcAft>
              <a:buClr>
                <a:srgbClr val="000000"/>
              </a:buClr>
              <a:buSzPts val="600"/>
              <a:buFont typeface="Playfair Display"/>
              <a:buChar char="●"/>
            </a:pPr>
            <a:r>
              <a:rPr lang="zh-TW" sz="1300" b="0" i="0" u="none" strike="noStrike" cap="none">
                <a:solidFill>
                  <a:srgbClr val="374151"/>
                </a:solidFill>
                <a:latin typeface="Playfair Display"/>
                <a:ea typeface="Playfair Display"/>
                <a:cs typeface="Playfair Display"/>
                <a:sym typeface="Playfair Display"/>
              </a:rPr>
              <a:t>Participants ask customer service questions based on past purchase experiences.</a:t>
            </a:r>
            <a:endParaRPr sz="1300" b="0" i="0" u="none" strike="noStrike" cap="none">
              <a:solidFill>
                <a:srgbClr val="374151"/>
              </a:solidFill>
              <a:latin typeface="Playfair Display"/>
              <a:ea typeface="Playfair Display"/>
              <a:cs typeface="Playfair Display"/>
              <a:sym typeface="Playfair Display"/>
            </a:endParaRPr>
          </a:p>
          <a:p>
            <a:pPr marL="914400" marR="0" lvl="1" indent="-266700" algn="l" rtl="0">
              <a:lnSpc>
                <a:spcPct val="115000"/>
              </a:lnSpc>
              <a:spcBef>
                <a:spcPts val="0"/>
              </a:spcBef>
              <a:spcAft>
                <a:spcPts val="0"/>
              </a:spcAft>
              <a:buClr>
                <a:srgbClr val="000000"/>
              </a:buClr>
              <a:buSzPts val="600"/>
              <a:buFont typeface="Playfair Display"/>
              <a:buChar char="●"/>
            </a:pPr>
            <a:r>
              <a:rPr lang="zh-TW" sz="1300" b="0" i="0" u="none" strike="noStrike" cap="none">
                <a:solidFill>
                  <a:srgbClr val="374151"/>
                </a:solidFill>
                <a:latin typeface="Playfair Display"/>
                <a:ea typeface="Playfair Display"/>
                <a:cs typeface="Playfair Display"/>
                <a:sym typeface="Playfair Display"/>
              </a:rPr>
              <a:t>Researchers and data collectors trained to handle participant issues during interaction.</a:t>
            </a:r>
            <a:endParaRPr sz="1300" b="0" i="0" u="none" strike="noStrike" cap="none">
              <a:solidFill>
                <a:srgbClr val="374151"/>
              </a:solidFill>
              <a:latin typeface="Playfair Display"/>
              <a:ea typeface="Playfair Display"/>
              <a:cs typeface="Playfair Display"/>
              <a:sym typeface="Playfair Display"/>
            </a:endParaRPr>
          </a:p>
          <a:p>
            <a:pPr marL="457200" marR="0" lvl="0" indent="-266700" algn="l" rtl="0">
              <a:lnSpc>
                <a:spcPct val="115000"/>
              </a:lnSpc>
              <a:spcBef>
                <a:spcPts val="0"/>
              </a:spcBef>
              <a:spcAft>
                <a:spcPts val="0"/>
              </a:spcAft>
              <a:buClr>
                <a:srgbClr val="000000"/>
              </a:buClr>
              <a:buSzPts val="600"/>
              <a:buFont typeface="Playfair Display"/>
              <a:buChar char="●"/>
            </a:pPr>
            <a:r>
              <a:rPr lang="zh-TW" sz="1300" b="0" i="0" u="none" strike="noStrike" cap="none">
                <a:solidFill>
                  <a:srgbClr val="374151"/>
                </a:solidFill>
                <a:latin typeface="Playfair Display"/>
                <a:ea typeface="Playfair Display"/>
                <a:cs typeface="Playfair Display"/>
                <a:sym typeface="Playfair Display"/>
              </a:rPr>
              <a:t>Incentives and Study Duration:</a:t>
            </a:r>
            <a:endParaRPr sz="1300" b="0" i="0" u="none" strike="noStrike" cap="none">
              <a:solidFill>
                <a:srgbClr val="374151"/>
              </a:solidFill>
              <a:latin typeface="Playfair Display"/>
              <a:ea typeface="Playfair Display"/>
              <a:cs typeface="Playfair Display"/>
              <a:sym typeface="Playfair Display"/>
            </a:endParaRPr>
          </a:p>
          <a:p>
            <a:pPr marL="914400" marR="0" lvl="1" indent="-266700" algn="l" rtl="0">
              <a:lnSpc>
                <a:spcPct val="115000"/>
              </a:lnSpc>
              <a:spcBef>
                <a:spcPts val="0"/>
              </a:spcBef>
              <a:spcAft>
                <a:spcPts val="0"/>
              </a:spcAft>
              <a:buClr>
                <a:srgbClr val="000000"/>
              </a:buClr>
              <a:buSzPts val="600"/>
              <a:buFont typeface="Playfair Display"/>
              <a:buChar char="●"/>
            </a:pPr>
            <a:r>
              <a:rPr lang="zh-TW" sz="1300" b="0" i="0" u="none" strike="noStrike" cap="none">
                <a:solidFill>
                  <a:srgbClr val="374151"/>
                </a:solidFill>
                <a:latin typeface="Playfair Display"/>
                <a:ea typeface="Playfair Display"/>
                <a:cs typeface="Playfair Display"/>
                <a:sym typeface="Playfair Display"/>
              </a:rPr>
              <a:t>Potentially future better experiences.</a:t>
            </a:r>
            <a:endParaRPr sz="1300" b="0" i="0" u="none" strike="noStrike" cap="none">
              <a:solidFill>
                <a:srgbClr val="374151"/>
              </a:solidFill>
              <a:latin typeface="Playfair Display"/>
              <a:ea typeface="Playfair Display"/>
              <a:cs typeface="Playfair Display"/>
              <a:sym typeface="Playfair Display"/>
            </a:endParaRPr>
          </a:p>
          <a:p>
            <a:pPr marL="914400" marR="0" lvl="1" indent="-266700" algn="l" rtl="0">
              <a:lnSpc>
                <a:spcPct val="115000"/>
              </a:lnSpc>
              <a:spcBef>
                <a:spcPts val="0"/>
              </a:spcBef>
              <a:spcAft>
                <a:spcPts val="0"/>
              </a:spcAft>
              <a:buClr>
                <a:srgbClr val="000000"/>
              </a:buClr>
              <a:buSzPts val="600"/>
              <a:buFont typeface="Playfair Display"/>
              <a:buChar char="●"/>
            </a:pPr>
            <a:r>
              <a:rPr lang="zh-TW" sz="1300" b="0" i="0" u="none" strike="noStrike" cap="none">
                <a:solidFill>
                  <a:srgbClr val="374151"/>
                </a:solidFill>
                <a:latin typeface="Playfair Display"/>
                <a:ea typeface="Playfair Display"/>
                <a:cs typeface="Playfair Display"/>
                <a:sym typeface="Playfair Display"/>
              </a:rPr>
              <a:t>10% discount..</a:t>
            </a:r>
            <a:endParaRPr sz="1300" b="0" i="0" u="none" strike="noStrike" cap="none">
              <a:solidFill>
                <a:srgbClr val="374151"/>
              </a:solidFill>
              <a:latin typeface="Playfair Display"/>
              <a:ea typeface="Playfair Display"/>
              <a:cs typeface="Playfair Display"/>
              <a:sym typeface="Playfair Display"/>
            </a:endParaRPr>
          </a:p>
          <a:p>
            <a:pPr marL="0" marR="0" lvl="0" indent="0" algn="l" rtl="0">
              <a:lnSpc>
                <a:spcPct val="115000"/>
              </a:lnSpc>
              <a:spcBef>
                <a:spcPts val="0"/>
              </a:spcBef>
              <a:spcAft>
                <a:spcPts val="0"/>
              </a:spcAft>
              <a:buClr>
                <a:srgbClr val="000000"/>
              </a:buClr>
              <a:buSzPts val="1300"/>
              <a:buFont typeface="Arial"/>
              <a:buNone/>
            </a:pPr>
            <a:endParaRPr sz="1300" b="0" i="0" u="none" strike="noStrike" cap="none">
              <a:solidFill>
                <a:srgbClr val="374151"/>
              </a:solidFill>
              <a:latin typeface="Playfair Display"/>
              <a:ea typeface="Playfair Display"/>
              <a:cs typeface="Playfair Display"/>
              <a:sym typeface="Playfair Display"/>
            </a:endParaRPr>
          </a:p>
        </p:txBody>
      </p:sp>
      <p:sp>
        <p:nvSpPr>
          <p:cNvPr id="187" name="Google Shape;187;p17"/>
          <p:cNvSpPr txBox="1"/>
          <p:nvPr/>
        </p:nvSpPr>
        <p:spPr>
          <a:xfrm>
            <a:off x="1536245" y="1066402"/>
            <a:ext cx="1140300" cy="1106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zh-TW" sz="1800" b="0" i="0" u="none" strike="noStrike" cap="none">
                <a:solidFill>
                  <a:schemeClr val="dk2"/>
                </a:solidFill>
                <a:latin typeface="Playfair Display"/>
                <a:ea typeface="Playfair Display"/>
                <a:cs typeface="Playfair Display"/>
                <a:sym typeface="Playfair Display"/>
              </a:rPr>
              <a:t>Sample</a:t>
            </a:r>
            <a:endParaRPr sz="1800" b="0" i="0" u="none" strike="noStrike" cap="none">
              <a:solidFill>
                <a:schemeClr val="dk2"/>
              </a:solidFill>
              <a:latin typeface="Playfair Display"/>
              <a:ea typeface="Playfair Display"/>
              <a:cs typeface="Playfair Display"/>
              <a:sym typeface="Playfair Display"/>
            </a:endParaRPr>
          </a:p>
          <a:p>
            <a:pPr marL="0" marR="0" lvl="0" indent="0" algn="ctr" rtl="0">
              <a:lnSpc>
                <a:spcPct val="100000"/>
              </a:lnSpc>
              <a:spcBef>
                <a:spcPts val="0"/>
              </a:spcBef>
              <a:spcAft>
                <a:spcPts val="0"/>
              </a:spcAft>
              <a:buClr>
                <a:srgbClr val="000000"/>
              </a:buClr>
              <a:buSzPts val="1800"/>
              <a:buFont typeface="Arial"/>
              <a:buNone/>
            </a:pPr>
            <a:r>
              <a:rPr lang="zh-TW" sz="1800" b="0" i="0" u="none" strike="noStrike" cap="none">
                <a:solidFill>
                  <a:schemeClr val="dk2"/>
                </a:solidFill>
                <a:latin typeface="Playfair Display"/>
                <a:ea typeface="Playfair Display"/>
                <a:cs typeface="Playfair Display"/>
                <a:sym typeface="Playfair Display"/>
              </a:rPr>
              <a:t>Selection</a:t>
            </a:r>
            <a:endParaRPr sz="1800" b="0" i="0" u="none" strike="noStrike" cap="none">
              <a:solidFill>
                <a:schemeClr val="dk2"/>
              </a:solidFill>
              <a:latin typeface="Playfair Display"/>
              <a:ea typeface="Playfair Display"/>
              <a:cs typeface="Playfair Display"/>
              <a:sym typeface="Playfair Display"/>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8"/>
          <p:cNvSpPr/>
          <p:nvPr/>
        </p:nvSpPr>
        <p:spPr>
          <a:xfrm rot="8100000">
            <a:off x="5857108" y="427233"/>
            <a:ext cx="1694935" cy="1694935"/>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93" name="Google Shape;193;p18"/>
          <p:cNvSpPr/>
          <p:nvPr/>
        </p:nvSpPr>
        <p:spPr>
          <a:xfrm>
            <a:off x="11625" y="2519250"/>
            <a:ext cx="9144000" cy="1161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94" name="Google Shape;194;p18"/>
          <p:cNvSpPr txBox="1"/>
          <p:nvPr/>
        </p:nvSpPr>
        <p:spPr>
          <a:xfrm>
            <a:off x="5659075" y="378975"/>
            <a:ext cx="2091000" cy="13590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2500"/>
              <a:buFont typeface="Arial"/>
              <a:buNone/>
            </a:pPr>
            <a:endParaRPr sz="2500" b="1" i="0" u="none" strike="noStrike" cap="none">
              <a:solidFill>
                <a:schemeClr val="lt1"/>
              </a:solidFill>
              <a:latin typeface="Times New Roman"/>
              <a:ea typeface="Times New Roman"/>
              <a:cs typeface="Times New Roman"/>
              <a:sym typeface="Times New Roman"/>
            </a:endParaRPr>
          </a:p>
          <a:p>
            <a:pPr marL="0" marR="0" lvl="0" indent="0" algn="ctr" rtl="0">
              <a:lnSpc>
                <a:spcPct val="115000"/>
              </a:lnSpc>
              <a:spcBef>
                <a:spcPts val="0"/>
              </a:spcBef>
              <a:spcAft>
                <a:spcPts val="0"/>
              </a:spcAft>
              <a:buClr>
                <a:srgbClr val="000000"/>
              </a:buClr>
              <a:buSzPts val="2100"/>
              <a:buFont typeface="Arial"/>
              <a:buNone/>
            </a:pPr>
            <a:r>
              <a:rPr lang="zh-TW" sz="2100" b="1" i="0" u="none" strike="noStrike" cap="none">
                <a:solidFill>
                  <a:schemeClr val="lt1"/>
                </a:solidFill>
                <a:latin typeface="Playfair Display"/>
                <a:ea typeface="Playfair Display"/>
                <a:cs typeface="Playfair Display"/>
                <a:sym typeface="Playfair Display"/>
              </a:rPr>
              <a:t>Data</a:t>
            </a:r>
            <a:endParaRPr sz="2100" b="1" i="0" u="none" strike="noStrike" cap="none">
              <a:solidFill>
                <a:schemeClr val="lt1"/>
              </a:solidFill>
              <a:latin typeface="Playfair Display"/>
              <a:ea typeface="Playfair Display"/>
              <a:cs typeface="Playfair Display"/>
              <a:sym typeface="Playfair Display"/>
            </a:endParaRPr>
          </a:p>
          <a:p>
            <a:pPr marL="0" marR="0" lvl="0" indent="0" algn="ctr" rtl="0">
              <a:lnSpc>
                <a:spcPct val="115000"/>
              </a:lnSpc>
              <a:spcBef>
                <a:spcPts val="0"/>
              </a:spcBef>
              <a:spcAft>
                <a:spcPts val="0"/>
              </a:spcAft>
              <a:buClr>
                <a:srgbClr val="000000"/>
              </a:buClr>
              <a:buSzPts val="2100"/>
              <a:buFont typeface="Arial"/>
              <a:buNone/>
            </a:pPr>
            <a:r>
              <a:rPr lang="zh-TW" sz="2100" b="1" i="0" u="none" strike="noStrike" cap="none">
                <a:solidFill>
                  <a:schemeClr val="lt1"/>
                </a:solidFill>
                <a:latin typeface="Playfair Display"/>
                <a:ea typeface="Playfair Display"/>
                <a:cs typeface="Playfair Display"/>
                <a:sym typeface="Playfair Display"/>
              </a:rPr>
              <a:t>Collection</a:t>
            </a:r>
            <a:endParaRPr sz="2100" b="1" i="0" u="none" strike="noStrike" cap="none">
              <a:solidFill>
                <a:schemeClr val="lt1"/>
              </a:solidFill>
              <a:latin typeface="Playfair Display"/>
              <a:ea typeface="Playfair Display"/>
              <a:cs typeface="Playfair Display"/>
              <a:sym typeface="Playfair Display"/>
            </a:endParaRPr>
          </a:p>
        </p:txBody>
      </p:sp>
      <p:sp>
        <p:nvSpPr>
          <p:cNvPr id="195" name="Google Shape;195;p18"/>
          <p:cNvSpPr/>
          <p:nvPr/>
        </p:nvSpPr>
        <p:spPr>
          <a:xfrm rot="8100000">
            <a:off x="105462" y="1041412"/>
            <a:ext cx="1224426" cy="1224426"/>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96" name="Google Shape;196;p18"/>
          <p:cNvSpPr txBox="1"/>
          <p:nvPr/>
        </p:nvSpPr>
        <p:spPr>
          <a:xfrm>
            <a:off x="54199" y="1218800"/>
            <a:ext cx="1356300" cy="11064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700"/>
              <a:buFont typeface="Arial"/>
              <a:buNone/>
            </a:pPr>
            <a:r>
              <a:rPr lang="zh-TW" sz="1700" b="0" i="0" u="none" strike="noStrike" cap="none">
                <a:solidFill>
                  <a:schemeClr val="dk2"/>
                </a:solidFill>
                <a:latin typeface="Playfair Display"/>
                <a:ea typeface="Playfair Display"/>
                <a:cs typeface="Playfair Display"/>
                <a:sym typeface="Playfair Display"/>
              </a:rPr>
              <a:t>Population </a:t>
            </a:r>
            <a:endParaRPr sz="1700" b="0" i="0" u="none" strike="noStrike" cap="none">
              <a:solidFill>
                <a:schemeClr val="dk2"/>
              </a:solidFill>
              <a:latin typeface="Playfair Display"/>
              <a:ea typeface="Playfair Display"/>
              <a:cs typeface="Playfair Display"/>
              <a:sym typeface="Playfair Display"/>
            </a:endParaRPr>
          </a:p>
          <a:p>
            <a:pPr marL="0" marR="0" lvl="0" indent="0" algn="ctr" rtl="0">
              <a:lnSpc>
                <a:spcPct val="115000"/>
              </a:lnSpc>
              <a:spcBef>
                <a:spcPts val="0"/>
              </a:spcBef>
              <a:spcAft>
                <a:spcPts val="0"/>
              </a:spcAft>
              <a:buClr>
                <a:srgbClr val="000000"/>
              </a:buClr>
              <a:buSzPts val="1700"/>
              <a:buFont typeface="Arial"/>
              <a:buNone/>
            </a:pPr>
            <a:r>
              <a:rPr lang="zh-TW" sz="1700" b="0" i="0" u="none" strike="noStrike" cap="none">
                <a:solidFill>
                  <a:schemeClr val="dk2"/>
                </a:solidFill>
                <a:latin typeface="Playfair Display"/>
                <a:ea typeface="Playfair Display"/>
                <a:cs typeface="Playfair Display"/>
                <a:sym typeface="Playfair Display"/>
              </a:rPr>
              <a:t>of</a:t>
            </a:r>
            <a:endParaRPr sz="1700" b="0" i="0" u="none" strike="noStrike" cap="none">
              <a:solidFill>
                <a:schemeClr val="dk2"/>
              </a:solidFill>
              <a:latin typeface="Playfair Display"/>
              <a:ea typeface="Playfair Display"/>
              <a:cs typeface="Playfair Display"/>
              <a:sym typeface="Playfair Display"/>
            </a:endParaRPr>
          </a:p>
          <a:p>
            <a:pPr marL="0" marR="0" lvl="0" indent="0" algn="ctr" rtl="0">
              <a:lnSpc>
                <a:spcPct val="115000"/>
              </a:lnSpc>
              <a:spcBef>
                <a:spcPts val="0"/>
              </a:spcBef>
              <a:spcAft>
                <a:spcPts val="0"/>
              </a:spcAft>
              <a:buClr>
                <a:srgbClr val="000000"/>
              </a:buClr>
              <a:buSzPts val="1700"/>
              <a:buFont typeface="Arial"/>
              <a:buNone/>
            </a:pPr>
            <a:r>
              <a:rPr lang="zh-TW" sz="1700" b="0" i="0" u="none" strike="noStrike" cap="none">
                <a:solidFill>
                  <a:schemeClr val="dk2"/>
                </a:solidFill>
                <a:latin typeface="Playfair Display"/>
                <a:ea typeface="Playfair Display"/>
                <a:cs typeface="Playfair Display"/>
                <a:sym typeface="Playfair Display"/>
              </a:rPr>
              <a:t>Interest</a:t>
            </a:r>
            <a:endParaRPr sz="1300" b="0" i="0" u="none" strike="noStrike" cap="none">
              <a:solidFill>
                <a:schemeClr val="dk2"/>
              </a:solidFill>
              <a:latin typeface="Playfair Display"/>
              <a:ea typeface="Playfair Display"/>
              <a:cs typeface="Playfair Display"/>
              <a:sym typeface="Playfair Display"/>
            </a:endParaRPr>
          </a:p>
        </p:txBody>
      </p:sp>
      <p:sp>
        <p:nvSpPr>
          <p:cNvPr id="197" name="Google Shape;197;p18"/>
          <p:cNvSpPr/>
          <p:nvPr/>
        </p:nvSpPr>
        <p:spPr>
          <a:xfrm rot="8100000">
            <a:off x="1494178" y="1041412"/>
            <a:ext cx="1224426" cy="1224426"/>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98" name="Google Shape;198;p18"/>
          <p:cNvSpPr txBox="1"/>
          <p:nvPr/>
        </p:nvSpPr>
        <p:spPr>
          <a:xfrm>
            <a:off x="1519120" y="1295002"/>
            <a:ext cx="1140300" cy="1106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zh-TW" sz="1800" b="0" i="0" u="none" strike="noStrike" cap="none">
                <a:solidFill>
                  <a:schemeClr val="dk2"/>
                </a:solidFill>
                <a:latin typeface="Playfair Display"/>
                <a:ea typeface="Playfair Display"/>
                <a:cs typeface="Playfair Display"/>
                <a:sym typeface="Playfair Display"/>
              </a:rPr>
              <a:t>Sample</a:t>
            </a:r>
            <a:endParaRPr sz="1800" b="0" i="0" u="none" strike="noStrike" cap="none">
              <a:solidFill>
                <a:schemeClr val="dk2"/>
              </a:solidFill>
              <a:latin typeface="Playfair Display"/>
              <a:ea typeface="Playfair Display"/>
              <a:cs typeface="Playfair Display"/>
              <a:sym typeface="Playfair Display"/>
            </a:endParaRPr>
          </a:p>
          <a:p>
            <a:pPr marL="0" marR="0" lvl="0" indent="0" algn="ctr" rtl="0">
              <a:lnSpc>
                <a:spcPct val="100000"/>
              </a:lnSpc>
              <a:spcBef>
                <a:spcPts val="0"/>
              </a:spcBef>
              <a:spcAft>
                <a:spcPts val="0"/>
              </a:spcAft>
              <a:buClr>
                <a:srgbClr val="000000"/>
              </a:buClr>
              <a:buSzPts val="1800"/>
              <a:buFont typeface="Arial"/>
              <a:buNone/>
            </a:pPr>
            <a:r>
              <a:rPr lang="zh-TW" sz="1800" b="0" i="0" u="none" strike="noStrike" cap="none">
                <a:solidFill>
                  <a:schemeClr val="dk2"/>
                </a:solidFill>
                <a:latin typeface="Playfair Display"/>
                <a:ea typeface="Playfair Display"/>
                <a:cs typeface="Playfair Display"/>
                <a:sym typeface="Playfair Display"/>
              </a:rPr>
              <a:t>Selection</a:t>
            </a:r>
            <a:endParaRPr sz="1800" b="0" i="0" u="none" strike="noStrike" cap="none">
              <a:solidFill>
                <a:schemeClr val="dk2"/>
              </a:solidFill>
              <a:latin typeface="Playfair Display"/>
              <a:ea typeface="Playfair Display"/>
              <a:cs typeface="Playfair Display"/>
              <a:sym typeface="Playfair Display"/>
            </a:endParaRPr>
          </a:p>
        </p:txBody>
      </p:sp>
      <p:sp>
        <p:nvSpPr>
          <p:cNvPr id="199" name="Google Shape;199;p18"/>
          <p:cNvSpPr/>
          <p:nvPr/>
        </p:nvSpPr>
        <p:spPr>
          <a:xfrm rot="8100000">
            <a:off x="4321269" y="1041412"/>
            <a:ext cx="1224426" cy="1224426"/>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00" name="Google Shape;200;p18"/>
          <p:cNvSpPr txBox="1"/>
          <p:nvPr/>
        </p:nvSpPr>
        <p:spPr>
          <a:xfrm>
            <a:off x="4193797" y="1371200"/>
            <a:ext cx="1453200" cy="1106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zh-TW" sz="1800" b="0" i="0" u="none" strike="noStrike" cap="none">
                <a:solidFill>
                  <a:schemeClr val="dk2"/>
                </a:solidFill>
                <a:latin typeface="Playfair Display"/>
                <a:ea typeface="Playfair Display"/>
                <a:cs typeface="Playfair Display"/>
                <a:sym typeface="Playfair Display"/>
              </a:rPr>
              <a:t>Operational</a:t>
            </a:r>
            <a:endParaRPr sz="1800" b="0" i="0" u="none" strike="noStrike" cap="none">
              <a:solidFill>
                <a:schemeClr val="dk2"/>
              </a:solidFill>
              <a:latin typeface="Playfair Display"/>
              <a:ea typeface="Playfair Display"/>
              <a:cs typeface="Playfair Display"/>
              <a:sym typeface="Playfair Display"/>
            </a:endParaRPr>
          </a:p>
          <a:p>
            <a:pPr marL="0" marR="0" lvl="0" indent="0" algn="ctr" rtl="0">
              <a:lnSpc>
                <a:spcPct val="100000"/>
              </a:lnSpc>
              <a:spcBef>
                <a:spcPts val="0"/>
              </a:spcBef>
              <a:spcAft>
                <a:spcPts val="0"/>
              </a:spcAft>
              <a:buClr>
                <a:srgbClr val="000000"/>
              </a:buClr>
              <a:buSzPts val="1800"/>
              <a:buFont typeface="Arial"/>
              <a:buNone/>
            </a:pPr>
            <a:r>
              <a:rPr lang="zh-TW" sz="1800" b="0" i="0" u="none" strike="noStrike" cap="none">
                <a:solidFill>
                  <a:schemeClr val="dk2"/>
                </a:solidFill>
                <a:latin typeface="Playfair Display"/>
                <a:ea typeface="Playfair Display"/>
                <a:cs typeface="Playfair Display"/>
                <a:sym typeface="Playfair Display"/>
              </a:rPr>
              <a:t>Procedure</a:t>
            </a:r>
            <a:endParaRPr sz="1800" b="0" i="0" u="none" strike="noStrike" cap="none">
              <a:solidFill>
                <a:schemeClr val="dk2"/>
              </a:solidFill>
              <a:latin typeface="Playfair Display"/>
              <a:ea typeface="Playfair Display"/>
              <a:cs typeface="Playfair Display"/>
              <a:sym typeface="Playfair Display"/>
            </a:endParaRPr>
          </a:p>
        </p:txBody>
      </p:sp>
      <p:sp>
        <p:nvSpPr>
          <p:cNvPr id="201" name="Google Shape;201;p18"/>
          <p:cNvSpPr/>
          <p:nvPr/>
        </p:nvSpPr>
        <p:spPr>
          <a:xfrm rot="8100000">
            <a:off x="2894462" y="1041412"/>
            <a:ext cx="1224426" cy="1224426"/>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02" name="Google Shape;202;p18"/>
          <p:cNvSpPr txBox="1"/>
          <p:nvPr/>
        </p:nvSpPr>
        <p:spPr>
          <a:xfrm>
            <a:off x="2843200" y="1295000"/>
            <a:ext cx="1356300" cy="1106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zh-TW" sz="1800" b="0" i="0" u="none" strike="noStrike" cap="none">
                <a:solidFill>
                  <a:schemeClr val="dk2"/>
                </a:solidFill>
                <a:latin typeface="Playfair Display"/>
                <a:ea typeface="Playfair Display"/>
                <a:cs typeface="Playfair Display"/>
                <a:sym typeface="Playfair Display"/>
              </a:rPr>
              <a:t>Sample</a:t>
            </a:r>
            <a:endParaRPr sz="1800" b="0" i="0" u="none" strike="noStrike" cap="none">
              <a:solidFill>
                <a:schemeClr val="dk2"/>
              </a:solidFill>
              <a:latin typeface="Playfair Display"/>
              <a:ea typeface="Playfair Display"/>
              <a:cs typeface="Playfair Display"/>
              <a:sym typeface="Playfair Display"/>
            </a:endParaRPr>
          </a:p>
          <a:p>
            <a:pPr marL="0" marR="0" lvl="0" indent="0" algn="ctr" rtl="0">
              <a:lnSpc>
                <a:spcPct val="100000"/>
              </a:lnSpc>
              <a:spcBef>
                <a:spcPts val="0"/>
              </a:spcBef>
              <a:spcAft>
                <a:spcPts val="0"/>
              </a:spcAft>
              <a:buClr>
                <a:srgbClr val="000000"/>
              </a:buClr>
              <a:buSzPts val="1800"/>
              <a:buFont typeface="Arial"/>
              <a:buNone/>
            </a:pPr>
            <a:r>
              <a:rPr lang="zh-TW" sz="1800" b="0" i="0" u="none" strike="noStrike" cap="none">
                <a:solidFill>
                  <a:schemeClr val="dk2"/>
                </a:solidFill>
                <a:latin typeface="Playfair Display"/>
                <a:ea typeface="Playfair Display"/>
                <a:cs typeface="Playfair Display"/>
                <a:sym typeface="Playfair Display"/>
              </a:rPr>
              <a:t>Size</a:t>
            </a:r>
            <a:endParaRPr sz="1800" b="0" i="0" u="none" strike="noStrike" cap="none">
              <a:solidFill>
                <a:schemeClr val="dk2"/>
              </a:solidFill>
              <a:latin typeface="Playfair Display"/>
              <a:ea typeface="Playfair Display"/>
              <a:cs typeface="Playfair Display"/>
              <a:sym typeface="Playfair Display"/>
            </a:endParaRPr>
          </a:p>
        </p:txBody>
      </p:sp>
      <p:sp>
        <p:nvSpPr>
          <p:cNvPr id="203" name="Google Shape;203;p18"/>
          <p:cNvSpPr/>
          <p:nvPr/>
        </p:nvSpPr>
        <p:spPr>
          <a:xfrm rot="8100000">
            <a:off x="7779812" y="1041412"/>
            <a:ext cx="1224426" cy="1224426"/>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04" name="Google Shape;204;p18"/>
          <p:cNvSpPr txBox="1"/>
          <p:nvPr/>
        </p:nvSpPr>
        <p:spPr>
          <a:xfrm>
            <a:off x="7827279" y="1412852"/>
            <a:ext cx="1140300" cy="110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chemeClr val="dk2"/>
                </a:solidFill>
                <a:latin typeface="Playfair Display"/>
                <a:ea typeface="Playfair Display"/>
                <a:cs typeface="Playfair Display"/>
                <a:sym typeface="Playfair Display"/>
              </a:rPr>
              <a:t>Variables</a:t>
            </a:r>
            <a:endParaRPr sz="1800" b="0" i="0" u="none" strike="noStrike" cap="none">
              <a:solidFill>
                <a:schemeClr val="dk2"/>
              </a:solidFill>
              <a:latin typeface="Playfair Display"/>
              <a:ea typeface="Playfair Display"/>
              <a:cs typeface="Playfair Display"/>
              <a:sym typeface="Playfair Display"/>
            </a:endParaRPr>
          </a:p>
        </p:txBody>
      </p:sp>
      <p:sp>
        <p:nvSpPr>
          <p:cNvPr id="205" name="Google Shape;205;p18"/>
          <p:cNvSpPr txBox="1"/>
          <p:nvPr/>
        </p:nvSpPr>
        <p:spPr>
          <a:xfrm>
            <a:off x="1912250" y="2964600"/>
            <a:ext cx="8456400" cy="2683200"/>
          </a:xfrm>
          <a:prstGeom prst="rect">
            <a:avLst/>
          </a:prstGeom>
          <a:noFill/>
          <a:ln>
            <a:noFill/>
          </a:ln>
        </p:spPr>
        <p:txBody>
          <a:bodyPr spcFirstLastPara="1" wrap="square" lIns="91425" tIns="91425" rIns="91425" bIns="91425" anchor="t" anchorCtr="0">
            <a:noAutofit/>
          </a:bodyPr>
          <a:lstStyle/>
          <a:p>
            <a:pPr marL="914400" marR="0" lvl="1" indent="-342900" algn="l" rtl="0">
              <a:lnSpc>
                <a:spcPct val="115000"/>
              </a:lnSpc>
              <a:spcBef>
                <a:spcPts val="0"/>
              </a:spcBef>
              <a:spcAft>
                <a:spcPts val="0"/>
              </a:spcAft>
              <a:buClr>
                <a:srgbClr val="2D3B45"/>
              </a:buClr>
              <a:buSzPts val="1800"/>
              <a:buFont typeface="Times New Roman"/>
              <a:buChar char="●"/>
            </a:pPr>
            <a:r>
              <a:rPr lang="zh-TW" sz="1800" b="0" i="0" u="none" strike="noStrike" cap="none">
                <a:solidFill>
                  <a:srgbClr val="2D3B45"/>
                </a:solidFill>
                <a:latin typeface="Times New Roman"/>
                <a:ea typeface="Times New Roman"/>
                <a:cs typeface="Times New Roman"/>
                <a:sym typeface="Times New Roman"/>
              </a:rPr>
              <a:t>Recorded for each sent message:</a:t>
            </a:r>
            <a:endParaRPr sz="1800" b="0" i="0" u="none" strike="noStrike" cap="none">
              <a:solidFill>
                <a:srgbClr val="2D3B45"/>
              </a:solidFill>
              <a:latin typeface="Times New Roman"/>
              <a:ea typeface="Times New Roman"/>
              <a:cs typeface="Times New Roman"/>
              <a:sym typeface="Times New Roman"/>
            </a:endParaRPr>
          </a:p>
          <a:p>
            <a:pPr marL="1371600" marR="0" lvl="2" indent="-342900" algn="l" rtl="0">
              <a:lnSpc>
                <a:spcPct val="115000"/>
              </a:lnSpc>
              <a:spcBef>
                <a:spcPts val="0"/>
              </a:spcBef>
              <a:spcAft>
                <a:spcPts val="0"/>
              </a:spcAft>
              <a:buClr>
                <a:srgbClr val="2D3B45"/>
              </a:buClr>
              <a:buSzPts val="1800"/>
              <a:buFont typeface="Times New Roman"/>
              <a:buAutoNum type="romanLcPeriod"/>
            </a:pPr>
            <a:r>
              <a:rPr lang="zh-TW" sz="1800" b="0" i="0" u="none" strike="noStrike" cap="none">
                <a:solidFill>
                  <a:srgbClr val="2D3B45"/>
                </a:solidFill>
                <a:latin typeface="Times New Roman"/>
                <a:ea typeface="Times New Roman"/>
                <a:cs typeface="Times New Roman"/>
                <a:sym typeface="Times New Roman"/>
              </a:rPr>
              <a:t>Responding Time</a:t>
            </a:r>
            <a:endParaRPr sz="1800" b="0" i="0" u="none" strike="noStrike" cap="none">
              <a:solidFill>
                <a:srgbClr val="2D3B45"/>
              </a:solidFill>
              <a:latin typeface="Times New Roman"/>
              <a:ea typeface="Times New Roman"/>
              <a:cs typeface="Times New Roman"/>
              <a:sym typeface="Times New Roman"/>
            </a:endParaRPr>
          </a:p>
          <a:p>
            <a:pPr marL="1371600" marR="0" lvl="2" indent="-342900" algn="l" rtl="0">
              <a:lnSpc>
                <a:spcPct val="115000"/>
              </a:lnSpc>
              <a:spcBef>
                <a:spcPts val="0"/>
              </a:spcBef>
              <a:spcAft>
                <a:spcPts val="0"/>
              </a:spcAft>
              <a:buClr>
                <a:srgbClr val="2D3B45"/>
              </a:buClr>
              <a:buSzPts val="1800"/>
              <a:buFont typeface="Times New Roman"/>
              <a:buAutoNum type="romanLcPeriod"/>
            </a:pPr>
            <a:r>
              <a:rPr lang="zh-TW" sz="1800" b="0" i="0" u="none" strike="noStrike" cap="none">
                <a:solidFill>
                  <a:srgbClr val="2D3B45"/>
                </a:solidFill>
                <a:latin typeface="Times New Roman"/>
                <a:ea typeface="Times New Roman"/>
                <a:cs typeface="Times New Roman"/>
                <a:sym typeface="Times New Roman"/>
              </a:rPr>
              <a:t>Error Rates</a:t>
            </a:r>
            <a:endParaRPr sz="1800" b="0" i="0" u="none" strike="noStrike" cap="none">
              <a:solidFill>
                <a:srgbClr val="2D3B45"/>
              </a:solidFill>
              <a:latin typeface="Times New Roman"/>
              <a:ea typeface="Times New Roman"/>
              <a:cs typeface="Times New Roman"/>
              <a:sym typeface="Times New Roman"/>
            </a:endParaRPr>
          </a:p>
          <a:p>
            <a:pPr marL="1371600" marR="0" lvl="2" indent="-342900" algn="l" rtl="0">
              <a:lnSpc>
                <a:spcPct val="115000"/>
              </a:lnSpc>
              <a:spcBef>
                <a:spcPts val="0"/>
              </a:spcBef>
              <a:spcAft>
                <a:spcPts val="0"/>
              </a:spcAft>
              <a:buClr>
                <a:srgbClr val="2D3B45"/>
              </a:buClr>
              <a:buSzPts val="1800"/>
              <a:buFont typeface="Times New Roman"/>
              <a:buAutoNum type="romanLcPeriod"/>
            </a:pPr>
            <a:r>
              <a:rPr lang="zh-TW" sz="1800" b="0" i="0" u="none" strike="noStrike" cap="none">
                <a:solidFill>
                  <a:srgbClr val="2D3B45"/>
                </a:solidFill>
                <a:latin typeface="Times New Roman"/>
                <a:ea typeface="Times New Roman"/>
                <a:cs typeface="Times New Roman"/>
                <a:sym typeface="Times New Roman"/>
              </a:rPr>
              <a:t>Handling Time</a:t>
            </a:r>
            <a:endParaRPr sz="1800" b="0" i="0" u="none" strike="noStrike" cap="none">
              <a:solidFill>
                <a:srgbClr val="2D3B45"/>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9"/>
          <p:cNvSpPr/>
          <p:nvPr/>
        </p:nvSpPr>
        <p:spPr>
          <a:xfrm rot="8100000">
            <a:off x="7326633" y="473458"/>
            <a:ext cx="1694935" cy="1694935"/>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11" name="Google Shape;211;p19"/>
          <p:cNvSpPr/>
          <p:nvPr/>
        </p:nvSpPr>
        <p:spPr>
          <a:xfrm>
            <a:off x="11625" y="2519250"/>
            <a:ext cx="9144000" cy="1161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12" name="Google Shape;212;p19"/>
          <p:cNvSpPr txBox="1"/>
          <p:nvPr/>
        </p:nvSpPr>
        <p:spPr>
          <a:xfrm>
            <a:off x="7161150" y="641425"/>
            <a:ext cx="2091000" cy="13590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2500"/>
              <a:buFont typeface="Arial"/>
              <a:buNone/>
            </a:pPr>
            <a:endParaRPr sz="2500" b="1" i="0" u="none" strike="noStrike" cap="none">
              <a:solidFill>
                <a:schemeClr val="lt1"/>
              </a:solidFill>
              <a:latin typeface="Times New Roman"/>
              <a:ea typeface="Times New Roman"/>
              <a:cs typeface="Times New Roman"/>
              <a:sym typeface="Times New Roman"/>
            </a:endParaRPr>
          </a:p>
          <a:p>
            <a:pPr marL="0" marR="0" lvl="0" indent="0" algn="ctr" rtl="0">
              <a:lnSpc>
                <a:spcPct val="115000"/>
              </a:lnSpc>
              <a:spcBef>
                <a:spcPts val="0"/>
              </a:spcBef>
              <a:spcAft>
                <a:spcPts val="0"/>
              </a:spcAft>
              <a:buClr>
                <a:srgbClr val="000000"/>
              </a:buClr>
              <a:buSzPts val="2100"/>
              <a:buFont typeface="Arial"/>
              <a:buNone/>
            </a:pPr>
            <a:r>
              <a:rPr lang="zh-TW" sz="2100" b="1" i="0" u="none" strike="noStrike" cap="none">
                <a:solidFill>
                  <a:schemeClr val="lt1"/>
                </a:solidFill>
                <a:latin typeface="Playfair Display"/>
                <a:ea typeface="Playfair Display"/>
                <a:cs typeface="Playfair Display"/>
                <a:sym typeface="Playfair Display"/>
              </a:rPr>
              <a:t>Variables</a:t>
            </a:r>
            <a:endParaRPr sz="2100" b="1" i="0" u="none" strike="noStrike" cap="none">
              <a:solidFill>
                <a:schemeClr val="lt1"/>
              </a:solidFill>
              <a:latin typeface="Playfair Display"/>
              <a:ea typeface="Playfair Display"/>
              <a:cs typeface="Playfair Display"/>
              <a:sym typeface="Playfair Display"/>
            </a:endParaRPr>
          </a:p>
        </p:txBody>
      </p:sp>
      <p:sp>
        <p:nvSpPr>
          <p:cNvPr id="213" name="Google Shape;213;p19"/>
          <p:cNvSpPr/>
          <p:nvPr/>
        </p:nvSpPr>
        <p:spPr>
          <a:xfrm rot="8100000">
            <a:off x="105462" y="1041412"/>
            <a:ext cx="1224426" cy="1224426"/>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14" name="Google Shape;214;p19"/>
          <p:cNvSpPr txBox="1"/>
          <p:nvPr/>
        </p:nvSpPr>
        <p:spPr>
          <a:xfrm>
            <a:off x="54199" y="1218800"/>
            <a:ext cx="1356300" cy="11064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700"/>
              <a:buFont typeface="Arial"/>
              <a:buNone/>
            </a:pPr>
            <a:r>
              <a:rPr lang="zh-TW" sz="1700" b="0" i="0" u="none" strike="noStrike" cap="none">
                <a:solidFill>
                  <a:schemeClr val="dk2"/>
                </a:solidFill>
                <a:latin typeface="Playfair Display"/>
                <a:ea typeface="Playfair Display"/>
                <a:cs typeface="Playfair Display"/>
                <a:sym typeface="Playfair Display"/>
              </a:rPr>
              <a:t>Population </a:t>
            </a:r>
            <a:endParaRPr sz="1700" b="0" i="0" u="none" strike="noStrike" cap="none">
              <a:solidFill>
                <a:schemeClr val="dk2"/>
              </a:solidFill>
              <a:latin typeface="Playfair Display"/>
              <a:ea typeface="Playfair Display"/>
              <a:cs typeface="Playfair Display"/>
              <a:sym typeface="Playfair Display"/>
            </a:endParaRPr>
          </a:p>
          <a:p>
            <a:pPr marL="0" marR="0" lvl="0" indent="0" algn="ctr" rtl="0">
              <a:lnSpc>
                <a:spcPct val="115000"/>
              </a:lnSpc>
              <a:spcBef>
                <a:spcPts val="0"/>
              </a:spcBef>
              <a:spcAft>
                <a:spcPts val="0"/>
              </a:spcAft>
              <a:buClr>
                <a:srgbClr val="000000"/>
              </a:buClr>
              <a:buSzPts val="1700"/>
              <a:buFont typeface="Arial"/>
              <a:buNone/>
            </a:pPr>
            <a:r>
              <a:rPr lang="zh-TW" sz="1700" b="0" i="0" u="none" strike="noStrike" cap="none">
                <a:solidFill>
                  <a:schemeClr val="dk2"/>
                </a:solidFill>
                <a:latin typeface="Playfair Display"/>
                <a:ea typeface="Playfair Display"/>
                <a:cs typeface="Playfair Display"/>
                <a:sym typeface="Playfair Display"/>
              </a:rPr>
              <a:t>of</a:t>
            </a:r>
            <a:endParaRPr sz="1700" b="0" i="0" u="none" strike="noStrike" cap="none">
              <a:solidFill>
                <a:schemeClr val="dk2"/>
              </a:solidFill>
              <a:latin typeface="Playfair Display"/>
              <a:ea typeface="Playfair Display"/>
              <a:cs typeface="Playfair Display"/>
              <a:sym typeface="Playfair Display"/>
            </a:endParaRPr>
          </a:p>
          <a:p>
            <a:pPr marL="0" marR="0" lvl="0" indent="0" algn="ctr" rtl="0">
              <a:lnSpc>
                <a:spcPct val="115000"/>
              </a:lnSpc>
              <a:spcBef>
                <a:spcPts val="0"/>
              </a:spcBef>
              <a:spcAft>
                <a:spcPts val="0"/>
              </a:spcAft>
              <a:buClr>
                <a:srgbClr val="000000"/>
              </a:buClr>
              <a:buSzPts val="1700"/>
              <a:buFont typeface="Arial"/>
              <a:buNone/>
            </a:pPr>
            <a:r>
              <a:rPr lang="zh-TW" sz="1700" b="0" i="0" u="none" strike="noStrike" cap="none">
                <a:solidFill>
                  <a:schemeClr val="dk2"/>
                </a:solidFill>
                <a:latin typeface="Playfair Display"/>
                <a:ea typeface="Playfair Display"/>
                <a:cs typeface="Playfair Display"/>
                <a:sym typeface="Playfair Display"/>
              </a:rPr>
              <a:t>Interest</a:t>
            </a:r>
            <a:endParaRPr sz="1300" b="0" i="0" u="none" strike="noStrike" cap="none">
              <a:solidFill>
                <a:schemeClr val="dk2"/>
              </a:solidFill>
              <a:latin typeface="Playfair Display"/>
              <a:ea typeface="Playfair Display"/>
              <a:cs typeface="Playfair Display"/>
              <a:sym typeface="Playfair Display"/>
            </a:endParaRPr>
          </a:p>
        </p:txBody>
      </p:sp>
      <p:sp>
        <p:nvSpPr>
          <p:cNvPr id="215" name="Google Shape;215;p19"/>
          <p:cNvSpPr/>
          <p:nvPr/>
        </p:nvSpPr>
        <p:spPr>
          <a:xfrm rot="8100000">
            <a:off x="1494178" y="1041412"/>
            <a:ext cx="1224426" cy="1224426"/>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16" name="Google Shape;216;p19"/>
          <p:cNvSpPr txBox="1"/>
          <p:nvPr/>
        </p:nvSpPr>
        <p:spPr>
          <a:xfrm>
            <a:off x="1519120" y="1295002"/>
            <a:ext cx="1140300" cy="1106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zh-TW" sz="1800" b="0" i="0" u="none" strike="noStrike" cap="none">
                <a:solidFill>
                  <a:schemeClr val="dk2"/>
                </a:solidFill>
                <a:latin typeface="Playfair Display"/>
                <a:ea typeface="Playfair Display"/>
                <a:cs typeface="Playfair Display"/>
                <a:sym typeface="Playfair Display"/>
              </a:rPr>
              <a:t>Sample</a:t>
            </a:r>
            <a:endParaRPr sz="1800" b="0" i="0" u="none" strike="noStrike" cap="none">
              <a:solidFill>
                <a:schemeClr val="dk2"/>
              </a:solidFill>
              <a:latin typeface="Playfair Display"/>
              <a:ea typeface="Playfair Display"/>
              <a:cs typeface="Playfair Display"/>
              <a:sym typeface="Playfair Display"/>
            </a:endParaRPr>
          </a:p>
          <a:p>
            <a:pPr marL="0" marR="0" lvl="0" indent="0" algn="ctr" rtl="0">
              <a:lnSpc>
                <a:spcPct val="100000"/>
              </a:lnSpc>
              <a:spcBef>
                <a:spcPts val="0"/>
              </a:spcBef>
              <a:spcAft>
                <a:spcPts val="0"/>
              </a:spcAft>
              <a:buClr>
                <a:srgbClr val="000000"/>
              </a:buClr>
              <a:buSzPts val="1800"/>
              <a:buFont typeface="Arial"/>
              <a:buNone/>
            </a:pPr>
            <a:r>
              <a:rPr lang="zh-TW" sz="1800" b="0" i="0" u="none" strike="noStrike" cap="none">
                <a:solidFill>
                  <a:schemeClr val="dk2"/>
                </a:solidFill>
                <a:latin typeface="Playfair Display"/>
                <a:ea typeface="Playfair Display"/>
                <a:cs typeface="Playfair Display"/>
                <a:sym typeface="Playfair Display"/>
              </a:rPr>
              <a:t>Selection</a:t>
            </a:r>
            <a:endParaRPr sz="1800" b="0" i="0" u="none" strike="noStrike" cap="none">
              <a:solidFill>
                <a:schemeClr val="dk2"/>
              </a:solidFill>
              <a:latin typeface="Playfair Display"/>
              <a:ea typeface="Playfair Display"/>
              <a:cs typeface="Playfair Display"/>
              <a:sym typeface="Playfair Display"/>
            </a:endParaRPr>
          </a:p>
        </p:txBody>
      </p:sp>
      <p:sp>
        <p:nvSpPr>
          <p:cNvPr id="217" name="Google Shape;217;p19"/>
          <p:cNvSpPr/>
          <p:nvPr/>
        </p:nvSpPr>
        <p:spPr>
          <a:xfrm rot="8100000">
            <a:off x="4321269" y="1041412"/>
            <a:ext cx="1224426" cy="1224426"/>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18" name="Google Shape;218;p19"/>
          <p:cNvSpPr txBox="1"/>
          <p:nvPr/>
        </p:nvSpPr>
        <p:spPr>
          <a:xfrm>
            <a:off x="4193797" y="1371200"/>
            <a:ext cx="1453200" cy="1106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zh-TW" sz="1800" b="0" i="0" u="none" strike="noStrike" cap="none">
                <a:solidFill>
                  <a:schemeClr val="dk2"/>
                </a:solidFill>
                <a:latin typeface="Playfair Display"/>
                <a:ea typeface="Playfair Display"/>
                <a:cs typeface="Playfair Display"/>
                <a:sym typeface="Playfair Display"/>
              </a:rPr>
              <a:t>Operational</a:t>
            </a:r>
            <a:endParaRPr sz="1800" b="0" i="0" u="none" strike="noStrike" cap="none">
              <a:solidFill>
                <a:schemeClr val="dk2"/>
              </a:solidFill>
              <a:latin typeface="Playfair Display"/>
              <a:ea typeface="Playfair Display"/>
              <a:cs typeface="Playfair Display"/>
              <a:sym typeface="Playfair Display"/>
            </a:endParaRPr>
          </a:p>
          <a:p>
            <a:pPr marL="0" marR="0" lvl="0" indent="0" algn="ctr" rtl="0">
              <a:lnSpc>
                <a:spcPct val="100000"/>
              </a:lnSpc>
              <a:spcBef>
                <a:spcPts val="0"/>
              </a:spcBef>
              <a:spcAft>
                <a:spcPts val="0"/>
              </a:spcAft>
              <a:buClr>
                <a:srgbClr val="000000"/>
              </a:buClr>
              <a:buSzPts val="1800"/>
              <a:buFont typeface="Arial"/>
              <a:buNone/>
            </a:pPr>
            <a:r>
              <a:rPr lang="zh-TW" sz="1800" b="0" i="0" u="none" strike="noStrike" cap="none">
                <a:solidFill>
                  <a:schemeClr val="dk2"/>
                </a:solidFill>
                <a:latin typeface="Playfair Display"/>
                <a:ea typeface="Playfair Display"/>
                <a:cs typeface="Playfair Display"/>
                <a:sym typeface="Playfair Display"/>
              </a:rPr>
              <a:t>Procedure</a:t>
            </a:r>
            <a:endParaRPr sz="1800" b="0" i="0" u="none" strike="noStrike" cap="none">
              <a:solidFill>
                <a:schemeClr val="dk2"/>
              </a:solidFill>
              <a:latin typeface="Playfair Display"/>
              <a:ea typeface="Playfair Display"/>
              <a:cs typeface="Playfair Display"/>
              <a:sym typeface="Playfair Display"/>
            </a:endParaRPr>
          </a:p>
        </p:txBody>
      </p:sp>
      <p:sp>
        <p:nvSpPr>
          <p:cNvPr id="219" name="Google Shape;219;p19"/>
          <p:cNvSpPr/>
          <p:nvPr/>
        </p:nvSpPr>
        <p:spPr>
          <a:xfrm rot="8100000">
            <a:off x="2894462" y="1041412"/>
            <a:ext cx="1224426" cy="1224426"/>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20" name="Google Shape;220;p19"/>
          <p:cNvSpPr txBox="1"/>
          <p:nvPr/>
        </p:nvSpPr>
        <p:spPr>
          <a:xfrm>
            <a:off x="2843200" y="1295000"/>
            <a:ext cx="1356300" cy="1106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zh-TW" sz="1800" b="0" i="0" u="none" strike="noStrike" cap="none">
                <a:solidFill>
                  <a:schemeClr val="dk2"/>
                </a:solidFill>
                <a:latin typeface="Playfair Display"/>
                <a:ea typeface="Playfair Display"/>
                <a:cs typeface="Playfair Display"/>
                <a:sym typeface="Playfair Display"/>
              </a:rPr>
              <a:t>Sample</a:t>
            </a:r>
            <a:endParaRPr sz="1800" b="0" i="0" u="none" strike="noStrike" cap="none">
              <a:solidFill>
                <a:schemeClr val="dk2"/>
              </a:solidFill>
              <a:latin typeface="Playfair Display"/>
              <a:ea typeface="Playfair Display"/>
              <a:cs typeface="Playfair Display"/>
              <a:sym typeface="Playfair Display"/>
            </a:endParaRPr>
          </a:p>
          <a:p>
            <a:pPr marL="0" marR="0" lvl="0" indent="0" algn="ctr" rtl="0">
              <a:lnSpc>
                <a:spcPct val="100000"/>
              </a:lnSpc>
              <a:spcBef>
                <a:spcPts val="0"/>
              </a:spcBef>
              <a:spcAft>
                <a:spcPts val="0"/>
              </a:spcAft>
              <a:buClr>
                <a:srgbClr val="000000"/>
              </a:buClr>
              <a:buSzPts val="1800"/>
              <a:buFont typeface="Arial"/>
              <a:buNone/>
            </a:pPr>
            <a:r>
              <a:rPr lang="zh-TW" sz="1800" b="0" i="0" u="none" strike="noStrike" cap="none">
                <a:solidFill>
                  <a:schemeClr val="dk2"/>
                </a:solidFill>
                <a:latin typeface="Playfair Display"/>
                <a:ea typeface="Playfair Display"/>
                <a:cs typeface="Playfair Display"/>
                <a:sym typeface="Playfair Display"/>
              </a:rPr>
              <a:t>Size</a:t>
            </a:r>
            <a:endParaRPr sz="1800" b="0" i="0" u="none" strike="noStrike" cap="none">
              <a:solidFill>
                <a:schemeClr val="dk2"/>
              </a:solidFill>
              <a:latin typeface="Playfair Display"/>
              <a:ea typeface="Playfair Display"/>
              <a:cs typeface="Playfair Display"/>
              <a:sym typeface="Playfair Display"/>
            </a:endParaRPr>
          </a:p>
        </p:txBody>
      </p:sp>
      <p:sp>
        <p:nvSpPr>
          <p:cNvPr id="221" name="Google Shape;221;p19"/>
          <p:cNvSpPr/>
          <p:nvPr/>
        </p:nvSpPr>
        <p:spPr>
          <a:xfrm rot="8100000">
            <a:off x="5844312" y="1041412"/>
            <a:ext cx="1224426" cy="1224426"/>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22" name="Google Shape;222;p19"/>
          <p:cNvSpPr txBox="1"/>
          <p:nvPr/>
        </p:nvSpPr>
        <p:spPr>
          <a:xfrm>
            <a:off x="2170400" y="3047050"/>
            <a:ext cx="8456400" cy="2683200"/>
          </a:xfrm>
          <a:prstGeom prst="rect">
            <a:avLst/>
          </a:prstGeom>
          <a:noFill/>
          <a:ln>
            <a:noFill/>
          </a:ln>
        </p:spPr>
        <p:txBody>
          <a:bodyPr spcFirstLastPara="1" wrap="square" lIns="91425" tIns="91425" rIns="91425" bIns="91425" anchor="t" anchorCtr="0">
            <a:noAutofit/>
          </a:bodyPr>
          <a:lstStyle/>
          <a:p>
            <a:pPr marL="914400" marR="0" lvl="1" indent="-349250" algn="l" rtl="0">
              <a:lnSpc>
                <a:spcPct val="115000"/>
              </a:lnSpc>
              <a:spcBef>
                <a:spcPts val="0"/>
              </a:spcBef>
              <a:spcAft>
                <a:spcPts val="0"/>
              </a:spcAft>
              <a:buClr>
                <a:srgbClr val="2D3B45"/>
              </a:buClr>
              <a:buSzPts val="1900"/>
              <a:buFont typeface="Times New Roman"/>
              <a:buAutoNum type="alphaLcPeriod"/>
            </a:pPr>
            <a:r>
              <a:rPr lang="zh-TW" sz="1900" b="0" i="0" u="none" strike="noStrike" cap="none">
                <a:solidFill>
                  <a:srgbClr val="2D3B45"/>
                </a:solidFill>
                <a:latin typeface="Times New Roman"/>
                <a:ea typeface="Times New Roman"/>
                <a:cs typeface="Times New Roman"/>
                <a:sym typeface="Times New Roman"/>
              </a:rPr>
              <a:t>Dependent Variables</a:t>
            </a:r>
            <a:endParaRPr sz="1900" b="0" i="0" u="none" strike="noStrike" cap="none">
              <a:solidFill>
                <a:srgbClr val="2D3B45"/>
              </a:solidFill>
              <a:latin typeface="Times New Roman"/>
              <a:ea typeface="Times New Roman"/>
              <a:cs typeface="Times New Roman"/>
              <a:sym typeface="Times New Roman"/>
            </a:endParaRPr>
          </a:p>
          <a:p>
            <a:pPr marL="914400" marR="0" lvl="1" indent="-349250" algn="l" rtl="0">
              <a:lnSpc>
                <a:spcPct val="115000"/>
              </a:lnSpc>
              <a:spcBef>
                <a:spcPts val="0"/>
              </a:spcBef>
              <a:spcAft>
                <a:spcPts val="0"/>
              </a:spcAft>
              <a:buClr>
                <a:srgbClr val="2D3B45"/>
              </a:buClr>
              <a:buSzPts val="1900"/>
              <a:buFont typeface="Times New Roman"/>
              <a:buAutoNum type="alphaLcPeriod"/>
            </a:pPr>
            <a:r>
              <a:rPr lang="zh-TW" sz="1900" b="0" i="0" u="none" strike="noStrike" cap="none">
                <a:solidFill>
                  <a:srgbClr val="2D3B45"/>
                </a:solidFill>
                <a:latin typeface="Times New Roman"/>
                <a:ea typeface="Times New Roman"/>
                <a:cs typeface="Times New Roman"/>
                <a:sym typeface="Times New Roman"/>
              </a:rPr>
              <a:t>Independent Variables</a:t>
            </a:r>
            <a:endParaRPr sz="1900" b="0" i="0" u="none" strike="noStrike" cap="none">
              <a:solidFill>
                <a:srgbClr val="2D3B45"/>
              </a:solidFill>
              <a:latin typeface="Times New Roman"/>
              <a:ea typeface="Times New Roman"/>
              <a:cs typeface="Times New Roman"/>
              <a:sym typeface="Times New Roman"/>
            </a:endParaRPr>
          </a:p>
          <a:p>
            <a:pPr marL="914400" marR="0" lvl="1" indent="-349250" algn="l" rtl="0">
              <a:lnSpc>
                <a:spcPct val="115000"/>
              </a:lnSpc>
              <a:spcBef>
                <a:spcPts val="0"/>
              </a:spcBef>
              <a:spcAft>
                <a:spcPts val="0"/>
              </a:spcAft>
              <a:buClr>
                <a:srgbClr val="2D3B45"/>
              </a:buClr>
              <a:buSzPts val="1900"/>
              <a:buFont typeface="Times New Roman"/>
              <a:buAutoNum type="alphaLcPeriod"/>
            </a:pPr>
            <a:r>
              <a:rPr lang="zh-TW" sz="1900" b="0" i="0" u="none" strike="noStrike" cap="none">
                <a:solidFill>
                  <a:srgbClr val="2D3B45"/>
                </a:solidFill>
                <a:latin typeface="Times New Roman"/>
                <a:ea typeface="Times New Roman"/>
                <a:cs typeface="Times New Roman"/>
                <a:sym typeface="Times New Roman"/>
              </a:rPr>
              <a:t>Other Variables</a:t>
            </a:r>
            <a:endParaRPr sz="1900" b="0" i="0" u="none" strike="noStrike" cap="none">
              <a:solidFill>
                <a:srgbClr val="2D3B45"/>
              </a:solidFill>
              <a:latin typeface="Times New Roman"/>
              <a:ea typeface="Times New Roman"/>
              <a:cs typeface="Times New Roman"/>
              <a:sym typeface="Times New Roman"/>
            </a:endParaRPr>
          </a:p>
        </p:txBody>
      </p:sp>
      <p:sp>
        <p:nvSpPr>
          <p:cNvPr id="223" name="Google Shape;223;p19"/>
          <p:cNvSpPr txBox="1"/>
          <p:nvPr/>
        </p:nvSpPr>
        <p:spPr>
          <a:xfrm>
            <a:off x="5786100" y="1329025"/>
            <a:ext cx="1356300" cy="1106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zh-TW" sz="1800" b="0" i="0" u="none" strike="noStrike" cap="none">
                <a:solidFill>
                  <a:schemeClr val="dk2"/>
                </a:solidFill>
                <a:latin typeface="Playfair Display"/>
                <a:ea typeface="Playfair Display"/>
                <a:cs typeface="Playfair Display"/>
                <a:sym typeface="Playfair Display"/>
              </a:rPr>
              <a:t>Data</a:t>
            </a:r>
            <a:endParaRPr sz="1800" b="0" i="0" u="none" strike="noStrike" cap="none">
              <a:solidFill>
                <a:schemeClr val="dk2"/>
              </a:solidFill>
              <a:latin typeface="Playfair Display"/>
              <a:ea typeface="Playfair Display"/>
              <a:cs typeface="Playfair Display"/>
              <a:sym typeface="Playfair Display"/>
            </a:endParaRPr>
          </a:p>
          <a:p>
            <a:pPr marL="0" marR="0" lvl="0" indent="0" algn="ctr" rtl="0">
              <a:lnSpc>
                <a:spcPct val="100000"/>
              </a:lnSpc>
              <a:spcBef>
                <a:spcPts val="0"/>
              </a:spcBef>
              <a:spcAft>
                <a:spcPts val="0"/>
              </a:spcAft>
              <a:buClr>
                <a:srgbClr val="000000"/>
              </a:buClr>
              <a:buSzPts val="1800"/>
              <a:buFont typeface="Arial"/>
              <a:buNone/>
            </a:pPr>
            <a:r>
              <a:rPr lang="zh-TW" sz="1800" b="0" i="0" u="none" strike="noStrike" cap="none">
                <a:solidFill>
                  <a:schemeClr val="dk2"/>
                </a:solidFill>
                <a:latin typeface="Playfair Display"/>
                <a:ea typeface="Playfair Display"/>
                <a:cs typeface="Playfair Display"/>
                <a:sym typeface="Playfair Display"/>
              </a:rPr>
              <a:t>Collection</a:t>
            </a:r>
            <a:endParaRPr sz="1800" b="0" i="0" u="none" strike="noStrike" cap="none">
              <a:solidFill>
                <a:schemeClr val="dk2"/>
              </a:solidFill>
              <a:latin typeface="Playfair Display"/>
              <a:ea typeface="Playfair Display"/>
              <a:cs typeface="Playfair Display"/>
              <a:sym typeface="Playfair Display"/>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0"/>
          <p:cNvSpPr txBox="1">
            <a:spLocks noGrp="1"/>
          </p:cNvSpPr>
          <p:nvPr>
            <p:ph type="title"/>
          </p:nvPr>
        </p:nvSpPr>
        <p:spPr>
          <a:xfrm>
            <a:off x="509550" y="1423875"/>
            <a:ext cx="8124900" cy="1798200"/>
          </a:xfrm>
          <a:prstGeom prst="rect">
            <a:avLst/>
          </a:prstGeom>
          <a:noFill/>
          <a:ln>
            <a:noFill/>
          </a:ln>
        </p:spPr>
        <p:txBody>
          <a:bodyPr spcFirstLastPara="1" wrap="square" lIns="91425" tIns="91425" rIns="91425" bIns="91425" anchor="ctr" anchorCtr="0">
            <a:normAutofit/>
          </a:bodyPr>
          <a:lstStyle/>
          <a:p>
            <a:pPr marL="0" lvl="0" indent="0" algn="l" rtl="0">
              <a:lnSpc>
                <a:spcPct val="115000"/>
              </a:lnSpc>
              <a:spcBef>
                <a:spcPts val="0"/>
              </a:spcBef>
              <a:spcAft>
                <a:spcPts val="0"/>
              </a:spcAft>
              <a:buSzPts val="4800"/>
              <a:buNone/>
            </a:pPr>
            <a:r>
              <a:rPr lang="zh-TW" sz="4000">
                <a:latin typeface="Times New Roman"/>
                <a:ea typeface="Times New Roman"/>
                <a:cs typeface="Times New Roman"/>
                <a:sym typeface="Times New Roman"/>
              </a:rPr>
              <a:t>Simulation &amp; Statistical Analysis</a:t>
            </a:r>
            <a:endParaRPr sz="4000">
              <a:latin typeface="Times New Roman"/>
              <a:ea typeface="Times New Roman"/>
              <a:cs typeface="Times New Roman"/>
              <a:sym typeface="Times New Roman"/>
            </a:endParaRPr>
          </a:p>
          <a:p>
            <a:pPr marL="0" lvl="0" indent="0" algn="l" rtl="0">
              <a:lnSpc>
                <a:spcPct val="100000"/>
              </a:lnSpc>
              <a:spcBef>
                <a:spcPts val="0"/>
              </a:spcBef>
              <a:spcAft>
                <a:spcPts val="0"/>
              </a:spcAft>
              <a:buSzPts val="4800"/>
              <a:buNone/>
            </a:pPr>
            <a:r>
              <a:rPr lang="zh-TW" sz="2600" b="1">
                <a:solidFill>
                  <a:srgbClr val="FFFF00"/>
                </a:solidFill>
                <a:latin typeface="Playfair Display"/>
                <a:ea typeface="Playfair Display"/>
                <a:cs typeface="Playfair Display"/>
                <a:sym typeface="Playfair Display"/>
              </a:rPr>
              <a:t>Two-sample t-test</a:t>
            </a:r>
            <a:endParaRPr sz="3400">
              <a:solidFill>
                <a:srgbClr val="FFFF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a:t>Story about .. </a:t>
            </a:r>
            <a:endParaRPr/>
          </a:p>
        </p:txBody>
      </p:sp>
      <p:sp>
        <p:nvSpPr>
          <p:cNvPr id="66" name="Google Shape;66;p2"/>
          <p:cNvSpPr txBox="1"/>
          <p:nvPr/>
        </p:nvSpPr>
        <p:spPr>
          <a:xfrm>
            <a:off x="1074225" y="1909075"/>
            <a:ext cx="6488700" cy="240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n-US" altLang="zh-TW" sz="1700" b="0" i="0" u="none" strike="noStrike" cap="none" dirty="0">
                <a:solidFill>
                  <a:srgbClr val="0F0F0F"/>
                </a:solidFill>
                <a:latin typeface="Playfair Display"/>
                <a:ea typeface="Playfair Display"/>
                <a:cs typeface="Playfair Display"/>
                <a:sym typeface="Playfair Display"/>
              </a:rPr>
              <a:t>I</a:t>
            </a:r>
            <a:r>
              <a:rPr lang="zh-TW" sz="1700" b="0" i="0" u="none" strike="noStrike" cap="none" dirty="0">
                <a:solidFill>
                  <a:srgbClr val="0F0F0F"/>
                </a:solidFill>
                <a:latin typeface="Playfair Display"/>
                <a:ea typeface="Playfair Display"/>
                <a:cs typeface="Playfair Display"/>
                <a:sym typeface="Playfair Display"/>
              </a:rPr>
              <a:t> have a friend who runs a curated branding business……</a:t>
            </a:r>
            <a:endParaRPr sz="2300" b="0" i="0" u="none" strike="noStrike" cap="none" dirty="0">
              <a:solidFill>
                <a:schemeClr val="dk2"/>
              </a:solidFill>
              <a:latin typeface="Playfair Display"/>
              <a:ea typeface="Playfair Display"/>
              <a:cs typeface="Playfair Display"/>
              <a:sym typeface="Playfair Display"/>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1"/>
          <p:cNvSpPr/>
          <p:nvPr/>
        </p:nvSpPr>
        <p:spPr>
          <a:xfrm>
            <a:off x="10850" y="1303400"/>
            <a:ext cx="9144000" cy="3964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34" name="Google Shape;234;p21"/>
          <p:cNvSpPr txBox="1">
            <a:spLocks noGrp="1"/>
          </p:cNvSpPr>
          <p:nvPr>
            <p:ph type="title"/>
          </p:nvPr>
        </p:nvSpPr>
        <p:spPr>
          <a:xfrm>
            <a:off x="481825" y="340950"/>
            <a:ext cx="8520600" cy="6261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a:t>Sample Size Calculation using R</a:t>
            </a:r>
            <a:endParaRPr/>
          </a:p>
        </p:txBody>
      </p:sp>
      <p:sp>
        <p:nvSpPr>
          <p:cNvPr id="235" name="Google Shape;235;p21"/>
          <p:cNvSpPr txBox="1"/>
          <p:nvPr/>
        </p:nvSpPr>
        <p:spPr>
          <a:xfrm>
            <a:off x="481825" y="1429525"/>
            <a:ext cx="7666500" cy="37143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15000"/>
              </a:lnSpc>
              <a:spcBef>
                <a:spcPts val="0"/>
              </a:spcBef>
              <a:spcAft>
                <a:spcPts val="0"/>
              </a:spcAft>
              <a:buClr>
                <a:srgbClr val="000000"/>
              </a:buClr>
              <a:buSzPts val="2000"/>
              <a:buFont typeface="Times New Roman"/>
              <a:buChar char="●"/>
            </a:pPr>
            <a:r>
              <a:rPr lang="zh-TW" sz="2000" b="0" i="0" u="none" strike="noStrike" cap="none">
                <a:solidFill>
                  <a:srgbClr val="000000"/>
                </a:solidFill>
                <a:latin typeface="Times New Roman"/>
                <a:ea typeface="Times New Roman"/>
                <a:cs typeface="Times New Roman"/>
                <a:sym typeface="Times New Roman"/>
              </a:rPr>
              <a:t>Research Question 1</a:t>
            </a:r>
            <a:endParaRPr sz="2000" b="0" i="0" u="none" strike="noStrike" cap="none">
              <a:solidFill>
                <a:srgbClr val="000000"/>
              </a:solidFill>
              <a:latin typeface="Times New Roman"/>
              <a:ea typeface="Times New Roman"/>
              <a:cs typeface="Times New Roman"/>
              <a:sym typeface="Times New Roman"/>
            </a:endParaRPr>
          </a:p>
          <a:p>
            <a:pPr marL="0" marR="0" lvl="0" indent="457200" algn="l" rtl="0">
              <a:lnSpc>
                <a:spcPct val="115000"/>
              </a:lnSpc>
              <a:spcBef>
                <a:spcPts val="0"/>
              </a:spcBef>
              <a:spcAft>
                <a:spcPts val="0"/>
              </a:spcAft>
              <a:buClr>
                <a:srgbClr val="000000"/>
              </a:buClr>
              <a:buSzPts val="2000"/>
              <a:buFont typeface="Arial"/>
              <a:buNone/>
            </a:pPr>
            <a:r>
              <a:rPr lang="zh-TW" sz="2000" b="0" i="0" u="none" strike="noStrike" cap="none">
                <a:solidFill>
                  <a:srgbClr val="000000"/>
                </a:solidFill>
                <a:latin typeface="Times New Roman"/>
                <a:ea typeface="Times New Roman"/>
                <a:cs typeface="Times New Roman"/>
                <a:sym typeface="Times New Roman"/>
              </a:rPr>
              <a:t>=&gt; Effect Size too large</a:t>
            </a:r>
            <a:endParaRPr sz="2000" b="0" i="0" u="none" strike="noStrike" cap="none">
              <a:solidFill>
                <a:srgbClr val="000000"/>
              </a:solidFill>
              <a:latin typeface="Times New Roman"/>
              <a:ea typeface="Times New Roman"/>
              <a:cs typeface="Times New Roman"/>
              <a:sym typeface="Times New Roman"/>
            </a:endParaRPr>
          </a:p>
          <a:p>
            <a:pPr marL="0" marR="0" lvl="0" indent="457200" algn="l" rtl="0">
              <a:lnSpc>
                <a:spcPct val="115000"/>
              </a:lnSpc>
              <a:spcBef>
                <a:spcPts val="0"/>
              </a:spcBef>
              <a:spcAft>
                <a:spcPts val="0"/>
              </a:spcAft>
              <a:buClr>
                <a:srgbClr val="000000"/>
              </a:buClr>
              <a:buSzPts val="2000"/>
              <a:buFont typeface="Arial"/>
              <a:buNone/>
            </a:pPr>
            <a:r>
              <a:rPr lang="zh-TW" sz="2000" b="0" i="0" u="none" strike="noStrike" cap="none">
                <a:solidFill>
                  <a:srgbClr val="000000"/>
                </a:solidFill>
                <a:latin typeface="Times New Roman"/>
                <a:ea typeface="Times New Roman"/>
                <a:cs typeface="Times New Roman"/>
                <a:sym typeface="Times New Roman"/>
              </a:rPr>
              <a:t>=&gt; Literature: n=70</a:t>
            </a:r>
            <a:endParaRPr sz="20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000"/>
              <a:buFont typeface="Arial"/>
              <a:buNone/>
            </a:pPr>
            <a:endParaRPr sz="2000" b="0" i="0" u="none" strike="noStrike" cap="none">
              <a:solidFill>
                <a:srgbClr val="000000"/>
              </a:solidFill>
              <a:latin typeface="Times New Roman"/>
              <a:ea typeface="Times New Roman"/>
              <a:cs typeface="Times New Roman"/>
              <a:sym typeface="Times New Roman"/>
            </a:endParaRPr>
          </a:p>
          <a:p>
            <a:pPr marL="457200" marR="0" lvl="0" indent="-355600" algn="l" rtl="0">
              <a:lnSpc>
                <a:spcPct val="115000"/>
              </a:lnSpc>
              <a:spcBef>
                <a:spcPts val="0"/>
              </a:spcBef>
              <a:spcAft>
                <a:spcPts val="0"/>
              </a:spcAft>
              <a:buClr>
                <a:srgbClr val="000000"/>
              </a:buClr>
              <a:buSzPts val="2000"/>
              <a:buFont typeface="Times New Roman"/>
              <a:buChar char="●"/>
            </a:pPr>
            <a:r>
              <a:rPr lang="zh-TW" sz="2000" b="0" i="0" u="none" strike="noStrike" cap="none">
                <a:solidFill>
                  <a:srgbClr val="000000"/>
                </a:solidFill>
                <a:latin typeface="Times New Roman"/>
                <a:ea typeface="Times New Roman"/>
                <a:cs typeface="Times New Roman"/>
                <a:sym typeface="Times New Roman"/>
              </a:rPr>
              <a:t>Research Question 2:</a:t>
            </a:r>
            <a:endParaRPr sz="2000" b="0" i="0" u="none" strike="noStrike" cap="none">
              <a:solidFill>
                <a:srgbClr val="000000"/>
              </a:solidFill>
              <a:latin typeface="Times New Roman"/>
              <a:ea typeface="Times New Roman"/>
              <a:cs typeface="Times New Roman"/>
              <a:sym typeface="Times New Roman"/>
            </a:endParaRPr>
          </a:p>
          <a:p>
            <a:pPr marL="457200" marR="0" lvl="0" indent="0" algn="l" rtl="0">
              <a:lnSpc>
                <a:spcPct val="115000"/>
              </a:lnSpc>
              <a:spcBef>
                <a:spcPts val="0"/>
              </a:spcBef>
              <a:spcAft>
                <a:spcPts val="0"/>
              </a:spcAft>
              <a:buNone/>
            </a:pPr>
            <a:r>
              <a:rPr lang="zh-TW" sz="2000">
                <a:latin typeface="Times New Roman"/>
                <a:ea typeface="Times New Roman"/>
                <a:cs typeface="Times New Roman"/>
                <a:sym typeface="Times New Roman"/>
              </a:rPr>
              <a:t>=&gt; Effect Size too small</a:t>
            </a:r>
            <a:r>
              <a:rPr lang="zh-TW" sz="2000" b="0" i="0" u="none" strike="noStrike" cap="none">
                <a:solidFill>
                  <a:srgbClr val="000000"/>
                </a:solidFill>
                <a:latin typeface="Times New Roman"/>
                <a:ea typeface="Times New Roman"/>
                <a:cs typeface="Times New Roman"/>
                <a:sym typeface="Times New Roman"/>
              </a:rPr>
              <a:t> </a:t>
            </a:r>
            <a:endParaRPr sz="2000" b="0" i="0" u="none" strike="noStrike" cap="none">
              <a:solidFill>
                <a:srgbClr val="000000"/>
              </a:solidFill>
              <a:latin typeface="Times New Roman"/>
              <a:ea typeface="Times New Roman"/>
              <a:cs typeface="Times New Roman"/>
              <a:sym typeface="Times New Roman"/>
            </a:endParaRPr>
          </a:p>
          <a:p>
            <a:pPr marL="457200" marR="0" lvl="0" indent="0" algn="l" rtl="0">
              <a:lnSpc>
                <a:spcPct val="115000"/>
              </a:lnSpc>
              <a:spcBef>
                <a:spcPts val="0"/>
              </a:spcBef>
              <a:spcAft>
                <a:spcPts val="0"/>
              </a:spcAft>
              <a:buClr>
                <a:srgbClr val="000000"/>
              </a:buClr>
              <a:buSzPts val="2000"/>
              <a:buFont typeface="Arial"/>
              <a:buNone/>
            </a:pPr>
            <a:r>
              <a:rPr lang="zh-TW" sz="2000" b="1" i="0" u="none" strike="noStrike" cap="none">
                <a:solidFill>
                  <a:srgbClr val="000000"/>
                </a:solidFill>
                <a:highlight>
                  <a:srgbClr val="D5A6BD"/>
                </a:highlight>
                <a:latin typeface="Times New Roman"/>
                <a:ea typeface="Times New Roman"/>
                <a:cs typeface="Times New Roman"/>
                <a:sym typeface="Times New Roman"/>
              </a:rPr>
              <a:t>=&gt; n = 4089</a:t>
            </a:r>
            <a:endParaRPr sz="20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000"/>
              <a:buFont typeface="Arial"/>
              <a:buNone/>
            </a:pPr>
            <a:endParaRPr sz="2000" b="0" i="0" u="none" strike="noStrike" cap="none">
              <a:solidFill>
                <a:srgbClr val="000000"/>
              </a:solidFill>
              <a:latin typeface="Times New Roman"/>
              <a:ea typeface="Times New Roman"/>
              <a:cs typeface="Times New Roman"/>
              <a:sym typeface="Times New Roman"/>
            </a:endParaRPr>
          </a:p>
          <a:p>
            <a:pPr marL="457200" marR="0" lvl="0" indent="-355600" algn="l" rtl="0">
              <a:lnSpc>
                <a:spcPct val="115000"/>
              </a:lnSpc>
              <a:spcBef>
                <a:spcPts val="0"/>
              </a:spcBef>
              <a:spcAft>
                <a:spcPts val="0"/>
              </a:spcAft>
              <a:buClr>
                <a:srgbClr val="000000"/>
              </a:buClr>
              <a:buSzPts val="2000"/>
              <a:buFont typeface="Times New Roman"/>
              <a:buChar char="●"/>
            </a:pPr>
            <a:r>
              <a:rPr lang="zh-TW" sz="2000" b="0" i="0" u="none" strike="noStrike" cap="none">
                <a:solidFill>
                  <a:srgbClr val="000000"/>
                </a:solidFill>
                <a:latin typeface="Times New Roman"/>
                <a:ea typeface="Times New Roman"/>
                <a:cs typeface="Times New Roman"/>
                <a:sym typeface="Times New Roman"/>
              </a:rPr>
              <a:t>Research Question 3</a:t>
            </a:r>
            <a:endParaRPr sz="2000" b="0" i="0" u="none" strike="noStrike" cap="none">
              <a:solidFill>
                <a:srgbClr val="000000"/>
              </a:solidFill>
              <a:latin typeface="Times New Roman"/>
              <a:ea typeface="Times New Roman"/>
              <a:cs typeface="Times New Roman"/>
              <a:sym typeface="Times New Roman"/>
            </a:endParaRPr>
          </a:p>
          <a:p>
            <a:pPr marL="457200" marR="0" lvl="0" indent="0" algn="l" rtl="0">
              <a:lnSpc>
                <a:spcPct val="115000"/>
              </a:lnSpc>
              <a:spcBef>
                <a:spcPts val="0"/>
              </a:spcBef>
              <a:spcAft>
                <a:spcPts val="0"/>
              </a:spcAft>
              <a:buClr>
                <a:srgbClr val="000000"/>
              </a:buClr>
              <a:buSzPts val="2000"/>
              <a:buFont typeface="Arial"/>
              <a:buNone/>
            </a:pPr>
            <a:r>
              <a:rPr lang="zh-TW" sz="2000" b="1" i="0" u="none" strike="noStrike" cap="none">
                <a:solidFill>
                  <a:srgbClr val="000000"/>
                </a:solidFill>
                <a:highlight>
                  <a:srgbClr val="D5A6BD"/>
                </a:highlight>
                <a:latin typeface="Times New Roman"/>
                <a:ea typeface="Times New Roman"/>
                <a:cs typeface="Times New Roman"/>
                <a:sym typeface="Times New Roman"/>
              </a:rPr>
              <a:t>=&gt; n = 199</a:t>
            </a:r>
            <a:endParaRPr sz="2000" b="0" i="0" u="none" strike="noStrike" cap="none">
              <a:solidFill>
                <a:srgbClr val="000000"/>
              </a:solidFill>
              <a:latin typeface="Times New Roman"/>
              <a:ea typeface="Times New Roman"/>
              <a:cs typeface="Times New Roman"/>
              <a:sym typeface="Times New Roman"/>
            </a:endParaRPr>
          </a:p>
        </p:txBody>
      </p:sp>
      <p:pic>
        <p:nvPicPr>
          <p:cNvPr id="236" name="Google Shape;236;p21"/>
          <p:cNvPicPr preferRelativeResize="0"/>
          <p:nvPr/>
        </p:nvPicPr>
        <p:blipFill rotWithShape="1">
          <a:blip r:embed="rId3">
            <a:alphaModFix/>
          </a:blip>
          <a:srcRect/>
          <a:stretch/>
        </p:blipFill>
        <p:spPr>
          <a:xfrm>
            <a:off x="4218500" y="3015575"/>
            <a:ext cx="2130300" cy="801100"/>
          </a:xfrm>
          <a:prstGeom prst="rect">
            <a:avLst/>
          </a:prstGeom>
          <a:noFill/>
          <a:ln>
            <a:noFill/>
          </a:ln>
        </p:spPr>
      </p:pic>
      <p:pic>
        <p:nvPicPr>
          <p:cNvPr id="237" name="Google Shape;237;p21"/>
          <p:cNvPicPr preferRelativeResize="0"/>
          <p:nvPr/>
        </p:nvPicPr>
        <p:blipFill rotWithShape="1">
          <a:blip r:embed="rId4">
            <a:alphaModFix/>
          </a:blip>
          <a:srcRect b="44190"/>
          <a:stretch/>
        </p:blipFill>
        <p:spPr>
          <a:xfrm>
            <a:off x="4218500" y="1795175"/>
            <a:ext cx="2466650" cy="560450"/>
          </a:xfrm>
          <a:prstGeom prst="rect">
            <a:avLst/>
          </a:prstGeom>
          <a:noFill/>
          <a:ln>
            <a:noFill/>
          </a:ln>
        </p:spPr>
      </p:pic>
      <p:pic>
        <p:nvPicPr>
          <p:cNvPr id="238" name="Google Shape;238;p21"/>
          <p:cNvPicPr preferRelativeResize="0"/>
          <p:nvPr/>
        </p:nvPicPr>
        <p:blipFill rotWithShape="1">
          <a:blip r:embed="rId5">
            <a:alphaModFix/>
          </a:blip>
          <a:srcRect/>
          <a:stretch/>
        </p:blipFill>
        <p:spPr>
          <a:xfrm>
            <a:off x="4218500" y="4342900"/>
            <a:ext cx="2047600" cy="436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2"/>
          <p:cNvSpPr/>
          <p:nvPr/>
        </p:nvSpPr>
        <p:spPr>
          <a:xfrm>
            <a:off x="10850" y="1456175"/>
            <a:ext cx="9144000" cy="38118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44" name="Google Shape;244;p22"/>
          <p:cNvSpPr txBox="1">
            <a:spLocks noGrp="1"/>
          </p:cNvSpPr>
          <p:nvPr>
            <p:ph type="title"/>
          </p:nvPr>
        </p:nvSpPr>
        <p:spPr>
          <a:xfrm>
            <a:off x="408075" y="509125"/>
            <a:ext cx="8520600" cy="6261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a:t>Simulation for No Effect</a:t>
            </a:r>
            <a:endParaRPr/>
          </a:p>
        </p:txBody>
      </p:sp>
      <p:sp>
        <p:nvSpPr>
          <p:cNvPr id="245" name="Google Shape;245;p22"/>
          <p:cNvSpPr txBox="1"/>
          <p:nvPr/>
        </p:nvSpPr>
        <p:spPr>
          <a:xfrm>
            <a:off x="481825" y="2066525"/>
            <a:ext cx="7666500" cy="25911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15000"/>
              </a:lnSpc>
              <a:spcBef>
                <a:spcPts val="0"/>
              </a:spcBef>
              <a:spcAft>
                <a:spcPts val="0"/>
              </a:spcAft>
              <a:buClr>
                <a:srgbClr val="000000"/>
              </a:buClr>
              <a:buSzPts val="2000"/>
              <a:buFont typeface="Times New Roman"/>
              <a:buChar char="●"/>
            </a:pPr>
            <a:r>
              <a:rPr lang="zh-TW" sz="2000" b="0" i="0" u="none" strike="noStrike" cap="none">
                <a:solidFill>
                  <a:srgbClr val="000000"/>
                </a:solidFill>
                <a:latin typeface="Times New Roman"/>
                <a:ea typeface="Times New Roman"/>
                <a:cs typeface="Times New Roman"/>
                <a:sym typeface="Times New Roman"/>
              </a:rPr>
              <a:t>Mean: 0</a:t>
            </a:r>
            <a:endParaRPr sz="2000" b="0" i="0" u="none" strike="noStrike" cap="none">
              <a:solidFill>
                <a:srgbClr val="000000"/>
              </a:solidFill>
              <a:latin typeface="Times New Roman"/>
              <a:ea typeface="Times New Roman"/>
              <a:cs typeface="Times New Roman"/>
              <a:sym typeface="Times New Roman"/>
            </a:endParaRPr>
          </a:p>
          <a:p>
            <a:pPr marL="457200" marR="0" lvl="0" indent="-355600" algn="l" rtl="0">
              <a:lnSpc>
                <a:spcPct val="115000"/>
              </a:lnSpc>
              <a:spcBef>
                <a:spcPts val="0"/>
              </a:spcBef>
              <a:spcAft>
                <a:spcPts val="0"/>
              </a:spcAft>
              <a:buClr>
                <a:srgbClr val="000000"/>
              </a:buClr>
              <a:buSzPts val="2000"/>
              <a:buFont typeface="Times New Roman"/>
              <a:buChar char="●"/>
            </a:pPr>
            <a:r>
              <a:rPr lang="zh-TW" sz="2000" b="0" i="0" u="none" strike="noStrike" cap="none">
                <a:solidFill>
                  <a:srgbClr val="000000"/>
                </a:solidFill>
                <a:latin typeface="Times New Roman"/>
                <a:ea typeface="Times New Roman"/>
                <a:cs typeface="Times New Roman"/>
                <a:sym typeface="Times New Roman"/>
              </a:rPr>
              <a:t>Standard Deviation: 1</a:t>
            </a:r>
            <a:endParaRPr sz="2000" b="0" i="0" u="none" strike="noStrike" cap="none">
              <a:solidFill>
                <a:srgbClr val="000000"/>
              </a:solidFill>
              <a:latin typeface="Times New Roman"/>
              <a:ea typeface="Times New Roman"/>
              <a:cs typeface="Times New Roman"/>
              <a:sym typeface="Times New Roman"/>
            </a:endParaRPr>
          </a:p>
          <a:p>
            <a:pPr marL="457200" marR="0" lvl="0" indent="-355600" algn="l" rtl="0">
              <a:lnSpc>
                <a:spcPct val="115000"/>
              </a:lnSpc>
              <a:spcBef>
                <a:spcPts val="0"/>
              </a:spcBef>
              <a:spcAft>
                <a:spcPts val="0"/>
              </a:spcAft>
              <a:buClr>
                <a:srgbClr val="000000"/>
              </a:buClr>
              <a:buSzPts val="2000"/>
              <a:buFont typeface="Times New Roman"/>
              <a:buChar char="●"/>
            </a:pPr>
            <a:r>
              <a:rPr lang="zh-TW" sz="2000" b="0" i="0" u="none" strike="noStrike" cap="none">
                <a:solidFill>
                  <a:srgbClr val="000000"/>
                </a:solidFill>
                <a:latin typeface="Times New Roman"/>
                <a:ea typeface="Times New Roman"/>
                <a:cs typeface="Times New Roman"/>
                <a:sym typeface="Times New Roman"/>
              </a:rPr>
              <a:t>Sample size</a:t>
            </a:r>
            <a:endParaRPr sz="20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000"/>
              <a:buFont typeface="Arial"/>
              <a:buNone/>
            </a:pPr>
            <a:endParaRPr sz="20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100"/>
              <a:buFont typeface="Arial"/>
              <a:buNone/>
            </a:pPr>
            <a:r>
              <a:rPr lang="zh-TW" sz="2100" b="1" i="0" u="none" strike="noStrike" cap="none">
                <a:solidFill>
                  <a:srgbClr val="000000"/>
                </a:solidFill>
                <a:latin typeface="Times New Roman"/>
                <a:ea typeface="Times New Roman"/>
                <a:cs typeface="Times New Roman"/>
                <a:sym typeface="Times New Roman"/>
              </a:rPr>
              <a:t>False Positives:</a:t>
            </a:r>
            <a:r>
              <a:rPr lang="zh-TW" sz="2000" b="0" i="0" u="none" strike="noStrike" cap="none">
                <a:solidFill>
                  <a:srgbClr val="000000"/>
                </a:solidFill>
                <a:latin typeface="Times New Roman"/>
                <a:ea typeface="Times New Roman"/>
                <a:cs typeface="Times New Roman"/>
                <a:sym typeface="Times New Roman"/>
              </a:rPr>
              <a:t> Effect size &gt; 0	 &amp;	p &lt; 0.05</a:t>
            </a:r>
            <a:endParaRPr sz="20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100"/>
              <a:buFont typeface="Arial"/>
              <a:buNone/>
            </a:pPr>
            <a:r>
              <a:rPr lang="zh-TW" sz="2100" b="1" i="0" u="none" strike="noStrike" cap="none">
                <a:solidFill>
                  <a:srgbClr val="000000"/>
                </a:solidFill>
                <a:latin typeface="Times New Roman"/>
                <a:ea typeface="Times New Roman"/>
                <a:cs typeface="Times New Roman"/>
                <a:sym typeface="Times New Roman"/>
              </a:rPr>
              <a:t>True Negatives:</a:t>
            </a:r>
            <a:r>
              <a:rPr lang="zh-TW" sz="2000" b="0" i="0" u="none" strike="noStrike" cap="none">
                <a:solidFill>
                  <a:srgbClr val="000000"/>
                </a:solidFill>
                <a:latin typeface="Times New Roman"/>
                <a:ea typeface="Times New Roman"/>
                <a:cs typeface="Times New Roman"/>
                <a:sym typeface="Times New Roman"/>
              </a:rPr>
              <a:t> Effect size &lt;= 0	&amp;	p &gt;= 0.05</a:t>
            </a:r>
            <a:endParaRPr sz="20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3"/>
          <p:cNvSpPr/>
          <p:nvPr/>
        </p:nvSpPr>
        <p:spPr>
          <a:xfrm>
            <a:off x="10850" y="1456175"/>
            <a:ext cx="9144000" cy="38118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51" name="Google Shape;251;p23"/>
          <p:cNvSpPr txBox="1">
            <a:spLocks noGrp="1"/>
          </p:cNvSpPr>
          <p:nvPr>
            <p:ph type="title"/>
          </p:nvPr>
        </p:nvSpPr>
        <p:spPr>
          <a:xfrm>
            <a:off x="408075" y="509125"/>
            <a:ext cx="8520600" cy="6261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a:t>Simulation for Expected Effect</a:t>
            </a:r>
            <a:endParaRPr/>
          </a:p>
        </p:txBody>
      </p:sp>
      <p:sp>
        <p:nvSpPr>
          <p:cNvPr id="252" name="Google Shape;252;p23"/>
          <p:cNvSpPr txBox="1"/>
          <p:nvPr/>
        </p:nvSpPr>
        <p:spPr>
          <a:xfrm>
            <a:off x="481825" y="2066525"/>
            <a:ext cx="7666500" cy="25911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15000"/>
              </a:lnSpc>
              <a:spcBef>
                <a:spcPts val="0"/>
              </a:spcBef>
              <a:spcAft>
                <a:spcPts val="0"/>
              </a:spcAft>
              <a:buClr>
                <a:srgbClr val="000000"/>
              </a:buClr>
              <a:buSzPts val="2000"/>
              <a:buFont typeface="Times New Roman"/>
              <a:buChar char="●"/>
            </a:pPr>
            <a:r>
              <a:rPr lang="zh-TW" sz="2000" b="0" i="0" u="none" strike="noStrike" cap="none">
                <a:solidFill>
                  <a:srgbClr val="000000"/>
                </a:solidFill>
                <a:latin typeface="Times New Roman"/>
                <a:ea typeface="Times New Roman"/>
                <a:cs typeface="Times New Roman"/>
                <a:sym typeface="Times New Roman"/>
              </a:rPr>
              <a:t>Mean</a:t>
            </a:r>
            <a:endParaRPr sz="2000" b="0" i="0" u="none" strike="noStrike" cap="none">
              <a:solidFill>
                <a:srgbClr val="000000"/>
              </a:solidFill>
              <a:latin typeface="Times New Roman"/>
              <a:ea typeface="Times New Roman"/>
              <a:cs typeface="Times New Roman"/>
              <a:sym typeface="Times New Roman"/>
            </a:endParaRPr>
          </a:p>
          <a:p>
            <a:pPr marL="457200" marR="0" lvl="0" indent="-355600" algn="l" rtl="0">
              <a:lnSpc>
                <a:spcPct val="115000"/>
              </a:lnSpc>
              <a:spcBef>
                <a:spcPts val="0"/>
              </a:spcBef>
              <a:spcAft>
                <a:spcPts val="0"/>
              </a:spcAft>
              <a:buClr>
                <a:srgbClr val="000000"/>
              </a:buClr>
              <a:buSzPts val="2000"/>
              <a:buFont typeface="Times New Roman"/>
              <a:buChar char="●"/>
            </a:pPr>
            <a:r>
              <a:rPr lang="zh-TW" sz="2000" b="0" i="0" u="none" strike="noStrike" cap="none">
                <a:solidFill>
                  <a:srgbClr val="000000"/>
                </a:solidFill>
                <a:latin typeface="Times New Roman"/>
                <a:ea typeface="Times New Roman"/>
                <a:cs typeface="Times New Roman"/>
                <a:sym typeface="Times New Roman"/>
              </a:rPr>
              <a:t>Standard Deviation</a:t>
            </a:r>
            <a:endParaRPr sz="2000" b="0" i="0" u="none" strike="noStrike" cap="none">
              <a:solidFill>
                <a:srgbClr val="000000"/>
              </a:solidFill>
              <a:latin typeface="Times New Roman"/>
              <a:ea typeface="Times New Roman"/>
              <a:cs typeface="Times New Roman"/>
              <a:sym typeface="Times New Roman"/>
            </a:endParaRPr>
          </a:p>
          <a:p>
            <a:pPr marL="457200" marR="0" lvl="0" indent="-355600" algn="l" rtl="0">
              <a:lnSpc>
                <a:spcPct val="115000"/>
              </a:lnSpc>
              <a:spcBef>
                <a:spcPts val="0"/>
              </a:spcBef>
              <a:spcAft>
                <a:spcPts val="0"/>
              </a:spcAft>
              <a:buClr>
                <a:srgbClr val="000000"/>
              </a:buClr>
              <a:buSzPts val="2000"/>
              <a:buFont typeface="Times New Roman"/>
              <a:buChar char="●"/>
            </a:pPr>
            <a:r>
              <a:rPr lang="zh-TW" sz="2000" b="0" i="0" u="none" strike="noStrike" cap="none">
                <a:solidFill>
                  <a:srgbClr val="000000"/>
                </a:solidFill>
                <a:latin typeface="Times New Roman"/>
                <a:ea typeface="Times New Roman"/>
                <a:cs typeface="Times New Roman"/>
                <a:sym typeface="Times New Roman"/>
              </a:rPr>
              <a:t>Sample size</a:t>
            </a:r>
            <a:endParaRPr sz="20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000"/>
              <a:buFont typeface="Arial"/>
              <a:buNone/>
            </a:pPr>
            <a:endParaRPr sz="20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100"/>
              <a:buFont typeface="Arial"/>
              <a:buNone/>
            </a:pPr>
            <a:r>
              <a:rPr lang="zh-TW" sz="2100" b="1" i="0" u="none" strike="noStrike" cap="none">
                <a:solidFill>
                  <a:srgbClr val="000000"/>
                </a:solidFill>
                <a:latin typeface="Times New Roman"/>
                <a:ea typeface="Times New Roman"/>
                <a:cs typeface="Times New Roman"/>
                <a:sym typeface="Times New Roman"/>
              </a:rPr>
              <a:t>False Negatives:</a:t>
            </a:r>
            <a:r>
              <a:rPr lang="zh-TW" sz="2000" b="0" i="0" u="none" strike="noStrike" cap="none">
                <a:solidFill>
                  <a:srgbClr val="000000"/>
                </a:solidFill>
                <a:latin typeface="Times New Roman"/>
                <a:ea typeface="Times New Roman"/>
                <a:cs typeface="Times New Roman"/>
                <a:sym typeface="Times New Roman"/>
              </a:rPr>
              <a:t> Effect size &gt; True Effect Size	 &amp;	p &gt;= 0.05</a:t>
            </a:r>
            <a:endParaRPr sz="20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100"/>
              <a:buFont typeface="Arial"/>
              <a:buNone/>
            </a:pPr>
            <a:r>
              <a:rPr lang="zh-TW" sz="2100" b="1" i="0" u="none" strike="noStrike" cap="none">
                <a:solidFill>
                  <a:srgbClr val="000000"/>
                </a:solidFill>
                <a:latin typeface="Times New Roman"/>
                <a:ea typeface="Times New Roman"/>
                <a:cs typeface="Times New Roman"/>
                <a:sym typeface="Times New Roman"/>
              </a:rPr>
              <a:t>True Positives:</a:t>
            </a:r>
            <a:r>
              <a:rPr lang="zh-TW" sz="2000" b="0" i="0" u="none" strike="noStrike" cap="none">
                <a:solidFill>
                  <a:srgbClr val="000000"/>
                </a:solidFill>
                <a:latin typeface="Times New Roman"/>
                <a:ea typeface="Times New Roman"/>
                <a:cs typeface="Times New Roman"/>
                <a:sym typeface="Times New Roman"/>
              </a:rPr>
              <a:t> Effect size &gt; True Effect Size	&amp;	p &lt; 0.05</a:t>
            </a:r>
            <a:endParaRPr sz="20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4"/>
          <p:cNvSpPr/>
          <p:nvPr/>
        </p:nvSpPr>
        <p:spPr>
          <a:xfrm>
            <a:off x="10850" y="1456175"/>
            <a:ext cx="9144000" cy="38118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58" name="Google Shape;258;p24"/>
          <p:cNvSpPr txBox="1">
            <a:spLocks noGrp="1"/>
          </p:cNvSpPr>
          <p:nvPr>
            <p:ph type="title"/>
          </p:nvPr>
        </p:nvSpPr>
        <p:spPr>
          <a:xfrm>
            <a:off x="408075" y="509125"/>
            <a:ext cx="8520600" cy="6261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a:t>Research Question 1 Results:</a:t>
            </a:r>
            <a:endParaRPr/>
          </a:p>
        </p:txBody>
      </p:sp>
      <p:pic>
        <p:nvPicPr>
          <p:cNvPr id="259" name="Google Shape;259;p24"/>
          <p:cNvPicPr preferRelativeResize="0"/>
          <p:nvPr/>
        </p:nvPicPr>
        <p:blipFill rotWithShape="1">
          <a:blip r:embed="rId3">
            <a:alphaModFix/>
          </a:blip>
          <a:srcRect l="8508" t="7360" b="56056"/>
          <a:stretch/>
        </p:blipFill>
        <p:spPr>
          <a:xfrm>
            <a:off x="616500" y="2259700"/>
            <a:ext cx="8103752" cy="1085350"/>
          </a:xfrm>
          <a:prstGeom prst="rect">
            <a:avLst/>
          </a:prstGeom>
          <a:noFill/>
          <a:ln>
            <a:noFill/>
          </a:ln>
        </p:spPr>
      </p:pic>
      <p:sp>
        <p:nvSpPr>
          <p:cNvPr id="260" name="Google Shape;260;p24"/>
          <p:cNvSpPr/>
          <p:nvPr/>
        </p:nvSpPr>
        <p:spPr>
          <a:xfrm>
            <a:off x="6359550" y="2571750"/>
            <a:ext cx="518700" cy="329400"/>
          </a:xfrm>
          <a:prstGeom prst="ellipse">
            <a:avLst/>
          </a:prstGeom>
          <a:noFill/>
          <a:ln w="19050" cap="flat" cmpd="sng">
            <a:solidFill>
              <a:srgbClr val="9FC5E8"/>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CFE2F3"/>
              </a:solidFill>
              <a:latin typeface="Lato"/>
              <a:ea typeface="Lato"/>
              <a:cs typeface="Lato"/>
              <a:sym typeface="Lato"/>
            </a:endParaRPr>
          </a:p>
        </p:txBody>
      </p:sp>
      <p:sp>
        <p:nvSpPr>
          <p:cNvPr id="261" name="Google Shape;261;p24"/>
          <p:cNvSpPr/>
          <p:nvPr/>
        </p:nvSpPr>
        <p:spPr>
          <a:xfrm>
            <a:off x="2776175" y="2905325"/>
            <a:ext cx="979236" cy="387396"/>
          </a:xfrm>
          <a:prstGeom prst="cloud">
            <a:avLst/>
          </a:prstGeom>
          <a:noFill/>
          <a:ln w="2857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62" name="Google Shape;262;p24"/>
          <p:cNvSpPr txBox="1"/>
          <p:nvPr/>
        </p:nvSpPr>
        <p:spPr>
          <a:xfrm>
            <a:off x="3099025" y="3432550"/>
            <a:ext cx="4648500" cy="103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zh-TW" sz="1500" b="0" i="0" u="none" strike="noStrike" cap="none">
                <a:solidFill>
                  <a:srgbClr val="FF00FF"/>
                </a:solidFill>
                <a:latin typeface="Lato"/>
                <a:ea typeface="Lato"/>
                <a:cs typeface="Lato"/>
                <a:sym typeface="Lato"/>
              </a:rPr>
              <a:t>Larger than our Effect Size: </a:t>
            </a:r>
            <a:r>
              <a:rPr lang="zh-TW" sz="1500">
                <a:solidFill>
                  <a:srgbClr val="FF00FF"/>
                </a:solidFill>
                <a:latin typeface="Lato"/>
                <a:ea typeface="Lato"/>
                <a:cs typeface="Lato"/>
                <a:sym typeface="Lato"/>
              </a:rPr>
              <a:t>-21600</a:t>
            </a:r>
            <a:endParaRPr sz="1500" b="0" i="0" u="none" strike="noStrike" cap="none">
              <a:solidFill>
                <a:srgbClr val="FF00FF"/>
              </a:solidFill>
              <a:latin typeface="Lato"/>
              <a:ea typeface="Lato"/>
              <a:cs typeface="Lato"/>
              <a:sym typeface="Lato"/>
            </a:endParaRPr>
          </a:p>
          <a:p>
            <a:pPr marL="0" marR="0" lvl="0" indent="0" algn="l" rtl="0">
              <a:lnSpc>
                <a:spcPct val="100000"/>
              </a:lnSpc>
              <a:spcBef>
                <a:spcPts val="0"/>
              </a:spcBef>
              <a:spcAft>
                <a:spcPts val="0"/>
              </a:spcAft>
              <a:buClr>
                <a:srgbClr val="000000"/>
              </a:buClr>
              <a:buSzPts val="300"/>
              <a:buFont typeface="Arial"/>
              <a:buNone/>
            </a:pPr>
            <a:endParaRPr sz="300" b="0" i="0" u="none" strike="noStrike" cap="none">
              <a:solidFill>
                <a:srgbClr val="FF00FF"/>
              </a:solidFill>
              <a:latin typeface="Lato"/>
              <a:ea typeface="Lato"/>
              <a:cs typeface="Lato"/>
              <a:sym typeface="Lato"/>
            </a:endParaRPr>
          </a:p>
          <a:p>
            <a:pPr marL="0" marR="0" lvl="0" indent="0" algn="l" rtl="0">
              <a:lnSpc>
                <a:spcPct val="100000"/>
              </a:lnSpc>
              <a:spcBef>
                <a:spcPts val="0"/>
              </a:spcBef>
              <a:spcAft>
                <a:spcPts val="0"/>
              </a:spcAft>
              <a:buClr>
                <a:srgbClr val="000000"/>
              </a:buClr>
              <a:buSzPts val="2200"/>
              <a:buFont typeface="Arial"/>
              <a:buNone/>
            </a:pPr>
            <a:r>
              <a:rPr lang="zh-TW" sz="2200" b="1" i="0" u="none" strike="noStrike" cap="none">
                <a:solidFill>
                  <a:srgbClr val="FF00FF"/>
                </a:solidFill>
                <a:latin typeface="Lato"/>
                <a:ea typeface="Lato"/>
                <a:cs typeface="Lato"/>
                <a:sym typeface="Lato"/>
              </a:rPr>
              <a:t>=&gt; Reject null hypothesis!!</a:t>
            </a:r>
            <a:endParaRPr sz="2200" b="1" i="0" u="none" strike="noStrike" cap="none">
              <a:solidFill>
                <a:srgbClr val="FF00FF"/>
              </a:solidFill>
              <a:latin typeface="Lato"/>
              <a:ea typeface="Lato"/>
              <a:cs typeface="Lato"/>
              <a:sym typeface="Lato"/>
            </a:endParaRPr>
          </a:p>
        </p:txBody>
      </p:sp>
      <p:sp>
        <p:nvSpPr>
          <p:cNvPr id="263" name="Google Shape;263;p24"/>
          <p:cNvSpPr/>
          <p:nvPr/>
        </p:nvSpPr>
        <p:spPr>
          <a:xfrm>
            <a:off x="7190250" y="2905375"/>
            <a:ext cx="1530000" cy="387300"/>
          </a:xfrm>
          <a:prstGeom prst="ellipse">
            <a:avLst/>
          </a:prstGeom>
          <a:noFill/>
          <a:ln w="19050"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64" name="Google Shape;264;p24"/>
          <p:cNvSpPr/>
          <p:nvPr/>
        </p:nvSpPr>
        <p:spPr>
          <a:xfrm>
            <a:off x="6219675" y="1585888"/>
            <a:ext cx="1463400" cy="535200"/>
          </a:xfrm>
          <a:prstGeom prst="wedgeRectCallout">
            <a:avLst>
              <a:gd name="adj1" fmla="val -20833"/>
              <a:gd name="adj2" fmla="val 6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zh-TW" sz="1200" b="0" i="0" u="none" strike="noStrike" cap="none">
                <a:solidFill>
                  <a:srgbClr val="000000"/>
                </a:solidFill>
                <a:latin typeface="Lato"/>
                <a:ea typeface="Lato"/>
                <a:cs typeface="Lato"/>
                <a:sym typeface="Lato"/>
              </a:rPr>
              <a:t>Limited to detect No-effect</a:t>
            </a:r>
            <a:endParaRPr sz="1200" b="0" i="0" u="none" strike="noStrike" cap="none">
              <a:solidFill>
                <a:srgbClr val="000000"/>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5"/>
          <p:cNvSpPr/>
          <p:nvPr/>
        </p:nvSpPr>
        <p:spPr>
          <a:xfrm>
            <a:off x="10850" y="1377350"/>
            <a:ext cx="9144000" cy="38907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70" name="Google Shape;270;p25"/>
          <p:cNvSpPr txBox="1">
            <a:spLocks noGrp="1"/>
          </p:cNvSpPr>
          <p:nvPr>
            <p:ph type="title"/>
          </p:nvPr>
        </p:nvSpPr>
        <p:spPr>
          <a:xfrm>
            <a:off x="408075" y="509125"/>
            <a:ext cx="8520600" cy="6261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a:t>Research Question 2 Results:</a:t>
            </a:r>
            <a:endParaRPr/>
          </a:p>
        </p:txBody>
      </p:sp>
      <p:sp>
        <p:nvSpPr>
          <p:cNvPr id="271" name="Google Shape;271;p25"/>
          <p:cNvSpPr txBox="1"/>
          <p:nvPr/>
        </p:nvSpPr>
        <p:spPr>
          <a:xfrm>
            <a:off x="3099025" y="3432550"/>
            <a:ext cx="4648500" cy="1657200"/>
          </a:xfrm>
          <a:prstGeom prst="rect">
            <a:avLst/>
          </a:prstGeom>
          <a:noFill/>
          <a:ln>
            <a:noFill/>
          </a:ln>
        </p:spPr>
        <p:txBody>
          <a:bodyPr spcFirstLastPara="1" wrap="square" lIns="91425" tIns="91425" rIns="91425" bIns="91425" anchor="t" anchorCtr="0">
            <a:noAutofit/>
          </a:bodyPr>
          <a:lstStyle/>
          <a:p>
            <a:pPr marL="457200" marR="0" lvl="0" indent="-323850" algn="l" rtl="0">
              <a:lnSpc>
                <a:spcPct val="100000"/>
              </a:lnSpc>
              <a:spcBef>
                <a:spcPts val="0"/>
              </a:spcBef>
              <a:spcAft>
                <a:spcPts val="0"/>
              </a:spcAft>
              <a:buClr>
                <a:srgbClr val="FF00FF"/>
              </a:buClr>
              <a:buSzPts val="1500"/>
              <a:buFont typeface="Lato"/>
              <a:buChar char="●"/>
            </a:pPr>
            <a:r>
              <a:rPr lang="zh-TW" sz="1500" b="0" i="0" u="none" strike="noStrike" cap="none">
                <a:solidFill>
                  <a:srgbClr val="FF00FF"/>
                </a:solidFill>
                <a:latin typeface="Lato"/>
                <a:ea typeface="Lato"/>
                <a:cs typeface="Lato"/>
                <a:sym typeface="Lato"/>
              </a:rPr>
              <a:t>Larger than our Effect Size: </a:t>
            </a:r>
            <a:r>
              <a:rPr lang="zh-TW" sz="1500">
                <a:solidFill>
                  <a:srgbClr val="FF00FF"/>
                </a:solidFill>
                <a:latin typeface="Lato"/>
                <a:ea typeface="Lato"/>
                <a:cs typeface="Lato"/>
                <a:sym typeface="Lato"/>
              </a:rPr>
              <a:t>-0.05</a:t>
            </a:r>
            <a:endParaRPr sz="1500" b="0" i="0" u="none" strike="noStrike" cap="none">
              <a:solidFill>
                <a:srgbClr val="FF00FF"/>
              </a:solidFill>
              <a:latin typeface="Lato"/>
              <a:ea typeface="Lato"/>
              <a:cs typeface="Lato"/>
              <a:sym typeface="Lato"/>
            </a:endParaRPr>
          </a:p>
          <a:p>
            <a:pPr marL="457200" lvl="0" indent="-323850" algn="l" rtl="0">
              <a:spcBef>
                <a:spcPts val="0"/>
              </a:spcBef>
              <a:spcAft>
                <a:spcPts val="0"/>
              </a:spcAft>
              <a:buClr>
                <a:srgbClr val="FF00FF"/>
              </a:buClr>
              <a:buSzPts val="1500"/>
              <a:buFont typeface="Lato"/>
              <a:buChar char="●"/>
            </a:pPr>
            <a:r>
              <a:rPr lang="zh-TW" sz="1500">
                <a:solidFill>
                  <a:srgbClr val="FF00FF"/>
                </a:solidFill>
                <a:latin typeface="Lato"/>
                <a:ea typeface="Lato"/>
                <a:cs typeface="Lato"/>
                <a:sym typeface="Lato"/>
              </a:rPr>
              <a:t>Confidence interval includes  0</a:t>
            </a:r>
            <a:endParaRPr sz="1500" b="0" i="0" u="none" strike="noStrike" cap="none">
              <a:solidFill>
                <a:srgbClr val="FF00FF"/>
              </a:solidFill>
              <a:latin typeface="Lato"/>
              <a:ea typeface="Lato"/>
              <a:cs typeface="Lato"/>
              <a:sym typeface="Lato"/>
            </a:endParaRPr>
          </a:p>
          <a:p>
            <a:pPr marL="457200" marR="0" lvl="0" indent="-323850" algn="l" rtl="0">
              <a:lnSpc>
                <a:spcPct val="100000"/>
              </a:lnSpc>
              <a:spcBef>
                <a:spcPts val="0"/>
              </a:spcBef>
              <a:spcAft>
                <a:spcPts val="0"/>
              </a:spcAft>
              <a:buClr>
                <a:srgbClr val="FF00FF"/>
              </a:buClr>
              <a:buSzPts val="1500"/>
              <a:buFont typeface="Lato"/>
              <a:buChar char="●"/>
            </a:pPr>
            <a:r>
              <a:rPr lang="zh-TW" sz="1500" b="0" i="0" u="none" strike="noStrike" cap="none">
                <a:solidFill>
                  <a:srgbClr val="FF00FF"/>
                </a:solidFill>
                <a:latin typeface="Lato"/>
                <a:ea typeface="Lato"/>
                <a:cs typeface="Lato"/>
                <a:sym typeface="Lato"/>
              </a:rPr>
              <a:t>High FN&amp;LowTP</a:t>
            </a:r>
            <a:endParaRPr sz="1500" b="0" i="0" u="none" strike="noStrike" cap="none">
              <a:solidFill>
                <a:srgbClr val="FF00FF"/>
              </a:solidFill>
              <a:latin typeface="Lato"/>
              <a:ea typeface="Lato"/>
              <a:cs typeface="Lato"/>
              <a:sym typeface="Lato"/>
            </a:endParaRPr>
          </a:p>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00FF"/>
              </a:solidFill>
              <a:latin typeface="Lato"/>
              <a:ea typeface="Lato"/>
              <a:cs typeface="Lato"/>
              <a:sym typeface="Lato"/>
            </a:endParaRPr>
          </a:p>
          <a:p>
            <a:pPr marL="0" marR="0" lvl="0" indent="0" algn="l" rtl="0">
              <a:lnSpc>
                <a:spcPct val="100000"/>
              </a:lnSpc>
              <a:spcBef>
                <a:spcPts val="0"/>
              </a:spcBef>
              <a:spcAft>
                <a:spcPts val="0"/>
              </a:spcAft>
              <a:buClr>
                <a:srgbClr val="000000"/>
              </a:buClr>
              <a:buSzPts val="2000"/>
              <a:buFont typeface="Arial"/>
              <a:buNone/>
            </a:pPr>
            <a:r>
              <a:rPr lang="zh-TW" sz="2000" b="0" i="0" u="none" strike="noStrike" cap="none">
                <a:solidFill>
                  <a:srgbClr val="FF00FF"/>
                </a:solidFill>
                <a:latin typeface="Lato"/>
                <a:ea typeface="Lato"/>
                <a:cs typeface="Lato"/>
                <a:sym typeface="Lato"/>
              </a:rPr>
              <a:t> </a:t>
            </a:r>
            <a:r>
              <a:rPr lang="zh-TW" sz="2200" b="0" i="0" u="none" strike="noStrike" cap="none">
                <a:solidFill>
                  <a:srgbClr val="FF00FF"/>
                </a:solidFill>
                <a:latin typeface="Lato"/>
                <a:ea typeface="Lato"/>
                <a:cs typeface="Lato"/>
                <a:sym typeface="Lato"/>
              </a:rPr>
              <a:t>  </a:t>
            </a:r>
            <a:r>
              <a:rPr lang="zh-TW" sz="2200" b="1" i="0" u="none" strike="noStrike" cap="none">
                <a:solidFill>
                  <a:srgbClr val="FF00FF"/>
                </a:solidFill>
                <a:latin typeface="Lato"/>
                <a:ea typeface="Lato"/>
                <a:cs typeface="Lato"/>
                <a:sym typeface="Lato"/>
              </a:rPr>
              <a:t>=&gt; Further investigation !!</a:t>
            </a:r>
            <a:endParaRPr sz="2200" b="1" i="0" u="none" strike="noStrike" cap="none">
              <a:solidFill>
                <a:srgbClr val="FF00FF"/>
              </a:solidFill>
              <a:latin typeface="Lato"/>
              <a:ea typeface="Lato"/>
              <a:cs typeface="Lato"/>
              <a:sym typeface="Lato"/>
            </a:endParaRPr>
          </a:p>
        </p:txBody>
      </p:sp>
      <p:pic>
        <p:nvPicPr>
          <p:cNvPr id="272" name="Google Shape;272;p25"/>
          <p:cNvPicPr preferRelativeResize="0"/>
          <p:nvPr/>
        </p:nvPicPr>
        <p:blipFill rotWithShape="1">
          <a:blip r:embed="rId3">
            <a:alphaModFix/>
          </a:blip>
          <a:srcRect/>
          <a:stretch/>
        </p:blipFill>
        <p:spPr>
          <a:xfrm>
            <a:off x="489150" y="2109150"/>
            <a:ext cx="7971098" cy="1140400"/>
          </a:xfrm>
          <a:prstGeom prst="rect">
            <a:avLst/>
          </a:prstGeom>
          <a:noFill/>
          <a:ln>
            <a:noFill/>
          </a:ln>
        </p:spPr>
      </p:pic>
      <p:sp>
        <p:nvSpPr>
          <p:cNvPr id="273" name="Google Shape;273;p25"/>
          <p:cNvSpPr/>
          <p:nvPr/>
        </p:nvSpPr>
        <p:spPr>
          <a:xfrm>
            <a:off x="2694525" y="2905325"/>
            <a:ext cx="979236" cy="387396"/>
          </a:xfrm>
          <a:prstGeom prst="cloud">
            <a:avLst/>
          </a:prstGeom>
          <a:noFill/>
          <a:ln w="2857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74" name="Google Shape;274;p25"/>
          <p:cNvSpPr/>
          <p:nvPr/>
        </p:nvSpPr>
        <p:spPr>
          <a:xfrm>
            <a:off x="6930250" y="2905375"/>
            <a:ext cx="1530000" cy="387300"/>
          </a:xfrm>
          <a:prstGeom prst="ellipse">
            <a:avLst/>
          </a:prstGeom>
          <a:noFill/>
          <a:ln w="19050"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75" name="Google Shape;275;p25"/>
          <p:cNvSpPr/>
          <p:nvPr/>
        </p:nvSpPr>
        <p:spPr>
          <a:xfrm>
            <a:off x="6018550" y="1456175"/>
            <a:ext cx="1463400" cy="535200"/>
          </a:xfrm>
          <a:prstGeom prst="wedgeRectCallout">
            <a:avLst>
              <a:gd name="adj1" fmla="val -20833"/>
              <a:gd name="adj2" fmla="val 6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zh-TW" sz="1100" b="0" i="0" u="none" strike="noStrike" cap="none">
                <a:solidFill>
                  <a:srgbClr val="000000"/>
                </a:solidFill>
                <a:latin typeface="Lato"/>
                <a:ea typeface="Lato"/>
                <a:cs typeface="Lato"/>
                <a:sym typeface="Lato"/>
              </a:rPr>
              <a:t>Moederate but still limited to detect No-effect</a:t>
            </a:r>
            <a:endParaRPr sz="1100" b="0" i="0" u="none" strike="noStrike" cap="none">
              <a:solidFill>
                <a:srgbClr val="000000"/>
              </a:solidFill>
              <a:latin typeface="Lato"/>
              <a:ea typeface="Lato"/>
              <a:cs typeface="Lato"/>
              <a:sym typeface="Lato"/>
            </a:endParaRPr>
          </a:p>
        </p:txBody>
      </p:sp>
      <p:sp>
        <p:nvSpPr>
          <p:cNvPr id="276" name="Google Shape;276;p25"/>
          <p:cNvSpPr/>
          <p:nvPr/>
        </p:nvSpPr>
        <p:spPr>
          <a:xfrm>
            <a:off x="6176625" y="2453400"/>
            <a:ext cx="518700" cy="329400"/>
          </a:xfrm>
          <a:prstGeom prst="ellipse">
            <a:avLst/>
          </a:prstGeom>
          <a:noFill/>
          <a:ln w="19050" cap="flat" cmpd="sng">
            <a:solidFill>
              <a:srgbClr val="9FC5E8"/>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CFE2F3"/>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6"/>
          <p:cNvSpPr/>
          <p:nvPr/>
        </p:nvSpPr>
        <p:spPr>
          <a:xfrm>
            <a:off x="10850" y="1377350"/>
            <a:ext cx="9144000" cy="38907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82" name="Google Shape;282;p26"/>
          <p:cNvSpPr txBox="1">
            <a:spLocks noGrp="1"/>
          </p:cNvSpPr>
          <p:nvPr>
            <p:ph type="title"/>
          </p:nvPr>
        </p:nvSpPr>
        <p:spPr>
          <a:xfrm>
            <a:off x="408075" y="509125"/>
            <a:ext cx="8520600" cy="6261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a:t>Research Question 3 Results:</a:t>
            </a:r>
            <a:endParaRPr/>
          </a:p>
        </p:txBody>
      </p:sp>
      <p:sp>
        <p:nvSpPr>
          <p:cNvPr id="283" name="Google Shape;283;p26"/>
          <p:cNvSpPr txBox="1"/>
          <p:nvPr/>
        </p:nvSpPr>
        <p:spPr>
          <a:xfrm>
            <a:off x="3099025" y="3432550"/>
            <a:ext cx="4648500" cy="13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zh-TW" sz="1500" b="0" i="0" u="none" strike="noStrike" cap="none">
                <a:solidFill>
                  <a:srgbClr val="FF00FF"/>
                </a:solidFill>
                <a:latin typeface="Lato"/>
                <a:ea typeface="Lato"/>
                <a:cs typeface="Lato"/>
                <a:sym typeface="Lato"/>
              </a:rPr>
              <a:t>Larger than our Effect Size: </a:t>
            </a:r>
            <a:r>
              <a:rPr lang="zh-TW" sz="1500">
                <a:solidFill>
                  <a:srgbClr val="FF00FF"/>
                </a:solidFill>
                <a:latin typeface="Lato"/>
                <a:ea typeface="Lato"/>
                <a:cs typeface="Lato"/>
                <a:sym typeface="Lato"/>
              </a:rPr>
              <a:t>-20</a:t>
            </a:r>
            <a:endParaRPr sz="1500" b="0" i="0" u="none" strike="noStrike" cap="none">
              <a:solidFill>
                <a:srgbClr val="FF00FF"/>
              </a:solidFill>
              <a:latin typeface="Lato"/>
              <a:ea typeface="Lato"/>
              <a:cs typeface="Lato"/>
              <a:sym typeface="Lato"/>
            </a:endParaRPr>
          </a:p>
          <a:p>
            <a:pPr marL="457200" marR="0" lvl="0" indent="-323850" algn="l" rtl="0">
              <a:lnSpc>
                <a:spcPct val="100000"/>
              </a:lnSpc>
              <a:spcBef>
                <a:spcPts val="0"/>
              </a:spcBef>
              <a:spcAft>
                <a:spcPts val="0"/>
              </a:spcAft>
              <a:buClr>
                <a:srgbClr val="FF00FF"/>
              </a:buClr>
              <a:buSzPts val="1500"/>
              <a:buFont typeface="Lato"/>
              <a:buChar char="●"/>
            </a:pPr>
            <a:r>
              <a:rPr lang="zh-TW" sz="1500" b="0" i="0" u="none" strike="noStrike" cap="none">
                <a:solidFill>
                  <a:srgbClr val="FF00FF"/>
                </a:solidFill>
                <a:latin typeface="Lato"/>
                <a:ea typeface="Lato"/>
                <a:cs typeface="Lato"/>
                <a:sym typeface="Lato"/>
              </a:rPr>
              <a:t>Confidence interval includes  0</a:t>
            </a:r>
            <a:endParaRPr sz="1500" b="0" i="0" u="none" strike="noStrike" cap="none">
              <a:solidFill>
                <a:srgbClr val="FF00FF"/>
              </a:solidFill>
              <a:latin typeface="Lato"/>
              <a:ea typeface="Lato"/>
              <a:cs typeface="Lato"/>
              <a:sym typeface="Lato"/>
            </a:endParaRPr>
          </a:p>
          <a:p>
            <a:pPr marL="457200" marR="0" lvl="0" indent="-323850" algn="l" rtl="0">
              <a:lnSpc>
                <a:spcPct val="100000"/>
              </a:lnSpc>
              <a:spcBef>
                <a:spcPts val="0"/>
              </a:spcBef>
              <a:spcAft>
                <a:spcPts val="0"/>
              </a:spcAft>
              <a:buClr>
                <a:srgbClr val="FF00FF"/>
              </a:buClr>
              <a:buSzPts val="1500"/>
              <a:buFont typeface="Lato"/>
              <a:buChar char="●"/>
            </a:pPr>
            <a:r>
              <a:rPr lang="zh-TW" sz="1500" b="0" i="0" u="none" strike="noStrike" cap="none">
                <a:solidFill>
                  <a:srgbClr val="FF00FF"/>
                </a:solidFill>
                <a:latin typeface="Lato"/>
                <a:ea typeface="Lato"/>
                <a:cs typeface="Lato"/>
                <a:sym typeface="Lato"/>
              </a:rPr>
              <a:t>High FN&amp;LowTP</a:t>
            </a:r>
            <a:endParaRPr sz="1500" b="0" i="0" u="none" strike="noStrike" cap="none">
              <a:solidFill>
                <a:srgbClr val="FF00FF"/>
              </a:solidFill>
              <a:latin typeface="Lato"/>
              <a:ea typeface="Lato"/>
              <a:cs typeface="Lato"/>
              <a:sym typeface="Lato"/>
            </a:endParaRPr>
          </a:p>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00FF"/>
              </a:solidFill>
              <a:latin typeface="Lato"/>
              <a:ea typeface="Lato"/>
              <a:cs typeface="Lato"/>
              <a:sym typeface="Lato"/>
            </a:endParaRPr>
          </a:p>
          <a:p>
            <a:pPr marL="0" marR="0" lvl="0" indent="0" algn="l" rtl="0">
              <a:lnSpc>
                <a:spcPct val="100000"/>
              </a:lnSpc>
              <a:spcBef>
                <a:spcPts val="0"/>
              </a:spcBef>
              <a:spcAft>
                <a:spcPts val="0"/>
              </a:spcAft>
              <a:buClr>
                <a:srgbClr val="000000"/>
              </a:buClr>
              <a:buSzPts val="2000"/>
              <a:buFont typeface="Arial"/>
              <a:buNone/>
            </a:pPr>
            <a:r>
              <a:rPr lang="zh-TW" sz="2000" b="0" i="0" u="none" strike="noStrike" cap="none">
                <a:solidFill>
                  <a:srgbClr val="FF00FF"/>
                </a:solidFill>
                <a:latin typeface="Lato"/>
                <a:ea typeface="Lato"/>
                <a:cs typeface="Lato"/>
                <a:sym typeface="Lato"/>
              </a:rPr>
              <a:t> </a:t>
            </a:r>
            <a:r>
              <a:rPr lang="zh-TW" sz="2200" b="0" i="0" u="none" strike="noStrike" cap="none">
                <a:solidFill>
                  <a:srgbClr val="FF00FF"/>
                </a:solidFill>
                <a:latin typeface="Lato"/>
                <a:ea typeface="Lato"/>
                <a:cs typeface="Lato"/>
                <a:sym typeface="Lato"/>
              </a:rPr>
              <a:t>  </a:t>
            </a:r>
            <a:r>
              <a:rPr lang="zh-TW" sz="2200" b="1" i="0" u="none" strike="noStrike" cap="none">
                <a:solidFill>
                  <a:srgbClr val="FF00FF"/>
                </a:solidFill>
                <a:latin typeface="Lato"/>
                <a:ea typeface="Lato"/>
                <a:cs typeface="Lato"/>
                <a:sym typeface="Lato"/>
              </a:rPr>
              <a:t>=&gt; Further investigation !!</a:t>
            </a:r>
            <a:endParaRPr sz="1500" b="0" i="0" u="none" strike="noStrike" cap="none">
              <a:solidFill>
                <a:srgbClr val="FF00FF"/>
              </a:solidFill>
              <a:latin typeface="Lato"/>
              <a:ea typeface="Lato"/>
              <a:cs typeface="Lato"/>
              <a:sym typeface="Lato"/>
            </a:endParaRPr>
          </a:p>
        </p:txBody>
      </p:sp>
      <p:pic>
        <p:nvPicPr>
          <p:cNvPr id="284" name="Google Shape;284;p26"/>
          <p:cNvPicPr preferRelativeResize="0"/>
          <p:nvPr/>
        </p:nvPicPr>
        <p:blipFill rotWithShape="1">
          <a:blip r:embed="rId3">
            <a:alphaModFix/>
          </a:blip>
          <a:srcRect/>
          <a:stretch/>
        </p:blipFill>
        <p:spPr>
          <a:xfrm>
            <a:off x="203549" y="2141801"/>
            <a:ext cx="8492001" cy="1140300"/>
          </a:xfrm>
          <a:prstGeom prst="rect">
            <a:avLst/>
          </a:prstGeom>
          <a:noFill/>
          <a:ln>
            <a:noFill/>
          </a:ln>
        </p:spPr>
      </p:pic>
      <p:sp>
        <p:nvSpPr>
          <p:cNvPr id="285" name="Google Shape;285;p26"/>
          <p:cNvSpPr/>
          <p:nvPr/>
        </p:nvSpPr>
        <p:spPr>
          <a:xfrm>
            <a:off x="2531250" y="2905375"/>
            <a:ext cx="979236" cy="387396"/>
          </a:xfrm>
          <a:prstGeom prst="cloud">
            <a:avLst/>
          </a:prstGeom>
          <a:noFill/>
          <a:ln w="2857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86" name="Google Shape;286;p26"/>
          <p:cNvSpPr/>
          <p:nvPr/>
        </p:nvSpPr>
        <p:spPr>
          <a:xfrm>
            <a:off x="6299075" y="2547250"/>
            <a:ext cx="518700" cy="329400"/>
          </a:xfrm>
          <a:prstGeom prst="ellipse">
            <a:avLst/>
          </a:prstGeom>
          <a:noFill/>
          <a:ln w="19050" cap="flat" cmpd="sng">
            <a:solidFill>
              <a:srgbClr val="9FC5E8"/>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CFE2F3"/>
              </a:solidFill>
              <a:latin typeface="Lato"/>
              <a:ea typeface="Lato"/>
              <a:cs typeface="Lato"/>
              <a:sym typeface="Lato"/>
            </a:endParaRPr>
          </a:p>
        </p:txBody>
      </p:sp>
      <p:sp>
        <p:nvSpPr>
          <p:cNvPr id="287" name="Google Shape;287;p26"/>
          <p:cNvSpPr/>
          <p:nvPr/>
        </p:nvSpPr>
        <p:spPr>
          <a:xfrm>
            <a:off x="7073125" y="2905425"/>
            <a:ext cx="1530000" cy="387300"/>
          </a:xfrm>
          <a:prstGeom prst="ellipse">
            <a:avLst/>
          </a:prstGeom>
          <a:noFill/>
          <a:ln w="19050"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88" name="Google Shape;288;p26"/>
          <p:cNvSpPr/>
          <p:nvPr/>
        </p:nvSpPr>
        <p:spPr>
          <a:xfrm>
            <a:off x="6018550" y="1456175"/>
            <a:ext cx="1463400" cy="535200"/>
          </a:xfrm>
          <a:prstGeom prst="wedgeRectCallout">
            <a:avLst>
              <a:gd name="adj1" fmla="val -20833"/>
              <a:gd name="adj2" fmla="val 6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zh-TW" sz="1100" b="0" i="0" u="none" strike="noStrike" cap="none">
                <a:solidFill>
                  <a:srgbClr val="000000"/>
                </a:solidFill>
                <a:latin typeface="Lato"/>
                <a:ea typeface="Lato"/>
                <a:cs typeface="Lato"/>
                <a:sym typeface="Lato"/>
              </a:rPr>
              <a:t>Moederate but still limited to detect No-effect</a:t>
            </a:r>
            <a:endParaRPr sz="1100" b="0" i="0" u="none" strike="noStrike" cap="none">
              <a:solidFill>
                <a:srgbClr val="000000"/>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7"/>
          <p:cNvSpPr txBox="1">
            <a:spLocks noGrp="1"/>
          </p:cNvSpPr>
          <p:nvPr>
            <p:ph type="title"/>
          </p:nvPr>
        </p:nvSpPr>
        <p:spPr>
          <a:xfrm>
            <a:off x="509550" y="1502700"/>
            <a:ext cx="8124900" cy="17982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4800"/>
              <a:buNone/>
            </a:pPr>
            <a:r>
              <a:rPr lang="zh-TW">
                <a:latin typeface="Playfair Display"/>
                <a:ea typeface="Playfair Display"/>
                <a:cs typeface="Playfair Display"/>
                <a:sym typeface="Playfair Display"/>
              </a:rPr>
              <a:t>Thank You</a:t>
            </a:r>
            <a:endParaRPr>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509550" y="1423875"/>
            <a:ext cx="8124900" cy="1798200"/>
          </a:xfrm>
          <a:prstGeom prst="rect">
            <a:avLst/>
          </a:prstGeom>
          <a:noFill/>
          <a:ln>
            <a:noFill/>
          </a:ln>
        </p:spPr>
        <p:txBody>
          <a:bodyPr spcFirstLastPara="1" wrap="square" lIns="91425" tIns="91425" rIns="91425" bIns="91425" anchor="ctr" anchorCtr="0">
            <a:normAutofit/>
          </a:bodyPr>
          <a:lstStyle/>
          <a:p>
            <a:pPr marL="0" lvl="0" indent="0" algn="l" rtl="0">
              <a:lnSpc>
                <a:spcPct val="115000"/>
              </a:lnSpc>
              <a:spcBef>
                <a:spcPts val="0"/>
              </a:spcBef>
              <a:spcAft>
                <a:spcPts val="0"/>
              </a:spcAft>
              <a:buSzPts val="4800"/>
              <a:buNone/>
            </a:pPr>
            <a:r>
              <a:rPr lang="zh-TW" sz="4000">
                <a:latin typeface="Times New Roman"/>
                <a:ea typeface="Times New Roman"/>
                <a:cs typeface="Times New Roman"/>
                <a:sym typeface="Times New Roman"/>
              </a:rPr>
              <a:t>Statement of the Problem</a:t>
            </a:r>
            <a:endParaRPr sz="7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4"/>
          <p:cNvSpPr/>
          <p:nvPr/>
        </p:nvSpPr>
        <p:spPr>
          <a:xfrm>
            <a:off x="10850" y="1456175"/>
            <a:ext cx="9144000" cy="38118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77" name="Google Shape;77;p4"/>
          <p:cNvSpPr txBox="1">
            <a:spLocks noGrp="1"/>
          </p:cNvSpPr>
          <p:nvPr>
            <p:ph type="title"/>
          </p:nvPr>
        </p:nvSpPr>
        <p:spPr>
          <a:xfrm>
            <a:off x="408075" y="509125"/>
            <a:ext cx="8520600" cy="6261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a:t>Problem 1 : </a:t>
            </a:r>
            <a:endParaRPr/>
          </a:p>
        </p:txBody>
      </p:sp>
      <p:sp>
        <p:nvSpPr>
          <p:cNvPr id="78" name="Google Shape;78;p4"/>
          <p:cNvSpPr txBox="1"/>
          <p:nvPr/>
        </p:nvSpPr>
        <p:spPr>
          <a:xfrm>
            <a:off x="481825" y="2066525"/>
            <a:ext cx="7666500" cy="2591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000"/>
              <a:buFont typeface="Arial"/>
              <a:buNone/>
            </a:pPr>
            <a:r>
              <a:rPr lang="zh-TW" sz="2000" b="0" i="0" u="none" strike="noStrike" cap="none">
                <a:solidFill>
                  <a:srgbClr val="000000"/>
                </a:solidFill>
                <a:latin typeface="Times New Roman"/>
                <a:ea typeface="Times New Roman"/>
                <a:cs typeface="Times New Roman"/>
                <a:sym typeface="Times New Roman"/>
              </a:rPr>
              <a:t>Manual customer service is capital intensive due to the high workload to frequently replace and update the large variety of products.</a:t>
            </a:r>
            <a:endParaRPr sz="2600" b="0" i="0" u="none" strike="noStrike" cap="none">
              <a:solidFill>
                <a:schemeClr val="dk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5"/>
          <p:cNvSpPr/>
          <p:nvPr/>
        </p:nvSpPr>
        <p:spPr>
          <a:xfrm>
            <a:off x="10850" y="1456175"/>
            <a:ext cx="9144000" cy="38118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84" name="Google Shape;84;p5"/>
          <p:cNvSpPr txBox="1">
            <a:spLocks noGrp="1"/>
          </p:cNvSpPr>
          <p:nvPr>
            <p:ph type="title"/>
          </p:nvPr>
        </p:nvSpPr>
        <p:spPr>
          <a:xfrm>
            <a:off x="408075" y="509125"/>
            <a:ext cx="8520600" cy="6261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a:t>Problem 2 : </a:t>
            </a:r>
            <a:endParaRPr/>
          </a:p>
        </p:txBody>
      </p:sp>
      <p:sp>
        <p:nvSpPr>
          <p:cNvPr id="85" name="Google Shape;85;p5"/>
          <p:cNvSpPr txBox="1"/>
          <p:nvPr/>
        </p:nvSpPr>
        <p:spPr>
          <a:xfrm>
            <a:off x="481825" y="2066525"/>
            <a:ext cx="7666500" cy="2591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000"/>
              <a:buFont typeface="Arial"/>
              <a:buNone/>
            </a:pPr>
            <a:r>
              <a:rPr lang="zh-TW" sz="2000" b="0" i="0" u="none" strike="noStrike" cap="none">
                <a:solidFill>
                  <a:srgbClr val="000000"/>
                </a:solidFill>
                <a:latin typeface="Times New Roman"/>
                <a:ea typeface="Times New Roman"/>
                <a:cs typeface="Times New Roman"/>
                <a:sym typeface="Times New Roman"/>
              </a:rPr>
              <a:t>When the service personnel is offline, consumers can only wait when they face a problem.</a:t>
            </a:r>
            <a:endParaRPr sz="28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6"/>
          <p:cNvSpPr/>
          <p:nvPr/>
        </p:nvSpPr>
        <p:spPr>
          <a:xfrm>
            <a:off x="10850" y="1456175"/>
            <a:ext cx="9144000" cy="38118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91" name="Google Shape;91;p6"/>
          <p:cNvSpPr txBox="1">
            <a:spLocks noGrp="1"/>
          </p:cNvSpPr>
          <p:nvPr>
            <p:ph type="title"/>
          </p:nvPr>
        </p:nvSpPr>
        <p:spPr>
          <a:xfrm>
            <a:off x="408075" y="509125"/>
            <a:ext cx="8520600" cy="6261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a:t>Problem 3 : </a:t>
            </a:r>
            <a:endParaRPr/>
          </a:p>
        </p:txBody>
      </p:sp>
      <p:sp>
        <p:nvSpPr>
          <p:cNvPr id="92" name="Google Shape;92;p6"/>
          <p:cNvSpPr txBox="1"/>
          <p:nvPr/>
        </p:nvSpPr>
        <p:spPr>
          <a:xfrm>
            <a:off x="481825" y="2066525"/>
            <a:ext cx="8009100" cy="2591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000"/>
              <a:buFont typeface="Arial"/>
              <a:buNone/>
            </a:pPr>
            <a:r>
              <a:rPr lang="zh-TW" sz="2000" b="0" i="0" u="none" strike="noStrike" cap="none">
                <a:solidFill>
                  <a:srgbClr val="000000"/>
                </a:solidFill>
                <a:latin typeface="Times New Roman"/>
                <a:ea typeface="Times New Roman"/>
                <a:cs typeface="Times New Roman"/>
                <a:sym typeface="Times New Roman"/>
              </a:rPr>
              <a:t>The automated online customer service can provide order statistics to respond to after-sales service and answer product-related questions. If the latter is performed manually, it is difficult to achieve 100% accuracy, and there will be unavoidable operational errors in this highly repetitive process.</a:t>
            </a:r>
            <a:endParaRPr sz="20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000"/>
              <a:buFont typeface="Arial"/>
              <a:buNone/>
            </a:pPr>
            <a:endParaRPr sz="20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7"/>
          <p:cNvSpPr txBox="1">
            <a:spLocks noGrp="1"/>
          </p:cNvSpPr>
          <p:nvPr>
            <p:ph type="title"/>
          </p:nvPr>
        </p:nvSpPr>
        <p:spPr>
          <a:xfrm>
            <a:off x="509550" y="1423875"/>
            <a:ext cx="8124900" cy="1798200"/>
          </a:xfrm>
          <a:prstGeom prst="rect">
            <a:avLst/>
          </a:prstGeom>
          <a:noFill/>
          <a:ln>
            <a:noFill/>
          </a:ln>
        </p:spPr>
        <p:txBody>
          <a:bodyPr spcFirstLastPara="1" wrap="square" lIns="91425" tIns="91425" rIns="91425" bIns="91425" anchor="ctr" anchorCtr="0">
            <a:normAutofit/>
          </a:bodyPr>
          <a:lstStyle/>
          <a:p>
            <a:pPr marL="0" lvl="0" indent="0" algn="l" rtl="0">
              <a:lnSpc>
                <a:spcPct val="115000"/>
              </a:lnSpc>
              <a:spcBef>
                <a:spcPts val="0"/>
              </a:spcBef>
              <a:spcAft>
                <a:spcPts val="0"/>
              </a:spcAft>
              <a:buSzPts val="4800"/>
              <a:buNone/>
            </a:pPr>
            <a:r>
              <a:rPr lang="zh-TW" sz="4000">
                <a:latin typeface="Times New Roman"/>
                <a:ea typeface="Times New Roman"/>
                <a:cs typeface="Times New Roman"/>
                <a:sym typeface="Times New Roman"/>
              </a:rPr>
              <a:t>Research Questions, </a:t>
            </a:r>
            <a:endParaRPr sz="4000">
              <a:latin typeface="Times New Roman"/>
              <a:ea typeface="Times New Roman"/>
              <a:cs typeface="Times New Roman"/>
              <a:sym typeface="Times New Roman"/>
            </a:endParaRPr>
          </a:p>
          <a:p>
            <a:pPr marL="0" lvl="0" indent="0" algn="l" rtl="0">
              <a:lnSpc>
                <a:spcPct val="115000"/>
              </a:lnSpc>
              <a:spcBef>
                <a:spcPts val="0"/>
              </a:spcBef>
              <a:spcAft>
                <a:spcPts val="0"/>
              </a:spcAft>
              <a:buSzPts val="4800"/>
              <a:buNone/>
            </a:pPr>
            <a:r>
              <a:rPr lang="zh-TW" sz="4000">
                <a:latin typeface="Times New Roman"/>
                <a:ea typeface="Times New Roman"/>
                <a:cs typeface="Times New Roman"/>
                <a:sym typeface="Times New Roman"/>
              </a:rPr>
              <a:t>Hypotheses, and Effects</a:t>
            </a:r>
            <a:endParaRPr sz="4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8"/>
          <p:cNvSpPr txBox="1"/>
          <p:nvPr/>
        </p:nvSpPr>
        <p:spPr>
          <a:xfrm>
            <a:off x="-85950" y="2118750"/>
            <a:ext cx="9315900" cy="9060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15000"/>
              </a:lnSpc>
              <a:spcBef>
                <a:spcPts val="1200"/>
              </a:spcBef>
              <a:spcAft>
                <a:spcPts val="0"/>
              </a:spcAft>
              <a:buClr>
                <a:srgbClr val="000000"/>
              </a:buClr>
              <a:buSzPts val="2300"/>
              <a:buFont typeface="Arial"/>
              <a:buNone/>
            </a:pPr>
            <a:r>
              <a:rPr lang="zh-TW" sz="2300" b="1" i="0" u="none" strike="noStrike" cap="none">
                <a:solidFill>
                  <a:srgbClr val="434343"/>
                </a:solidFill>
                <a:latin typeface="Times New Roman"/>
                <a:ea typeface="Times New Roman"/>
                <a:cs typeface="Times New Roman"/>
                <a:sym typeface="Times New Roman"/>
              </a:rPr>
              <a:t>Compared to traditional human customer service, does the </a:t>
            </a:r>
            <a:endParaRPr sz="2300" b="1" i="0" u="none" strike="noStrike" cap="none">
              <a:solidFill>
                <a:srgbClr val="434343"/>
              </a:solidFill>
              <a:latin typeface="Times New Roman"/>
              <a:ea typeface="Times New Roman"/>
              <a:cs typeface="Times New Roman"/>
              <a:sym typeface="Times New Roman"/>
            </a:endParaRPr>
          </a:p>
          <a:p>
            <a:pPr marL="457200" marR="0" lvl="0" indent="-228600" algn="l" rtl="0">
              <a:lnSpc>
                <a:spcPct val="115000"/>
              </a:lnSpc>
              <a:spcBef>
                <a:spcPts val="1200"/>
              </a:spcBef>
              <a:spcAft>
                <a:spcPts val="0"/>
              </a:spcAft>
              <a:buClr>
                <a:srgbClr val="000000"/>
              </a:buClr>
              <a:buSzPts val="2300"/>
              <a:buFont typeface="Arial"/>
              <a:buNone/>
            </a:pPr>
            <a:r>
              <a:rPr lang="zh-TW" sz="2300" b="1" i="0" u="none" strike="noStrike" cap="none">
                <a:solidFill>
                  <a:srgbClr val="434343"/>
                </a:solidFill>
                <a:latin typeface="Times New Roman"/>
                <a:ea typeface="Times New Roman"/>
                <a:cs typeface="Times New Roman"/>
                <a:sym typeface="Times New Roman"/>
              </a:rPr>
              <a:t>application of the customer service chatting bot save more average </a:t>
            </a:r>
            <a:endParaRPr sz="2300" b="1" i="0" u="none" strike="noStrike" cap="none">
              <a:solidFill>
                <a:srgbClr val="434343"/>
              </a:solidFill>
              <a:latin typeface="Times New Roman"/>
              <a:ea typeface="Times New Roman"/>
              <a:cs typeface="Times New Roman"/>
              <a:sym typeface="Times New Roman"/>
            </a:endParaRPr>
          </a:p>
          <a:p>
            <a:pPr marL="457200" marR="0" lvl="0" indent="-228600" algn="l" rtl="0">
              <a:lnSpc>
                <a:spcPct val="115000"/>
              </a:lnSpc>
              <a:spcBef>
                <a:spcPts val="1200"/>
              </a:spcBef>
              <a:spcAft>
                <a:spcPts val="1200"/>
              </a:spcAft>
              <a:buClr>
                <a:srgbClr val="000000"/>
              </a:buClr>
              <a:buSzPts val="2300"/>
              <a:buFont typeface="Arial"/>
              <a:buNone/>
            </a:pPr>
            <a:r>
              <a:rPr lang="zh-TW" sz="2300" b="1" i="0" u="none" strike="noStrike" cap="none">
                <a:solidFill>
                  <a:srgbClr val="434343"/>
                </a:solidFill>
                <a:latin typeface="Times New Roman"/>
                <a:ea typeface="Times New Roman"/>
                <a:cs typeface="Times New Roman"/>
                <a:sym typeface="Times New Roman"/>
              </a:rPr>
              <a:t>waiting response time for the users?</a:t>
            </a:r>
            <a:endParaRPr sz="2900" b="1" i="0" u="none" strike="noStrike" cap="none">
              <a:solidFill>
                <a:srgbClr val="434343"/>
              </a:solidFill>
              <a:latin typeface="Lato"/>
              <a:ea typeface="Lato"/>
              <a:cs typeface="Lato"/>
              <a:sym typeface="Lato"/>
            </a:endParaRPr>
          </a:p>
        </p:txBody>
      </p:sp>
      <p:sp>
        <p:nvSpPr>
          <p:cNvPr id="103" name="Google Shape;103;p8"/>
          <p:cNvSpPr/>
          <p:nvPr/>
        </p:nvSpPr>
        <p:spPr>
          <a:xfrm>
            <a:off x="0" y="708575"/>
            <a:ext cx="1324200" cy="1312500"/>
          </a:xfrm>
          <a:prstGeom prst="flowChartDelay">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800"/>
              <a:buFont typeface="Arial"/>
              <a:buNone/>
            </a:pPr>
            <a:r>
              <a:rPr lang="zh-TW" sz="4800" b="0" i="0" u="none" strike="noStrike" cap="none">
                <a:solidFill>
                  <a:schemeClr val="lt1"/>
                </a:solidFill>
                <a:latin typeface="Playfair Display"/>
                <a:ea typeface="Playfair Display"/>
                <a:cs typeface="Playfair Display"/>
                <a:sym typeface="Playfair Display"/>
              </a:rPr>
              <a:t>1.</a:t>
            </a:r>
            <a:endParaRPr sz="4800" b="0" i="0" u="none" strike="noStrike" cap="none">
              <a:solidFill>
                <a:schemeClr val="lt1"/>
              </a:solidFill>
              <a:latin typeface="Playfair Display"/>
              <a:ea typeface="Playfair Display"/>
              <a:cs typeface="Playfair Display"/>
              <a:sym typeface="Playfair Display"/>
            </a:endParaRPr>
          </a:p>
        </p:txBody>
      </p:sp>
      <p:pic>
        <p:nvPicPr>
          <p:cNvPr id="104" name="Google Shape;104;p8"/>
          <p:cNvPicPr preferRelativeResize="0"/>
          <p:nvPr/>
        </p:nvPicPr>
        <p:blipFill rotWithShape="1">
          <a:blip r:embed="rId3">
            <a:alphaModFix/>
          </a:blip>
          <a:srcRect/>
          <a:stretch/>
        </p:blipFill>
        <p:spPr>
          <a:xfrm>
            <a:off x="4702325" y="4167100"/>
            <a:ext cx="3849000" cy="502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9"/>
          <p:cNvSpPr txBox="1"/>
          <p:nvPr/>
        </p:nvSpPr>
        <p:spPr>
          <a:xfrm>
            <a:off x="0" y="2118750"/>
            <a:ext cx="9315900" cy="9060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15000"/>
              </a:lnSpc>
              <a:spcBef>
                <a:spcPts val="1200"/>
              </a:spcBef>
              <a:spcAft>
                <a:spcPts val="0"/>
              </a:spcAft>
              <a:buClr>
                <a:srgbClr val="000000"/>
              </a:buClr>
              <a:buSzPts val="2400"/>
              <a:buFont typeface="Arial"/>
              <a:buNone/>
            </a:pPr>
            <a:r>
              <a:rPr lang="zh-TW" sz="2400" b="1" i="0" u="none" strike="noStrike" cap="none">
                <a:solidFill>
                  <a:srgbClr val="2D3B45"/>
                </a:solidFill>
                <a:highlight>
                  <a:srgbClr val="FFFFFF"/>
                </a:highlight>
                <a:latin typeface="Times New Roman"/>
                <a:ea typeface="Times New Roman"/>
                <a:cs typeface="Times New Roman"/>
                <a:sym typeface="Times New Roman"/>
              </a:rPr>
              <a:t>Compared to traditional human customer service, does the</a:t>
            </a:r>
            <a:endParaRPr sz="2400" b="1" i="0" u="none" strike="noStrike" cap="none">
              <a:solidFill>
                <a:srgbClr val="2D3B45"/>
              </a:solidFill>
              <a:highlight>
                <a:srgbClr val="FFFFFF"/>
              </a:highlight>
              <a:latin typeface="Times New Roman"/>
              <a:ea typeface="Times New Roman"/>
              <a:cs typeface="Times New Roman"/>
              <a:sym typeface="Times New Roman"/>
            </a:endParaRPr>
          </a:p>
          <a:p>
            <a:pPr marL="457200" marR="0" lvl="0" indent="-228600" algn="l" rtl="0">
              <a:lnSpc>
                <a:spcPct val="115000"/>
              </a:lnSpc>
              <a:spcBef>
                <a:spcPts val="1200"/>
              </a:spcBef>
              <a:spcAft>
                <a:spcPts val="0"/>
              </a:spcAft>
              <a:buClr>
                <a:srgbClr val="000000"/>
              </a:buClr>
              <a:buSzPts val="2400"/>
              <a:buFont typeface="Arial"/>
              <a:buNone/>
            </a:pPr>
            <a:r>
              <a:rPr lang="zh-TW" sz="2400" b="1" i="0" u="none" strike="noStrike" cap="none">
                <a:solidFill>
                  <a:srgbClr val="2D3B45"/>
                </a:solidFill>
                <a:highlight>
                  <a:srgbClr val="FFFFFF"/>
                </a:highlight>
                <a:latin typeface="Times New Roman"/>
                <a:ea typeface="Times New Roman"/>
                <a:cs typeface="Times New Roman"/>
                <a:sym typeface="Times New Roman"/>
              </a:rPr>
              <a:t>application of the customer service chatting bot decline the </a:t>
            </a:r>
            <a:endParaRPr sz="2400" b="1" i="0" u="none" strike="noStrike" cap="none">
              <a:solidFill>
                <a:srgbClr val="2D3B45"/>
              </a:solidFill>
              <a:highlight>
                <a:srgbClr val="FFFFFF"/>
              </a:highlight>
              <a:latin typeface="Times New Roman"/>
              <a:ea typeface="Times New Roman"/>
              <a:cs typeface="Times New Roman"/>
              <a:sym typeface="Times New Roman"/>
            </a:endParaRPr>
          </a:p>
          <a:p>
            <a:pPr marL="457200" marR="0" lvl="0" indent="-228600" algn="l" rtl="0">
              <a:lnSpc>
                <a:spcPct val="115000"/>
              </a:lnSpc>
              <a:spcBef>
                <a:spcPts val="1200"/>
              </a:spcBef>
              <a:spcAft>
                <a:spcPts val="1200"/>
              </a:spcAft>
              <a:buClr>
                <a:srgbClr val="000000"/>
              </a:buClr>
              <a:buSzPts val="2400"/>
              <a:buFont typeface="Arial"/>
              <a:buNone/>
            </a:pPr>
            <a:r>
              <a:rPr lang="zh-TW" sz="2400" b="1" i="0" u="none" strike="noStrike" cap="none">
                <a:solidFill>
                  <a:srgbClr val="2D3B45"/>
                </a:solidFill>
                <a:highlight>
                  <a:srgbClr val="FFFFFF"/>
                </a:highlight>
                <a:latin typeface="Times New Roman"/>
                <a:ea typeface="Times New Roman"/>
                <a:cs typeface="Times New Roman"/>
                <a:sym typeface="Times New Roman"/>
              </a:rPr>
              <a:t>error rate for resolving customer cases?</a:t>
            </a:r>
            <a:endParaRPr sz="2400" b="1" i="0" u="none" strike="noStrike" cap="none">
              <a:solidFill>
                <a:srgbClr val="434343"/>
              </a:solidFill>
              <a:latin typeface="Lato"/>
              <a:ea typeface="Lato"/>
              <a:cs typeface="Lato"/>
              <a:sym typeface="Lato"/>
            </a:endParaRPr>
          </a:p>
        </p:txBody>
      </p:sp>
      <p:sp>
        <p:nvSpPr>
          <p:cNvPr id="110" name="Google Shape;110;p9"/>
          <p:cNvSpPr/>
          <p:nvPr/>
        </p:nvSpPr>
        <p:spPr>
          <a:xfrm>
            <a:off x="0" y="708575"/>
            <a:ext cx="1324200" cy="1312500"/>
          </a:xfrm>
          <a:prstGeom prst="flowChartDelay">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800"/>
              <a:buFont typeface="Arial"/>
              <a:buNone/>
            </a:pPr>
            <a:r>
              <a:rPr lang="zh-TW" sz="4800" b="0" i="0" u="none" strike="noStrike" cap="none">
                <a:solidFill>
                  <a:schemeClr val="lt1"/>
                </a:solidFill>
                <a:latin typeface="Playfair Display"/>
                <a:ea typeface="Playfair Display"/>
                <a:cs typeface="Playfair Display"/>
                <a:sym typeface="Playfair Display"/>
              </a:rPr>
              <a:t>2.</a:t>
            </a:r>
            <a:endParaRPr sz="4800" b="0" i="0" u="none" strike="noStrike" cap="none">
              <a:solidFill>
                <a:schemeClr val="lt1"/>
              </a:solidFill>
              <a:latin typeface="Playfair Display"/>
              <a:ea typeface="Playfair Display"/>
              <a:cs typeface="Playfair Display"/>
              <a:sym typeface="Playfair Display"/>
            </a:endParaRPr>
          </a:p>
        </p:txBody>
      </p:sp>
      <p:pic>
        <p:nvPicPr>
          <p:cNvPr id="111" name="Google Shape;111;p9"/>
          <p:cNvPicPr preferRelativeResize="0"/>
          <p:nvPr/>
        </p:nvPicPr>
        <p:blipFill rotWithShape="1">
          <a:blip r:embed="rId3">
            <a:alphaModFix/>
          </a:blip>
          <a:srcRect/>
          <a:stretch/>
        </p:blipFill>
        <p:spPr>
          <a:xfrm>
            <a:off x="4798800" y="4218100"/>
            <a:ext cx="3841751" cy="511450"/>
          </a:xfrm>
          <a:prstGeom prst="rect">
            <a:avLst/>
          </a:prstGeom>
          <a:noFill/>
          <a:ln>
            <a:noFill/>
          </a:ln>
        </p:spPr>
      </p:pic>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1605</Words>
  <Application>Microsoft Office PowerPoint</Application>
  <PresentationFormat>如螢幕大小 (16:9)</PresentationFormat>
  <Paragraphs>187</Paragraphs>
  <Slides>26</Slides>
  <Notes>26</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26</vt:i4>
      </vt:variant>
    </vt:vector>
  </HeadingPairs>
  <TitlesOfParts>
    <vt:vector size="31" baseType="lpstr">
      <vt:lpstr>Arial</vt:lpstr>
      <vt:lpstr>Lato</vt:lpstr>
      <vt:lpstr>Times New Roman</vt:lpstr>
      <vt:lpstr>Playfair Display</vt:lpstr>
      <vt:lpstr>Coral</vt:lpstr>
      <vt:lpstr>AI vs. Human in Customer Service</vt:lpstr>
      <vt:lpstr>Story about .. </vt:lpstr>
      <vt:lpstr>Statement of the Problem</vt:lpstr>
      <vt:lpstr>Problem 1 : </vt:lpstr>
      <vt:lpstr>Problem 2 : </vt:lpstr>
      <vt:lpstr>Problem 3 : </vt:lpstr>
      <vt:lpstr>Research Questions,  Hypotheses, and Effects</vt:lpstr>
      <vt:lpstr>PowerPoint 簡報</vt:lpstr>
      <vt:lpstr>PowerPoint 簡報</vt:lpstr>
      <vt:lpstr>PowerPoint 簡報</vt:lpstr>
      <vt:lpstr>Importance of the Study  and Social Impact</vt:lpstr>
      <vt:lpstr>PowerPoint 簡報</vt:lpstr>
      <vt:lpstr>Research Plan</vt:lpstr>
      <vt:lpstr>PowerPoint 簡報</vt:lpstr>
      <vt:lpstr>PowerPoint 簡報</vt:lpstr>
      <vt:lpstr>PowerPoint 簡報</vt:lpstr>
      <vt:lpstr>PowerPoint 簡報</vt:lpstr>
      <vt:lpstr>PowerPoint 簡報</vt:lpstr>
      <vt:lpstr>Simulation &amp; Statistical Analysis Two-sample t-test</vt:lpstr>
      <vt:lpstr>Sample Size Calculation using R</vt:lpstr>
      <vt:lpstr>Simulation for No Effect</vt:lpstr>
      <vt:lpstr>Simulation for Expected Effect</vt:lpstr>
      <vt:lpstr>Research Question 1 Results:</vt:lpstr>
      <vt:lpstr>Research Question 2 Results:</vt:lpstr>
      <vt:lpstr>Research Question 3 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customer service vs. Chatbot</dc:title>
  <dc:creator>User</dc:creator>
  <cp:lastModifiedBy>雁苹 Yu</cp:lastModifiedBy>
  <cp:revision>2</cp:revision>
  <dcterms:modified xsi:type="dcterms:W3CDTF">2024-01-09T21:53:46Z</dcterms:modified>
</cp:coreProperties>
</file>