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7" r:id="rId3"/>
    <p:sldId id="269" r:id="rId4"/>
    <p:sldId id="270" r:id="rId5"/>
    <p:sldId id="274" r:id="rId6"/>
    <p:sldId id="443" r:id="rId7"/>
    <p:sldId id="444" r:id="rId8"/>
    <p:sldId id="445" r:id="rId9"/>
    <p:sldId id="446" r:id="rId10"/>
    <p:sldId id="447" r:id="rId11"/>
    <p:sldId id="41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56"/>
  </p:normalViewPr>
  <p:slideViewPr>
    <p:cSldViewPr snapToGrid="0">
      <p:cViewPr>
        <p:scale>
          <a:sx n="77" d="100"/>
          <a:sy n="77"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D9AA6-5A4F-41FE-9FA0-558FB29FFCAE}" type="datetimeFigureOut">
              <a:rPr lang="zh-TW" altLang="en-US" smtClean="0"/>
              <a:t>2024/5/5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20D5-EA5E-478C-BC2D-2513C1458496}" type="slidenum">
              <a:rPr lang="zh-TW" altLang="en-US" smtClean="0"/>
              <a:t>‹#›</a:t>
            </a:fld>
            <a:endParaRPr lang="zh-TW" altLang="en-US"/>
          </a:p>
        </p:txBody>
      </p:sp>
    </p:spTree>
    <p:extLst>
      <p:ext uri="{BB962C8B-B14F-4D97-AF65-F5344CB8AC3E}">
        <p14:creationId xmlns:p14="http://schemas.microsoft.com/office/powerpoint/2010/main" val="39287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764DE79-268F-4C1A-8933-263129D2AF90}"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751661" cy="2554545"/>
          </a:xfrm>
          <a:prstGeom prst="rect">
            <a:avLst/>
          </a:prstGeom>
          <a:solidFill>
            <a:srgbClr val="3B3B3B"/>
          </a:solidFill>
        </p:spPr>
        <p:txBody>
          <a:bodyPr wrap="none" rtlCol="0">
            <a:spAutoFit/>
          </a:bodyPr>
          <a:lstStyle/>
          <a:p>
            <a:r>
              <a:rPr lang="en-US" sz="4000" dirty="0">
                <a:solidFill>
                  <a:srgbClr val="FF6600"/>
                </a:solidFill>
              </a:rPr>
              <a:t>Machine Learning &amp; Deep Learning Model Building</a:t>
            </a:r>
          </a:p>
          <a:p>
            <a:r>
              <a:rPr lang="en-US" altLang="zh-TW" sz="3600" dirty="0">
                <a:solidFill>
                  <a:srgbClr val="FF6600"/>
                </a:solidFill>
              </a:rPr>
              <a:t>Retail Forecasting Case</a:t>
            </a:r>
          </a:p>
          <a:p>
            <a:endParaRPr lang="en-US" sz="3600" dirty="0">
              <a:solidFill>
                <a:srgbClr val="FF6600"/>
              </a:solidFill>
            </a:endParaRPr>
          </a:p>
          <a:p>
            <a:r>
              <a:rPr lang="en-US" sz="2400" b="1" dirty="0">
                <a:solidFill>
                  <a:srgbClr val="FF6600"/>
                </a:solidFill>
              </a:rPr>
              <a:t>Apr-29-2024</a:t>
            </a:r>
          </a:p>
          <a:p>
            <a:r>
              <a:rPr lang="en-US" sz="2400" b="1" dirty="0">
                <a:solidFill>
                  <a:srgbClr val="FF6600"/>
                </a:solidFill>
              </a:rPr>
              <a:t>Yan-Ping Yu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SKU6</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3677910056"/>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0.5515</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EF9EAE0A-F37F-0442-8A3E-A56C23C2D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68167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22293-B72D-BB4B-4595-E453C40F19EF}"/>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BBE0D04-6B7D-421A-9151-3C28E650B21A}"/>
              </a:ext>
            </a:extLst>
          </p:cNvPr>
          <p:cNvSpPr>
            <a:spLocks noGrp="1"/>
          </p:cNvSpPr>
          <p:nvPr>
            <p:ph idx="1"/>
          </p:nvPr>
        </p:nvSpPr>
        <p:spPr>
          <a:xfrm>
            <a:off x="838200" y="1768245"/>
            <a:ext cx="10515600" cy="4773842"/>
          </a:xfrm>
        </p:spPr>
        <p:txBody>
          <a:bodyPr>
            <a:normAutofit/>
          </a:bodyPr>
          <a:lstStyle/>
          <a:p>
            <a:pPr>
              <a:lnSpc>
                <a:spcPct val="150000"/>
              </a:lnSpc>
            </a:pPr>
            <a:r>
              <a:rPr lang="en-US" altLang="zh-TW" sz="1800" b="1" dirty="0"/>
              <a:t>Linear Regression Dominance: </a:t>
            </a:r>
            <a:r>
              <a:rPr lang="en-US" altLang="zh-TW" sz="1800" dirty="0"/>
              <a:t>The Linear Regression model consistently outperforms other models across all SKUs with an accuracy around 0.9881, which suggests that the relationships between the predictive factors and the outcomes are well-approximated by a linear model in this case.</a:t>
            </a:r>
          </a:p>
          <a:p>
            <a:pPr marL="0" indent="0">
              <a:lnSpc>
                <a:spcPct val="150000"/>
              </a:lnSpc>
              <a:buNone/>
            </a:pPr>
            <a:endParaRPr lang="en-US" altLang="zh-TW" sz="1800" dirty="0"/>
          </a:p>
          <a:p>
            <a:pPr>
              <a:lnSpc>
                <a:spcPct val="150000"/>
              </a:lnSpc>
            </a:pPr>
            <a:r>
              <a:rPr lang="en-US" altLang="zh-TW" sz="1800" b="1" dirty="0"/>
              <a:t>Poor Performance of Advanced Models: </a:t>
            </a:r>
            <a:r>
              <a:rPr lang="en-US" altLang="zh-TW" sz="1800" dirty="0"/>
              <a:t>More complex models did not perform as well, with particularly low accuracy for LSTM and varying degrees of success with ARIMA. This could indicate overfitting, or that these models may not have been optimally tuned or were not suitable for the type of data or problem statement.</a:t>
            </a:r>
          </a:p>
        </p:txBody>
      </p:sp>
      <p:sp>
        <p:nvSpPr>
          <p:cNvPr id="4" name="Title 1">
            <a:extLst>
              <a:ext uri="{FF2B5EF4-FFF2-40B4-BE49-F238E27FC236}">
                <a16:creationId xmlns:a16="http://schemas.microsoft.com/office/drawing/2014/main" id="{3BF4E5F5-FCA4-274D-1A0D-241E1491C66A}"/>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8D9BCA3F-16B5-F417-E4CA-C73677002AB1}"/>
              </a:ext>
            </a:extLst>
          </p:cNvPr>
          <p:cNvSpPr>
            <a:spLocks noGrp="1"/>
          </p:cNvSpPr>
          <p:nvPr>
            <p:ph type="title"/>
          </p:nvPr>
        </p:nvSpPr>
        <p:spPr>
          <a:xfrm>
            <a:off x="495302" y="315913"/>
            <a:ext cx="7398396" cy="962932"/>
          </a:xfrm>
        </p:spPr>
        <p:txBody>
          <a:bodyPr>
            <a:normAutofit fontScale="90000"/>
          </a:bodyPr>
          <a:lstStyle/>
          <a:p>
            <a:r>
              <a:rPr lang="en-US" altLang="zh-TW" b="1" dirty="0">
                <a:solidFill>
                  <a:srgbClr val="FF6600"/>
                </a:solidFill>
                <a:latin typeface="+mn-lt"/>
              </a:rPr>
              <a:t>Conclusion &amp; Recommendation</a:t>
            </a:r>
            <a:endParaRPr lang="zh-TW" altLang="en-US" b="1" dirty="0">
              <a:solidFill>
                <a:srgbClr val="FF6600"/>
              </a:solidFill>
              <a:latin typeface="+mn-lt"/>
            </a:endParaRPr>
          </a:p>
        </p:txBody>
      </p:sp>
      <p:sp>
        <p:nvSpPr>
          <p:cNvPr id="10" name="文字方塊 9">
            <a:extLst>
              <a:ext uri="{FF2B5EF4-FFF2-40B4-BE49-F238E27FC236}">
                <a16:creationId xmlns:a16="http://schemas.microsoft.com/office/drawing/2014/main" id="{66924E36-F64A-1839-DDB2-29C565BD5B6F}"/>
              </a:ext>
            </a:extLst>
          </p:cNvPr>
          <p:cNvSpPr txBox="1"/>
          <p:nvPr/>
        </p:nvSpPr>
        <p:spPr>
          <a:xfrm>
            <a:off x="1082349" y="5807047"/>
            <a:ext cx="10515599" cy="707886"/>
          </a:xfrm>
          <a:prstGeom prst="rect">
            <a:avLst/>
          </a:prstGeom>
          <a:noFill/>
        </p:spPr>
        <p:txBody>
          <a:bodyPr wrap="square">
            <a:spAutoFit/>
          </a:bodyPr>
          <a:lstStyle/>
          <a:p>
            <a:pPr algn="l"/>
            <a:r>
              <a:rPr lang="en-US" altLang="zh-TW" sz="2000" b="1" i="0" dirty="0">
                <a:effectLst/>
                <a:latin typeface="system-ui"/>
              </a:rPr>
              <a:t>On the basis of above points, </a:t>
            </a:r>
          </a:p>
          <a:p>
            <a:pPr algn="l"/>
            <a:r>
              <a:rPr lang="en-US" altLang="zh-TW" sz="2000" b="1" i="0" dirty="0">
                <a:effectLst/>
                <a:latin typeface="system-ui"/>
              </a:rPr>
              <a:t>we recommend using </a:t>
            </a:r>
            <a:r>
              <a:rPr lang="en-US" altLang="zh-TW" sz="2000" b="1" i="0" dirty="0">
                <a:effectLst/>
                <a:highlight>
                  <a:srgbClr val="FFFF00"/>
                </a:highlight>
                <a:latin typeface="system-ui"/>
              </a:rPr>
              <a:t>Linear Regression Model </a:t>
            </a:r>
            <a:r>
              <a:rPr lang="en-US" altLang="zh-TW" sz="2000" b="1" i="0" dirty="0">
                <a:effectLst/>
                <a:latin typeface="system-ui"/>
              </a:rPr>
              <a:t>to forecast the demand of the product every week</a:t>
            </a:r>
          </a:p>
        </p:txBody>
      </p:sp>
    </p:spTree>
    <p:extLst>
      <p:ext uri="{BB962C8B-B14F-4D97-AF65-F5344CB8AC3E}">
        <p14:creationId xmlns:p14="http://schemas.microsoft.com/office/powerpoint/2010/main" val="367573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Model Building and Forecast</a:t>
            </a:r>
          </a:p>
          <a:p>
            <a:pPr algn="just"/>
            <a:r>
              <a:rPr lang="en-US" sz="2800" dirty="0">
                <a:solidFill>
                  <a:srgbClr val="FF6600"/>
                </a:solidFill>
              </a:rPr>
              <a:t>         Conclusions &amp;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52D9731-BB5F-32E1-7C22-815745FF2304}"/>
              </a:ext>
            </a:extLst>
          </p:cNvPr>
          <p:cNvSpPr>
            <a:spLocks noGrp="1"/>
          </p:cNvSpPr>
          <p:nvPr>
            <p:ph idx="1"/>
          </p:nvPr>
        </p:nvSpPr>
        <p:spPr>
          <a:xfrm>
            <a:off x="838200" y="2095500"/>
            <a:ext cx="10515600" cy="4675416"/>
          </a:xfrm>
        </p:spPr>
        <p:txBody>
          <a:bodyPr>
            <a:normAutofit/>
          </a:bodyPr>
          <a:lstStyle/>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The large company that is into the beverages business in Australia. They sell their products through various super-markets and also engage in heavy promotions throughout the year. Their demand is also influenced by various factors like holiday, seasonality. They needed forecast of each of products at item level every week in weekly buckets. </a:t>
            </a:r>
            <a:endParaRPr lang="en-US" altLang="zh-TW" sz="1800" dirty="0"/>
          </a:p>
          <a:p>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This initiative is driven by the need to analyze historical time series data, incorporating various factors that influence demand, to forecast the quantity of items required by customers each week.</a:t>
            </a:r>
            <a:endParaRPr lang="en-US" altLang="zh-TW" sz="1800" dirty="0"/>
          </a:p>
        </p:txBody>
      </p:sp>
      <p:sp>
        <p:nvSpPr>
          <p:cNvPr id="4" name="Title 1">
            <a:extLst>
              <a:ext uri="{FF2B5EF4-FFF2-40B4-BE49-F238E27FC236}">
                <a16:creationId xmlns:a16="http://schemas.microsoft.com/office/drawing/2014/main" id="{95BBBE56-9D25-AAC8-0468-3AD42C65B7ED}"/>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C4AFB22B-8E42-376D-976B-85EB754AA1F1}"/>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Executive Summary</a:t>
            </a:r>
            <a:endParaRPr lang="zh-TW" altLang="en-US" b="1" dirty="0">
              <a:solidFill>
                <a:srgbClr val="FF6600"/>
              </a:solidFill>
              <a:latin typeface="+mn-lt"/>
            </a:endParaRPr>
          </a:p>
        </p:txBody>
      </p:sp>
    </p:spTree>
    <p:extLst>
      <p:ext uri="{BB962C8B-B14F-4D97-AF65-F5344CB8AC3E}">
        <p14:creationId xmlns:p14="http://schemas.microsoft.com/office/powerpoint/2010/main" val="42547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871D7-5A5C-7B28-2536-068FF6D87A3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6B0812B-4614-E1AE-5CF5-653E8D58C32C}"/>
              </a:ext>
            </a:extLst>
          </p:cNvPr>
          <p:cNvSpPr>
            <a:spLocks noGrp="1"/>
          </p:cNvSpPr>
          <p:nvPr>
            <p:ph idx="1"/>
          </p:nvPr>
        </p:nvSpPr>
        <p:spPr>
          <a:xfrm>
            <a:off x="838200" y="2449286"/>
            <a:ext cx="10515600" cy="4321630"/>
          </a:xfrm>
        </p:spPr>
        <p:txBody>
          <a:bodyPr>
            <a:normAutofit/>
          </a:bodyPr>
          <a:lstStyle/>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The primary challenge is to develop multivariate forecasting models, utilizing machine learning or deep learning techniques, to accurately predict weekly demand for their products. </a:t>
            </a:r>
            <a:endParaRPr lang="en-US" altLang="zh-TW" sz="1800" dirty="0"/>
          </a:p>
        </p:txBody>
      </p:sp>
      <p:sp>
        <p:nvSpPr>
          <p:cNvPr id="4" name="Title 1">
            <a:extLst>
              <a:ext uri="{FF2B5EF4-FFF2-40B4-BE49-F238E27FC236}">
                <a16:creationId xmlns:a16="http://schemas.microsoft.com/office/drawing/2014/main" id="{5C974E4E-9513-E1A0-939C-200194B94F87}"/>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9C5A39EE-BF5D-4B1A-4775-C493BA375A59}"/>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Problem of Statement</a:t>
            </a:r>
            <a:endParaRPr lang="zh-TW" altLang="en-US" b="1" dirty="0">
              <a:solidFill>
                <a:srgbClr val="FF6600"/>
              </a:solidFill>
              <a:latin typeface="+mn-lt"/>
            </a:endParaRPr>
          </a:p>
        </p:txBody>
      </p:sp>
    </p:spTree>
    <p:extLst>
      <p:ext uri="{BB962C8B-B14F-4D97-AF65-F5344CB8AC3E}">
        <p14:creationId xmlns:p14="http://schemas.microsoft.com/office/powerpoint/2010/main" val="204870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SKU1</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pic>
        <p:nvPicPr>
          <p:cNvPr id="27" name="圖片 26">
            <a:extLst>
              <a:ext uri="{FF2B5EF4-FFF2-40B4-BE49-F238E27FC236}">
                <a16:creationId xmlns:a16="http://schemas.microsoft.com/office/drawing/2014/main" id="{C7B1E498-CE93-2223-76E9-CFF68F39E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4760"/>
            <a:ext cx="12192000" cy="4064000"/>
          </a:xfrm>
          <a:prstGeom prst="rect">
            <a:avLst/>
          </a:prstGeom>
        </p:spPr>
      </p:pic>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3403922651"/>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-0.2110</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spTree>
    <p:extLst>
      <p:ext uri="{BB962C8B-B14F-4D97-AF65-F5344CB8AC3E}">
        <p14:creationId xmlns:p14="http://schemas.microsoft.com/office/powerpoint/2010/main" val="27460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SKU2</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2983179203"/>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0.3383</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9720149E-CB93-61D3-0795-617830482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388614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SKU3</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2227229136"/>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0.3504</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68C03ADD-9C2F-44DE-885A-AB7F87870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262599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SKU4</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2058383850"/>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0.3893</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7D14DB47-8587-377E-8072-2242967DE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07493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SKU5</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2826072794"/>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0.0660</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35EBBA95-5C03-70E8-59CA-A53AC76C1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35856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Office 佈景主題">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2263</TotalTime>
  <Words>477</Words>
  <Application>Microsoft Office PowerPoint</Application>
  <PresentationFormat>寬螢幕</PresentationFormat>
  <Paragraphs>144</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Rajdhani</vt:lpstr>
      <vt:lpstr>system-ui</vt:lpstr>
      <vt:lpstr>Arial</vt:lpstr>
      <vt:lpstr>Calibri</vt:lpstr>
      <vt:lpstr>Calibri Light</vt:lpstr>
      <vt:lpstr>Office 佈景主題</vt:lpstr>
      <vt:lpstr>PowerPoint 簡報</vt:lpstr>
      <vt:lpstr>   Agenda</vt:lpstr>
      <vt:lpstr>Executive Summary</vt:lpstr>
      <vt:lpstr>Problem of Statement</vt:lpstr>
      <vt:lpstr>Model Forecast for SKU1</vt:lpstr>
      <vt:lpstr>Model Forecast for SKU2</vt:lpstr>
      <vt:lpstr>Model Forecast for SKU3</vt:lpstr>
      <vt:lpstr>Model Forecast for SKU4</vt:lpstr>
      <vt:lpstr>Model Forecast for SKU5</vt:lpstr>
      <vt:lpstr>Model Forecast for SKU6</vt:lpstr>
      <vt:lpstr>Conclusion &amp; Recommendation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雁苹 Yu</dc:creator>
  <cp:lastModifiedBy>雁苹 Yu</cp:lastModifiedBy>
  <cp:revision>250</cp:revision>
  <dcterms:created xsi:type="dcterms:W3CDTF">2024-02-20T19:26:29Z</dcterms:created>
  <dcterms:modified xsi:type="dcterms:W3CDTF">2024-05-06T06:57:46Z</dcterms:modified>
</cp:coreProperties>
</file>