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7" r:id="rId3"/>
    <p:sldId id="269" r:id="rId4"/>
    <p:sldId id="270" r:id="rId5"/>
    <p:sldId id="274" r:id="rId6"/>
    <p:sldId id="425" r:id="rId7"/>
    <p:sldId id="426" r:id="rId8"/>
    <p:sldId id="434" r:id="rId9"/>
    <p:sldId id="435" r:id="rId10"/>
    <p:sldId id="436" r:id="rId11"/>
    <p:sldId id="431" r:id="rId12"/>
    <p:sldId id="437" r:id="rId13"/>
    <p:sldId id="439" r:id="rId14"/>
    <p:sldId id="440" r:id="rId15"/>
    <p:sldId id="432" r:id="rId16"/>
    <p:sldId id="441" r:id="rId17"/>
    <p:sldId id="419" r:id="rId18"/>
    <p:sldId id="44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p:scale>
          <a:sx n="79" d="100"/>
          <a:sy n="79" d="100"/>
        </p:scale>
        <p:origin x="55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D9AA6-5A4F-41FE-9FA0-558FB29FFCAE}" type="datetimeFigureOut">
              <a:rPr lang="zh-TW" altLang="en-US" smtClean="0"/>
              <a:t>2024/4/29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20D5-EA5E-478C-BC2D-2513C1458496}" type="slidenum">
              <a:rPr lang="zh-TW" altLang="en-US" smtClean="0"/>
              <a:t>‹#›</a:t>
            </a:fld>
            <a:endParaRPr lang="zh-TW" altLang="en-US"/>
          </a:p>
        </p:txBody>
      </p:sp>
    </p:spTree>
    <p:extLst>
      <p:ext uri="{BB962C8B-B14F-4D97-AF65-F5344CB8AC3E}">
        <p14:creationId xmlns:p14="http://schemas.microsoft.com/office/powerpoint/2010/main" val="39287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11</a:t>
            </a:fld>
            <a:endParaRPr lang="zh-TW" altLang="en-US"/>
          </a:p>
        </p:txBody>
      </p:sp>
    </p:spTree>
    <p:extLst>
      <p:ext uri="{BB962C8B-B14F-4D97-AF65-F5344CB8AC3E}">
        <p14:creationId xmlns:p14="http://schemas.microsoft.com/office/powerpoint/2010/main" val="18072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12</a:t>
            </a:fld>
            <a:endParaRPr lang="zh-TW" altLang="en-US"/>
          </a:p>
        </p:txBody>
      </p:sp>
    </p:spTree>
    <p:extLst>
      <p:ext uri="{BB962C8B-B14F-4D97-AF65-F5344CB8AC3E}">
        <p14:creationId xmlns:p14="http://schemas.microsoft.com/office/powerpoint/2010/main" val="4037891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13</a:t>
            </a:fld>
            <a:endParaRPr lang="zh-TW" altLang="en-US"/>
          </a:p>
        </p:txBody>
      </p:sp>
    </p:spTree>
    <p:extLst>
      <p:ext uri="{BB962C8B-B14F-4D97-AF65-F5344CB8AC3E}">
        <p14:creationId xmlns:p14="http://schemas.microsoft.com/office/powerpoint/2010/main" val="302630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14</a:t>
            </a:fld>
            <a:endParaRPr lang="zh-TW" altLang="en-US"/>
          </a:p>
        </p:txBody>
      </p:sp>
    </p:spTree>
    <p:extLst>
      <p:ext uri="{BB962C8B-B14F-4D97-AF65-F5344CB8AC3E}">
        <p14:creationId xmlns:p14="http://schemas.microsoft.com/office/powerpoint/2010/main" val="293750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9454-1019-B198-A711-46AAE77E36D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FAF14E9-D3DC-5A93-EF9A-A0E03BA9EC4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220C312-A0EF-2A4E-EF06-90054A17D2B8}"/>
              </a:ext>
            </a:extLst>
          </p:cNvPr>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EB795DA3-C232-875C-D183-176A41BE411A}"/>
              </a:ext>
            </a:extLst>
          </p:cNvPr>
          <p:cNvSpPr>
            <a:spLocks noGrp="1"/>
          </p:cNvSpPr>
          <p:nvPr>
            <p:ph type="sldNum" sz="quarter" idx="5"/>
          </p:nvPr>
        </p:nvSpPr>
        <p:spPr/>
        <p:txBody>
          <a:bodyPr/>
          <a:lstStyle/>
          <a:p>
            <a:fld id="{7B2720D5-EA5E-478C-BC2D-2513C1458496}" type="slidenum">
              <a:rPr lang="zh-TW" altLang="en-US" smtClean="0"/>
              <a:t>15</a:t>
            </a:fld>
            <a:endParaRPr lang="zh-TW" altLang="en-US"/>
          </a:p>
        </p:txBody>
      </p:sp>
    </p:spTree>
    <p:extLst>
      <p:ext uri="{BB962C8B-B14F-4D97-AF65-F5344CB8AC3E}">
        <p14:creationId xmlns:p14="http://schemas.microsoft.com/office/powerpoint/2010/main" val="2156746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9454-1019-B198-A711-46AAE77E36D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FAF14E9-D3DC-5A93-EF9A-A0E03BA9EC4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220C312-A0EF-2A4E-EF06-90054A17D2B8}"/>
              </a:ext>
            </a:extLst>
          </p:cNvPr>
          <p:cNvSpPr>
            <a:spLocks noGrp="1"/>
          </p:cNvSpPr>
          <p:nvPr>
            <p:ph type="body" idx="1"/>
          </p:nvPr>
        </p:nvSpPr>
        <p:spPr/>
        <p:txBody>
          <a:bodyPr/>
          <a:lstStyle/>
          <a:p>
            <a:pPr algn="l"/>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EB795DA3-C232-875C-D183-176A41BE411A}"/>
              </a:ext>
            </a:extLst>
          </p:cNvPr>
          <p:cNvSpPr>
            <a:spLocks noGrp="1"/>
          </p:cNvSpPr>
          <p:nvPr>
            <p:ph type="sldNum" sz="quarter" idx="5"/>
          </p:nvPr>
        </p:nvSpPr>
        <p:spPr/>
        <p:txBody>
          <a:bodyPr/>
          <a:lstStyle/>
          <a:p>
            <a:fld id="{7B2720D5-EA5E-478C-BC2D-2513C1458496}" type="slidenum">
              <a:rPr lang="zh-TW" altLang="en-US" smtClean="0"/>
              <a:t>16</a:t>
            </a:fld>
            <a:endParaRPr lang="zh-TW" altLang="en-US"/>
          </a:p>
        </p:txBody>
      </p:sp>
    </p:spTree>
    <p:extLst>
      <p:ext uri="{BB962C8B-B14F-4D97-AF65-F5344CB8AC3E}">
        <p14:creationId xmlns:p14="http://schemas.microsoft.com/office/powerpoint/2010/main" val="334049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dirty="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altLang="zh-TW" sz="4000" dirty="0">
                <a:solidFill>
                  <a:srgbClr val="FF6600"/>
                </a:solidFill>
              </a:rPr>
              <a:t>Retail Forecasting Case</a:t>
            </a:r>
          </a:p>
          <a:p>
            <a:endParaRPr lang="en-US" sz="4000" dirty="0">
              <a:solidFill>
                <a:srgbClr val="FF6600"/>
              </a:solidFill>
            </a:endParaRPr>
          </a:p>
          <a:p>
            <a:r>
              <a:rPr lang="en-US" sz="2800" b="1" dirty="0">
                <a:solidFill>
                  <a:srgbClr val="FF6600"/>
                </a:solidFill>
              </a:rPr>
              <a:t>Apr-29-2024</a:t>
            </a:r>
          </a:p>
          <a:p>
            <a:r>
              <a:rPr lang="en-US" sz="2800" b="1" dirty="0">
                <a:solidFill>
                  <a:srgbClr val="FF6600"/>
                </a:solidFill>
              </a:rPr>
              <a:t>Yan-Ping Yu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1" y="139279"/>
            <a:ext cx="7885690" cy="1455480"/>
          </a:xfrm>
        </p:spPr>
        <p:txBody>
          <a:bodyPr>
            <a:normAutofit/>
          </a:bodyPr>
          <a:lstStyle/>
          <a:p>
            <a:r>
              <a:rPr lang="en-US" altLang="zh-TW" sz="4000" b="1" dirty="0">
                <a:solidFill>
                  <a:srgbClr val="FF6600"/>
                </a:solidFill>
                <a:latin typeface="+mn-lt"/>
              </a:rPr>
              <a:t>If sales indicate seasonality, </a:t>
            </a:r>
            <a:br>
              <a:rPr lang="en-US" altLang="zh-TW" sz="4000" b="1" dirty="0">
                <a:solidFill>
                  <a:srgbClr val="FF6600"/>
                </a:solidFill>
                <a:latin typeface="+mn-lt"/>
              </a:rPr>
            </a:br>
            <a:r>
              <a:rPr lang="en-US" altLang="zh-TW" sz="4000" b="1" dirty="0">
                <a:solidFill>
                  <a:srgbClr val="FF6600"/>
                </a:solidFill>
                <a:latin typeface="+mn-lt"/>
              </a:rPr>
              <a:t>we can…</a:t>
            </a:r>
            <a:endParaRPr lang="zh-TW" altLang="en-US" sz="4000"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495301" y="1961761"/>
            <a:ext cx="11004339" cy="3662541"/>
          </a:xfrm>
          <a:prstGeom prst="rect">
            <a:avLst/>
          </a:prstGeom>
          <a:noFill/>
        </p:spPr>
        <p:txBody>
          <a:bodyPr wrap="square">
            <a:spAutoFit/>
          </a:bodyPr>
          <a:lstStyle/>
          <a:p>
            <a:pPr marL="342900" indent="-342900">
              <a:lnSpc>
                <a:spcPct val="200000"/>
              </a:lnSpc>
              <a:buAutoNum type="arabicPeriod"/>
            </a:pPr>
            <a:r>
              <a:rPr lang="en-US" altLang="zh-TW" sz="2800" dirty="0"/>
              <a:t>Predict Sales Pattern</a:t>
            </a:r>
          </a:p>
          <a:p>
            <a:pPr marL="342900" indent="-342900">
              <a:lnSpc>
                <a:spcPct val="200000"/>
              </a:lnSpc>
              <a:buAutoNum type="arabicPeriod"/>
            </a:pPr>
            <a:r>
              <a:rPr lang="en-US" altLang="zh-TW" sz="2800" dirty="0"/>
              <a:t>Improve Inventory Management</a:t>
            </a:r>
          </a:p>
          <a:p>
            <a:r>
              <a:rPr lang="en-US" altLang="zh-TW" sz="1600" dirty="0"/>
              <a:t>E.g. prompting the company to stock up ahead of anticipated sales increases and manage stock more conservatively during slower periods</a:t>
            </a:r>
          </a:p>
          <a:p>
            <a:pPr>
              <a:lnSpc>
                <a:spcPct val="200000"/>
              </a:lnSpc>
            </a:pPr>
            <a:r>
              <a:rPr lang="en-US" altLang="zh-TW" sz="2800" dirty="0"/>
              <a:t>3. Design Marketing &amp; Promotions Plan</a:t>
            </a:r>
          </a:p>
          <a:p>
            <a:r>
              <a:rPr lang="en-US" altLang="zh-TW" sz="1600" dirty="0"/>
              <a:t>E.g. Marketing efforts can be timed to coincide with seasonal peaks to maximize their impact. Promotional activities could be planned to boost sales during typically slow periods.</a:t>
            </a:r>
            <a:endParaRPr lang="zh-TW" altLang="en-US" sz="1600" dirty="0"/>
          </a:p>
        </p:txBody>
      </p:sp>
    </p:spTree>
    <p:extLst>
      <p:ext uri="{BB962C8B-B14F-4D97-AF65-F5344CB8AC3E}">
        <p14:creationId xmlns:p14="http://schemas.microsoft.com/office/powerpoint/2010/main" val="325724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646752" y="-5646751"/>
            <a:ext cx="898499" cy="12192003"/>
          </a:xfrm>
          <a:prstGeom prst="rect">
            <a:avLst/>
          </a:prstGeom>
          <a:solidFill>
            <a:srgbClr val="3B3B3B"/>
          </a:solidFill>
        </p:spPr>
        <p:txBody>
          <a:bodyPr vert="vert270" lIns="91440" tIns="45720" rIns="91440" bIns="45720" rtlCol="0" anchor="t" anchorCtr="0">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495301" y="-87463"/>
            <a:ext cx="8822870" cy="1097280"/>
          </a:xfrm>
        </p:spPr>
        <p:txBody>
          <a:bodyPr>
            <a:normAutofit/>
          </a:bodyPr>
          <a:lstStyle/>
          <a:p>
            <a:r>
              <a:rPr lang="en-US" altLang="zh-TW" b="1" dirty="0">
                <a:solidFill>
                  <a:srgbClr val="FF6600"/>
                </a:solidFill>
                <a:latin typeface="+mn-lt"/>
              </a:rPr>
              <a:t>Sales in Non-holiday </a:t>
            </a:r>
            <a:r>
              <a:rPr lang="en-US" altLang="zh-TW" b="1" dirty="0" err="1">
                <a:solidFill>
                  <a:srgbClr val="FF6600"/>
                </a:solidFill>
                <a:latin typeface="+mn-lt"/>
              </a:rPr>
              <a:t>v.s</a:t>
            </a:r>
            <a:r>
              <a:rPr lang="en-US" altLang="zh-TW" b="1" dirty="0">
                <a:solidFill>
                  <a:srgbClr val="FF6600"/>
                </a:solidFill>
                <a:latin typeface="+mn-lt"/>
              </a:rPr>
              <a:t>. Holiday</a:t>
            </a:r>
            <a:endParaRPr lang="zh-TW" altLang="en-US" b="1" dirty="0">
              <a:solidFill>
                <a:srgbClr val="FF6600"/>
              </a:solidFill>
              <a:latin typeface="+mn-lt"/>
            </a:endParaRPr>
          </a:p>
        </p:txBody>
      </p:sp>
      <p:sp>
        <p:nvSpPr>
          <p:cNvPr id="16" name="Hexagon 283">
            <a:extLst>
              <a:ext uri="{FF2B5EF4-FFF2-40B4-BE49-F238E27FC236}">
                <a16:creationId xmlns:a16="http://schemas.microsoft.com/office/drawing/2014/main" id="{DDE64CAC-0F4E-F358-92CD-FF011D63DFC8}"/>
              </a:ext>
            </a:extLst>
          </p:cNvPr>
          <p:cNvSpPr/>
          <p:nvPr/>
        </p:nvSpPr>
        <p:spPr>
          <a:xfrm>
            <a:off x="9566235" y="2473784"/>
            <a:ext cx="2389166" cy="1112825"/>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A sales increase/decrease during holidays can inform inventory &amp; marketing decisions</a:t>
            </a:r>
            <a:endParaRPr lang="en-US" sz="1050" dirty="0">
              <a:solidFill>
                <a:schemeClr val="bg1"/>
              </a:solidFill>
              <a:latin typeface="Rajdhani" panose="02000000000000000000" pitchFamily="2" charset="0"/>
              <a:cs typeface="Rajdhani" panose="02000000000000000000" pitchFamily="2" charset="0"/>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9460214" y="1033576"/>
            <a:ext cx="2581731" cy="1305134"/>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100" b="0" i="0" dirty="0">
                <a:solidFill>
                  <a:srgbClr val="ECECEC"/>
                </a:solidFill>
                <a:effectLst/>
                <a:latin typeface="Söhne"/>
              </a:rPr>
              <a:t>1. SKU2 sales increase the most during Valentine’s Day.</a:t>
            </a:r>
          </a:p>
          <a:p>
            <a:r>
              <a:rPr lang="en-US" altLang="zh-TW" sz="1100" dirty="0">
                <a:solidFill>
                  <a:srgbClr val="ECECEC"/>
                </a:solidFill>
                <a:latin typeface="Söhne"/>
              </a:rPr>
              <a:t>2. SKU6 sales decrease the most during Easter Day.</a:t>
            </a:r>
          </a:p>
          <a:p>
            <a:r>
              <a:rPr lang="en-US" altLang="zh-TW" sz="1100" dirty="0">
                <a:solidFill>
                  <a:srgbClr val="ECECEC"/>
                </a:solidFill>
                <a:latin typeface="Söhne"/>
              </a:rPr>
              <a:t>3. Most product sales decrease significantly during Christmas.</a:t>
            </a:r>
            <a:endParaRPr lang="en-US" altLang="zh-TW" sz="1100" b="0" i="0" dirty="0">
              <a:solidFill>
                <a:srgbClr val="ECECEC"/>
              </a:solidFill>
              <a:effectLst/>
              <a:latin typeface="Söhne"/>
            </a:endParaRPr>
          </a:p>
        </p:txBody>
      </p:sp>
      <p:pic>
        <p:nvPicPr>
          <p:cNvPr id="11" name="圖片 10">
            <a:extLst>
              <a:ext uri="{FF2B5EF4-FFF2-40B4-BE49-F238E27FC236}">
                <a16:creationId xmlns:a16="http://schemas.microsoft.com/office/drawing/2014/main" id="{06FA4D42-BA3F-F812-4400-09F49EA6EF9D}"/>
              </a:ext>
            </a:extLst>
          </p:cNvPr>
          <p:cNvPicPr>
            <a:picLocks noChangeAspect="1"/>
          </p:cNvPicPr>
          <p:nvPr/>
        </p:nvPicPr>
        <p:blipFill rotWithShape="1">
          <a:blip r:embed="rId3">
            <a:extLst>
              <a:ext uri="{28A0092B-C50C-407E-A947-70E740481C1C}">
                <a14:useLocalDpi xmlns:a14="http://schemas.microsoft.com/office/drawing/2010/main" val="0"/>
              </a:ext>
            </a:extLst>
          </a:blip>
          <a:srcRect l="5984" t="6736" r="8388" b="1654"/>
          <a:stretch/>
        </p:blipFill>
        <p:spPr>
          <a:xfrm>
            <a:off x="236599" y="980518"/>
            <a:ext cx="4532852" cy="2909719"/>
          </a:xfrm>
          <a:prstGeom prst="rect">
            <a:avLst/>
          </a:prstGeom>
        </p:spPr>
      </p:pic>
      <p:pic>
        <p:nvPicPr>
          <p:cNvPr id="6" name="圖片 5">
            <a:extLst>
              <a:ext uri="{FF2B5EF4-FFF2-40B4-BE49-F238E27FC236}">
                <a16:creationId xmlns:a16="http://schemas.microsoft.com/office/drawing/2014/main" id="{04638CBB-8227-A5B1-04FD-54233AB8C1BA}"/>
              </a:ext>
            </a:extLst>
          </p:cNvPr>
          <p:cNvPicPr>
            <a:picLocks noChangeAspect="1"/>
          </p:cNvPicPr>
          <p:nvPr/>
        </p:nvPicPr>
        <p:blipFill rotWithShape="1">
          <a:blip r:embed="rId4">
            <a:extLst>
              <a:ext uri="{28A0092B-C50C-407E-A947-70E740481C1C}">
                <a14:useLocalDpi xmlns:a14="http://schemas.microsoft.com/office/drawing/2010/main" val="0"/>
              </a:ext>
            </a:extLst>
          </a:blip>
          <a:srcRect l="5519" t="6706" r="7792" b="2235"/>
          <a:stretch/>
        </p:blipFill>
        <p:spPr>
          <a:xfrm>
            <a:off x="4927362" y="980517"/>
            <a:ext cx="4532852" cy="2856839"/>
          </a:xfrm>
          <a:prstGeom prst="rect">
            <a:avLst/>
          </a:prstGeom>
        </p:spPr>
      </p:pic>
      <p:pic>
        <p:nvPicPr>
          <p:cNvPr id="9" name="圖片 8">
            <a:extLst>
              <a:ext uri="{FF2B5EF4-FFF2-40B4-BE49-F238E27FC236}">
                <a16:creationId xmlns:a16="http://schemas.microsoft.com/office/drawing/2014/main" id="{AFAE0259-5603-7DDD-180E-614260AC5820}"/>
              </a:ext>
            </a:extLst>
          </p:cNvPr>
          <p:cNvPicPr>
            <a:picLocks noChangeAspect="1"/>
          </p:cNvPicPr>
          <p:nvPr/>
        </p:nvPicPr>
        <p:blipFill rotWithShape="1">
          <a:blip r:embed="rId5">
            <a:extLst>
              <a:ext uri="{28A0092B-C50C-407E-A947-70E740481C1C}">
                <a14:useLocalDpi xmlns:a14="http://schemas.microsoft.com/office/drawing/2010/main" val="0"/>
              </a:ext>
            </a:extLst>
          </a:blip>
          <a:srcRect l="6137" t="6218" r="8832" b="2026"/>
          <a:stretch/>
        </p:blipFill>
        <p:spPr>
          <a:xfrm>
            <a:off x="236599" y="3890237"/>
            <a:ext cx="4532852" cy="2934786"/>
          </a:xfrm>
          <a:prstGeom prst="rect">
            <a:avLst/>
          </a:prstGeom>
        </p:spPr>
      </p:pic>
      <p:graphicFrame>
        <p:nvGraphicFramePr>
          <p:cNvPr id="12" name="表格 11">
            <a:extLst>
              <a:ext uri="{FF2B5EF4-FFF2-40B4-BE49-F238E27FC236}">
                <a16:creationId xmlns:a16="http://schemas.microsoft.com/office/drawing/2014/main" id="{C1DECB86-BCE7-ECD1-D645-E82820B5970C}"/>
              </a:ext>
            </a:extLst>
          </p:cNvPr>
          <p:cNvGraphicFramePr>
            <a:graphicFrameLocks noGrp="1"/>
          </p:cNvGraphicFramePr>
          <p:nvPr>
            <p:extLst>
              <p:ext uri="{D42A27DB-BD31-4B8C-83A1-F6EECF244321}">
                <p14:modId xmlns:p14="http://schemas.microsoft.com/office/powerpoint/2010/main" val="1374771485"/>
              </p:ext>
            </p:extLst>
          </p:nvPr>
        </p:nvGraphicFramePr>
        <p:xfrm>
          <a:off x="5008098" y="3972431"/>
          <a:ext cx="6720904" cy="2834640"/>
        </p:xfrm>
        <a:graphic>
          <a:graphicData uri="http://schemas.openxmlformats.org/drawingml/2006/table">
            <a:tbl>
              <a:tblPr firstRow="1" bandRow="1">
                <a:tableStyleId>{5C22544A-7EE6-4342-B048-85BDC9FD1C3A}</a:tableStyleId>
              </a:tblPr>
              <a:tblGrid>
                <a:gridCol w="1680226">
                  <a:extLst>
                    <a:ext uri="{9D8B030D-6E8A-4147-A177-3AD203B41FA5}">
                      <a16:colId xmlns:a16="http://schemas.microsoft.com/office/drawing/2014/main" val="44265076"/>
                    </a:ext>
                  </a:extLst>
                </a:gridCol>
                <a:gridCol w="1680226">
                  <a:extLst>
                    <a:ext uri="{9D8B030D-6E8A-4147-A177-3AD203B41FA5}">
                      <a16:colId xmlns:a16="http://schemas.microsoft.com/office/drawing/2014/main" val="1875082558"/>
                    </a:ext>
                  </a:extLst>
                </a:gridCol>
                <a:gridCol w="1680226">
                  <a:extLst>
                    <a:ext uri="{9D8B030D-6E8A-4147-A177-3AD203B41FA5}">
                      <a16:colId xmlns:a16="http://schemas.microsoft.com/office/drawing/2014/main" val="725316835"/>
                    </a:ext>
                  </a:extLst>
                </a:gridCol>
                <a:gridCol w="1680226">
                  <a:extLst>
                    <a:ext uri="{9D8B030D-6E8A-4147-A177-3AD203B41FA5}">
                      <a16:colId xmlns:a16="http://schemas.microsoft.com/office/drawing/2014/main" val="667691904"/>
                    </a:ext>
                  </a:extLst>
                </a:gridCol>
              </a:tblGrid>
              <a:tr h="612120">
                <a:tc>
                  <a:txBody>
                    <a:bodyPr/>
                    <a:lstStyle/>
                    <a:p>
                      <a:pPr algn="ctr"/>
                      <a:endParaRPr lang="zh-TW" altLang="en-US" dirty="0"/>
                    </a:p>
                  </a:txBody>
                  <a:tcPr/>
                </a:tc>
                <a:tc>
                  <a:txBody>
                    <a:bodyPr/>
                    <a:lstStyle/>
                    <a:p>
                      <a:pPr algn="ctr"/>
                      <a:r>
                        <a:rPr lang="en-US" altLang="zh-TW" dirty="0"/>
                        <a:t>Sales in Valentine’s</a:t>
                      </a:r>
                      <a:endParaRPr lang="zh-TW" altLang="en-US" dirty="0"/>
                    </a:p>
                  </a:txBody>
                  <a:tcPr/>
                </a:tc>
                <a:tc>
                  <a:txBody>
                    <a:bodyPr/>
                    <a:lstStyle/>
                    <a:p>
                      <a:pPr algn="ctr"/>
                      <a:r>
                        <a:rPr lang="en-US" altLang="zh-TW" dirty="0"/>
                        <a:t>Sales in </a:t>
                      </a:r>
                    </a:p>
                    <a:p>
                      <a:pPr algn="ctr"/>
                      <a:r>
                        <a:rPr lang="en-US" altLang="zh-TW" dirty="0"/>
                        <a:t>Easter</a:t>
                      </a:r>
                      <a:endParaRPr lang="zh-TW" altLang="en-US" dirty="0"/>
                    </a:p>
                  </a:txBody>
                  <a:tcPr/>
                </a:tc>
                <a:tc>
                  <a:txBody>
                    <a:bodyPr/>
                    <a:lstStyle/>
                    <a:p>
                      <a:pPr algn="ctr"/>
                      <a:r>
                        <a:rPr lang="en-US" altLang="zh-TW" dirty="0"/>
                        <a:t>Sales in Christmas</a:t>
                      </a:r>
                      <a:endParaRPr lang="zh-TW" altLang="en-US" dirty="0"/>
                    </a:p>
                  </a:txBody>
                  <a:tcPr/>
                </a:tc>
                <a:extLst>
                  <a:ext uri="{0D108BD9-81ED-4DB2-BD59-A6C34878D82A}">
                    <a16:rowId xmlns:a16="http://schemas.microsoft.com/office/drawing/2014/main" val="1236095431"/>
                  </a:ext>
                </a:extLst>
              </a:tr>
              <a:tr h="349783">
                <a:tc>
                  <a:txBody>
                    <a:bodyPr/>
                    <a:lstStyle/>
                    <a:p>
                      <a:pPr algn="ctr"/>
                      <a:r>
                        <a:rPr lang="en-US" altLang="zh-TW" dirty="0"/>
                        <a:t>SKU1</a:t>
                      </a:r>
                      <a:endParaRPr lang="zh-TW" altLang="en-US" dirty="0"/>
                    </a:p>
                  </a:txBody>
                  <a:tcPr/>
                </a:tc>
                <a:tc>
                  <a:txBody>
                    <a:bodyPr/>
                    <a:lstStyle/>
                    <a:p>
                      <a:pPr algn="ctr"/>
                      <a:r>
                        <a:rPr lang="en-US" altLang="zh-TW" dirty="0"/>
                        <a:t>Decrease</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1062702829"/>
                  </a:ext>
                </a:extLst>
              </a:tr>
              <a:tr h="349783">
                <a:tc>
                  <a:txBody>
                    <a:bodyPr/>
                    <a:lstStyle/>
                    <a:p>
                      <a:pPr algn="ctr"/>
                      <a:r>
                        <a:rPr lang="en-US" altLang="zh-TW" dirty="0"/>
                        <a:t>SKU2</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extLst>
                  <a:ext uri="{0D108BD9-81ED-4DB2-BD59-A6C34878D82A}">
                    <a16:rowId xmlns:a16="http://schemas.microsoft.com/office/drawing/2014/main" val="3124537411"/>
                  </a:ext>
                </a:extLst>
              </a:tr>
              <a:tr h="349783">
                <a:tc>
                  <a:txBody>
                    <a:bodyPr/>
                    <a:lstStyle/>
                    <a:p>
                      <a:pPr algn="ctr"/>
                      <a:r>
                        <a:rPr lang="en-US" altLang="zh-TW" dirty="0"/>
                        <a:t>SKU3</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extLst>
                  <a:ext uri="{0D108BD9-81ED-4DB2-BD59-A6C34878D82A}">
                    <a16:rowId xmlns:a16="http://schemas.microsoft.com/office/drawing/2014/main" val="2493590773"/>
                  </a:ext>
                </a:extLst>
              </a:tr>
              <a:tr h="349783">
                <a:tc>
                  <a:txBody>
                    <a:bodyPr/>
                    <a:lstStyle/>
                    <a:p>
                      <a:pPr algn="ctr"/>
                      <a:r>
                        <a:rPr lang="en-US" altLang="zh-TW" dirty="0"/>
                        <a:t>SKU4</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extLst>
                  <a:ext uri="{0D108BD9-81ED-4DB2-BD59-A6C34878D82A}">
                    <a16:rowId xmlns:a16="http://schemas.microsoft.com/office/drawing/2014/main" val="853367105"/>
                  </a:ext>
                </a:extLst>
              </a:tr>
              <a:tr h="349783">
                <a:tc>
                  <a:txBody>
                    <a:bodyPr/>
                    <a:lstStyle/>
                    <a:p>
                      <a:pPr algn="ctr"/>
                      <a:r>
                        <a:rPr lang="en-US" altLang="zh-TW" dirty="0"/>
                        <a:t>SKU5</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extLst>
                  <a:ext uri="{0D108BD9-81ED-4DB2-BD59-A6C34878D82A}">
                    <a16:rowId xmlns:a16="http://schemas.microsoft.com/office/drawing/2014/main" val="3002645152"/>
                  </a:ext>
                </a:extLst>
              </a:tr>
              <a:tr h="349783">
                <a:tc>
                  <a:txBody>
                    <a:bodyPr/>
                    <a:lstStyle/>
                    <a:p>
                      <a:pPr algn="ctr"/>
                      <a:r>
                        <a:rPr lang="en-US" altLang="zh-TW" dirty="0"/>
                        <a:t>SKU6</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Decrease</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4282998240"/>
                  </a:ext>
                </a:extLst>
              </a:tr>
            </a:tbl>
          </a:graphicData>
        </a:graphic>
      </p:graphicFrame>
    </p:spTree>
    <p:extLst>
      <p:ext uri="{BB962C8B-B14F-4D97-AF65-F5344CB8AC3E}">
        <p14:creationId xmlns:p14="http://schemas.microsoft.com/office/powerpoint/2010/main" val="8842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646752" y="-5646751"/>
            <a:ext cx="898499" cy="12192003"/>
          </a:xfrm>
          <a:prstGeom prst="rect">
            <a:avLst/>
          </a:prstGeom>
          <a:solidFill>
            <a:srgbClr val="3B3B3B"/>
          </a:solidFill>
        </p:spPr>
        <p:txBody>
          <a:bodyPr vert="vert270" lIns="91440" tIns="45720" rIns="91440" bIns="45720" rtlCol="0" anchor="t" anchorCtr="0">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271242" y="0"/>
            <a:ext cx="11307464" cy="952711"/>
          </a:xfrm>
        </p:spPr>
        <p:txBody>
          <a:bodyPr>
            <a:noAutofit/>
          </a:bodyPr>
          <a:lstStyle/>
          <a:p>
            <a:r>
              <a:rPr lang="en-US" altLang="zh-TW" sz="3200" b="1" dirty="0">
                <a:solidFill>
                  <a:srgbClr val="FF6600"/>
                </a:solidFill>
                <a:latin typeface="+mn-lt"/>
              </a:rPr>
              <a:t>Yearly Sales Change in Valentine’s Day </a:t>
            </a:r>
            <a:endParaRPr lang="zh-TW" altLang="en-US" sz="3200" b="1" dirty="0">
              <a:solidFill>
                <a:srgbClr val="FF6600"/>
              </a:solidFill>
              <a:latin typeface="+mn-lt"/>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8996975" y="4733842"/>
            <a:ext cx="2581731" cy="1305134"/>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rgbClr val="ECECEC"/>
                </a:solidFill>
                <a:latin typeface="Söhne"/>
              </a:rPr>
              <a:t>SKU1, SKU3, and SKU4 </a:t>
            </a:r>
            <a:r>
              <a:rPr lang="en-US" altLang="zh-TW" sz="1200" dirty="0">
                <a:solidFill>
                  <a:srgbClr val="ECECEC"/>
                </a:solidFill>
                <a:latin typeface="Söhne"/>
              </a:rPr>
              <a:t>seem to align more closely with customer preferences these days and also demonstrate resilience during the COVID-19 period</a:t>
            </a:r>
            <a:endParaRPr lang="en-US" altLang="zh-TW" sz="1200" b="0" i="0" dirty="0">
              <a:solidFill>
                <a:srgbClr val="ECECEC"/>
              </a:solidFill>
              <a:effectLst/>
              <a:latin typeface="Söhne"/>
            </a:endParaRPr>
          </a:p>
        </p:txBody>
      </p:sp>
      <p:pic>
        <p:nvPicPr>
          <p:cNvPr id="22" name="圖片 21">
            <a:extLst>
              <a:ext uri="{FF2B5EF4-FFF2-40B4-BE49-F238E27FC236}">
                <a16:creationId xmlns:a16="http://schemas.microsoft.com/office/drawing/2014/main" id="{C4CF0705-33BB-D507-E21D-CE15AD49F4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0404"/>
          <a:stretch/>
        </p:blipFill>
        <p:spPr>
          <a:xfrm>
            <a:off x="236599" y="945543"/>
            <a:ext cx="3973753" cy="5912456"/>
          </a:xfrm>
          <a:prstGeom prst="rect">
            <a:avLst/>
          </a:prstGeom>
        </p:spPr>
      </p:pic>
      <p:pic>
        <p:nvPicPr>
          <p:cNvPr id="23" name="圖片 22">
            <a:extLst>
              <a:ext uri="{FF2B5EF4-FFF2-40B4-BE49-F238E27FC236}">
                <a16:creationId xmlns:a16="http://schemas.microsoft.com/office/drawing/2014/main" id="{64EC0743-1841-83CD-4CDA-731B9BBB05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228"/>
          <a:stretch/>
        </p:blipFill>
        <p:spPr>
          <a:xfrm>
            <a:off x="4444831" y="961998"/>
            <a:ext cx="3875604" cy="5903169"/>
          </a:xfrm>
          <a:prstGeom prst="rect">
            <a:avLst/>
          </a:prstGeom>
        </p:spPr>
      </p:pic>
      <p:graphicFrame>
        <p:nvGraphicFramePr>
          <p:cNvPr id="26" name="表格 25">
            <a:extLst>
              <a:ext uri="{FF2B5EF4-FFF2-40B4-BE49-F238E27FC236}">
                <a16:creationId xmlns:a16="http://schemas.microsoft.com/office/drawing/2014/main" id="{01159CF8-E385-216A-6BE1-CB984F791DD3}"/>
              </a:ext>
            </a:extLst>
          </p:cNvPr>
          <p:cNvGraphicFramePr>
            <a:graphicFrameLocks noGrp="1"/>
          </p:cNvGraphicFramePr>
          <p:nvPr>
            <p:extLst>
              <p:ext uri="{D42A27DB-BD31-4B8C-83A1-F6EECF244321}">
                <p14:modId xmlns:p14="http://schemas.microsoft.com/office/powerpoint/2010/main" val="4087195407"/>
              </p:ext>
            </p:extLst>
          </p:nvPr>
        </p:nvGraphicFramePr>
        <p:xfrm>
          <a:off x="8459713" y="1403952"/>
          <a:ext cx="3656256" cy="2595880"/>
        </p:xfrm>
        <a:graphic>
          <a:graphicData uri="http://schemas.openxmlformats.org/drawingml/2006/table">
            <a:tbl>
              <a:tblPr firstRow="1" bandRow="1">
                <a:tableStyleId>{5C22544A-7EE6-4342-B048-85BDC9FD1C3A}</a:tableStyleId>
              </a:tblPr>
              <a:tblGrid>
                <a:gridCol w="1404907">
                  <a:extLst>
                    <a:ext uri="{9D8B030D-6E8A-4147-A177-3AD203B41FA5}">
                      <a16:colId xmlns:a16="http://schemas.microsoft.com/office/drawing/2014/main" val="2710221286"/>
                    </a:ext>
                  </a:extLst>
                </a:gridCol>
                <a:gridCol w="2251349">
                  <a:extLst>
                    <a:ext uri="{9D8B030D-6E8A-4147-A177-3AD203B41FA5}">
                      <a16:colId xmlns:a16="http://schemas.microsoft.com/office/drawing/2014/main" val="2769988432"/>
                    </a:ext>
                  </a:extLst>
                </a:gridCol>
              </a:tblGrid>
              <a:tr h="370840">
                <a:tc>
                  <a:txBody>
                    <a:bodyPr/>
                    <a:lstStyle/>
                    <a:p>
                      <a:pPr algn="ctr"/>
                      <a:endParaRPr lang="zh-TW" altLang="en-US" dirty="0"/>
                    </a:p>
                  </a:txBody>
                  <a:tcPr/>
                </a:tc>
                <a:tc>
                  <a:txBody>
                    <a:bodyPr/>
                    <a:lstStyle/>
                    <a:p>
                      <a:pPr algn="ctr"/>
                      <a:r>
                        <a:rPr lang="en-US" altLang="zh-TW" dirty="0"/>
                        <a:t>Yearly Sales Trend</a:t>
                      </a:r>
                      <a:endParaRPr lang="zh-TW" altLang="en-US" dirty="0"/>
                    </a:p>
                  </a:txBody>
                  <a:tcPr/>
                </a:tc>
                <a:extLst>
                  <a:ext uri="{0D108BD9-81ED-4DB2-BD59-A6C34878D82A}">
                    <a16:rowId xmlns:a16="http://schemas.microsoft.com/office/drawing/2014/main" val="1350978874"/>
                  </a:ext>
                </a:extLst>
              </a:tr>
              <a:tr h="370840">
                <a:tc>
                  <a:txBody>
                    <a:bodyPr/>
                    <a:lstStyle/>
                    <a:p>
                      <a:pPr algn="ctr"/>
                      <a:r>
                        <a:rPr lang="en-US" altLang="zh-TW" dirty="0"/>
                        <a:t>SKU1</a:t>
                      </a:r>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1471010244"/>
                  </a:ext>
                </a:extLst>
              </a:tr>
              <a:tr h="370840">
                <a:tc>
                  <a:txBody>
                    <a:bodyPr/>
                    <a:lstStyle/>
                    <a:p>
                      <a:pPr algn="ctr"/>
                      <a:r>
                        <a:rPr lang="en-US" altLang="zh-TW" dirty="0"/>
                        <a:t>SKU2</a:t>
                      </a:r>
                      <a:endParaRPr lang="zh-TW" altLang="en-US" dirty="0"/>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3177445033"/>
                  </a:ext>
                </a:extLst>
              </a:tr>
              <a:tr h="370840">
                <a:tc>
                  <a:txBody>
                    <a:bodyPr/>
                    <a:lstStyle/>
                    <a:p>
                      <a:pPr algn="ctr"/>
                      <a:r>
                        <a:rPr lang="en-US" altLang="zh-TW" dirty="0"/>
                        <a:t>SKU3</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3757189556"/>
                  </a:ext>
                </a:extLst>
              </a:tr>
              <a:tr h="370840">
                <a:tc>
                  <a:txBody>
                    <a:bodyPr/>
                    <a:lstStyle/>
                    <a:p>
                      <a:pPr algn="ctr"/>
                      <a:r>
                        <a:rPr lang="en-US" altLang="zh-TW" dirty="0"/>
                        <a:t>SKU4</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1610082698"/>
                  </a:ext>
                </a:extLst>
              </a:tr>
              <a:tr h="370840">
                <a:tc>
                  <a:txBody>
                    <a:bodyPr/>
                    <a:lstStyle/>
                    <a:p>
                      <a:pPr algn="ctr"/>
                      <a:r>
                        <a:rPr lang="en-US" altLang="zh-TW" dirty="0"/>
                        <a:t>SKU5</a:t>
                      </a:r>
                      <a:endParaRPr lang="zh-TW" altLang="en-US" dirty="0"/>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3438787891"/>
                  </a:ext>
                </a:extLst>
              </a:tr>
              <a:tr h="370840">
                <a:tc>
                  <a:txBody>
                    <a:bodyPr/>
                    <a:lstStyle/>
                    <a:p>
                      <a:pPr algn="ctr"/>
                      <a:r>
                        <a:rPr lang="en-US" altLang="zh-TW" dirty="0"/>
                        <a:t>SKU6</a:t>
                      </a:r>
                      <a:endParaRPr lang="zh-TW" altLang="en-US" dirty="0"/>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2710662159"/>
                  </a:ext>
                </a:extLst>
              </a:tr>
            </a:tbl>
          </a:graphicData>
        </a:graphic>
      </p:graphicFrame>
    </p:spTree>
    <p:extLst>
      <p:ext uri="{BB962C8B-B14F-4D97-AF65-F5344CB8AC3E}">
        <p14:creationId xmlns:p14="http://schemas.microsoft.com/office/powerpoint/2010/main" val="242774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646752" y="-5646751"/>
            <a:ext cx="898499" cy="12192003"/>
          </a:xfrm>
          <a:prstGeom prst="rect">
            <a:avLst/>
          </a:prstGeom>
          <a:solidFill>
            <a:srgbClr val="3B3B3B"/>
          </a:solidFill>
        </p:spPr>
        <p:txBody>
          <a:bodyPr vert="vert270" lIns="91440" tIns="45720" rIns="91440" bIns="45720" rtlCol="0" anchor="t" anchorCtr="0">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271242" y="0"/>
            <a:ext cx="10937728" cy="952711"/>
          </a:xfrm>
        </p:spPr>
        <p:txBody>
          <a:bodyPr>
            <a:noAutofit/>
          </a:bodyPr>
          <a:lstStyle/>
          <a:p>
            <a:r>
              <a:rPr lang="en-US" altLang="zh-TW" sz="3200" b="1" dirty="0">
                <a:solidFill>
                  <a:srgbClr val="FF6600"/>
                </a:solidFill>
                <a:latin typeface="+mn-lt"/>
              </a:rPr>
              <a:t>Yearly Sales Change in Easter Day </a:t>
            </a:r>
            <a:endParaRPr lang="zh-TW" altLang="en-US" sz="3200" b="1" dirty="0">
              <a:solidFill>
                <a:srgbClr val="FF6600"/>
              </a:solidFill>
              <a:latin typeface="+mn-lt"/>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8996975" y="4733842"/>
            <a:ext cx="2581731" cy="1305134"/>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a:solidFill>
                  <a:srgbClr val="ECECEC"/>
                </a:solidFill>
                <a:latin typeface="Söhne"/>
              </a:rPr>
              <a:t>SKU3, SKU4, and SKU5 </a:t>
            </a:r>
            <a:r>
              <a:rPr lang="en-US" altLang="zh-TW" sz="1200" dirty="0">
                <a:solidFill>
                  <a:srgbClr val="ECECEC"/>
                </a:solidFill>
                <a:latin typeface="Söhne"/>
              </a:rPr>
              <a:t>show</a:t>
            </a:r>
            <a:r>
              <a:rPr lang="en-US" altLang="zh-TW" sz="1200" b="1" dirty="0">
                <a:solidFill>
                  <a:srgbClr val="ECECEC"/>
                </a:solidFill>
                <a:latin typeface="Söhne"/>
              </a:rPr>
              <a:t> </a:t>
            </a:r>
            <a:r>
              <a:rPr lang="en-US" altLang="zh-TW" sz="1200" dirty="0">
                <a:solidFill>
                  <a:srgbClr val="ECECEC"/>
                </a:solidFill>
                <a:latin typeface="Söhne"/>
              </a:rPr>
              <a:t>high sales during COVID-19 period, indicating these products might be considered essential or high-need items during the pandemic</a:t>
            </a:r>
            <a:endParaRPr lang="en-US" altLang="zh-TW" sz="1200" b="0" i="0" dirty="0">
              <a:solidFill>
                <a:srgbClr val="ECECEC"/>
              </a:solidFill>
              <a:effectLst/>
              <a:latin typeface="Söhne"/>
            </a:endParaRPr>
          </a:p>
        </p:txBody>
      </p:sp>
      <p:graphicFrame>
        <p:nvGraphicFramePr>
          <p:cNvPr id="26" name="表格 25">
            <a:extLst>
              <a:ext uri="{FF2B5EF4-FFF2-40B4-BE49-F238E27FC236}">
                <a16:creationId xmlns:a16="http://schemas.microsoft.com/office/drawing/2014/main" id="{01159CF8-E385-216A-6BE1-CB984F791DD3}"/>
              </a:ext>
            </a:extLst>
          </p:cNvPr>
          <p:cNvGraphicFramePr>
            <a:graphicFrameLocks noGrp="1"/>
          </p:cNvGraphicFramePr>
          <p:nvPr>
            <p:extLst>
              <p:ext uri="{D42A27DB-BD31-4B8C-83A1-F6EECF244321}">
                <p14:modId xmlns:p14="http://schemas.microsoft.com/office/powerpoint/2010/main" val="3421811141"/>
              </p:ext>
            </p:extLst>
          </p:nvPr>
        </p:nvGraphicFramePr>
        <p:xfrm>
          <a:off x="8326489" y="1416063"/>
          <a:ext cx="3656256" cy="2595880"/>
        </p:xfrm>
        <a:graphic>
          <a:graphicData uri="http://schemas.openxmlformats.org/drawingml/2006/table">
            <a:tbl>
              <a:tblPr firstRow="1" bandRow="1">
                <a:tableStyleId>{5C22544A-7EE6-4342-B048-85BDC9FD1C3A}</a:tableStyleId>
              </a:tblPr>
              <a:tblGrid>
                <a:gridCol w="1404907">
                  <a:extLst>
                    <a:ext uri="{9D8B030D-6E8A-4147-A177-3AD203B41FA5}">
                      <a16:colId xmlns:a16="http://schemas.microsoft.com/office/drawing/2014/main" val="2710221286"/>
                    </a:ext>
                  </a:extLst>
                </a:gridCol>
                <a:gridCol w="2251349">
                  <a:extLst>
                    <a:ext uri="{9D8B030D-6E8A-4147-A177-3AD203B41FA5}">
                      <a16:colId xmlns:a16="http://schemas.microsoft.com/office/drawing/2014/main" val="2769988432"/>
                    </a:ext>
                  </a:extLst>
                </a:gridCol>
              </a:tblGrid>
              <a:tr h="370840">
                <a:tc>
                  <a:txBody>
                    <a:bodyPr/>
                    <a:lstStyle/>
                    <a:p>
                      <a:pPr algn="ctr"/>
                      <a:endParaRPr lang="zh-TW" altLang="en-US" dirty="0"/>
                    </a:p>
                  </a:txBody>
                  <a:tcPr/>
                </a:tc>
                <a:tc>
                  <a:txBody>
                    <a:bodyPr/>
                    <a:lstStyle/>
                    <a:p>
                      <a:pPr algn="ctr"/>
                      <a:r>
                        <a:rPr lang="en-US" altLang="zh-TW" dirty="0"/>
                        <a:t>Yearly Sales Trend</a:t>
                      </a:r>
                      <a:endParaRPr lang="zh-TW" altLang="en-US" dirty="0"/>
                    </a:p>
                  </a:txBody>
                  <a:tcPr/>
                </a:tc>
                <a:extLst>
                  <a:ext uri="{0D108BD9-81ED-4DB2-BD59-A6C34878D82A}">
                    <a16:rowId xmlns:a16="http://schemas.microsoft.com/office/drawing/2014/main" val="1350978874"/>
                  </a:ext>
                </a:extLst>
              </a:tr>
              <a:tr h="370840">
                <a:tc>
                  <a:txBody>
                    <a:bodyPr/>
                    <a:lstStyle/>
                    <a:p>
                      <a:pPr algn="ctr"/>
                      <a:r>
                        <a:rPr lang="en-US" altLang="zh-TW" dirty="0"/>
                        <a:t>SKU1</a:t>
                      </a:r>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1471010244"/>
                  </a:ext>
                </a:extLst>
              </a:tr>
              <a:tr h="370840">
                <a:tc>
                  <a:txBody>
                    <a:bodyPr/>
                    <a:lstStyle/>
                    <a:p>
                      <a:pPr algn="ctr"/>
                      <a:r>
                        <a:rPr lang="en-US" altLang="zh-TW" dirty="0"/>
                        <a:t>SKU2</a:t>
                      </a:r>
                      <a:endParaRPr lang="zh-TW" altLang="en-US" dirty="0"/>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3177445033"/>
                  </a:ext>
                </a:extLst>
              </a:tr>
              <a:tr h="370840">
                <a:tc>
                  <a:txBody>
                    <a:bodyPr/>
                    <a:lstStyle/>
                    <a:p>
                      <a:pPr algn="ctr"/>
                      <a:r>
                        <a:rPr lang="en-US" altLang="zh-TW" dirty="0"/>
                        <a:t>SKU3</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3757189556"/>
                  </a:ext>
                </a:extLst>
              </a:tr>
              <a:tr h="370840">
                <a:tc>
                  <a:txBody>
                    <a:bodyPr/>
                    <a:lstStyle/>
                    <a:p>
                      <a:pPr algn="ctr"/>
                      <a:r>
                        <a:rPr lang="en-US" altLang="zh-TW" dirty="0"/>
                        <a:t>SKU4</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1610082698"/>
                  </a:ext>
                </a:extLst>
              </a:tr>
              <a:tr h="370840">
                <a:tc>
                  <a:txBody>
                    <a:bodyPr/>
                    <a:lstStyle/>
                    <a:p>
                      <a:pPr algn="ctr"/>
                      <a:r>
                        <a:rPr lang="en-US" altLang="zh-TW" dirty="0"/>
                        <a:t>SKU5</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extLst>
                  <a:ext uri="{0D108BD9-81ED-4DB2-BD59-A6C34878D82A}">
                    <a16:rowId xmlns:a16="http://schemas.microsoft.com/office/drawing/2014/main" val="3438787891"/>
                  </a:ext>
                </a:extLst>
              </a:tr>
              <a:tr h="370840">
                <a:tc>
                  <a:txBody>
                    <a:bodyPr/>
                    <a:lstStyle/>
                    <a:p>
                      <a:pPr algn="ctr"/>
                      <a:r>
                        <a:rPr lang="en-US" altLang="zh-TW" dirty="0"/>
                        <a:t>SKU6</a:t>
                      </a:r>
                      <a:endParaRPr lang="zh-TW" altLang="en-US" dirty="0"/>
                    </a:p>
                  </a:txBody>
                  <a:tcPr/>
                </a:tc>
                <a:tc>
                  <a:txBody>
                    <a:bodyPr/>
                    <a:lstStyle/>
                    <a:p>
                      <a:pPr algn="ctr"/>
                      <a:r>
                        <a:rPr lang="en-US" altLang="zh-TW" dirty="0"/>
                        <a:t>Fluctuate</a:t>
                      </a:r>
                      <a:endParaRPr lang="zh-TW" altLang="en-US" dirty="0"/>
                    </a:p>
                  </a:txBody>
                  <a:tcPr/>
                </a:tc>
                <a:extLst>
                  <a:ext uri="{0D108BD9-81ED-4DB2-BD59-A6C34878D82A}">
                    <a16:rowId xmlns:a16="http://schemas.microsoft.com/office/drawing/2014/main" val="2710662159"/>
                  </a:ext>
                </a:extLst>
              </a:tr>
            </a:tbl>
          </a:graphicData>
        </a:graphic>
      </p:graphicFrame>
      <p:pic>
        <p:nvPicPr>
          <p:cNvPr id="3" name="圖片 2">
            <a:extLst>
              <a:ext uri="{FF2B5EF4-FFF2-40B4-BE49-F238E27FC236}">
                <a16:creationId xmlns:a16="http://schemas.microsoft.com/office/drawing/2014/main" id="{4A831FBF-7438-7C0A-63B7-A389D50772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0391"/>
          <a:stretch/>
        </p:blipFill>
        <p:spPr>
          <a:xfrm>
            <a:off x="76031" y="952711"/>
            <a:ext cx="3944907" cy="5871029"/>
          </a:xfrm>
          <a:prstGeom prst="rect">
            <a:avLst/>
          </a:prstGeom>
        </p:spPr>
      </p:pic>
      <p:pic>
        <p:nvPicPr>
          <p:cNvPr id="5" name="圖片 4">
            <a:extLst>
              <a:ext uri="{FF2B5EF4-FFF2-40B4-BE49-F238E27FC236}">
                <a16:creationId xmlns:a16="http://schemas.microsoft.com/office/drawing/2014/main" id="{876B3885-92E6-1FCF-8093-5D9AE1D7A7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304"/>
          <a:stretch/>
        </p:blipFill>
        <p:spPr>
          <a:xfrm>
            <a:off x="4124766" y="1009034"/>
            <a:ext cx="3814163" cy="5800803"/>
          </a:xfrm>
          <a:prstGeom prst="rect">
            <a:avLst/>
          </a:prstGeom>
        </p:spPr>
      </p:pic>
    </p:spTree>
    <p:extLst>
      <p:ext uri="{BB962C8B-B14F-4D97-AF65-F5344CB8AC3E}">
        <p14:creationId xmlns:p14="http://schemas.microsoft.com/office/powerpoint/2010/main" val="24312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646752" y="-5646751"/>
            <a:ext cx="898499" cy="12192003"/>
          </a:xfrm>
          <a:prstGeom prst="rect">
            <a:avLst/>
          </a:prstGeom>
          <a:solidFill>
            <a:srgbClr val="3B3B3B"/>
          </a:solidFill>
        </p:spPr>
        <p:txBody>
          <a:bodyPr vert="vert270" lIns="91440" tIns="45720" rIns="91440" bIns="45720" rtlCol="0" anchor="t" anchorCtr="0">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271242" y="0"/>
            <a:ext cx="10937728" cy="952711"/>
          </a:xfrm>
        </p:spPr>
        <p:txBody>
          <a:bodyPr>
            <a:noAutofit/>
          </a:bodyPr>
          <a:lstStyle/>
          <a:p>
            <a:r>
              <a:rPr lang="en-US" altLang="zh-TW" sz="3200" b="1" dirty="0">
                <a:solidFill>
                  <a:srgbClr val="FF6600"/>
                </a:solidFill>
                <a:latin typeface="+mn-lt"/>
              </a:rPr>
              <a:t>Yearly Sales Change in Christmas Day </a:t>
            </a:r>
            <a:endParaRPr lang="zh-TW" altLang="en-US" sz="3200" b="1" dirty="0">
              <a:solidFill>
                <a:srgbClr val="FF6600"/>
              </a:solidFill>
              <a:latin typeface="+mn-lt"/>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8996975" y="4733842"/>
            <a:ext cx="2581731" cy="1305134"/>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0" i="0" dirty="0">
                <a:solidFill>
                  <a:srgbClr val="ECECEC"/>
                </a:solidFill>
                <a:effectLst/>
                <a:latin typeface="Söhne"/>
              </a:rPr>
              <a:t>The sales for all products on Christmas day were completely influenced by COVID-19. Our client’s physical stores might shut down during this time</a:t>
            </a:r>
          </a:p>
        </p:txBody>
      </p:sp>
      <p:graphicFrame>
        <p:nvGraphicFramePr>
          <p:cNvPr id="26" name="表格 25">
            <a:extLst>
              <a:ext uri="{FF2B5EF4-FFF2-40B4-BE49-F238E27FC236}">
                <a16:creationId xmlns:a16="http://schemas.microsoft.com/office/drawing/2014/main" id="{01159CF8-E385-216A-6BE1-CB984F791DD3}"/>
              </a:ext>
            </a:extLst>
          </p:cNvPr>
          <p:cNvGraphicFramePr>
            <a:graphicFrameLocks noGrp="1"/>
          </p:cNvGraphicFramePr>
          <p:nvPr>
            <p:extLst>
              <p:ext uri="{D42A27DB-BD31-4B8C-83A1-F6EECF244321}">
                <p14:modId xmlns:p14="http://schemas.microsoft.com/office/powerpoint/2010/main" val="536937604"/>
              </p:ext>
            </p:extLst>
          </p:nvPr>
        </p:nvGraphicFramePr>
        <p:xfrm>
          <a:off x="8326489" y="1416063"/>
          <a:ext cx="3656256" cy="2865120"/>
        </p:xfrm>
        <a:graphic>
          <a:graphicData uri="http://schemas.openxmlformats.org/drawingml/2006/table">
            <a:tbl>
              <a:tblPr firstRow="1" bandRow="1">
                <a:tableStyleId>{5C22544A-7EE6-4342-B048-85BDC9FD1C3A}</a:tableStyleId>
              </a:tblPr>
              <a:tblGrid>
                <a:gridCol w="869506">
                  <a:extLst>
                    <a:ext uri="{9D8B030D-6E8A-4147-A177-3AD203B41FA5}">
                      <a16:colId xmlns:a16="http://schemas.microsoft.com/office/drawing/2014/main" val="2710221286"/>
                    </a:ext>
                  </a:extLst>
                </a:gridCol>
                <a:gridCol w="1393375">
                  <a:extLst>
                    <a:ext uri="{9D8B030D-6E8A-4147-A177-3AD203B41FA5}">
                      <a16:colId xmlns:a16="http://schemas.microsoft.com/office/drawing/2014/main" val="2769988432"/>
                    </a:ext>
                  </a:extLst>
                </a:gridCol>
                <a:gridCol w="1393375">
                  <a:extLst>
                    <a:ext uri="{9D8B030D-6E8A-4147-A177-3AD203B41FA5}">
                      <a16:colId xmlns:a16="http://schemas.microsoft.com/office/drawing/2014/main" val="865850854"/>
                    </a:ext>
                  </a:extLst>
                </a:gridCol>
              </a:tblGrid>
              <a:tr h="370840">
                <a:tc>
                  <a:txBody>
                    <a:bodyPr/>
                    <a:lstStyle/>
                    <a:p>
                      <a:pPr algn="ctr"/>
                      <a:endParaRPr lang="zh-TW" altLang="en-US" dirty="0"/>
                    </a:p>
                  </a:txBody>
                  <a:tcPr/>
                </a:tc>
                <a:tc>
                  <a:txBody>
                    <a:bodyPr/>
                    <a:lstStyle/>
                    <a:p>
                      <a:pPr algn="ctr"/>
                      <a:r>
                        <a:rPr lang="en-US" altLang="zh-TW" sz="1200" dirty="0"/>
                        <a:t>Yearly Sales Trend from 2018 to 2019</a:t>
                      </a:r>
                      <a:endParaRPr lang="zh-TW"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Yearly Sales Trend considered 2020 COVID-19 period</a:t>
                      </a:r>
                      <a:endParaRPr lang="zh-TW" altLang="en-US" sz="1200" dirty="0"/>
                    </a:p>
                  </a:txBody>
                  <a:tcPr/>
                </a:tc>
                <a:extLst>
                  <a:ext uri="{0D108BD9-81ED-4DB2-BD59-A6C34878D82A}">
                    <a16:rowId xmlns:a16="http://schemas.microsoft.com/office/drawing/2014/main" val="1350978874"/>
                  </a:ext>
                </a:extLst>
              </a:tr>
              <a:tr h="370840">
                <a:tc>
                  <a:txBody>
                    <a:bodyPr/>
                    <a:lstStyle/>
                    <a:p>
                      <a:pPr algn="ctr"/>
                      <a:r>
                        <a:rPr lang="en-US" altLang="zh-TW" dirty="0"/>
                        <a:t>SKU1</a:t>
                      </a:r>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b="0" dirty="0">
                          <a:solidFill>
                            <a:schemeClr val="tx1"/>
                          </a:solidFill>
                        </a:rPr>
                        <a:t>Decrease</a:t>
                      </a:r>
                      <a:endParaRPr lang="zh-TW" altLang="en-US" b="0" dirty="0">
                        <a:solidFill>
                          <a:schemeClr val="tx1"/>
                        </a:solidFill>
                      </a:endParaRPr>
                    </a:p>
                  </a:txBody>
                  <a:tcPr/>
                </a:tc>
                <a:extLst>
                  <a:ext uri="{0D108BD9-81ED-4DB2-BD59-A6C34878D82A}">
                    <a16:rowId xmlns:a16="http://schemas.microsoft.com/office/drawing/2014/main" val="1471010244"/>
                  </a:ext>
                </a:extLst>
              </a:tr>
              <a:tr h="370840">
                <a:tc>
                  <a:txBody>
                    <a:bodyPr/>
                    <a:lstStyle/>
                    <a:p>
                      <a:pPr algn="ctr"/>
                      <a:r>
                        <a:rPr lang="en-US" altLang="zh-TW" dirty="0"/>
                        <a:t>SKU2</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3177445033"/>
                  </a:ext>
                </a:extLst>
              </a:tr>
              <a:tr h="370840">
                <a:tc>
                  <a:txBody>
                    <a:bodyPr/>
                    <a:lstStyle/>
                    <a:p>
                      <a:pPr algn="ctr"/>
                      <a:r>
                        <a:rPr lang="en-US" altLang="zh-TW" dirty="0"/>
                        <a:t>SKU3</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b="0" dirty="0">
                          <a:solidFill>
                            <a:schemeClr val="tx1"/>
                          </a:solidFill>
                        </a:rPr>
                        <a:t>Decrease</a:t>
                      </a:r>
                      <a:endParaRPr lang="zh-TW" altLang="en-US" b="0" dirty="0">
                        <a:solidFill>
                          <a:schemeClr val="tx1"/>
                        </a:solidFill>
                      </a:endParaRPr>
                    </a:p>
                  </a:txBody>
                  <a:tcPr/>
                </a:tc>
                <a:extLst>
                  <a:ext uri="{0D108BD9-81ED-4DB2-BD59-A6C34878D82A}">
                    <a16:rowId xmlns:a16="http://schemas.microsoft.com/office/drawing/2014/main" val="3757189556"/>
                  </a:ext>
                </a:extLst>
              </a:tr>
              <a:tr h="370840">
                <a:tc>
                  <a:txBody>
                    <a:bodyPr/>
                    <a:lstStyle/>
                    <a:p>
                      <a:pPr algn="ctr"/>
                      <a:r>
                        <a:rPr lang="en-US" altLang="zh-TW" dirty="0"/>
                        <a:t>SKU4</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b="0" dirty="0">
                          <a:solidFill>
                            <a:schemeClr val="tx1"/>
                          </a:solidFill>
                        </a:rPr>
                        <a:t>Decrease</a:t>
                      </a:r>
                      <a:endParaRPr lang="zh-TW" altLang="en-US" b="0" dirty="0">
                        <a:solidFill>
                          <a:schemeClr val="tx1"/>
                        </a:solidFill>
                      </a:endParaRPr>
                    </a:p>
                  </a:txBody>
                  <a:tcPr/>
                </a:tc>
                <a:extLst>
                  <a:ext uri="{0D108BD9-81ED-4DB2-BD59-A6C34878D82A}">
                    <a16:rowId xmlns:a16="http://schemas.microsoft.com/office/drawing/2014/main" val="1610082698"/>
                  </a:ext>
                </a:extLst>
              </a:tr>
              <a:tr h="370840">
                <a:tc>
                  <a:txBody>
                    <a:bodyPr/>
                    <a:lstStyle/>
                    <a:p>
                      <a:pPr algn="ctr"/>
                      <a:r>
                        <a:rPr lang="en-US" altLang="zh-TW" dirty="0"/>
                        <a:t>SKU5</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b="0" dirty="0">
                          <a:solidFill>
                            <a:schemeClr val="tx1"/>
                          </a:solidFill>
                        </a:rPr>
                        <a:t>Decrease</a:t>
                      </a:r>
                      <a:endParaRPr lang="zh-TW" altLang="en-US" b="0" dirty="0">
                        <a:solidFill>
                          <a:schemeClr val="tx1"/>
                        </a:solidFill>
                      </a:endParaRPr>
                    </a:p>
                  </a:txBody>
                  <a:tcPr/>
                </a:tc>
                <a:extLst>
                  <a:ext uri="{0D108BD9-81ED-4DB2-BD59-A6C34878D82A}">
                    <a16:rowId xmlns:a16="http://schemas.microsoft.com/office/drawing/2014/main" val="3438787891"/>
                  </a:ext>
                </a:extLst>
              </a:tr>
              <a:tr h="370840">
                <a:tc>
                  <a:txBody>
                    <a:bodyPr/>
                    <a:lstStyle/>
                    <a:p>
                      <a:pPr algn="ctr"/>
                      <a:r>
                        <a:rPr lang="en-US" altLang="zh-TW" dirty="0"/>
                        <a:t>SKU6</a:t>
                      </a:r>
                      <a:endParaRPr lang="zh-TW" altLang="en-US" dirty="0"/>
                    </a:p>
                  </a:txBody>
                  <a:tcPr/>
                </a:tc>
                <a:tc>
                  <a:txBody>
                    <a:bodyPr/>
                    <a:lstStyle/>
                    <a:p>
                      <a:pPr algn="ctr"/>
                      <a:r>
                        <a:rPr lang="en-US" altLang="zh-TW" b="1" dirty="0">
                          <a:solidFill>
                            <a:srgbClr val="FF0000"/>
                          </a:solidFill>
                        </a:rPr>
                        <a:t>Increase</a:t>
                      </a:r>
                      <a:endParaRPr lang="zh-TW" altLang="en-US" b="1" dirty="0">
                        <a:solidFill>
                          <a:srgbClr val="FF0000"/>
                        </a:solidFill>
                      </a:endParaRPr>
                    </a:p>
                  </a:txBody>
                  <a:tcPr/>
                </a:tc>
                <a:tc>
                  <a:txBody>
                    <a:bodyPr/>
                    <a:lstStyle/>
                    <a:p>
                      <a:pPr algn="ctr"/>
                      <a:r>
                        <a:rPr lang="en-US" altLang="zh-TW" dirty="0"/>
                        <a:t>Decrease</a:t>
                      </a:r>
                      <a:endParaRPr lang="zh-TW" altLang="en-US" dirty="0"/>
                    </a:p>
                  </a:txBody>
                  <a:tcPr/>
                </a:tc>
                <a:extLst>
                  <a:ext uri="{0D108BD9-81ED-4DB2-BD59-A6C34878D82A}">
                    <a16:rowId xmlns:a16="http://schemas.microsoft.com/office/drawing/2014/main" val="2710662159"/>
                  </a:ext>
                </a:extLst>
              </a:tr>
            </a:tbl>
          </a:graphicData>
        </a:graphic>
      </p:graphicFrame>
      <p:pic>
        <p:nvPicPr>
          <p:cNvPr id="6" name="圖片 5">
            <a:extLst>
              <a:ext uri="{FF2B5EF4-FFF2-40B4-BE49-F238E27FC236}">
                <a16:creationId xmlns:a16="http://schemas.microsoft.com/office/drawing/2014/main" id="{9232788D-C3C6-0DAC-1DD8-F7873E34D6C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0585"/>
          <a:stretch/>
        </p:blipFill>
        <p:spPr>
          <a:xfrm>
            <a:off x="209254" y="1019559"/>
            <a:ext cx="3878295" cy="5749387"/>
          </a:xfrm>
          <a:prstGeom prst="rect">
            <a:avLst/>
          </a:prstGeom>
        </p:spPr>
      </p:pic>
      <p:pic>
        <p:nvPicPr>
          <p:cNvPr id="7" name="圖片 6">
            <a:extLst>
              <a:ext uri="{FF2B5EF4-FFF2-40B4-BE49-F238E27FC236}">
                <a16:creationId xmlns:a16="http://schemas.microsoft.com/office/drawing/2014/main" id="{340D5BF5-9432-6876-56E8-37B57C4731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9157"/>
          <a:stretch/>
        </p:blipFill>
        <p:spPr>
          <a:xfrm>
            <a:off x="4208157" y="1019559"/>
            <a:ext cx="3821237" cy="5828465"/>
          </a:xfrm>
          <a:prstGeom prst="rect">
            <a:avLst/>
          </a:prstGeom>
        </p:spPr>
      </p:pic>
    </p:spTree>
    <p:extLst>
      <p:ext uri="{BB962C8B-B14F-4D97-AF65-F5344CB8AC3E}">
        <p14:creationId xmlns:p14="http://schemas.microsoft.com/office/powerpoint/2010/main" val="2102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C7BA-A1C0-93C4-21BF-45DD2381EF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3D5F57-B354-C8CE-8A2C-E71A85A7505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3EC379B-25C0-904B-59C0-AF5F6DF223AE}"/>
              </a:ext>
            </a:extLst>
          </p:cNvPr>
          <p:cNvSpPr>
            <a:spLocks noGrp="1"/>
          </p:cNvSpPr>
          <p:nvPr>
            <p:ph type="title"/>
          </p:nvPr>
        </p:nvSpPr>
        <p:spPr>
          <a:xfrm>
            <a:off x="495301" y="315913"/>
            <a:ext cx="8822870" cy="962932"/>
          </a:xfrm>
        </p:spPr>
        <p:txBody>
          <a:bodyPr>
            <a:normAutofit/>
          </a:bodyPr>
          <a:lstStyle/>
          <a:p>
            <a:r>
              <a:rPr lang="en-US" altLang="zh-TW" b="1" dirty="0">
                <a:solidFill>
                  <a:srgbClr val="FF6600"/>
                </a:solidFill>
                <a:latin typeface="+mn-lt"/>
              </a:rPr>
              <a:t>Promotion Analysis</a:t>
            </a:r>
            <a:endParaRPr lang="zh-TW" altLang="en-US" b="1" dirty="0">
              <a:solidFill>
                <a:srgbClr val="FF6600"/>
              </a:solidFill>
              <a:latin typeface="+mn-lt"/>
            </a:endParaRPr>
          </a:p>
        </p:txBody>
      </p:sp>
      <p:sp>
        <p:nvSpPr>
          <p:cNvPr id="10" name="Hexagon 283">
            <a:extLst>
              <a:ext uri="{FF2B5EF4-FFF2-40B4-BE49-F238E27FC236}">
                <a16:creationId xmlns:a16="http://schemas.microsoft.com/office/drawing/2014/main" id="{BB26F2BE-1D70-EEB5-B5C3-6E440E9383A9}"/>
              </a:ext>
            </a:extLst>
          </p:cNvPr>
          <p:cNvSpPr/>
          <p:nvPr/>
        </p:nvSpPr>
        <p:spPr>
          <a:xfrm>
            <a:off x="9442257" y="2585754"/>
            <a:ext cx="2389166" cy="1029457"/>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0" i="0" dirty="0">
                <a:solidFill>
                  <a:srgbClr val="ECECEC"/>
                </a:solidFill>
                <a:effectLst/>
                <a:latin typeface="Söhne"/>
              </a:rPr>
              <a:t>In-Store Promotion:</a:t>
            </a:r>
          </a:p>
          <a:p>
            <a:pPr algn="ctr"/>
            <a:r>
              <a:rPr lang="en-US" altLang="zh-TW" sz="1200" dirty="0">
                <a:solidFill>
                  <a:srgbClr val="ECECEC"/>
                </a:solidFill>
                <a:latin typeface="Söhne"/>
              </a:rPr>
              <a:t>Sales per promotion transaction are the high</a:t>
            </a:r>
            <a:endParaRPr lang="en-US" altLang="zh-TW" sz="1200" b="0" i="0" dirty="0">
              <a:solidFill>
                <a:srgbClr val="ECECEC"/>
              </a:solidFill>
              <a:effectLst/>
              <a:latin typeface="Söhne"/>
            </a:endParaRPr>
          </a:p>
        </p:txBody>
      </p:sp>
      <p:pic>
        <p:nvPicPr>
          <p:cNvPr id="15" name="圖片 14">
            <a:extLst>
              <a:ext uri="{FF2B5EF4-FFF2-40B4-BE49-F238E27FC236}">
                <a16:creationId xmlns:a16="http://schemas.microsoft.com/office/drawing/2014/main" id="{89C79A65-6AD5-F769-2DCA-F2EA20EC1902}"/>
              </a:ext>
            </a:extLst>
          </p:cNvPr>
          <p:cNvPicPr>
            <a:picLocks noChangeAspect="1"/>
          </p:cNvPicPr>
          <p:nvPr/>
        </p:nvPicPr>
        <p:blipFill rotWithShape="1">
          <a:blip r:embed="rId3">
            <a:extLst>
              <a:ext uri="{28A0092B-C50C-407E-A947-70E740481C1C}">
                <a14:useLocalDpi xmlns:a14="http://schemas.microsoft.com/office/drawing/2010/main" val="0"/>
              </a:ext>
            </a:extLst>
          </a:blip>
          <a:srcRect l="6355" r="6864"/>
          <a:stretch/>
        </p:blipFill>
        <p:spPr>
          <a:xfrm>
            <a:off x="314894" y="1691477"/>
            <a:ext cx="8288196" cy="2491474"/>
          </a:xfrm>
          <a:prstGeom prst="rect">
            <a:avLst/>
          </a:prstGeom>
        </p:spPr>
      </p:pic>
      <p:pic>
        <p:nvPicPr>
          <p:cNvPr id="17" name="圖片 16">
            <a:extLst>
              <a:ext uri="{FF2B5EF4-FFF2-40B4-BE49-F238E27FC236}">
                <a16:creationId xmlns:a16="http://schemas.microsoft.com/office/drawing/2014/main" id="{5A9FB77A-36CE-8D8D-A221-45C3E7BA94A8}"/>
              </a:ext>
            </a:extLst>
          </p:cNvPr>
          <p:cNvPicPr>
            <a:picLocks noChangeAspect="1"/>
          </p:cNvPicPr>
          <p:nvPr/>
        </p:nvPicPr>
        <p:blipFill rotWithShape="1">
          <a:blip r:embed="rId4">
            <a:extLst>
              <a:ext uri="{28A0092B-C50C-407E-A947-70E740481C1C}">
                <a14:useLocalDpi xmlns:a14="http://schemas.microsoft.com/office/drawing/2010/main" val="0"/>
              </a:ext>
            </a:extLst>
          </a:blip>
          <a:srcRect l="4917" r="7467"/>
          <a:stretch/>
        </p:blipFill>
        <p:spPr>
          <a:xfrm>
            <a:off x="124408" y="4182951"/>
            <a:ext cx="8529352" cy="2539549"/>
          </a:xfrm>
          <a:prstGeom prst="rect">
            <a:avLst/>
          </a:prstGeom>
        </p:spPr>
      </p:pic>
      <p:sp>
        <p:nvSpPr>
          <p:cNvPr id="18" name="Hexagon 283">
            <a:extLst>
              <a:ext uri="{FF2B5EF4-FFF2-40B4-BE49-F238E27FC236}">
                <a16:creationId xmlns:a16="http://schemas.microsoft.com/office/drawing/2014/main" id="{23D3321D-6BFC-CF27-8AF4-8BF23616A311}"/>
              </a:ext>
            </a:extLst>
          </p:cNvPr>
          <p:cNvSpPr/>
          <p:nvPr/>
        </p:nvSpPr>
        <p:spPr>
          <a:xfrm>
            <a:off x="9442257" y="3615211"/>
            <a:ext cx="2389166" cy="1029457"/>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0" i="0" dirty="0">
                <a:solidFill>
                  <a:srgbClr val="ECECEC"/>
                </a:solidFill>
                <a:effectLst/>
                <a:latin typeface="Söhne"/>
              </a:rPr>
              <a:t>Catalog Promotion:</a:t>
            </a:r>
          </a:p>
          <a:p>
            <a:pPr algn="ctr"/>
            <a:r>
              <a:rPr lang="en-US" altLang="zh-TW" sz="1200" dirty="0">
                <a:solidFill>
                  <a:srgbClr val="ECECEC"/>
                </a:solidFill>
                <a:latin typeface="Söhne"/>
              </a:rPr>
              <a:t>Sales per promotion transaction are the lowest</a:t>
            </a:r>
            <a:endParaRPr lang="en-US" altLang="zh-TW" sz="1200" b="0" i="0" dirty="0">
              <a:solidFill>
                <a:srgbClr val="ECECEC"/>
              </a:solidFill>
              <a:effectLst/>
              <a:latin typeface="Söhne"/>
            </a:endParaRPr>
          </a:p>
        </p:txBody>
      </p:sp>
      <p:sp>
        <p:nvSpPr>
          <p:cNvPr id="19" name="Hexagon 283">
            <a:extLst>
              <a:ext uri="{FF2B5EF4-FFF2-40B4-BE49-F238E27FC236}">
                <a16:creationId xmlns:a16="http://schemas.microsoft.com/office/drawing/2014/main" id="{53545464-2E16-AD0F-5127-2029278AAC01}"/>
              </a:ext>
            </a:extLst>
          </p:cNvPr>
          <p:cNvSpPr/>
          <p:nvPr/>
        </p:nvSpPr>
        <p:spPr>
          <a:xfrm>
            <a:off x="9442257" y="4644668"/>
            <a:ext cx="2389166" cy="1029457"/>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0" i="0" dirty="0">
                <a:solidFill>
                  <a:srgbClr val="ECECEC"/>
                </a:solidFill>
                <a:effectLst/>
                <a:latin typeface="Söhne"/>
              </a:rPr>
              <a:t>Store-End Promotion:</a:t>
            </a:r>
          </a:p>
          <a:p>
            <a:pPr algn="ctr"/>
            <a:r>
              <a:rPr lang="en-US" altLang="zh-TW" sz="1200" dirty="0">
                <a:solidFill>
                  <a:srgbClr val="ECECEC"/>
                </a:solidFill>
                <a:latin typeface="Söhne"/>
              </a:rPr>
              <a:t>Sales per promotion transaction are high</a:t>
            </a:r>
            <a:endParaRPr lang="en-US" altLang="zh-TW" sz="1200" b="0" i="0" dirty="0">
              <a:solidFill>
                <a:srgbClr val="ECECEC"/>
              </a:solidFill>
              <a:effectLst/>
              <a:latin typeface="Söhne"/>
            </a:endParaRPr>
          </a:p>
        </p:txBody>
      </p:sp>
    </p:spTree>
    <p:extLst>
      <p:ext uri="{BB962C8B-B14F-4D97-AF65-F5344CB8AC3E}">
        <p14:creationId xmlns:p14="http://schemas.microsoft.com/office/powerpoint/2010/main" val="13685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C7BA-A1C0-93C4-21BF-45DD2381EF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3D5F57-B354-C8CE-8A2C-E71A85A7505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3EC379B-25C0-904B-59C0-AF5F6DF223AE}"/>
              </a:ext>
            </a:extLst>
          </p:cNvPr>
          <p:cNvSpPr>
            <a:spLocks noGrp="1"/>
          </p:cNvSpPr>
          <p:nvPr>
            <p:ph type="title"/>
          </p:nvPr>
        </p:nvSpPr>
        <p:spPr>
          <a:xfrm>
            <a:off x="495301" y="315913"/>
            <a:ext cx="8822870" cy="962932"/>
          </a:xfrm>
        </p:spPr>
        <p:txBody>
          <a:bodyPr>
            <a:normAutofit/>
          </a:bodyPr>
          <a:lstStyle/>
          <a:p>
            <a:r>
              <a:rPr lang="en-US" altLang="zh-TW" b="1" dirty="0">
                <a:solidFill>
                  <a:srgbClr val="FF6600"/>
                </a:solidFill>
                <a:latin typeface="+mn-lt"/>
              </a:rPr>
              <a:t>Promotion Analysis Over Time</a:t>
            </a:r>
            <a:endParaRPr lang="zh-TW" altLang="en-US" b="1" dirty="0">
              <a:solidFill>
                <a:srgbClr val="FF6600"/>
              </a:solidFill>
              <a:latin typeface="+mn-lt"/>
            </a:endParaRPr>
          </a:p>
        </p:txBody>
      </p:sp>
      <p:sp>
        <p:nvSpPr>
          <p:cNvPr id="10" name="Hexagon 283">
            <a:extLst>
              <a:ext uri="{FF2B5EF4-FFF2-40B4-BE49-F238E27FC236}">
                <a16:creationId xmlns:a16="http://schemas.microsoft.com/office/drawing/2014/main" id="{BB26F2BE-1D70-EEB5-B5C3-6E440E9383A9}"/>
              </a:ext>
            </a:extLst>
          </p:cNvPr>
          <p:cNvSpPr/>
          <p:nvPr/>
        </p:nvSpPr>
        <p:spPr>
          <a:xfrm>
            <a:off x="5809737" y="4683104"/>
            <a:ext cx="3355843" cy="1652623"/>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0" i="0" dirty="0">
                <a:solidFill>
                  <a:srgbClr val="ECECEC"/>
                </a:solidFill>
                <a:effectLst/>
                <a:latin typeface="Söhne"/>
              </a:rPr>
              <a:t>The sales decreased significantly when catalog promotions were active, suggesting this promotion strategy might be ineffective and may lead to high cost.</a:t>
            </a:r>
          </a:p>
        </p:txBody>
      </p:sp>
      <p:pic>
        <p:nvPicPr>
          <p:cNvPr id="9" name="圖片 8">
            <a:extLst>
              <a:ext uri="{FF2B5EF4-FFF2-40B4-BE49-F238E27FC236}">
                <a16:creationId xmlns:a16="http://schemas.microsoft.com/office/drawing/2014/main" id="{0FD25681-F3F5-CD05-F313-4049D97C9021}"/>
              </a:ext>
            </a:extLst>
          </p:cNvPr>
          <p:cNvPicPr>
            <a:picLocks noChangeAspect="1"/>
          </p:cNvPicPr>
          <p:nvPr/>
        </p:nvPicPr>
        <p:blipFill rotWithShape="1">
          <a:blip r:embed="rId3">
            <a:extLst>
              <a:ext uri="{28A0092B-C50C-407E-A947-70E740481C1C}">
                <a14:useLocalDpi xmlns:a14="http://schemas.microsoft.com/office/drawing/2010/main" val="0"/>
              </a:ext>
            </a:extLst>
          </a:blip>
          <a:srcRect l="5066" t="6962" r="7119" b="3138"/>
          <a:stretch/>
        </p:blipFill>
        <p:spPr>
          <a:xfrm>
            <a:off x="144696" y="4216951"/>
            <a:ext cx="5137374" cy="2629708"/>
          </a:xfrm>
          <a:prstGeom prst="rect">
            <a:avLst/>
          </a:prstGeom>
        </p:spPr>
      </p:pic>
      <p:pic>
        <p:nvPicPr>
          <p:cNvPr id="7" name="圖片 6">
            <a:extLst>
              <a:ext uri="{FF2B5EF4-FFF2-40B4-BE49-F238E27FC236}">
                <a16:creationId xmlns:a16="http://schemas.microsoft.com/office/drawing/2014/main" id="{E81762AA-0F92-7F38-3B91-1DFBC6F4DD38}"/>
              </a:ext>
            </a:extLst>
          </p:cNvPr>
          <p:cNvPicPr>
            <a:picLocks noChangeAspect="1"/>
          </p:cNvPicPr>
          <p:nvPr/>
        </p:nvPicPr>
        <p:blipFill rotWithShape="1">
          <a:blip r:embed="rId4">
            <a:extLst>
              <a:ext uri="{28A0092B-C50C-407E-A947-70E740481C1C}">
                <a14:useLocalDpi xmlns:a14="http://schemas.microsoft.com/office/drawing/2010/main" val="0"/>
              </a:ext>
            </a:extLst>
          </a:blip>
          <a:srcRect l="6109" t="7856" r="8510" b="3336"/>
          <a:stretch/>
        </p:blipFill>
        <p:spPr>
          <a:xfrm>
            <a:off x="169557" y="1603252"/>
            <a:ext cx="5056451" cy="2629708"/>
          </a:xfrm>
          <a:prstGeom prst="rect">
            <a:avLst/>
          </a:prstGeom>
        </p:spPr>
      </p:pic>
      <p:pic>
        <p:nvPicPr>
          <p:cNvPr id="5" name="圖片 4">
            <a:extLst>
              <a:ext uri="{FF2B5EF4-FFF2-40B4-BE49-F238E27FC236}">
                <a16:creationId xmlns:a16="http://schemas.microsoft.com/office/drawing/2014/main" id="{230ECF91-E30B-C1CA-C560-3628D473775F}"/>
              </a:ext>
            </a:extLst>
          </p:cNvPr>
          <p:cNvPicPr>
            <a:picLocks noChangeAspect="1"/>
          </p:cNvPicPr>
          <p:nvPr/>
        </p:nvPicPr>
        <p:blipFill rotWithShape="1">
          <a:blip r:embed="rId5">
            <a:extLst>
              <a:ext uri="{28A0092B-C50C-407E-A947-70E740481C1C}">
                <a14:useLocalDpi xmlns:a14="http://schemas.microsoft.com/office/drawing/2010/main" val="0"/>
              </a:ext>
            </a:extLst>
          </a:blip>
          <a:srcRect l="6108" t="6962" r="8908" b="2641"/>
          <a:stretch/>
        </p:blipFill>
        <p:spPr>
          <a:xfrm>
            <a:off x="5525123" y="1603252"/>
            <a:ext cx="5056451" cy="2689287"/>
          </a:xfrm>
          <a:prstGeom prst="rect">
            <a:avLst/>
          </a:prstGeom>
        </p:spPr>
      </p:pic>
      <p:pic>
        <p:nvPicPr>
          <p:cNvPr id="12" name="圖片 11">
            <a:extLst>
              <a:ext uri="{FF2B5EF4-FFF2-40B4-BE49-F238E27FC236}">
                <a16:creationId xmlns:a16="http://schemas.microsoft.com/office/drawing/2014/main" id="{F513B51D-167D-7B0C-9CAE-CE0D901596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7770" y="4698255"/>
            <a:ext cx="2764230" cy="2073173"/>
          </a:xfrm>
          <a:prstGeom prst="rect">
            <a:avLst/>
          </a:prstGeom>
        </p:spPr>
      </p:pic>
    </p:spTree>
    <p:extLst>
      <p:ext uri="{BB962C8B-B14F-4D97-AF65-F5344CB8AC3E}">
        <p14:creationId xmlns:p14="http://schemas.microsoft.com/office/powerpoint/2010/main" val="9751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768245"/>
            <a:ext cx="10515600" cy="4773842"/>
          </a:xfrm>
        </p:spPr>
        <p:txBody>
          <a:bodyPr>
            <a:normAutofit fontScale="92500" lnSpcReduction="10000"/>
          </a:bodyPr>
          <a:lstStyle/>
          <a:p>
            <a:pPr>
              <a:lnSpc>
                <a:spcPct val="150000"/>
              </a:lnSpc>
            </a:pPr>
            <a:r>
              <a:rPr lang="en-US" altLang="zh-TW" sz="1800" b="1" dirty="0"/>
              <a:t>Targeted Inventory Management</a:t>
            </a:r>
            <a:r>
              <a:rPr lang="en-US" altLang="zh-TW" sz="1800" dirty="0"/>
              <a:t>: Align inventory levels with seasonal demand patterns, ensuring higher stock during peak sales periods like Q4 for SKU1 and SKU6, and Q3 for SKU3 and SKU4.</a:t>
            </a:r>
          </a:p>
          <a:p>
            <a:pPr>
              <a:lnSpc>
                <a:spcPct val="150000"/>
              </a:lnSpc>
            </a:pPr>
            <a:r>
              <a:rPr lang="en-US" altLang="zh-TW" sz="1800" b="1" dirty="0"/>
              <a:t>Refined Promotional Strategies</a:t>
            </a:r>
            <a:r>
              <a:rPr lang="en-US" altLang="zh-TW" sz="1800" dirty="0"/>
              <a:t>: Given the indication that catalog promotions may be ineffective, consider reallocating marketing budgets to more effective promotion channels or redesigning the catalog strategy to better capture customer interest.</a:t>
            </a:r>
          </a:p>
          <a:p>
            <a:pPr>
              <a:lnSpc>
                <a:spcPct val="150000"/>
              </a:lnSpc>
            </a:pPr>
            <a:r>
              <a:rPr lang="en-US" altLang="zh-TW" sz="1800" b="1" dirty="0"/>
              <a:t>Diversified Product Strategy</a:t>
            </a:r>
            <a:r>
              <a:rPr lang="en-US" altLang="zh-TW" sz="1800" dirty="0"/>
              <a:t>: For products like SKU2, which show decreased sales during certain holidays, develop strategies to diversify their appeal or bundle them with more popular items.</a:t>
            </a:r>
          </a:p>
          <a:p>
            <a:pPr>
              <a:lnSpc>
                <a:spcPct val="150000"/>
              </a:lnSpc>
            </a:pPr>
            <a:r>
              <a:rPr lang="en-US" altLang="zh-TW" sz="1800" b="1" dirty="0"/>
              <a:t>Enhanced Digital Presence</a:t>
            </a:r>
            <a:r>
              <a:rPr lang="en-US" altLang="zh-TW" sz="1800" dirty="0"/>
              <a:t>: With physical store sales impacted by COVID-19, enhance the online shopping experience and digital presence to capture lost in-store sales and meet changing consumer behaviors.</a:t>
            </a:r>
          </a:p>
          <a:p>
            <a:pPr>
              <a:lnSpc>
                <a:spcPct val="150000"/>
              </a:lnSpc>
            </a:pPr>
            <a:r>
              <a:rPr lang="en-US" altLang="zh-TW" sz="1800" b="1" dirty="0"/>
              <a:t>Leverage Data for Forecasting: </a:t>
            </a:r>
            <a:r>
              <a:rPr lang="en-US" altLang="zh-TW" sz="1800" dirty="0"/>
              <a:t>Use historical sales data to predict future trends and prepare for upcoming seasonal peaks and lows in demand.</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Recommendation</a:t>
            </a:r>
            <a:endParaRPr lang="zh-TW" altLang="en-US" b="1" dirty="0">
              <a:solidFill>
                <a:srgbClr val="FF6600"/>
              </a:solidFill>
              <a:latin typeface="+mn-lt"/>
            </a:endParaRPr>
          </a:p>
        </p:txBody>
      </p:sp>
    </p:spTree>
    <p:extLst>
      <p:ext uri="{BB962C8B-B14F-4D97-AF65-F5344CB8AC3E}">
        <p14:creationId xmlns:p14="http://schemas.microsoft.com/office/powerpoint/2010/main" val="367573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768245"/>
            <a:ext cx="10515600" cy="4773842"/>
          </a:xfrm>
        </p:spPr>
        <p:txBody>
          <a:bodyPr>
            <a:noAutofit/>
          </a:bodyPr>
          <a:lstStyle/>
          <a:p>
            <a:pPr>
              <a:lnSpc>
                <a:spcPct val="120000"/>
              </a:lnSpc>
              <a:buFont typeface="+mj-lt"/>
              <a:buAutoNum type="arabicPeriod"/>
            </a:pPr>
            <a:r>
              <a:rPr lang="en-US" altLang="zh-TW" sz="2000" b="1" dirty="0"/>
              <a:t>ARIMA (</a:t>
            </a:r>
            <a:r>
              <a:rPr lang="en-US" altLang="zh-TW" sz="2000" b="1" dirty="0" err="1"/>
              <a:t>AutoRegressive</a:t>
            </a:r>
            <a:r>
              <a:rPr lang="en-US" altLang="zh-TW" sz="2000" b="1" dirty="0"/>
              <a:t> Integrated Moving Average)</a:t>
            </a:r>
          </a:p>
          <a:p>
            <a:pPr marL="457200" lvl="1" indent="0">
              <a:lnSpc>
                <a:spcPct val="120000"/>
              </a:lnSpc>
              <a:buNone/>
            </a:pPr>
            <a:r>
              <a:rPr lang="en-US" altLang="zh-TW" sz="1400" dirty="0"/>
              <a:t>Model that is well-suited for time series data with trends and seasonality.</a:t>
            </a:r>
          </a:p>
          <a:p>
            <a:pPr marL="457200" lvl="1" indent="0">
              <a:lnSpc>
                <a:spcPct val="120000"/>
              </a:lnSpc>
              <a:buNone/>
            </a:pPr>
            <a:endParaRPr lang="en-US" altLang="zh-TW" sz="1100" b="1" dirty="0"/>
          </a:p>
          <a:p>
            <a:pPr>
              <a:lnSpc>
                <a:spcPct val="120000"/>
              </a:lnSpc>
              <a:buFont typeface="+mj-lt"/>
              <a:buAutoNum type="arabicPeriod"/>
            </a:pPr>
            <a:r>
              <a:rPr lang="en-US" altLang="zh-TW" sz="2000" b="1" dirty="0"/>
              <a:t>Random Forest Regressor:</a:t>
            </a:r>
          </a:p>
          <a:p>
            <a:pPr marL="457200" lvl="1" indent="0">
              <a:lnSpc>
                <a:spcPct val="120000"/>
              </a:lnSpc>
              <a:buNone/>
            </a:pPr>
            <a:r>
              <a:rPr lang="en-US" altLang="zh-TW" sz="1400" dirty="0"/>
              <a:t>Ensemble model that can capture complex non-linear relationships.</a:t>
            </a:r>
          </a:p>
          <a:p>
            <a:pPr marL="457200" lvl="1" indent="0">
              <a:lnSpc>
                <a:spcPct val="120000"/>
              </a:lnSpc>
              <a:buNone/>
            </a:pPr>
            <a:endParaRPr lang="en-US" altLang="zh-TW" sz="1100" b="1" dirty="0"/>
          </a:p>
          <a:p>
            <a:pPr>
              <a:lnSpc>
                <a:spcPct val="120000"/>
              </a:lnSpc>
              <a:buFont typeface="+mj-lt"/>
              <a:buAutoNum type="arabicPeriod"/>
            </a:pPr>
            <a:r>
              <a:rPr lang="en-US" altLang="zh-TW" sz="2000" b="1" dirty="0"/>
              <a:t>Gradient Boosting Machines (GBM), e.g., </a:t>
            </a:r>
            <a:r>
              <a:rPr lang="en-US" altLang="zh-TW" sz="2000" b="1" dirty="0" err="1"/>
              <a:t>XGBoost</a:t>
            </a:r>
            <a:r>
              <a:rPr lang="en-US" altLang="zh-TW" sz="2000" b="1" dirty="0"/>
              <a:t>, </a:t>
            </a:r>
            <a:r>
              <a:rPr lang="en-US" altLang="zh-TW" sz="2000" b="1" dirty="0" err="1"/>
              <a:t>LightGBM</a:t>
            </a:r>
            <a:r>
              <a:rPr lang="en-US" altLang="zh-TW" sz="2000" b="1" dirty="0"/>
              <a:t>:</a:t>
            </a:r>
          </a:p>
          <a:p>
            <a:pPr marL="457200" lvl="1" indent="0">
              <a:lnSpc>
                <a:spcPct val="120000"/>
              </a:lnSpc>
              <a:buNone/>
            </a:pPr>
            <a:r>
              <a:rPr lang="en-US" altLang="zh-TW" sz="1400" dirty="0"/>
              <a:t>Boosting models that handle varied data types and distributions effectively.</a:t>
            </a:r>
          </a:p>
          <a:p>
            <a:pPr marL="457200" lvl="1" indent="0">
              <a:lnSpc>
                <a:spcPct val="120000"/>
              </a:lnSpc>
              <a:buNone/>
            </a:pPr>
            <a:endParaRPr lang="en-US" altLang="zh-TW" sz="1100" b="1" dirty="0"/>
          </a:p>
          <a:p>
            <a:pPr marL="342900" indent="-342900">
              <a:lnSpc>
                <a:spcPct val="120000"/>
              </a:lnSpc>
              <a:buFont typeface="+mj-lt"/>
              <a:buAutoNum type="arabicPeriod"/>
            </a:pPr>
            <a:r>
              <a:rPr lang="en-US" altLang="zh-TW" sz="2000" b="1" dirty="0"/>
              <a:t>Recurrent Neural Networks (RNNs), particularly LSTM (Long Short-Term Memory) or GRU (Gated Recurrent Units):</a:t>
            </a:r>
          </a:p>
          <a:p>
            <a:pPr marL="457200" lvl="1" indent="0">
              <a:lnSpc>
                <a:spcPct val="120000"/>
              </a:lnSpc>
              <a:buNone/>
            </a:pPr>
            <a:r>
              <a:rPr lang="en-US" altLang="zh-TW" sz="1400" dirty="0"/>
              <a:t>Deep learning models designed to work with sequential data, capturing time dependencies.</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6783564" cy="962932"/>
          </a:xfrm>
        </p:spPr>
        <p:txBody>
          <a:bodyPr>
            <a:normAutofit/>
          </a:bodyPr>
          <a:lstStyle/>
          <a:p>
            <a:r>
              <a:rPr lang="en-US" altLang="zh-TW" b="1" dirty="0">
                <a:solidFill>
                  <a:srgbClr val="FF6600"/>
                </a:solidFill>
                <a:latin typeface="+mn-lt"/>
              </a:rPr>
              <a:t>Model Recommendations</a:t>
            </a:r>
            <a:endParaRPr lang="zh-TW" altLang="en-US" b="1" dirty="0">
              <a:solidFill>
                <a:srgbClr val="FF6600"/>
              </a:solidFill>
              <a:latin typeface="+mn-lt"/>
            </a:endParaRPr>
          </a:p>
        </p:txBody>
      </p:sp>
    </p:spTree>
    <p:extLst>
      <p:ext uri="{BB962C8B-B14F-4D97-AF65-F5344CB8AC3E}">
        <p14:creationId xmlns:p14="http://schemas.microsoft.com/office/powerpoint/2010/main" val="137855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52D9731-BB5F-32E1-7C22-815745FF2304}"/>
              </a:ext>
            </a:extLst>
          </p:cNvPr>
          <p:cNvSpPr>
            <a:spLocks noGrp="1"/>
          </p:cNvSpPr>
          <p:nvPr>
            <p:ph idx="1"/>
          </p:nvPr>
        </p:nvSpPr>
        <p:spPr>
          <a:xfrm>
            <a:off x="838200" y="2095500"/>
            <a:ext cx="10515600" cy="4675416"/>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large company that is into the beverages business in Australia. They sell their products through various super-markets and also engage in heavy promotions throughout the year. Their demand is also influenced by various factors like holiday, seasonality. They needed forecast of each of products at item level every week in weekly buckets. </a:t>
            </a:r>
            <a:endParaRPr lang="en-US" altLang="zh-TW" sz="1800" dirty="0"/>
          </a:p>
          <a:p>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This initiative is driven by the need to analyze historical time series data, incorporating various factors that influence demand, to forecast the quantity of items required by customers each week.</a:t>
            </a:r>
            <a:endParaRPr lang="en-US" altLang="zh-TW" sz="1800" dirty="0"/>
          </a:p>
        </p:txBody>
      </p:sp>
      <p:sp>
        <p:nvSpPr>
          <p:cNvPr id="4" name="Title 1">
            <a:extLst>
              <a:ext uri="{FF2B5EF4-FFF2-40B4-BE49-F238E27FC236}">
                <a16:creationId xmlns:a16="http://schemas.microsoft.com/office/drawing/2014/main" id="{95BBBE56-9D25-AAC8-0468-3AD42C65B7ED}"/>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4AFB22B-8E42-376D-976B-85EB754AA1F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Executive Summary</a:t>
            </a:r>
            <a:endParaRPr lang="zh-TW" altLang="en-US" b="1" dirty="0">
              <a:solidFill>
                <a:srgbClr val="FF6600"/>
              </a:solidFill>
              <a:latin typeface="+mn-lt"/>
            </a:endParaRPr>
          </a:p>
        </p:txBody>
      </p:sp>
    </p:spTree>
    <p:extLst>
      <p:ext uri="{BB962C8B-B14F-4D97-AF65-F5344CB8AC3E}">
        <p14:creationId xmlns:p14="http://schemas.microsoft.com/office/powerpoint/2010/main" val="42547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71D7-5A5C-7B28-2536-068FF6D87A3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6B0812B-4614-E1AE-5CF5-653E8D58C32C}"/>
              </a:ext>
            </a:extLst>
          </p:cNvPr>
          <p:cNvSpPr>
            <a:spLocks noGrp="1"/>
          </p:cNvSpPr>
          <p:nvPr>
            <p:ph idx="1"/>
          </p:nvPr>
        </p:nvSpPr>
        <p:spPr>
          <a:xfrm>
            <a:off x="838200" y="2449286"/>
            <a:ext cx="10515600" cy="4321630"/>
          </a:xfrm>
        </p:spPr>
        <p:txBody>
          <a:bodyPr>
            <a:normAutofit/>
          </a:bodyPr>
          <a:lstStyle/>
          <a:p>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The primary challenge is to develop multivariate forecasting models, utilizing machine learning or deep learning techniques, to accurately predict weekly demand for their products. </a:t>
            </a:r>
            <a:endParaRPr lang="en-US" altLang="zh-TW" sz="1800" dirty="0"/>
          </a:p>
        </p:txBody>
      </p:sp>
      <p:sp>
        <p:nvSpPr>
          <p:cNvPr id="4" name="Title 1">
            <a:extLst>
              <a:ext uri="{FF2B5EF4-FFF2-40B4-BE49-F238E27FC236}">
                <a16:creationId xmlns:a16="http://schemas.microsoft.com/office/drawing/2014/main" id="{5C974E4E-9513-E1A0-939C-200194B94F87}"/>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9C5A39EE-BF5D-4B1A-4775-C493BA375A59}"/>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Problem of Statement</a:t>
            </a:r>
            <a:endParaRPr lang="zh-TW" altLang="en-US" b="1" dirty="0">
              <a:solidFill>
                <a:srgbClr val="FF6600"/>
              </a:solidFill>
              <a:latin typeface="+mn-lt"/>
            </a:endParaRPr>
          </a:p>
        </p:txBody>
      </p:sp>
    </p:spTree>
    <p:extLst>
      <p:ext uri="{BB962C8B-B14F-4D97-AF65-F5344CB8AC3E}">
        <p14:creationId xmlns:p14="http://schemas.microsoft.com/office/powerpoint/2010/main" val="20487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7183236" cy="962932"/>
          </a:xfrm>
        </p:spPr>
        <p:txBody>
          <a:bodyPr>
            <a:normAutofit fontScale="90000"/>
          </a:bodyPr>
          <a:lstStyle/>
          <a:p>
            <a:r>
              <a:rPr lang="en-US" altLang="zh-TW" b="1" dirty="0">
                <a:solidFill>
                  <a:srgbClr val="FF6600"/>
                </a:solidFill>
                <a:latin typeface="+mn-lt"/>
              </a:rPr>
              <a:t>Total Sales of Product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2C47CDC4-FFAF-580F-8AAC-30A03A35FA7F}"/>
              </a:ext>
            </a:extLst>
          </p:cNvPr>
          <p:cNvSpPr txBox="1"/>
          <p:nvPr/>
        </p:nvSpPr>
        <p:spPr>
          <a:xfrm>
            <a:off x="7443909" y="2608484"/>
            <a:ext cx="4372919" cy="1200329"/>
          </a:xfrm>
          <a:prstGeom prst="rect">
            <a:avLst/>
          </a:prstGeom>
          <a:noFill/>
        </p:spPr>
        <p:txBody>
          <a:bodyPr wrap="square">
            <a:spAutoFit/>
          </a:bodyPr>
          <a:lstStyle/>
          <a:p>
            <a:pPr algn="ctr"/>
            <a:r>
              <a:rPr lang="en-US" altLang="zh-TW" dirty="0">
                <a:latin typeface="system-ui"/>
              </a:rPr>
              <a:t>Top-Performing Products:</a:t>
            </a:r>
          </a:p>
          <a:p>
            <a:pPr marL="285750" indent="-285750" algn="ctr">
              <a:buFont typeface="Arial" panose="020B0604020202020204" pitchFamily="34" charset="0"/>
              <a:buChar char="•"/>
            </a:pPr>
            <a:r>
              <a:rPr lang="en-US" altLang="zh-TW" dirty="0">
                <a:latin typeface="system-ui"/>
              </a:rPr>
              <a:t>SKU3</a:t>
            </a:r>
          </a:p>
          <a:p>
            <a:pPr marL="285750" indent="-285750" algn="ctr">
              <a:buFont typeface="Arial" panose="020B0604020202020204" pitchFamily="34" charset="0"/>
              <a:buChar char="•"/>
            </a:pPr>
            <a:r>
              <a:rPr lang="en-US" altLang="zh-TW" dirty="0">
                <a:latin typeface="system-ui"/>
              </a:rPr>
              <a:t>SKU1</a:t>
            </a:r>
          </a:p>
          <a:p>
            <a:pPr marL="285750" indent="-285750" algn="ctr">
              <a:buFont typeface="Arial" panose="020B0604020202020204" pitchFamily="34" charset="0"/>
              <a:buChar char="•"/>
            </a:pPr>
            <a:r>
              <a:rPr lang="en-US" altLang="zh-TW" dirty="0">
                <a:latin typeface="system-ui"/>
              </a:rPr>
              <a:t>SKU6</a:t>
            </a:r>
            <a:endParaRPr lang="zh-TW" altLang="en-US" dirty="0"/>
          </a:p>
        </p:txBody>
      </p:sp>
      <p:sp>
        <p:nvSpPr>
          <p:cNvPr id="12" name="Hexagon 283">
            <a:extLst>
              <a:ext uri="{FF2B5EF4-FFF2-40B4-BE49-F238E27FC236}">
                <a16:creationId xmlns:a16="http://schemas.microsoft.com/office/drawing/2014/main" id="{B011B647-CBC8-72D4-CE5B-EE1AD7D0FC8B}"/>
              </a:ext>
            </a:extLst>
          </p:cNvPr>
          <p:cNvSpPr/>
          <p:nvPr/>
        </p:nvSpPr>
        <p:spPr>
          <a:xfrm>
            <a:off x="8095788" y="4268753"/>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Customer preference concentrated on specific products</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sp>
        <p:nvSpPr>
          <p:cNvPr id="15" name="Hexagon 283">
            <a:extLst>
              <a:ext uri="{FF2B5EF4-FFF2-40B4-BE49-F238E27FC236}">
                <a16:creationId xmlns:a16="http://schemas.microsoft.com/office/drawing/2014/main" id="{1DE9C73D-7455-A24F-8E40-6BABC8EF4F8E}"/>
              </a:ext>
            </a:extLst>
          </p:cNvPr>
          <p:cNvSpPr/>
          <p:nvPr/>
        </p:nvSpPr>
        <p:spPr>
          <a:xfrm>
            <a:off x="8095788" y="4915684"/>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Rajdhani" panose="02000000000000000000" pitchFamily="2" charset="0"/>
                <a:cs typeface="Rajdhani" panose="02000000000000000000" pitchFamily="2" charset="0"/>
              </a:rPr>
              <a:t>SKU3, SKU1, and SKU6 might be more aligned with market trends</a:t>
            </a:r>
            <a:endParaRPr kumimoji="0" lang="en-US" sz="1200" b="0" i="0" u="none" strike="noStrike" kern="0" cap="none" spc="0" normalizeH="0" baseline="0" noProof="0" dirty="0">
              <a:ln>
                <a:noFill/>
              </a:ln>
              <a:solidFill>
                <a:srgbClr val="FFFFFF"/>
              </a:solidFill>
              <a:effectLst/>
              <a:uLnTx/>
              <a:uFillTx/>
              <a:latin typeface="Rajdhani" panose="02000000000000000000" pitchFamily="2" charset="0"/>
              <a:cs typeface="Rajdhani" panose="02000000000000000000" pitchFamily="2" charset="0"/>
            </a:endParaRPr>
          </a:p>
        </p:txBody>
      </p:sp>
      <p:pic>
        <p:nvPicPr>
          <p:cNvPr id="9" name="內容版面配置區 8">
            <a:extLst>
              <a:ext uri="{FF2B5EF4-FFF2-40B4-BE49-F238E27FC236}">
                <a16:creationId xmlns:a16="http://schemas.microsoft.com/office/drawing/2014/main" id="{E01A01A4-D502-8E78-EBE8-3E8A430048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72" y="1910672"/>
            <a:ext cx="7252229" cy="4351338"/>
          </a:xfrm>
        </p:spPr>
      </p:pic>
    </p:spTree>
    <p:extLst>
      <p:ext uri="{BB962C8B-B14F-4D97-AF65-F5344CB8AC3E}">
        <p14:creationId xmlns:p14="http://schemas.microsoft.com/office/powerpoint/2010/main" val="2746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7617-CBC3-FEB7-8966-E86B4813E4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A44190-C2AC-05C9-121F-B4D0C0513EE4}"/>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C943A83-E64D-1F50-B4CF-FB9C1B21B31D}"/>
              </a:ext>
            </a:extLst>
          </p:cNvPr>
          <p:cNvSpPr>
            <a:spLocks noGrp="1"/>
          </p:cNvSpPr>
          <p:nvPr>
            <p:ph type="title"/>
          </p:nvPr>
        </p:nvSpPr>
        <p:spPr>
          <a:xfrm>
            <a:off x="495301" y="315913"/>
            <a:ext cx="8921201" cy="962932"/>
          </a:xfrm>
        </p:spPr>
        <p:txBody>
          <a:bodyPr>
            <a:normAutofit/>
          </a:bodyPr>
          <a:lstStyle/>
          <a:p>
            <a:r>
              <a:rPr lang="en-US" altLang="zh-TW" b="1" dirty="0">
                <a:solidFill>
                  <a:srgbClr val="FF6600"/>
                </a:solidFill>
                <a:latin typeface="+mn-lt"/>
              </a:rPr>
              <a:t>Sales of Products Over Years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36AA2653-5DA4-C452-A866-0CE5CB34B565}"/>
              </a:ext>
            </a:extLst>
          </p:cNvPr>
          <p:cNvSpPr txBox="1"/>
          <p:nvPr/>
        </p:nvSpPr>
        <p:spPr>
          <a:xfrm>
            <a:off x="7996795" y="2501819"/>
            <a:ext cx="4372919" cy="1200329"/>
          </a:xfrm>
          <a:prstGeom prst="rect">
            <a:avLst/>
          </a:prstGeom>
          <a:noFill/>
        </p:spPr>
        <p:txBody>
          <a:bodyPr wrap="square">
            <a:spAutoFit/>
          </a:bodyPr>
          <a:lstStyle/>
          <a:p>
            <a:pPr algn="ctr"/>
            <a:r>
              <a:rPr lang="en-US" altLang="zh-TW" b="0" i="0" dirty="0">
                <a:effectLst/>
                <a:latin typeface="system-ui"/>
              </a:rPr>
              <a:t>COVID-19 had a significantly </a:t>
            </a:r>
          </a:p>
          <a:p>
            <a:pPr algn="ctr"/>
            <a:r>
              <a:rPr lang="en-US" altLang="zh-TW" b="0" i="0" dirty="0">
                <a:effectLst/>
                <a:latin typeface="system-ui"/>
              </a:rPr>
              <a:t>negative impact on sales, especially on </a:t>
            </a:r>
          </a:p>
          <a:p>
            <a:pPr algn="ctr"/>
            <a:r>
              <a:rPr lang="en-US" altLang="zh-TW" b="0" i="0" dirty="0">
                <a:effectLst/>
                <a:latin typeface="system-ui"/>
              </a:rPr>
              <a:t>two highest total sales products, </a:t>
            </a:r>
          </a:p>
          <a:p>
            <a:pPr algn="ctr"/>
            <a:r>
              <a:rPr lang="en-US" altLang="zh-TW" b="0" i="0" dirty="0">
                <a:effectLst/>
                <a:latin typeface="system-ui"/>
              </a:rPr>
              <a:t>SKU1 and SKU6</a:t>
            </a:r>
            <a:endParaRPr lang="zh-TW" altLang="en-US" dirty="0"/>
          </a:p>
        </p:txBody>
      </p:sp>
      <p:sp>
        <p:nvSpPr>
          <p:cNvPr id="12" name="Hexagon 283">
            <a:extLst>
              <a:ext uri="{FF2B5EF4-FFF2-40B4-BE49-F238E27FC236}">
                <a16:creationId xmlns:a16="http://schemas.microsoft.com/office/drawing/2014/main" id="{D3186C52-5A98-2A25-A7B1-4C170A00A121}"/>
              </a:ext>
            </a:extLst>
          </p:cNvPr>
          <p:cNvSpPr/>
          <p:nvPr/>
        </p:nvSpPr>
        <p:spPr>
          <a:xfrm>
            <a:off x="8649879" y="4121354"/>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200" kern="0" dirty="0">
                <a:solidFill>
                  <a:srgbClr val="FFFFFF"/>
                </a:solidFill>
                <a:latin typeface="Rajdhani" panose="02000000000000000000" pitchFamily="2" charset="0"/>
                <a:cs typeface="Rajdhani" panose="02000000000000000000" pitchFamily="2" charset="0"/>
              </a:rPr>
              <a:t>Pandemic might have led to changes in consumer spending </a:t>
            </a:r>
          </a:p>
        </p:txBody>
      </p:sp>
      <p:sp>
        <p:nvSpPr>
          <p:cNvPr id="15" name="Hexagon 283">
            <a:extLst>
              <a:ext uri="{FF2B5EF4-FFF2-40B4-BE49-F238E27FC236}">
                <a16:creationId xmlns:a16="http://schemas.microsoft.com/office/drawing/2014/main" id="{D41F5BD0-01A8-9E23-8A47-B75BAF8C48B2}"/>
              </a:ext>
            </a:extLst>
          </p:cNvPr>
          <p:cNvSpPr/>
          <p:nvPr/>
        </p:nvSpPr>
        <p:spPr>
          <a:xfrm>
            <a:off x="8649879" y="476828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100" kern="0" dirty="0">
                <a:solidFill>
                  <a:srgbClr val="FFFFFF"/>
                </a:solidFill>
                <a:latin typeface="Rajdhani" panose="02000000000000000000" pitchFamily="2" charset="0"/>
                <a:cs typeface="Rajdhani" panose="02000000000000000000" pitchFamily="2" charset="0"/>
              </a:rPr>
              <a:t>SKU1 and SKU6 may be more sensitive to market changes and external disruptions</a:t>
            </a:r>
          </a:p>
        </p:txBody>
      </p:sp>
      <p:pic>
        <p:nvPicPr>
          <p:cNvPr id="7" name="內容版面配置區 6">
            <a:extLst>
              <a:ext uri="{FF2B5EF4-FFF2-40B4-BE49-F238E27FC236}">
                <a16:creationId xmlns:a16="http://schemas.microsoft.com/office/drawing/2014/main" id="{FD179DF9-886D-E825-7C04-A911D78A2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90" y="1995183"/>
            <a:ext cx="8158758" cy="4351338"/>
          </a:xfrm>
        </p:spPr>
      </p:pic>
    </p:spTree>
    <p:extLst>
      <p:ext uri="{BB962C8B-B14F-4D97-AF65-F5344CB8AC3E}">
        <p14:creationId xmlns:p14="http://schemas.microsoft.com/office/powerpoint/2010/main" val="26102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Quarter Sales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7937254" y="2415934"/>
            <a:ext cx="4074367" cy="646331"/>
          </a:xfrm>
          <a:prstGeom prst="rect">
            <a:avLst/>
          </a:prstGeom>
          <a:noFill/>
        </p:spPr>
        <p:txBody>
          <a:bodyPr wrap="square">
            <a:spAutoFit/>
          </a:bodyPr>
          <a:lstStyle/>
          <a:p>
            <a:pPr algn="ctr"/>
            <a:r>
              <a:rPr lang="en-US" altLang="zh-TW" b="0" i="0" dirty="0">
                <a:effectLst/>
                <a:latin typeface="system-ui"/>
              </a:rPr>
              <a:t>Each Product has its own </a:t>
            </a:r>
          </a:p>
          <a:p>
            <a:pPr algn="ctr"/>
            <a:r>
              <a:rPr lang="en-US" altLang="zh-TW" b="0" i="0" dirty="0">
                <a:effectLst/>
                <a:latin typeface="system-ui"/>
              </a:rPr>
              <a:t>Seasonality Patterns in Sales:</a:t>
            </a:r>
            <a:endParaRPr lang="zh-TW" altLang="en-US" dirty="0"/>
          </a:p>
        </p:txBody>
      </p:sp>
      <p:sp>
        <p:nvSpPr>
          <p:cNvPr id="12" name="Hexagon 283">
            <a:extLst>
              <a:ext uri="{FF2B5EF4-FFF2-40B4-BE49-F238E27FC236}">
                <a16:creationId xmlns:a16="http://schemas.microsoft.com/office/drawing/2014/main" id="{43F0E6B6-0597-4B2D-CB4A-67E0082DBAC5}"/>
              </a:ext>
            </a:extLst>
          </p:cNvPr>
          <p:cNvSpPr/>
          <p:nvPr/>
        </p:nvSpPr>
        <p:spPr>
          <a:xfrm>
            <a:off x="8362338" y="322247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2000" kern="0" dirty="0">
                <a:solidFill>
                  <a:srgbClr val="FFFFFF"/>
                </a:solidFill>
                <a:latin typeface="Rajdhani" panose="02000000000000000000" pitchFamily="2" charset="0"/>
                <a:cs typeface="Rajdhani" panose="02000000000000000000" pitchFamily="2" charset="0"/>
              </a:rPr>
              <a:t>Peak Performance:</a:t>
            </a:r>
          </a:p>
        </p:txBody>
      </p:sp>
      <p:pic>
        <p:nvPicPr>
          <p:cNvPr id="6" name="圖片 5">
            <a:extLst>
              <a:ext uri="{FF2B5EF4-FFF2-40B4-BE49-F238E27FC236}">
                <a16:creationId xmlns:a16="http://schemas.microsoft.com/office/drawing/2014/main" id="{FFD59948-92AC-9911-D233-EA1E60F0D90F}"/>
              </a:ext>
            </a:extLst>
          </p:cNvPr>
          <p:cNvPicPr>
            <a:picLocks noChangeAspect="1"/>
          </p:cNvPicPr>
          <p:nvPr/>
        </p:nvPicPr>
        <p:blipFill rotWithShape="1">
          <a:blip r:embed="rId2">
            <a:extLst>
              <a:ext uri="{28A0092B-C50C-407E-A947-70E740481C1C}">
                <a14:useLocalDpi xmlns:a14="http://schemas.microsoft.com/office/drawing/2010/main" val="0"/>
              </a:ext>
            </a:extLst>
          </a:blip>
          <a:srcRect l="6132" t="4847" r="5622"/>
          <a:stretch/>
        </p:blipFill>
        <p:spPr>
          <a:xfrm>
            <a:off x="149290" y="1910672"/>
            <a:ext cx="7928078" cy="4559266"/>
          </a:xfrm>
          <a:prstGeom prst="rect">
            <a:avLst/>
          </a:prstGeom>
        </p:spPr>
      </p:pic>
      <p:sp>
        <p:nvSpPr>
          <p:cNvPr id="7" name="Hexagon 283">
            <a:extLst>
              <a:ext uri="{FF2B5EF4-FFF2-40B4-BE49-F238E27FC236}">
                <a16:creationId xmlns:a16="http://schemas.microsoft.com/office/drawing/2014/main" id="{99E615FB-EBC4-C7CC-8A6D-57158D3A4C05}"/>
              </a:ext>
            </a:extLst>
          </p:cNvPr>
          <p:cNvSpPr/>
          <p:nvPr/>
        </p:nvSpPr>
        <p:spPr>
          <a:xfrm>
            <a:off x="8502434"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SKU1: Q4</a:t>
            </a:r>
          </a:p>
        </p:txBody>
      </p:sp>
      <p:sp>
        <p:nvSpPr>
          <p:cNvPr id="9" name="Hexagon 283">
            <a:extLst>
              <a:ext uri="{FF2B5EF4-FFF2-40B4-BE49-F238E27FC236}">
                <a16:creationId xmlns:a16="http://schemas.microsoft.com/office/drawing/2014/main" id="{DC22FAC0-9181-ABF7-0E47-075E4191C1FB}"/>
              </a:ext>
            </a:extLst>
          </p:cNvPr>
          <p:cNvSpPr/>
          <p:nvPr/>
        </p:nvSpPr>
        <p:spPr>
          <a:xfrm>
            <a:off x="10017351"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SKU2: Q2</a:t>
            </a:r>
          </a:p>
        </p:txBody>
      </p:sp>
      <p:sp>
        <p:nvSpPr>
          <p:cNvPr id="10" name="Hexagon 283">
            <a:extLst>
              <a:ext uri="{FF2B5EF4-FFF2-40B4-BE49-F238E27FC236}">
                <a16:creationId xmlns:a16="http://schemas.microsoft.com/office/drawing/2014/main" id="{C2EB360B-E20E-A336-1F9B-DFB33FE62DBF}"/>
              </a:ext>
            </a:extLst>
          </p:cNvPr>
          <p:cNvSpPr/>
          <p:nvPr/>
        </p:nvSpPr>
        <p:spPr>
          <a:xfrm>
            <a:off x="8535895"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SKU3: Q3</a:t>
            </a:r>
          </a:p>
        </p:txBody>
      </p:sp>
      <p:sp>
        <p:nvSpPr>
          <p:cNvPr id="11" name="Hexagon 283">
            <a:extLst>
              <a:ext uri="{FF2B5EF4-FFF2-40B4-BE49-F238E27FC236}">
                <a16:creationId xmlns:a16="http://schemas.microsoft.com/office/drawing/2014/main" id="{9B774AE3-9F57-4622-A64F-944628D06C47}"/>
              </a:ext>
            </a:extLst>
          </p:cNvPr>
          <p:cNvSpPr/>
          <p:nvPr/>
        </p:nvSpPr>
        <p:spPr>
          <a:xfrm>
            <a:off x="10050812"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SKU4: Q3</a:t>
            </a:r>
          </a:p>
        </p:txBody>
      </p:sp>
      <p:sp>
        <p:nvSpPr>
          <p:cNvPr id="13" name="Hexagon 283">
            <a:extLst>
              <a:ext uri="{FF2B5EF4-FFF2-40B4-BE49-F238E27FC236}">
                <a16:creationId xmlns:a16="http://schemas.microsoft.com/office/drawing/2014/main" id="{FC05F556-A69E-1AA3-EC76-11F16DFF3818}"/>
              </a:ext>
            </a:extLst>
          </p:cNvPr>
          <p:cNvSpPr/>
          <p:nvPr/>
        </p:nvSpPr>
        <p:spPr>
          <a:xfrm>
            <a:off x="8535895"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SKU5: Q3</a:t>
            </a:r>
          </a:p>
        </p:txBody>
      </p:sp>
      <p:sp>
        <p:nvSpPr>
          <p:cNvPr id="14" name="Hexagon 283">
            <a:extLst>
              <a:ext uri="{FF2B5EF4-FFF2-40B4-BE49-F238E27FC236}">
                <a16:creationId xmlns:a16="http://schemas.microsoft.com/office/drawing/2014/main" id="{B5A875FB-BF20-9C61-FFE4-C3610A18A400}"/>
              </a:ext>
            </a:extLst>
          </p:cNvPr>
          <p:cNvSpPr/>
          <p:nvPr/>
        </p:nvSpPr>
        <p:spPr>
          <a:xfrm>
            <a:off x="10050812"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SKU6: Q4</a:t>
            </a:r>
          </a:p>
        </p:txBody>
      </p:sp>
    </p:spTree>
    <p:extLst>
      <p:ext uri="{BB962C8B-B14F-4D97-AF65-F5344CB8AC3E}">
        <p14:creationId xmlns:p14="http://schemas.microsoft.com/office/powerpoint/2010/main" val="243589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9" grpId="0" animBg="1"/>
      <p:bldP spid="10" grpId="0" animBg="1"/>
      <p:bldP spid="11"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Monthly Sales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7937254" y="2415934"/>
            <a:ext cx="4074367" cy="646331"/>
          </a:xfrm>
          <a:prstGeom prst="rect">
            <a:avLst/>
          </a:prstGeom>
          <a:noFill/>
        </p:spPr>
        <p:txBody>
          <a:bodyPr wrap="square">
            <a:spAutoFit/>
          </a:bodyPr>
          <a:lstStyle/>
          <a:p>
            <a:pPr algn="ctr"/>
            <a:r>
              <a:rPr lang="en-US" altLang="zh-TW" b="0" i="0" dirty="0">
                <a:effectLst/>
                <a:latin typeface="system-ui"/>
              </a:rPr>
              <a:t>Each Product has its own </a:t>
            </a:r>
          </a:p>
          <a:p>
            <a:pPr algn="ctr"/>
            <a:r>
              <a:rPr lang="en-US" altLang="zh-TW" b="0" i="0" dirty="0">
                <a:effectLst/>
                <a:latin typeface="system-ui"/>
              </a:rPr>
              <a:t>Seasonality Patterns in Sales:</a:t>
            </a:r>
            <a:endParaRPr lang="zh-TW" altLang="en-US" dirty="0"/>
          </a:p>
        </p:txBody>
      </p:sp>
      <p:sp>
        <p:nvSpPr>
          <p:cNvPr id="12" name="Hexagon 283">
            <a:extLst>
              <a:ext uri="{FF2B5EF4-FFF2-40B4-BE49-F238E27FC236}">
                <a16:creationId xmlns:a16="http://schemas.microsoft.com/office/drawing/2014/main" id="{43F0E6B6-0597-4B2D-CB4A-67E0082DBAC5}"/>
              </a:ext>
            </a:extLst>
          </p:cNvPr>
          <p:cNvSpPr/>
          <p:nvPr/>
        </p:nvSpPr>
        <p:spPr>
          <a:xfrm>
            <a:off x="8362338" y="322247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2000" kern="0" dirty="0">
                <a:solidFill>
                  <a:srgbClr val="FFFFFF"/>
                </a:solidFill>
                <a:latin typeface="Rajdhani" panose="02000000000000000000" pitchFamily="2" charset="0"/>
                <a:cs typeface="Rajdhani" panose="02000000000000000000" pitchFamily="2" charset="0"/>
              </a:rPr>
              <a:t>Peak Performance:</a:t>
            </a:r>
          </a:p>
        </p:txBody>
      </p:sp>
      <p:sp>
        <p:nvSpPr>
          <p:cNvPr id="7" name="Hexagon 283">
            <a:extLst>
              <a:ext uri="{FF2B5EF4-FFF2-40B4-BE49-F238E27FC236}">
                <a16:creationId xmlns:a16="http://schemas.microsoft.com/office/drawing/2014/main" id="{99E615FB-EBC4-C7CC-8A6D-57158D3A4C05}"/>
              </a:ext>
            </a:extLst>
          </p:cNvPr>
          <p:cNvSpPr/>
          <p:nvPr/>
        </p:nvSpPr>
        <p:spPr>
          <a:xfrm>
            <a:off x="8502434"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700" b="1" kern="0" dirty="0">
                <a:solidFill>
                  <a:srgbClr val="FFFFFF"/>
                </a:solidFill>
                <a:latin typeface="Rajdhani" panose="02000000000000000000" pitchFamily="2" charset="0"/>
                <a:cs typeface="Rajdhani" panose="02000000000000000000" pitchFamily="2" charset="0"/>
              </a:rPr>
              <a:t>SKU1: Dec</a:t>
            </a:r>
          </a:p>
        </p:txBody>
      </p:sp>
      <p:sp>
        <p:nvSpPr>
          <p:cNvPr id="9" name="Hexagon 283">
            <a:extLst>
              <a:ext uri="{FF2B5EF4-FFF2-40B4-BE49-F238E27FC236}">
                <a16:creationId xmlns:a16="http://schemas.microsoft.com/office/drawing/2014/main" id="{DC22FAC0-9181-ABF7-0E47-075E4191C1FB}"/>
              </a:ext>
            </a:extLst>
          </p:cNvPr>
          <p:cNvSpPr/>
          <p:nvPr/>
        </p:nvSpPr>
        <p:spPr>
          <a:xfrm>
            <a:off x="10017351"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SKU2: Oct</a:t>
            </a:r>
          </a:p>
        </p:txBody>
      </p:sp>
      <p:sp>
        <p:nvSpPr>
          <p:cNvPr id="10" name="Hexagon 283">
            <a:extLst>
              <a:ext uri="{FF2B5EF4-FFF2-40B4-BE49-F238E27FC236}">
                <a16:creationId xmlns:a16="http://schemas.microsoft.com/office/drawing/2014/main" id="{C2EB360B-E20E-A336-1F9B-DFB33FE62DBF}"/>
              </a:ext>
            </a:extLst>
          </p:cNvPr>
          <p:cNvSpPr/>
          <p:nvPr/>
        </p:nvSpPr>
        <p:spPr>
          <a:xfrm>
            <a:off x="8535895"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SKU3: Jun</a:t>
            </a:r>
          </a:p>
        </p:txBody>
      </p:sp>
      <p:sp>
        <p:nvSpPr>
          <p:cNvPr id="11" name="Hexagon 283">
            <a:extLst>
              <a:ext uri="{FF2B5EF4-FFF2-40B4-BE49-F238E27FC236}">
                <a16:creationId xmlns:a16="http://schemas.microsoft.com/office/drawing/2014/main" id="{9B774AE3-9F57-4622-A64F-944628D06C47}"/>
              </a:ext>
            </a:extLst>
          </p:cNvPr>
          <p:cNvSpPr/>
          <p:nvPr/>
        </p:nvSpPr>
        <p:spPr>
          <a:xfrm>
            <a:off x="10050812"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SKU4: Jun</a:t>
            </a:r>
          </a:p>
        </p:txBody>
      </p:sp>
      <p:sp>
        <p:nvSpPr>
          <p:cNvPr id="13" name="Hexagon 283">
            <a:extLst>
              <a:ext uri="{FF2B5EF4-FFF2-40B4-BE49-F238E27FC236}">
                <a16:creationId xmlns:a16="http://schemas.microsoft.com/office/drawing/2014/main" id="{FC05F556-A69E-1AA3-EC76-11F16DFF3818}"/>
              </a:ext>
            </a:extLst>
          </p:cNvPr>
          <p:cNvSpPr/>
          <p:nvPr/>
        </p:nvSpPr>
        <p:spPr>
          <a:xfrm>
            <a:off x="8535895"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SKU5: Jul</a:t>
            </a:r>
          </a:p>
        </p:txBody>
      </p:sp>
      <p:sp>
        <p:nvSpPr>
          <p:cNvPr id="14" name="Hexagon 283">
            <a:extLst>
              <a:ext uri="{FF2B5EF4-FFF2-40B4-BE49-F238E27FC236}">
                <a16:creationId xmlns:a16="http://schemas.microsoft.com/office/drawing/2014/main" id="{B5A875FB-BF20-9C61-FFE4-C3610A18A400}"/>
              </a:ext>
            </a:extLst>
          </p:cNvPr>
          <p:cNvSpPr/>
          <p:nvPr/>
        </p:nvSpPr>
        <p:spPr>
          <a:xfrm>
            <a:off x="10050812"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700" b="1" kern="0" dirty="0">
                <a:solidFill>
                  <a:srgbClr val="FFFFFF"/>
                </a:solidFill>
                <a:latin typeface="Rajdhani" panose="02000000000000000000" pitchFamily="2" charset="0"/>
                <a:cs typeface="Rajdhani" panose="02000000000000000000" pitchFamily="2" charset="0"/>
              </a:rPr>
              <a:t>SKU6: Oct</a:t>
            </a:r>
          </a:p>
        </p:txBody>
      </p:sp>
      <p:pic>
        <p:nvPicPr>
          <p:cNvPr id="5" name="圖片 4">
            <a:extLst>
              <a:ext uri="{FF2B5EF4-FFF2-40B4-BE49-F238E27FC236}">
                <a16:creationId xmlns:a16="http://schemas.microsoft.com/office/drawing/2014/main" id="{BD2AD427-6179-AE64-A6DF-58BDEE697D99}"/>
              </a:ext>
            </a:extLst>
          </p:cNvPr>
          <p:cNvPicPr>
            <a:picLocks noChangeAspect="1"/>
          </p:cNvPicPr>
          <p:nvPr/>
        </p:nvPicPr>
        <p:blipFill rotWithShape="1">
          <a:blip r:embed="rId2">
            <a:extLst>
              <a:ext uri="{28A0092B-C50C-407E-A947-70E740481C1C}">
                <a14:useLocalDpi xmlns:a14="http://schemas.microsoft.com/office/drawing/2010/main" val="0"/>
              </a:ext>
            </a:extLst>
          </a:blip>
          <a:srcRect l="7202" t="7044" r="8212" b="3738"/>
          <a:stretch/>
        </p:blipFill>
        <p:spPr>
          <a:xfrm>
            <a:off x="180379" y="1907267"/>
            <a:ext cx="7969833" cy="4483324"/>
          </a:xfrm>
          <a:prstGeom prst="rect">
            <a:avLst/>
          </a:prstGeom>
        </p:spPr>
      </p:pic>
    </p:spTree>
    <p:extLst>
      <p:ext uri="{BB962C8B-B14F-4D97-AF65-F5344CB8AC3E}">
        <p14:creationId xmlns:p14="http://schemas.microsoft.com/office/powerpoint/2010/main" val="374219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9" grpId="0" animBg="1"/>
      <p:bldP spid="10" grpId="0" animBg="1"/>
      <p:bldP spid="11"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Weekly Sales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7937254" y="2415934"/>
            <a:ext cx="4074367" cy="646331"/>
          </a:xfrm>
          <a:prstGeom prst="rect">
            <a:avLst/>
          </a:prstGeom>
          <a:noFill/>
        </p:spPr>
        <p:txBody>
          <a:bodyPr wrap="square">
            <a:spAutoFit/>
          </a:bodyPr>
          <a:lstStyle/>
          <a:p>
            <a:pPr algn="ctr"/>
            <a:r>
              <a:rPr lang="en-US" altLang="zh-TW" b="0" i="0" dirty="0">
                <a:effectLst/>
                <a:latin typeface="system-ui"/>
              </a:rPr>
              <a:t>Each Product has its own </a:t>
            </a:r>
          </a:p>
          <a:p>
            <a:pPr algn="ctr"/>
            <a:r>
              <a:rPr lang="en-US" altLang="zh-TW" b="0" i="0" dirty="0">
                <a:effectLst/>
                <a:latin typeface="system-ui"/>
              </a:rPr>
              <a:t>Seasonality Patterns in Sales:</a:t>
            </a:r>
            <a:endParaRPr lang="zh-TW" altLang="en-US" dirty="0"/>
          </a:p>
        </p:txBody>
      </p:sp>
      <p:sp>
        <p:nvSpPr>
          <p:cNvPr id="12" name="Hexagon 283">
            <a:extLst>
              <a:ext uri="{FF2B5EF4-FFF2-40B4-BE49-F238E27FC236}">
                <a16:creationId xmlns:a16="http://schemas.microsoft.com/office/drawing/2014/main" id="{43F0E6B6-0597-4B2D-CB4A-67E0082DBAC5}"/>
              </a:ext>
            </a:extLst>
          </p:cNvPr>
          <p:cNvSpPr/>
          <p:nvPr/>
        </p:nvSpPr>
        <p:spPr>
          <a:xfrm>
            <a:off x="8362338" y="322247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Peak Performance for Week:</a:t>
            </a:r>
          </a:p>
        </p:txBody>
      </p:sp>
      <p:sp>
        <p:nvSpPr>
          <p:cNvPr id="7" name="Hexagon 283">
            <a:extLst>
              <a:ext uri="{FF2B5EF4-FFF2-40B4-BE49-F238E27FC236}">
                <a16:creationId xmlns:a16="http://schemas.microsoft.com/office/drawing/2014/main" id="{99E615FB-EBC4-C7CC-8A6D-57158D3A4C05}"/>
              </a:ext>
            </a:extLst>
          </p:cNvPr>
          <p:cNvSpPr/>
          <p:nvPr/>
        </p:nvSpPr>
        <p:spPr>
          <a:xfrm>
            <a:off x="8502434"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SKU1: 51st</a:t>
            </a:r>
          </a:p>
        </p:txBody>
      </p:sp>
      <p:sp>
        <p:nvSpPr>
          <p:cNvPr id="9" name="Hexagon 283">
            <a:extLst>
              <a:ext uri="{FF2B5EF4-FFF2-40B4-BE49-F238E27FC236}">
                <a16:creationId xmlns:a16="http://schemas.microsoft.com/office/drawing/2014/main" id="{DC22FAC0-9181-ABF7-0E47-075E4191C1FB}"/>
              </a:ext>
            </a:extLst>
          </p:cNvPr>
          <p:cNvSpPr/>
          <p:nvPr/>
        </p:nvSpPr>
        <p:spPr>
          <a:xfrm>
            <a:off x="10017351" y="3813299"/>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SKU2: 25th</a:t>
            </a:r>
          </a:p>
        </p:txBody>
      </p:sp>
      <p:sp>
        <p:nvSpPr>
          <p:cNvPr id="10" name="Hexagon 283">
            <a:extLst>
              <a:ext uri="{FF2B5EF4-FFF2-40B4-BE49-F238E27FC236}">
                <a16:creationId xmlns:a16="http://schemas.microsoft.com/office/drawing/2014/main" id="{C2EB360B-E20E-A336-1F9B-DFB33FE62DBF}"/>
              </a:ext>
            </a:extLst>
          </p:cNvPr>
          <p:cNvSpPr/>
          <p:nvPr/>
        </p:nvSpPr>
        <p:spPr>
          <a:xfrm>
            <a:off x="8535895"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SKU3: 23rd</a:t>
            </a:r>
          </a:p>
        </p:txBody>
      </p:sp>
      <p:sp>
        <p:nvSpPr>
          <p:cNvPr id="11" name="Hexagon 283">
            <a:extLst>
              <a:ext uri="{FF2B5EF4-FFF2-40B4-BE49-F238E27FC236}">
                <a16:creationId xmlns:a16="http://schemas.microsoft.com/office/drawing/2014/main" id="{9B774AE3-9F57-4622-A64F-944628D06C47}"/>
              </a:ext>
            </a:extLst>
          </p:cNvPr>
          <p:cNvSpPr/>
          <p:nvPr/>
        </p:nvSpPr>
        <p:spPr>
          <a:xfrm>
            <a:off x="10050812" y="4426688"/>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SKU4: 23rd</a:t>
            </a:r>
          </a:p>
        </p:txBody>
      </p:sp>
      <p:sp>
        <p:nvSpPr>
          <p:cNvPr id="13" name="Hexagon 283">
            <a:extLst>
              <a:ext uri="{FF2B5EF4-FFF2-40B4-BE49-F238E27FC236}">
                <a16:creationId xmlns:a16="http://schemas.microsoft.com/office/drawing/2014/main" id="{FC05F556-A69E-1AA3-EC76-11F16DFF3818}"/>
              </a:ext>
            </a:extLst>
          </p:cNvPr>
          <p:cNvSpPr/>
          <p:nvPr/>
        </p:nvSpPr>
        <p:spPr>
          <a:xfrm>
            <a:off x="8535895"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SKU5: 27th</a:t>
            </a:r>
          </a:p>
        </p:txBody>
      </p:sp>
      <p:sp>
        <p:nvSpPr>
          <p:cNvPr id="14" name="Hexagon 283">
            <a:extLst>
              <a:ext uri="{FF2B5EF4-FFF2-40B4-BE49-F238E27FC236}">
                <a16:creationId xmlns:a16="http://schemas.microsoft.com/office/drawing/2014/main" id="{B5A875FB-BF20-9C61-FFE4-C3610A18A400}"/>
              </a:ext>
            </a:extLst>
          </p:cNvPr>
          <p:cNvSpPr/>
          <p:nvPr/>
        </p:nvSpPr>
        <p:spPr>
          <a:xfrm>
            <a:off x="10050812" y="5017512"/>
            <a:ext cx="1441725"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SKU6: 43rd</a:t>
            </a:r>
          </a:p>
        </p:txBody>
      </p:sp>
      <p:pic>
        <p:nvPicPr>
          <p:cNvPr id="6" name="圖片 5">
            <a:extLst>
              <a:ext uri="{FF2B5EF4-FFF2-40B4-BE49-F238E27FC236}">
                <a16:creationId xmlns:a16="http://schemas.microsoft.com/office/drawing/2014/main" id="{986BF98F-52D7-BCB1-5093-210A46385CF7}"/>
              </a:ext>
            </a:extLst>
          </p:cNvPr>
          <p:cNvPicPr>
            <a:picLocks noChangeAspect="1"/>
          </p:cNvPicPr>
          <p:nvPr/>
        </p:nvPicPr>
        <p:blipFill rotWithShape="1">
          <a:blip r:embed="rId2">
            <a:extLst>
              <a:ext uri="{28A0092B-C50C-407E-A947-70E740481C1C}">
                <a14:useLocalDpi xmlns:a14="http://schemas.microsoft.com/office/drawing/2010/main" val="0"/>
              </a:ext>
            </a:extLst>
          </a:blip>
          <a:srcRect l="6012" t="7230" r="7566" b="3831"/>
          <a:stretch/>
        </p:blipFill>
        <p:spPr>
          <a:xfrm>
            <a:off x="180379" y="2049763"/>
            <a:ext cx="7961147" cy="4369560"/>
          </a:xfrm>
          <a:prstGeom prst="rect">
            <a:avLst/>
          </a:prstGeom>
        </p:spPr>
      </p:pic>
    </p:spTree>
    <p:extLst>
      <p:ext uri="{BB962C8B-B14F-4D97-AF65-F5344CB8AC3E}">
        <p14:creationId xmlns:p14="http://schemas.microsoft.com/office/powerpoint/2010/main" val="66315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9" grpId="0" animBg="1"/>
      <p:bldP spid="10" grpId="0" animBg="1"/>
      <p:bldP spid="11" grpId="0" animBg="1"/>
      <p:bldP spid="13" grpId="0" animBg="1"/>
      <p:bldP spid="14" grpId="0" animBg="1"/>
    </p:bldLst>
  </p:timing>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1918</TotalTime>
  <Words>997</Words>
  <Application>Microsoft Office PowerPoint</Application>
  <PresentationFormat>寬螢幕</PresentationFormat>
  <Paragraphs>206</Paragraphs>
  <Slides>19</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Rajdhani</vt:lpstr>
      <vt:lpstr>Söhne</vt:lpstr>
      <vt:lpstr>system-ui</vt:lpstr>
      <vt:lpstr>Arial</vt:lpstr>
      <vt:lpstr>Calibri</vt:lpstr>
      <vt:lpstr>Calibri Light</vt:lpstr>
      <vt:lpstr>Office 佈景主題</vt:lpstr>
      <vt:lpstr>PowerPoint 簡報</vt:lpstr>
      <vt:lpstr>   Agenda</vt:lpstr>
      <vt:lpstr>Executive Summary</vt:lpstr>
      <vt:lpstr>Problem of Statement</vt:lpstr>
      <vt:lpstr>Total Sales of Product Analysis</vt:lpstr>
      <vt:lpstr>Sales of Products Over Years Analysis</vt:lpstr>
      <vt:lpstr>Quarter Sales Analysis</vt:lpstr>
      <vt:lpstr>Monthly Sales Analysis</vt:lpstr>
      <vt:lpstr>Weekly Sales Analysis</vt:lpstr>
      <vt:lpstr>If sales indicate seasonality,  we can…</vt:lpstr>
      <vt:lpstr>Sales in Non-holiday v.s. Holiday</vt:lpstr>
      <vt:lpstr>Yearly Sales Change in Valentine’s Day </vt:lpstr>
      <vt:lpstr>Yearly Sales Change in Easter Day </vt:lpstr>
      <vt:lpstr>Yearly Sales Change in Christmas Day </vt:lpstr>
      <vt:lpstr>Promotion Analysis</vt:lpstr>
      <vt:lpstr>Promotion Analysis Over Time</vt:lpstr>
      <vt:lpstr>Recommendation</vt:lpstr>
      <vt:lpstr>Model Recommendations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雁苹 Yu</dc:creator>
  <cp:lastModifiedBy>雁苹 Yu</cp:lastModifiedBy>
  <cp:revision>220</cp:revision>
  <dcterms:created xsi:type="dcterms:W3CDTF">2024-02-20T19:26:29Z</dcterms:created>
  <dcterms:modified xsi:type="dcterms:W3CDTF">2024-04-29T20:38:56Z</dcterms:modified>
</cp:coreProperties>
</file>