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180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673548"/>
            <a:ext cx="6450449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400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Sensores Eletrônicos</a:t>
            </a:r>
            <a:endParaRPr lang="en-US" sz="5400" dirty="0"/>
          </a:p>
        </p:txBody>
      </p:sp>
      <p:sp>
        <p:nvSpPr>
          <p:cNvPr id="6" name="Text 3"/>
          <p:cNvSpPr/>
          <p:nvPr/>
        </p:nvSpPr>
        <p:spPr>
          <a:xfrm>
            <a:off x="6319599" y="3840004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Os sensores eletrônicos são componentes que detectam e respondem a diferentes estímulos. Eles são cruciais para inúmeras aplicações, desde dispositivos portáteis até processos industriais automatizados.</a:t>
            </a:r>
            <a:endParaRPr lang="en-US" dirty="0"/>
          </a:p>
        </p:txBody>
      </p:sp>
      <p:sp>
        <p:nvSpPr>
          <p:cNvPr id="7" name="Shape 4"/>
          <p:cNvSpPr/>
          <p:nvPr/>
        </p:nvSpPr>
        <p:spPr>
          <a:xfrm>
            <a:off x="6319599" y="515612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9" name="Text 5"/>
          <p:cNvSpPr/>
          <p:nvPr/>
        </p:nvSpPr>
        <p:spPr>
          <a:xfrm>
            <a:off x="6786086" y="5161598"/>
            <a:ext cx="187463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12" name="Imagem 11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2AFFDA2A-948E-1C6A-E377-EB4893349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637" y="5927689"/>
            <a:ext cx="2143125" cy="2143125"/>
          </a:xfrm>
          <a:prstGeom prst="rect">
            <a:avLst/>
          </a:prstGeom>
        </p:spPr>
      </p:pic>
      <p:pic>
        <p:nvPicPr>
          <p:cNvPr id="14" name="Imagem 13" descr="Tela de computador com texto preto sobre fundo branco&#10;&#10;Descrição gerada automaticamente com confiança baixa">
            <a:extLst>
              <a:ext uri="{FF2B5EF4-FFF2-40B4-BE49-F238E27FC236}">
                <a16:creationId xmlns:a16="http://schemas.microsoft.com/office/drawing/2014/main" id="{99E55E6D-7D8D-DC17-DAA2-B3DCDCF66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462" y="94224"/>
            <a:ext cx="2400300" cy="1905000"/>
          </a:xfrm>
          <a:prstGeom prst="rect">
            <a:avLst/>
          </a:prstGeom>
        </p:spPr>
      </p:pic>
      <p:pic>
        <p:nvPicPr>
          <p:cNvPr id="16" name="Imagem 15" descr="Tela de um aparelho eletrônico&#10;&#10;Descrição gerada automaticamente com confiança baixa">
            <a:extLst>
              <a:ext uri="{FF2B5EF4-FFF2-40B4-BE49-F238E27FC236}">
                <a16:creationId xmlns:a16="http://schemas.microsoft.com/office/drawing/2014/main" id="{BAF6C0FB-60BC-7E8B-062C-861DEFFE4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4748" y="197166"/>
            <a:ext cx="2143125" cy="2143125"/>
          </a:xfrm>
          <a:prstGeom prst="rect">
            <a:avLst/>
          </a:prstGeom>
        </p:spPr>
      </p:pic>
      <p:pic>
        <p:nvPicPr>
          <p:cNvPr id="18" name="Imagem 17" descr="Tela de um aparelho eletrônico&#10;&#10;Descrição gerada automaticamente com confiança baixa">
            <a:extLst>
              <a:ext uri="{FF2B5EF4-FFF2-40B4-BE49-F238E27FC236}">
                <a16:creationId xmlns:a16="http://schemas.microsoft.com/office/drawing/2014/main" id="{EE5073B0-2363-1441-D2B7-080157A59F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9778" y="5484221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492956" y="211039"/>
            <a:ext cx="3329821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kern="0" spc="-9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Tipos de Sensores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52" y="1051514"/>
            <a:ext cx="3577352" cy="221087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621167" y="1093649"/>
            <a:ext cx="2304336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2000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Sensores de temperatura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3621167" y="1559567"/>
            <a:ext cx="3577352" cy="11994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Medem e registram mudanças na temperatura em diversos cenários, desde fornos até veículos.</a:t>
            </a:r>
            <a:endParaRPr lang="en-US" sz="122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762" y="852905"/>
            <a:ext cx="3577471" cy="22109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1005519" y="996030"/>
            <a:ext cx="196191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2000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Sensores de umidade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10989087" y="1378974"/>
            <a:ext cx="3577471" cy="12652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6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Monitoram a quantidade de vapor de água em um ambiente, podendo ser usados em estufas e sistemas HVAC.</a:t>
            </a:r>
            <a:endParaRPr lang="en-US" sz="16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52" y="3894660"/>
            <a:ext cx="3577352" cy="221087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621167" y="3715042"/>
            <a:ext cx="2194084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2000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Sensores de movimento</a:t>
            </a:r>
            <a:endParaRPr lang="en-US" sz="2000" dirty="0"/>
          </a:p>
        </p:txBody>
      </p:sp>
      <p:sp>
        <p:nvSpPr>
          <p:cNvPr id="13" name="Text 8"/>
          <p:cNvSpPr/>
          <p:nvPr/>
        </p:nvSpPr>
        <p:spPr>
          <a:xfrm>
            <a:off x="3621167" y="4114800"/>
            <a:ext cx="3577352" cy="10347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6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Detectam movimento e podem ser empregados em sistemas de segurança ou câmeras de vídeo.</a:t>
            </a:r>
            <a:endParaRPr lang="en-US" sz="16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3610701"/>
            <a:ext cx="3577471" cy="221099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1009233" y="3757406"/>
            <a:ext cx="2304336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2000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Sensores de proximidade</a:t>
            </a:r>
            <a:endParaRPr lang="en-US" sz="2000" dirty="0"/>
          </a:p>
        </p:txBody>
      </p:sp>
      <p:sp>
        <p:nvSpPr>
          <p:cNvPr id="16" name="Text 10"/>
          <p:cNvSpPr/>
          <p:nvPr/>
        </p:nvSpPr>
        <p:spPr>
          <a:xfrm>
            <a:off x="11009233" y="4092830"/>
            <a:ext cx="3577471" cy="12652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6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Detectam objetos próximos sem contato direto e podem ser usados em sistemas de automação e robótica.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2037993" y="1326833"/>
            <a:ext cx="764393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Funcionamento dos Sensores</a:t>
            </a:r>
            <a:endParaRPr lang="en-US" sz="4400" dirty="0"/>
          </a:p>
        </p:txBody>
      </p:sp>
      <p:sp>
        <p:nvSpPr>
          <p:cNvPr id="5" name="Shape 3"/>
          <p:cNvSpPr/>
          <p:nvPr/>
        </p:nvSpPr>
        <p:spPr>
          <a:xfrm>
            <a:off x="2037993" y="246554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6" name="Text 4"/>
          <p:cNvSpPr/>
          <p:nvPr/>
        </p:nvSpPr>
        <p:spPr>
          <a:xfrm>
            <a:off x="2273975" y="2701528"/>
            <a:ext cx="27137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Sensores capacitivos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2273975" y="3270885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Usam mudanças na capacitância para medir a proximidade de objetos.</a:t>
            </a:r>
            <a:endParaRPr lang="en-US" dirty="0"/>
          </a:p>
        </p:txBody>
      </p:sp>
      <p:sp>
        <p:nvSpPr>
          <p:cNvPr id="8" name="Shape 6"/>
          <p:cNvSpPr/>
          <p:nvPr/>
        </p:nvSpPr>
        <p:spPr>
          <a:xfrm>
            <a:off x="7426285" y="246554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9" name="Text 7"/>
          <p:cNvSpPr/>
          <p:nvPr/>
        </p:nvSpPr>
        <p:spPr>
          <a:xfrm>
            <a:off x="7662267" y="2701528"/>
            <a:ext cx="304692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Sensores piezoelétricos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7662267" y="327088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Geram sinais elétricos a partir da pressão mecânica, como em microfones e sensores de impacto.</a:t>
            </a:r>
            <a:endParaRPr lang="en-US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2" name="Text 10"/>
          <p:cNvSpPr/>
          <p:nvPr/>
        </p:nvSpPr>
        <p:spPr>
          <a:xfrm>
            <a:off x="2273975" y="5031224"/>
            <a:ext cx="35469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Transdutores de resistência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2273975" y="560058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Medem mudanças na resistência elétrica em resposta a mudanças em temperatura, pressão ou outros estímulos.</a:t>
            </a:r>
            <a:endParaRPr lang="en-US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5" name="Text 13"/>
          <p:cNvSpPr/>
          <p:nvPr/>
        </p:nvSpPr>
        <p:spPr>
          <a:xfrm>
            <a:off x="7662267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Sensores de luz</a:t>
            </a:r>
            <a:endParaRPr lang="en-US" sz="2400" dirty="0"/>
          </a:p>
        </p:txBody>
      </p:sp>
      <p:sp>
        <p:nvSpPr>
          <p:cNvPr id="16" name="Text 14"/>
          <p:cNvSpPr/>
          <p:nvPr/>
        </p:nvSpPr>
        <p:spPr>
          <a:xfrm>
            <a:off x="7662267" y="560058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Respondem a mudanças na quantidade de luz recebida e são usados em sistemas de detecção de objetos e captura de imagens.</a:t>
            </a:r>
            <a:endParaRPr lang="en-US" dirty="0"/>
          </a:p>
        </p:txBody>
      </p:sp>
      <p:pic>
        <p:nvPicPr>
          <p:cNvPr id="19" name="Imagem 18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7CB36ADF-E979-9B9A-11D7-C5AD1FEDC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239" y="255270"/>
            <a:ext cx="2143125" cy="2143125"/>
          </a:xfrm>
          <a:prstGeom prst="rect">
            <a:avLst/>
          </a:prstGeom>
        </p:spPr>
      </p:pic>
      <p:pic>
        <p:nvPicPr>
          <p:cNvPr id="21" name="Imagem 20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63A55558-98D9-2A36-5FFC-EA41EB02B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0844" y="161211"/>
            <a:ext cx="2143125" cy="2143125"/>
          </a:xfrm>
          <a:prstGeom prst="rect">
            <a:avLst/>
          </a:prstGeom>
        </p:spPr>
      </p:pic>
      <p:pic>
        <p:nvPicPr>
          <p:cNvPr id="23" name="Imagem 22" descr="Controle remoto visto de perto&#10;&#10;Descrição gerada automaticamente">
            <a:extLst>
              <a:ext uri="{FF2B5EF4-FFF2-40B4-BE49-F238E27FC236}">
                <a16:creationId xmlns:a16="http://schemas.microsoft.com/office/drawing/2014/main" id="{AFC1CBF2-FCDD-C280-01F6-6664511E6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5398" y="2875013"/>
            <a:ext cx="2250984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3029903" y="496133"/>
            <a:ext cx="4078724" cy="563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40"/>
              </a:lnSpc>
              <a:buNone/>
            </a:pPr>
            <a:r>
              <a:rPr lang="en-US" sz="3600" b="1" kern="0" spc="-10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Aplicações Práticas</a:t>
            </a:r>
            <a:endParaRPr lang="en-US" sz="3600" dirty="0"/>
          </a:p>
        </p:txBody>
      </p:sp>
      <p:sp>
        <p:nvSpPr>
          <p:cNvPr id="5" name="Shape 3"/>
          <p:cNvSpPr/>
          <p:nvPr/>
        </p:nvSpPr>
        <p:spPr>
          <a:xfrm>
            <a:off x="3282553" y="1420773"/>
            <a:ext cx="36076" cy="6314718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6" name="Shape 4"/>
          <p:cNvSpPr/>
          <p:nvPr/>
        </p:nvSpPr>
        <p:spPr>
          <a:xfrm>
            <a:off x="3503474" y="1746468"/>
            <a:ext cx="631508" cy="36076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7" name="Shape 5"/>
          <p:cNvSpPr/>
          <p:nvPr/>
        </p:nvSpPr>
        <p:spPr>
          <a:xfrm>
            <a:off x="3097590" y="1561624"/>
            <a:ext cx="405884" cy="405884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11192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8" name="Text 6"/>
          <p:cNvSpPr/>
          <p:nvPr/>
        </p:nvSpPr>
        <p:spPr>
          <a:xfrm>
            <a:off x="3233678" y="1595438"/>
            <a:ext cx="133588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r>
              <a:rPr lang="en-US" sz="2131" b="1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131" dirty="0"/>
          </a:p>
        </p:txBody>
      </p:sp>
      <p:sp>
        <p:nvSpPr>
          <p:cNvPr id="9" name="Text 7"/>
          <p:cNvSpPr/>
          <p:nvPr/>
        </p:nvSpPr>
        <p:spPr>
          <a:xfrm>
            <a:off x="4292798" y="1601153"/>
            <a:ext cx="1804273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2000" b="1" kern="0" spc="-5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Indústria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4292798" y="2063353"/>
            <a:ext cx="7307580" cy="5772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600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Os sensores são usados para monitorar e controlar processos industriais, desde a fabricação de alimentos até a produção de automóveis.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3503474" y="3370243"/>
            <a:ext cx="631508" cy="36076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12" name="Shape 10"/>
          <p:cNvSpPr/>
          <p:nvPr/>
        </p:nvSpPr>
        <p:spPr>
          <a:xfrm>
            <a:off x="3097590" y="3185398"/>
            <a:ext cx="405884" cy="405884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11192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3" name="Text 11"/>
          <p:cNvSpPr/>
          <p:nvPr/>
        </p:nvSpPr>
        <p:spPr>
          <a:xfrm>
            <a:off x="3218438" y="3219212"/>
            <a:ext cx="164068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r>
              <a:rPr lang="en-US" sz="2131" b="1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131" dirty="0"/>
          </a:p>
        </p:txBody>
      </p:sp>
      <p:sp>
        <p:nvSpPr>
          <p:cNvPr id="14" name="Text 12"/>
          <p:cNvSpPr/>
          <p:nvPr/>
        </p:nvSpPr>
        <p:spPr>
          <a:xfrm>
            <a:off x="4292798" y="3224927"/>
            <a:ext cx="1995726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2000" b="1" kern="0" spc="-5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Cuidados de Saúde</a:t>
            </a:r>
            <a:endParaRPr lang="en-US" sz="2000" dirty="0"/>
          </a:p>
        </p:txBody>
      </p:sp>
      <p:sp>
        <p:nvSpPr>
          <p:cNvPr id="15" name="Text 13"/>
          <p:cNvSpPr/>
          <p:nvPr/>
        </p:nvSpPr>
        <p:spPr>
          <a:xfrm>
            <a:off x="4292798" y="3687128"/>
            <a:ext cx="7307580" cy="5772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600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Os sensores são empregados em aplicações médicas, como monitores de saúde, e em equipamentos médicos, como ultrassonografia.</a:t>
            </a:r>
            <a:endParaRPr lang="en-US" sz="1600" dirty="0"/>
          </a:p>
        </p:txBody>
      </p:sp>
      <p:sp>
        <p:nvSpPr>
          <p:cNvPr id="16" name="Shape 14"/>
          <p:cNvSpPr/>
          <p:nvPr/>
        </p:nvSpPr>
        <p:spPr>
          <a:xfrm>
            <a:off x="3503474" y="4994017"/>
            <a:ext cx="631508" cy="36076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17" name="Shape 15"/>
          <p:cNvSpPr/>
          <p:nvPr/>
        </p:nvSpPr>
        <p:spPr>
          <a:xfrm>
            <a:off x="3097590" y="4809173"/>
            <a:ext cx="405884" cy="405884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11192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8" name="Text 16"/>
          <p:cNvSpPr/>
          <p:nvPr/>
        </p:nvSpPr>
        <p:spPr>
          <a:xfrm>
            <a:off x="3214628" y="4842986"/>
            <a:ext cx="171688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r>
              <a:rPr lang="en-US" sz="2131" b="1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131" dirty="0"/>
          </a:p>
        </p:txBody>
      </p:sp>
      <p:sp>
        <p:nvSpPr>
          <p:cNvPr id="19" name="Text 17"/>
          <p:cNvSpPr/>
          <p:nvPr/>
        </p:nvSpPr>
        <p:spPr>
          <a:xfrm>
            <a:off x="4292798" y="4848701"/>
            <a:ext cx="1804273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2000" b="1" kern="0" spc="-5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Automotivo</a:t>
            </a:r>
            <a:endParaRPr lang="en-US" sz="2000" dirty="0"/>
          </a:p>
        </p:txBody>
      </p:sp>
      <p:sp>
        <p:nvSpPr>
          <p:cNvPr id="20" name="Text 18"/>
          <p:cNvSpPr/>
          <p:nvPr/>
        </p:nvSpPr>
        <p:spPr>
          <a:xfrm>
            <a:off x="4292798" y="5310902"/>
            <a:ext cx="7307580" cy="5772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600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Os sensores ajudam a garantir a segurança dos passageiros, monitorando sistemas de freio, aceleração e airbags, além de ajudar a manter o carro na pista.</a:t>
            </a:r>
            <a:endParaRPr lang="en-US" sz="1600" dirty="0"/>
          </a:p>
        </p:txBody>
      </p:sp>
      <p:sp>
        <p:nvSpPr>
          <p:cNvPr id="21" name="Shape 19"/>
          <p:cNvSpPr/>
          <p:nvPr/>
        </p:nvSpPr>
        <p:spPr>
          <a:xfrm>
            <a:off x="3503474" y="6617791"/>
            <a:ext cx="631508" cy="36076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22" name="Shape 20"/>
          <p:cNvSpPr/>
          <p:nvPr/>
        </p:nvSpPr>
        <p:spPr>
          <a:xfrm>
            <a:off x="3097590" y="6432947"/>
            <a:ext cx="405884" cy="405884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11192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23" name="Text 21"/>
          <p:cNvSpPr/>
          <p:nvPr/>
        </p:nvSpPr>
        <p:spPr>
          <a:xfrm>
            <a:off x="3210818" y="6466761"/>
            <a:ext cx="179308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r>
              <a:rPr lang="en-US" sz="2131" b="1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131" dirty="0"/>
          </a:p>
        </p:txBody>
      </p:sp>
      <p:sp>
        <p:nvSpPr>
          <p:cNvPr id="24" name="Text 22"/>
          <p:cNvSpPr/>
          <p:nvPr/>
        </p:nvSpPr>
        <p:spPr>
          <a:xfrm>
            <a:off x="4292798" y="6472476"/>
            <a:ext cx="2489478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2000" b="1" kern="0" spc="-5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Dispositivos Eletrônicos</a:t>
            </a:r>
            <a:endParaRPr lang="en-US" sz="2000" dirty="0"/>
          </a:p>
        </p:txBody>
      </p:sp>
      <p:sp>
        <p:nvSpPr>
          <p:cNvPr id="25" name="Text 23"/>
          <p:cNvSpPr/>
          <p:nvPr/>
        </p:nvSpPr>
        <p:spPr>
          <a:xfrm>
            <a:off x="4292798" y="6934676"/>
            <a:ext cx="7307580" cy="5772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600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Os sensores são usados em smartphones e outros dispositivos para melhorar a precisão da localização e para detectar movimento e luz.</a:t>
            </a:r>
            <a:endParaRPr lang="en-US" sz="1600" dirty="0"/>
          </a:p>
        </p:txBody>
      </p:sp>
      <p:pic>
        <p:nvPicPr>
          <p:cNvPr id="28" name="Imagem 27" descr="Tela de um aparelho eletrônico&#10;&#10;Descrição gerada automaticamente com confiança média">
            <a:extLst>
              <a:ext uri="{FF2B5EF4-FFF2-40B4-BE49-F238E27FC236}">
                <a16:creationId xmlns:a16="http://schemas.microsoft.com/office/drawing/2014/main" id="{5A33781F-AC12-3850-F927-311B971A7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826" y="5888117"/>
            <a:ext cx="2143125" cy="2143125"/>
          </a:xfrm>
          <a:prstGeom prst="rect">
            <a:avLst/>
          </a:prstGeom>
        </p:spPr>
      </p:pic>
      <p:pic>
        <p:nvPicPr>
          <p:cNvPr id="30" name="Imagem 29" descr="Uma imagem contendo circuito&#10;&#10;Descrição gerada automaticamente">
            <a:extLst>
              <a:ext uri="{FF2B5EF4-FFF2-40B4-BE49-F238E27FC236}">
                <a16:creationId xmlns:a16="http://schemas.microsoft.com/office/drawing/2014/main" id="{50B3EA22-0F98-6EA9-BC72-060560E86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8449" y="3591282"/>
            <a:ext cx="2143125" cy="2143125"/>
          </a:xfrm>
          <a:prstGeom prst="rect">
            <a:avLst/>
          </a:prstGeom>
        </p:spPr>
      </p:pic>
      <p:pic>
        <p:nvPicPr>
          <p:cNvPr id="32" name="Imagem 31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9AF8D839-8EBF-84F8-BE93-A7D710CFA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0067" y="880348"/>
            <a:ext cx="1990725" cy="2305050"/>
          </a:xfrm>
          <a:prstGeom prst="rect">
            <a:avLst/>
          </a:prstGeom>
        </p:spPr>
      </p:pic>
      <p:pic>
        <p:nvPicPr>
          <p:cNvPr id="34" name="Imagem 33" descr="Circuito eletrônico com fios&#10;&#10;Descrição gerada automaticamente com confiança média">
            <a:extLst>
              <a:ext uri="{FF2B5EF4-FFF2-40B4-BE49-F238E27FC236}">
                <a16:creationId xmlns:a16="http://schemas.microsoft.com/office/drawing/2014/main" id="{DFF71516-0E9E-46D6-1F28-F0F302A47E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031" y="5541823"/>
            <a:ext cx="2143125" cy="2143125"/>
          </a:xfrm>
          <a:prstGeom prst="rect">
            <a:avLst/>
          </a:prstGeom>
        </p:spPr>
      </p:pic>
      <p:pic>
        <p:nvPicPr>
          <p:cNvPr id="36" name="Imagem 35" descr="Tela de um aparelho eletrônico&#10;&#10;Descrição gerada automaticamente com confiança baixa">
            <a:extLst>
              <a:ext uri="{FF2B5EF4-FFF2-40B4-BE49-F238E27FC236}">
                <a16:creationId xmlns:a16="http://schemas.microsoft.com/office/drawing/2014/main" id="{285929B2-086A-1C23-259C-BFC17148BE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337" y="3025497"/>
            <a:ext cx="2171700" cy="2105025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46DD0EF4-1576-944A-E35A-47CEAC0DF8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487" y="466222"/>
            <a:ext cx="21336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5" name="Text 2"/>
          <p:cNvSpPr/>
          <p:nvPr/>
        </p:nvSpPr>
        <p:spPr>
          <a:xfrm>
            <a:off x="833199" y="2312670"/>
            <a:ext cx="584513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Desafios e Tendências</a:t>
            </a:r>
            <a:endParaRPr lang="en-US" sz="4400" dirty="0"/>
          </a:p>
        </p:txBody>
      </p:sp>
      <p:sp>
        <p:nvSpPr>
          <p:cNvPr id="6" name="Text 3"/>
          <p:cNvSpPr/>
          <p:nvPr/>
        </p:nvSpPr>
        <p:spPr>
          <a:xfrm>
            <a:off x="1188601" y="3340298"/>
            <a:ext cx="712220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Aumento da demanda de sensores em todos os setores e diminuição de custos.</a:t>
            </a:r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1188601" y="4228743"/>
            <a:ext cx="712220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Sensoriamento remoto: mais sensores em áreas de difícil acesso e aumento da capacidade de comunicação de dados.</a:t>
            </a:r>
            <a:endParaRPr lang="en-US" dirty="0"/>
          </a:p>
        </p:txBody>
      </p:sp>
      <p:sp>
        <p:nvSpPr>
          <p:cNvPr id="8" name="Text 5"/>
          <p:cNvSpPr/>
          <p:nvPr/>
        </p:nvSpPr>
        <p:spPr>
          <a:xfrm>
            <a:off x="1188601" y="5117187"/>
            <a:ext cx="712220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Integração de inteligência artificial e aprendizado de máquina para melhorar a precisão e capacidade de tomada de decisão.</a:t>
            </a:r>
            <a:endParaRPr lang="en-US" dirty="0"/>
          </a:p>
        </p:txBody>
      </p:sp>
      <p:pic>
        <p:nvPicPr>
          <p:cNvPr id="11" name="Imagem 10" descr="Desenho de urso panda&#10;&#10;Descrição gerada automaticamente com confiança baixa">
            <a:extLst>
              <a:ext uri="{FF2B5EF4-FFF2-40B4-BE49-F238E27FC236}">
                <a16:creationId xmlns:a16="http://schemas.microsoft.com/office/drawing/2014/main" id="{5009C14D-D410-CC6B-539F-A64D0EA36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760" y="6001643"/>
            <a:ext cx="2143125" cy="2143125"/>
          </a:xfrm>
          <a:prstGeom prst="rect">
            <a:avLst/>
          </a:prstGeom>
        </p:spPr>
      </p:pic>
      <p:pic>
        <p:nvPicPr>
          <p:cNvPr id="13" name="Imagem 12" descr="Tela de um aparelho eletrônico&#10;&#10;Descrição gerada automaticamente com confiança baixa">
            <a:extLst>
              <a:ext uri="{FF2B5EF4-FFF2-40B4-BE49-F238E27FC236}">
                <a16:creationId xmlns:a16="http://schemas.microsoft.com/office/drawing/2014/main" id="{B0A62780-165A-94AE-24BE-B741D839F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2080" y="5415817"/>
            <a:ext cx="2143125" cy="2143125"/>
          </a:xfrm>
          <a:prstGeom prst="rect">
            <a:avLst/>
          </a:prstGeom>
        </p:spPr>
      </p:pic>
      <p:pic>
        <p:nvPicPr>
          <p:cNvPr id="15" name="Imagem 14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EAB0E314-77FB-0BDF-C20F-C0F6AA423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3829" y="3035022"/>
            <a:ext cx="2066925" cy="2209800"/>
          </a:xfrm>
          <a:prstGeom prst="rect">
            <a:avLst/>
          </a:prstGeom>
        </p:spPr>
      </p:pic>
      <p:pic>
        <p:nvPicPr>
          <p:cNvPr id="17" name="Imagem 16" descr="Quadro de comunicações&#10;&#10;Descrição gerada automaticamente">
            <a:extLst>
              <a:ext uri="{FF2B5EF4-FFF2-40B4-BE49-F238E27FC236}">
                <a16:creationId xmlns:a16="http://schemas.microsoft.com/office/drawing/2014/main" id="{FB2B2942-A3BE-03D4-1C47-AAD374CCCC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88125" y="776653"/>
            <a:ext cx="3715009" cy="3927570"/>
          </a:xfrm>
          <a:prstGeom prst="rect">
            <a:avLst/>
          </a:prstGeom>
        </p:spPr>
      </p:pic>
      <p:pic>
        <p:nvPicPr>
          <p:cNvPr id="19" name="Imagem 18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8B6006B1-D04E-523F-AC62-E999D3F4AF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9009" y="110247"/>
            <a:ext cx="2672075" cy="33070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833199" y="253472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Conclusão</a:t>
            </a:r>
            <a:endParaRPr lang="en-US" sz="4400" dirty="0"/>
          </a:p>
        </p:txBody>
      </p:sp>
      <p:sp>
        <p:nvSpPr>
          <p:cNvPr id="6" name="Text 3"/>
          <p:cNvSpPr/>
          <p:nvPr/>
        </p:nvSpPr>
        <p:spPr>
          <a:xfrm>
            <a:off x="833199" y="3562350"/>
            <a:ext cx="7477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Os sensores eletrônicos são uma parte essencial do mundo moderno, servindo como a base para a automação, a inteligência artificial e muitos outros campos tecnológicos. Entender as tecnologias subjacentes e as aplicações práticas dos sensores é fundamental para indivíduos e empresas que querem aproveitar as oportunidades oferecidas por esse mercado em rápida evolução.</a:t>
            </a:r>
            <a:endParaRPr lang="en-US" dirty="0"/>
          </a:p>
        </p:txBody>
      </p:sp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B4069B6-39CD-D065-879E-99CFFBEC9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611" y="0"/>
            <a:ext cx="6284422" cy="82295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418</Words>
  <Application>Microsoft Office PowerPoint</Application>
  <PresentationFormat>Personalizar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Inter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YAN ROCHA SILVA ALVES</cp:lastModifiedBy>
  <cp:revision>3</cp:revision>
  <dcterms:created xsi:type="dcterms:W3CDTF">2023-12-06T14:08:11Z</dcterms:created>
  <dcterms:modified xsi:type="dcterms:W3CDTF">2023-12-06T14:56:40Z</dcterms:modified>
</cp:coreProperties>
</file>