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070" r:id="rId1"/>
  </p:sldMasterIdLst>
  <p:notesMasterIdLst>
    <p:notesMasterId r:id="rId24"/>
  </p:notesMasterIdLst>
  <p:handoutMasterIdLst>
    <p:handoutMasterId r:id="rId25"/>
  </p:handoutMasterIdLst>
  <p:sldIdLst>
    <p:sldId id="336" r:id="rId2"/>
    <p:sldId id="262" r:id="rId3"/>
    <p:sldId id="337" r:id="rId4"/>
    <p:sldId id="338" r:id="rId5"/>
    <p:sldId id="350" r:id="rId6"/>
    <p:sldId id="339" r:id="rId7"/>
    <p:sldId id="352" r:id="rId8"/>
    <p:sldId id="353" r:id="rId9"/>
    <p:sldId id="354" r:id="rId10"/>
    <p:sldId id="355" r:id="rId11"/>
    <p:sldId id="356" r:id="rId12"/>
    <p:sldId id="357" r:id="rId13"/>
    <p:sldId id="351" r:id="rId14"/>
    <p:sldId id="334" r:id="rId15"/>
    <p:sldId id="335" r:id="rId16"/>
    <p:sldId id="285" r:id="rId17"/>
    <p:sldId id="346" r:id="rId18"/>
    <p:sldId id="358" r:id="rId19"/>
    <p:sldId id="347" r:id="rId20"/>
    <p:sldId id="360" r:id="rId21"/>
    <p:sldId id="359" r:id="rId22"/>
    <p:sldId id="361"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1pPr>
    <a:lvl2pPr marL="4572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2pPr>
    <a:lvl3pPr marL="9144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3pPr>
    <a:lvl4pPr marL="13716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4pPr>
    <a:lvl5pPr marL="18288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5pPr>
    <a:lvl6pPr marL="2286000" algn="l" defTabSz="914400" rtl="0" eaLnBrk="1" latinLnBrk="0" hangingPunct="1">
      <a:defRPr kern="1200">
        <a:solidFill>
          <a:schemeClr val="tx1"/>
        </a:solidFill>
        <a:latin typeface="Arial" pitchFamily="34" charset="0"/>
        <a:ea typeface="宋体" pitchFamily="2" charset="-122"/>
        <a:cs typeface="Arial" pitchFamily="34" charset="0"/>
      </a:defRPr>
    </a:lvl6pPr>
    <a:lvl7pPr marL="2743200" algn="l" defTabSz="914400" rtl="0" eaLnBrk="1" latinLnBrk="0" hangingPunct="1">
      <a:defRPr kern="1200">
        <a:solidFill>
          <a:schemeClr val="tx1"/>
        </a:solidFill>
        <a:latin typeface="Arial" pitchFamily="34" charset="0"/>
        <a:ea typeface="宋体" pitchFamily="2" charset="-122"/>
        <a:cs typeface="Arial" pitchFamily="34" charset="0"/>
      </a:defRPr>
    </a:lvl7pPr>
    <a:lvl8pPr marL="3200400" algn="l" defTabSz="914400" rtl="0" eaLnBrk="1" latinLnBrk="0" hangingPunct="1">
      <a:defRPr kern="1200">
        <a:solidFill>
          <a:schemeClr val="tx1"/>
        </a:solidFill>
        <a:latin typeface="Arial" pitchFamily="34" charset="0"/>
        <a:ea typeface="宋体" pitchFamily="2" charset="-122"/>
        <a:cs typeface="Arial" pitchFamily="34" charset="0"/>
      </a:defRPr>
    </a:lvl8pPr>
    <a:lvl9pPr marL="3657600" algn="l" defTabSz="914400" rtl="0" eaLnBrk="1" latinLnBrk="0" hangingPunct="1">
      <a:defRPr kern="1200">
        <a:solidFill>
          <a:schemeClr val="tx1"/>
        </a:solidFill>
        <a:latin typeface="Arial" pitchFamily="34" charset="0"/>
        <a:ea typeface="宋体" pitchFamily="2" charset="-122"/>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26" autoAdjust="0"/>
  </p:normalViewPr>
  <p:slideViewPr>
    <p:cSldViewPr>
      <p:cViewPr varScale="1">
        <p:scale>
          <a:sx n="49" d="100"/>
          <a:sy n="49" d="100"/>
        </p:scale>
        <p:origin x="-189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5" name="Slide Number Placeholder 4"/>
          <p:cNvSpPr>
            <a:spLocks noGrp="1"/>
          </p:cNvSpPr>
          <p:nvPr>
            <p:ph type="sldNum" sz="quarter" idx="3"/>
          </p:nvPr>
        </p:nvSpPr>
        <p:spPr>
          <a:xfrm>
            <a:off x="6092825" y="0"/>
            <a:ext cx="765175"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D2A7CC9-E1BF-45E0-ABE8-831C80A0E251}" type="slidenum">
              <a:rPr lang="zh-CN" altLang="en-US"/>
              <a:pPr>
                <a:defRPr/>
              </a:pPr>
              <a:t>‹#›</a:t>
            </a:fld>
            <a:endParaRPr lang="zh-CN" altLang="en-US"/>
          </a:p>
        </p:txBody>
      </p:sp>
    </p:spTree>
    <p:extLst>
      <p:ext uri="{BB962C8B-B14F-4D97-AF65-F5344CB8AC3E}">
        <p14:creationId xmlns:p14="http://schemas.microsoft.com/office/powerpoint/2010/main" val="1218118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CBD92A18-82D4-4356-8A5A-D7A5EAA3D5AB}" type="datetimeFigureOut">
              <a:rPr lang="zh-CN" altLang="en-US"/>
              <a:pPr>
                <a:defRPr/>
              </a:pPr>
              <a:t>2018/3/5</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BD04DA81-2A0C-41D9-8078-B75C863811D0}" type="slidenum">
              <a:rPr lang="zh-CN" altLang="en-US"/>
              <a:pPr>
                <a:defRPr/>
              </a:pPr>
              <a:t>‹#›</a:t>
            </a:fld>
            <a:endParaRPr lang="zh-CN" altLang="en-US"/>
          </a:p>
        </p:txBody>
      </p:sp>
    </p:spTree>
    <p:extLst>
      <p:ext uri="{BB962C8B-B14F-4D97-AF65-F5344CB8AC3E}">
        <p14:creationId xmlns:p14="http://schemas.microsoft.com/office/powerpoint/2010/main" val="85644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AAA496-F3C9-450A-B1CF-D25B5078C088}" type="slidenum">
              <a:rPr lang="en-US" altLang="zh-CN"/>
              <a:pPr/>
              <a:t>3</a:t>
            </a:fld>
            <a:endParaRPr lang="en-US" altLang="zh-C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r>
              <a:rPr lang="en-US" altLang="zh-CN" dirty="0"/>
              <a:t>C/S</a:t>
            </a:r>
            <a:r>
              <a:rPr lang="zh-CN" altLang="en-US" dirty="0"/>
              <a:t>是 客户端</a:t>
            </a:r>
            <a:r>
              <a:rPr lang="en-US" altLang="zh-CN" dirty="0"/>
              <a:t>/</a:t>
            </a:r>
            <a:r>
              <a:rPr lang="zh-CN" altLang="en-US" dirty="0"/>
              <a:t>服务器端程序，也就是说这类程序一般独立运行 。</a:t>
            </a:r>
            <a:r>
              <a:rPr lang="en-US" altLang="zh-CN" dirty="0"/>
              <a:t>Web</a:t>
            </a:r>
            <a:r>
              <a:rPr lang="zh-CN" altLang="en-US" dirty="0"/>
              <a:t>应用程序是基于</a:t>
            </a:r>
            <a:r>
              <a:rPr lang="en-US" altLang="zh-CN" dirty="0"/>
              <a:t>Web</a:t>
            </a:r>
            <a:r>
              <a:rPr lang="zh-CN" altLang="en-US" dirty="0"/>
              <a:t>的 。</a:t>
            </a:r>
          </a:p>
          <a:p>
            <a:r>
              <a:rPr lang="zh-CN" altLang="en-US" dirty="0"/>
              <a:t>尽管</a:t>
            </a:r>
            <a:r>
              <a:rPr lang="en-US" altLang="zh-CN" dirty="0"/>
              <a:t>TCP/IP</a:t>
            </a:r>
            <a:r>
              <a:rPr lang="zh-CN" altLang="en-US" dirty="0"/>
              <a:t>协议是互联网上最流行的应用，</a:t>
            </a:r>
            <a:r>
              <a:rPr lang="en-US" altLang="zh-CN" dirty="0"/>
              <a:t>HTTP</a:t>
            </a:r>
            <a:r>
              <a:rPr lang="zh-CN" altLang="en-US" dirty="0"/>
              <a:t>协议中，并没有规定必须使用它或它支持的层。事实上，</a:t>
            </a:r>
            <a:r>
              <a:rPr lang="en-US" altLang="zh-CN" dirty="0"/>
              <a:t>HTTP</a:t>
            </a:r>
            <a:r>
              <a:rPr lang="zh-CN" altLang="en-US" dirty="0"/>
              <a:t>可以在任何互联网协议上，或其他网络上实现。</a:t>
            </a:r>
            <a:r>
              <a:rPr lang="en-US" altLang="zh-CN" dirty="0"/>
              <a:t>HTTP</a:t>
            </a:r>
            <a:r>
              <a:rPr lang="zh-CN" altLang="en-US" dirty="0"/>
              <a:t>假定其下层协议提供可靠的传输。因此，任何能够提供这种保证的协议都可以被其使用。因此也就是其在</a:t>
            </a:r>
            <a:r>
              <a:rPr lang="en-US" altLang="zh-CN" dirty="0"/>
              <a:t>TCP/IP</a:t>
            </a:r>
            <a:r>
              <a:rPr lang="zh-CN" altLang="en-US" dirty="0"/>
              <a:t>协议族使用</a:t>
            </a:r>
            <a:r>
              <a:rPr lang="en-US" altLang="zh-CN" dirty="0"/>
              <a:t>TCP</a:t>
            </a:r>
            <a:r>
              <a:rPr lang="zh-CN" altLang="en-US" dirty="0"/>
              <a:t>作为其传输层。</a:t>
            </a:r>
          </a:p>
          <a:p>
            <a:r>
              <a:rPr lang="zh-CN" altLang="en-US" dirty="0"/>
              <a:t>通常，由</a:t>
            </a:r>
            <a:r>
              <a:rPr lang="en-US" altLang="zh-CN" dirty="0"/>
              <a:t>HTTP</a:t>
            </a:r>
            <a:r>
              <a:rPr lang="zh-CN" altLang="en-US" dirty="0"/>
              <a:t>客户端发起一个请求，创建一个到服务器指定端口（默认是</a:t>
            </a:r>
            <a:r>
              <a:rPr lang="en-US" altLang="zh-CN" dirty="0"/>
              <a:t>80</a:t>
            </a:r>
            <a:r>
              <a:rPr lang="zh-CN" altLang="en-US" dirty="0"/>
              <a:t>端口）的</a:t>
            </a:r>
            <a:r>
              <a:rPr lang="en-US" altLang="zh-CN" dirty="0"/>
              <a:t>TCP</a:t>
            </a:r>
            <a:r>
              <a:rPr lang="zh-CN" altLang="en-US" dirty="0"/>
              <a:t>连接。</a:t>
            </a:r>
            <a:r>
              <a:rPr lang="en-US" altLang="zh-CN" dirty="0"/>
              <a:t>HTTP</a:t>
            </a:r>
            <a:r>
              <a:rPr lang="zh-CN" altLang="en-US" dirty="0"/>
              <a:t>服务器则在那个端口监听客户端的请求。一旦收到请求，服务器会向客户端返回一个状态，比如</a:t>
            </a:r>
            <a:r>
              <a:rPr lang="en-US" altLang="zh-CN" dirty="0"/>
              <a:t>"HTTP/1.1 200 OK"</a:t>
            </a:r>
            <a:r>
              <a:rPr lang="zh-CN" altLang="en-US" dirty="0"/>
              <a:t>，以及返回的内容，如请求的文件、错误消息、或者其它信息。</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FFFF62-9924-4B89-AD4F-CF561AFE9BFD}" type="slidenum">
              <a:rPr lang="en-US" altLang="zh-CN"/>
              <a:pPr/>
              <a:t>6</a:t>
            </a:fld>
            <a:endParaRPr lang="en-US" altLang="zh-CN"/>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r>
              <a:rPr lang="en-US" altLang="zh-CN"/>
              <a:t>FTP</a:t>
            </a:r>
            <a:r>
              <a:rPr lang="zh-CN" altLang="en-US"/>
              <a:t>是一种有状态的协议，但服务效率是很低的。</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04DA81-2A0C-41D9-8078-B75C863811D0}" type="slidenum">
              <a:rPr lang="zh-CN" altLang="en-US" smtClean="0"/>
              <a:pPr>
                <a:defRPr/>
              </a:pPr>
              <a:t>9</a:t>
            </a:fld>
            <a:endParaRPr lang="zh-CN" altLang="en-US"/>
          </a:p>
        </p:txBody>
      </p:sp>
    </p:spTree>
    <p:extLst>
      <p:ext uri="{BB962C8B-B14F-4D97-AF65-F5344CB8AC3E}">
        <p14:creationId xmlns:p14="http://schemas.microsoft.com/office/powerpoint/2010/main" val="228370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04DA81-2A0C-41D9-8078-B75C863811D0}" type="slidenum">
              <a:rPr lang="zh-CN" altLang="en-US" smtClean="0"/>
              <a:pPr>
                <a:defRPr/>
              </a:pPr>
              <a:t>16</a:t>
            </a:fld>
            <a:endParaRPr lang="zh-CN" altLang="en-US"/>
          </a:p>
        </p:txBody>
      </p:sp>
    </p:spTree>
    <p:extLst>
      <p:ext uri="{BB962C8B-B14F-4D97-AF65-F5344CB8AC3E}">
        <p14:creationId xmlns:p14="http://schemas.microsoft.com/office/powerpoint/2010/main" val="171626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E30E2307-1E40-4E12-8716-25BFDA8E7013}" type="datetime1">
              <a:rPr lang="en-US" smtClean="0"/>
              <a:pPr/>
              <a:t>3/5/2018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87D7A59-36E2-48B9-B146-C1E59501F63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5CFCF5A-EA79-452C-A52C-1A2668C2E7DF}" type="datetime1">
              <a:rPr lang="en-US" smtClean="0"/>
              <a:pPr/>
              <a:t>3/5/2018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87D7A59-36E2-48B9-B146-C1E59501F63F}" type="slidenum">
              <a:rPr lang="en-US" smtClean="0"/>
              <a:pPr/>
              <a:t>‹#›</a:t>
            </a:fld>
            <a:endParaRPr 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E5C4C28-BD4B-4892-9A2D-6E19BD753A9A}" type="datetime1">
              <a:rPr lang="en-US" smtClean="0"/>
              <a:pPr/>
              <a:t>3/5/2018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87D7A59-36E2-48B9-B146-C1E59501F63F}" type="slidenum">
              <a:rPr lang="en-US" smtClean="0"/>
              <a:pPr/>
              <a:t>‹#›</a:t>
            </a:fld>
            <a:endParaRPr 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22493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1FD9D02-426E-46C9-9EE9-0DE1EF8B2838}" type="datetime1">
              <a:rPr lang="en-US" smtClean="0"/>
              <a:pPr/>
              <a:t>3/5/2018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87D7A59-36E2-48B9-B146-C1E59501F63F}" type="slidenum">
              <a:rPr lang="en-US" smtClean="0"/>
              <a:pPr/>
              <a:t>‹#›</a:t>
            </a:fld>
            <a:endParaRPr 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B8AEBBE-F8B2-42CF-9895-E86A608384EB}" type="datetime1">
              <a:rPr lang="en-US" smtClean="0"/>
              <a:pPr/>
              <a:t>3/5/2018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87D7A59-36E2-48B9-B146-C1E59501F63F}" type="slidenum">
              <a:rPr lang="en-US" smtClean="0"/>
              <a:pPr/>
              <a:t>‹#›</a:t>
            </a:fld>
            <a:endParaRPr 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1FAA6B6-10E5-4810-BC9F-DA72D8452E73}" type="datetime1">
              <a:rPr lang="en-US" smtClean="0"/>
              <a:pPr/>
              <a:t>3/5/2018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87D7A59-36E2-48B9-B146-C1E59501F63F}" type="slidenum">
              <a:rPr lang="en-US" smtClean="0"/>
              <a:pPr/>
              <a:t>‹#›</a:t>
            </a:fld>
            <a:endParaRPr 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6D18D072-EF12-4AA2-BD71-ABC68B06D0E2}" type="datetime1">
              <a:rPr lang="en-US" smtClean="0"/>
              <a:pPr/>
              <a:t>3/5/2018</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687D7A59-36E2-48B9-B146-C1E59501F63F}" type="slidenum">
              <a:rPr lang="en-US" smtClean="0"/>
              <a:pPr/>
              <a:t>‹#›</a:t>
            </a:fld>
            <a:endParaRPr lang="en-US"/>
          </a:p>
        </p:txBody>
      </p:sp>
      <p:pic>
        <p:nvPicPr>
          <p:cNvPr id="11" name="图片 10"/>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B8CDBF60-6CC3-4B74-A60D-3486985E4346}" type="datetime1">
              <a:rPr lang="en-US" smtClean="0"/>
              <a:pPr/>
              <a:t>3/5/2018</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687D7A59-36E2-48B9-B146-C1E59501F63F}" type="slidenum">
              <a:rPr lang="en-US" smtClean="0"/>
              <a:pPr/>
              <a:t>‹#›</a:t>
            </a:fld>
            <a:endParaRPr lang="en-US"/>
          </a:p>
        </p:txBody>
      </p:sp>
      <p:pic>
        <p:nvPicPr>
          <p:cNvPr id="7" name="图片 6"/>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22714818-984F-4759-BF72-A33BDC1963BD}" type="datetime1">
              <a:rPr lang="en-US" smtClean="0"/>
              <a:pPr/>
              <a:t>3/5/2018</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687D7A59-36E2-48B9-B146-C1E59501F63F}" type="slidenum">
              <a:rPr lang="en-US" smtClean="0"/>
              <a:pPr/>
              <a:t>‹#›</a:t>
            </a:fld>
            <a:endParaRPr lang="en-US"/>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EA7E191-5F94-4FC1-B823-BD7CABF7FA06}" type="datetime1">
              <a:rPr lang="en-US" smtClean="0"/>
              <a:pPr/>
              <a:t>3/5/2018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87D7A59-36E2-48B9-B146-C1E59501F63F}" type="slidenum">
              <a:rPr lang="en-US" smtClean="0"/>
              <a:pPr/>
              <a:t>‹#›</a:t>
            </a:fld>
            <a:endParaRPr 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fld id="{88856D55-EFBE-4F9B-8A5F-09D42CA22A9B}" type="datetime1">
              <a:rPr lang="en-US" smtClean="0"/>
              <a:pPr/>
              <a:t>3/5/2018</a:t>
            </a:fld>
            <a:endParaRPr lang="en-US"/>
          </a:p>
        </p:txBody>
      </p:sp>
      <p:sp>
        <p:nvSpPr>
          <p:cNvPr id="6" name="页脚占位符 5"/>
          <p:cNvSpPr>
            <a:spLocks noGrp="1"/>
          </p:cNvSpPr>
          <p:nvPr>
            <p:ph type="ftr" sz="quarter" idx="11"/>
          </p:nvPr>
        </p:nvSpPr>
        <p:spPr>
          <a:xfrm>
            <a:off x="2285984" y="6492876"/>
            <a:ext cx="2643206" cy="365125"/>
          </a:xfrm>
        </p:spPr>
        <p:txBody>
          <a:bodyPr/>
          <a:lstStyle/>
          <a:p>
            <a:endParaRPr lang="en-US"/>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687D7A59-36E2-48B9-B146-C1E59501F63F}" type="slidenum">
              <a:rPr lang="en-US" smtClean="0"/>
              <a:pPr/>
              <a:t>‹#›</a:t>
            </a:fld>
            <a:endParaRPr 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fld id="{9D1D110F-3F4E-48D9-B8AA-5D0E825AFDBA}" type="datetime1">
              <a:rPr lang="en-US" smtClean="0"/>
              <a:pPr/>
              <a:t>3/5/2018</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endParaRPr 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687D7A59-36E2-48B9-B146-C1E59501F63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3894" r:id="rId12"/>
  </p:sldLayoutIdLst>
  <p:hf hdr="0" ftr="0" dt="0"/>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1600200" y="2133600"/>
            <a:ext cx="7848600" cy="1828800"/>
          </a:xfrm>
          <a:prstGeom prst="rect">
            <a:avLst/>
          </a:prstGeom>
          <a:ln>
            <a:solidFill>
              <a:schemeClr val="accent3">
                <a:lumMod val="75000"/>
              </a:schemeClr>
            </a:solidFill>
          </a:ln>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838200" indent="-838200"/>
            <a:r>
              <a:rPr lang="zh-CN" altLang="en-US" sz="4000" b="1" dirty="0" smtClean="0">
                <a:solidFill>
                  <a:schemeClr val="tx1"/>
                </a:solidFill>
              </a:rPr>
              <a:t>第</a:t>
            </a:r>
            <a:r>
              <a:rPr lang="en-US" altLang="zh-CN" sz="4000" b="1" dirty="0" smtClean="0">
                <a:solidFill>
                  <a:schemeClr val="tx1"/>
                </a:solidFill>
              </a:rPr>
              <a:t>1</a:t>
            </a:r>
            <a:r>
              <a:rPr lang="zh-CN" altLang="en-US" sz="4000" b="1" dirty="0" smtClean="0">
                <a:solidFill>
                  <a:schemeClr val="tx1"/>
                </a:solidFill>
              </a:rPr>
              <a:t>章</a:t>
            </a:r>
            <a:r>
              <a:rPr lang="zh-CN" altLang="en-US" sz="4000" dirty="0" smtClean="0">
                <a:solidFill>
                  <a:schemeClr val="tx1"/>
                </a:solidFill>
              </a:rPr>
              <a:t>   </a:t>
            </a:r>
            <a:r>
              <a:rPr lang="en-US" altLang="zh-CN" sz="4000" b="1" dirty="0" smtClean="0">
                <a:solidFill>
                  <a:schemeClr val="tx1"/>
                </a:solidFill>
              </a:rPr>
              <a:t>Java Web</a:t>
            </a:r>
            <a:r>
              <a:rPr lang="zh-CN" altLang="en-US" sz="4000" b="1" dirty="0" smtClean="0">
                <a:solidFill>
                  <a:schemeClr val="tx1"/>
                </a:solidFill>
              </a:rPr>
              <a:t>应用开发概述</a:t>
            </a:r>
            <a:r>
              <a:rPr lang="zh-CN" altLang="en-US" sz="3200" b="1" dirty="0" smtClean="0"/>
              <a:t/>
            </a:r>
            <a:br>
              <a:rPr lang="zh-CN" altLang="en-US" sz="3200" b="1" dirty="0" smtClean="0"/>
            </a:br>
            <a:endParaRPr lang="zh-CN" altLang="en-US" sz="3200" b="1" dirty="0"/>
          </a:p>
        </p:txBody>
      </p:sp>
    </p:spTree>
    <p:extLst>
      <p:ext uri="{BB962C8B-B14F-4D97-AF65-F5344CB8AC3E}">
        <p14:creationId xmlns:p14="http://schemas.microsoft.com/office/powerpoint/2010/main" val="526552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718"/>
            <a:ext cx="7391400" cy="1371600"/>
          </a:xfrm>
        </p:spPr>
        <p:txBody>
          <a:bodyPr>
            <a:normAutofit/>
          </a:bodyPr>
          <a:lstStyle/>
          <a:p>
            <a:pPr algn="ctr"/>
            <a:r>
              <a:rPr lang="en-US" altLang="zh-CN" sz="3600" dirty="0"/>
              <a:t>Java Web</a:t>
            </a:r>
            <a:r>
              <a:rPr lang="zh-CN" altLang="en-US" sz="3600" dirty="0"/>
              <a:t>应用程序的文件组织结构</a:t>
            </a:r>
            <a:r>
              <a:rPr lang="zh-CN" altLang="en-US" dirty="0"/>
              <a:t/>
            </a:r>
            <a:br>
              <a:rPr lang="zh-CN" altLang="en-US" dirty="0"/>
            </a:br>
            <a:endParaRPr lang="zh-CN" altLang="zh-CN" dirty="0"/>
          </a:p>
        </p:txBody>
      </p:sp>
      <p:sp>
        <p:nvSpPr>
          <p:cNvPr id="26627" name="Rectangle 3"/>
          <p:cNvSpPr>
            <a:spLocks noGrp="1" noChangeArrowheads="1"/>
          </p:cNvSpPr>
          <p:nvPr>
            <p:ph idx="1"/>
          </p:nvPr>
        </p:nvSpPr>
        <p:spPr>
          <a:xfrm>
            <a:off x="381000" y="1219200"/>
            <a:ext cx="7696200" cy="4830763"/>
          </a:xfrm>
        </p:spPr>
        <p:txBody>
          <a:bodyPr>
            <a:noAutofit/>
          </a:bodyPr>
          <a:lstStyle/>
          <a:p>
            <a:pPr>
              <a:lnSpc>
                <a:spcPct val="80000"/>
              </a:lnSpc>
              <a:buFont typeface="Wingdings" pitchFamily="2" charset="2"/>
              <a:buNone/>
            </a:pPr>
            <a:r>
              <a:rPr lang="zh-CN" altLang="en-US" sz="3200" dirty="0">
                <a:latin typeface="+mn-ea"/>
              </a:rPr>
              <a:t>	</a:t>
            </a:r>
            <a:r>
              <a:rPr lang="en-US" altLang="zh-CN" sz="3200" dirty="0">
                <a:latin typeface="+mn-ea"/>
              </a:rPr>
              <a:t>Web</a:t>
            </a:r>
            <a:r>
              <a:rPr lang="zh-CN" altLang="en-US" sz="3200" dirty="0">
                <a:latin typeface="+mn-ea"/>
              </a:rPr>
              <a:t>服务器要求开发人员必须按照一定的规范组织文件，通常包括以下目录和</a:t>
            </a:r>
            <a:r>
              <a:rPr lang="zh-CN" altLang="en-US" sz="3200" dirty="0" smtClean="0">
                <a:latin typeface="+mn-ea"/>
              </a:rPr>
              <a:t>文件如下：</a:t>
            </a:r>
            <a:endParaRPr lang="en-US" altLang="zh-CN" sz="3200" dirty="0" smtClean="0">
              <a:latin typeface="+mn-ea"/>
            </a:endParaRPr>
          </a:p>
          <a:p>
            <a:pPr>
              <a:lnSpc>
                <a:spcPct val="80000"/>
              </a:lnSpc>
              <a:buFont typeface="Wingdings" pitchFamily="2" charset="2"/>
              <a:buNone/>
            </a:pPr>
            <a:endParaRPr lang="en-US" altLang="zh-CN" sz="3200" dirty="0">
              <a:latin typeface="+mn-ea"/>
            </a:endParaRPr>
          </a:p>
          <a:p>
            <a:pPr>
              <a:lnSpc>
                <a:spcPct val="80000"/>
              </a:lnSpc>
            </a:pPr>
            <a:r>
              <a:rPr lang="zh-CN" altLang="en-US" sz="3200" dirty="0">
                <a:latin typeface="+mn-ea"/>
              </a:rPr>
              <a:t>应用程序目录：</a:t>
            </a:r>
            <a:r>
              <a:rPr lang="en-US" altLang="zh-CN" sz="3200" dirty="0">
                <a:latin typeface="+mn-ea"/>
              </a:rPr>
              <a:t>Web</a:t>
            </a:r>
            <a:r>
              <a:rPr lang="zh-CN" altLang="en-US" sz="3200" dirty="0">
                <a:latin typeface="+mn-ea"/>
              </a:rPr>
              <a:t>应用程序的</a:t>
            </a:r>
            <a:r>
              <a:rPr lang="zh-CN" altLang="en-US" sz="3200" dirty="0" smtClean="0">
                <a:latin typeface="+mn-ea"/>
              </a:rPr>
              <a:t>根目录。</a:t>
            </a:r>
            <a:endParaRPr lang="en-US" altLang="zh-CN" sz="3200" dirty="0">
              <a:latin typeface="+mn-ea"/>
            </a:endParaRPr>
          </a:p>
          <a:p>
            <a:pPr>
              <a:lnSpc>
                <a:spcPct val="80000"/>
              </a:lnSpc>
            </a:pPr>
            <a:endParaRPr lang="zh-CN" altLang="en-US" sz="3200" dirty="0">
              <a:latin typeface="+mn-ea"/>
            </a:endParaRPr>
          </a:p>
          <a:p>
            <a:pPr>
              <a:lnSpc>
                <a:spcPct val="80000"/>
              </a:lnSpc>
            </a:pPr>
            <a:r>
              <a:rPr lang="en-US" altLang="zh-CN" sz="3200" dirty="0">
                <a:latin typeface="+mn-ea"/>
              </a:rPr>
              <a:t>/WEB-INF</a:t>
            </a:r>
            <a:r>
              <a:rPr lang="zh-CN" altLang="en-US" sz="3200" dirty="0">
                <a:latin typeface="+mn-ea"/>
              </a:rPr>
              <a:t>目录：</a:t>
            </a:r>
            <a:r>
              <a:rPr lang="en-US" altLang="zh-CN" sz="3200" dirty="0">
                <a:latin typeface="+mn-ea"/>
              </a:rPr>
              <a:t>Web</a:t>
            </a:r>
            <a:r>
              <a:rPr lang="zh-CN" altLang="en-US" sz="3200" dirty="0">
                <a:latin typeface="+mn-ea"/>
              </a:rPr>
              <a:t>应用部署目录，浏览客户是看不到该目录下的文件的，该目录下的文件专供</a:t>
            </a:r>
            <a:r>
              <a:rPr lang="en-US" altLang="zh-CN" sz="3200" dirty="0">
                <a:latin typeface="+mn-ea"/>
              </a:rPr>
              <a:t>Web</a:t>
            </a:r>
            <a:r>
              <a:rPr lang="zh-CN" altLang="en-US" sz="3200" dirty="0">
                <a:latin typeface="+mn-ea"/>
              </a:rPr>
              <a:t>服务器使用</a:t>
            </a:r>
            <a:r>
              <a:rPr lang="zh-CN" altLang="en-US" sz="3200" dirty="0" smtClean="0">
                <a:latin typeface="+mn-ea"/>
              </a:rPr>
              <a:t>。</a:t>
            </a:r>
            <a:endParaRPr lang="en-US" altLang="zh-CN" sz="3200" dirty="0" smtClean="0">
              <a:latin typeface="+mn-ea"/>
            </a:endParaRPr>
          </a:p>
          <a:p>
            <a:pPr>
              <a:lnSpc>
                <a:spcPct val="80000"/>
              </a:lnSpc>
            </a:pPr>
            <a:endParaRPr lang="en-US" altLang="zh-CN" sz="3200" dirty="0">
              <a:latin typeface="+mn-ea"/>
            </a:endParaRPr>
          </a:p>
          <a:p>
            <a:pPr>
              <a:lnSpc>
                <a:spcPct val="80000"/>
              </a:lnSpc>
            </a:pPr>
            <a:r>
              <a:rPr lang="en-US" altLang="zh-CN" sz="3200" dirty="0" smtClean="0">
                <a:latin typeface="+mn-ea"/>
              </a:rPr>
              <a:t>web.xml</a:t>
            </a:r>
            <a:r>
              <a:rPr lang="zh-CN" altLang="en-US" sz="3200" dirty="0">
                <a:latin typeface="+mn-ea"/>
              </a:rPr>
              <a:t>：部署描述文件，</a:t>
            </a:r>
            <a:r>
              <a:rPr lang="en-US" altLang="zh-CN" sz="3200" dirty="0">
                <a:latin typeface="+mn-ea"/>
              </a:rPr>
              <a:t>/WEB-INF</a:t>
            </a:r>
            <a:r>
              <a:rPr lang="zh-CN" altLang="en-US" sz="3200" dirty="0">
                <a:latin typeface="+mn-ea"/>
              </a:rPr>
              <a:t>目录下最重要的文件，它描述了程序的部署、配置信息，为</a:t>
            </a:r>
            <a:r>
              <a:rPr lang="en-US" altLang="zh-CN" sz="3200" dirty="0">
                <a:latin typeface="+mn-ea"/>
              </a:rPr>
              <a:t>Web</a:t>
            </a:r>
            <a:r>
              <a:rPr lang="zh-CN" altLang="en-US" sz="3200" dirty="0">
                <a:latin typeface="+mn-ea"/>
              </a:rPr>
              <a:t>服务器所使用。</a:t>
            </a:r>
          </a:p>
        </p:txBody>
      </p:sp>
    </p:spTree>
    <p:extLst>
      <p:ext uri="{BB962C8B-B14F-4D97-AF65-F5344CB8AC3E}">
        <p14:creationId xmlns:p14="http://schemas.microsoft.com/office/powerpoint/2010/main" val="3903429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endParaRPr lang="zh-CN" altLang="zh-CN"/>
          </a:p>
        </p:txBody>
      </p:sp>
      <p:sp>
        <p:nvSpPr>
          <p:cNvPr id="27651" name="Rectangle 3"/>
          <p:cNvSpPr>
            <a:spLocks noGrp="1" noChangeArrowheads="1"/>
          </p:cNvSpPr>
          <p:nvPr>
            <p:ph idx="1"/>
          </p:nvPr>
        </p:nvSpPr>
        <p:spPr/>
        <p:txBody>
          <a:bodyPr>
            <a:normAutofit/>
          </a:bodyPr>
          <a:lstStyle/>
          <a:p>
            <a:pPr>
              <a:lnSpc>
                <a:spcPct val="80000"/>
              </a:lnSpc>
            </a:pPr>
            <a:r>
              <a:rPr lang="en-US" altLang="zh-CN" sz="3200" dirty="0"/>
              <a:t>/classes</a:t>
            </a:r>
            <a:r>
              <a:rPr lang="zh-CN" altLang="en-US" sz="3200" dirty="0"/>
              <a:t>：</a:t>
            </a:r>
            <a:r>
              <a:rPr lang="en-US" altLang="zh-CN" sz="3200" dirty="0"/>
              <a:t>Web</a:t>
            </a:r>
            <a:r>
              <a:rPr lang="zh-CN" altLang="en-US" sz="3200" dirty="0"/>
              <a:t>应用的类文件存放处，如</a:t>
            </a:r>
            <a:r>
              <a:rPr lang="en-US" altLang="zh-CN" sz="3200" dirty="0"/>
              <a:t>Web</a:t>
            </a:r>
            <a:r>
              <a:rPr lang="zh-CN" altLang="en-US" sz="3200" dirty="0"/>
              <a:t>应用中的</a:t>
            </a:r>
            <a:r>
              <a:rPr lang="en-US" altLang="zh-CN" sz="3200" dirty="0"/>
              <a:t>Servlet</a:t>
            </a:r>
            <a:r>
              <a:rPr lang="zh-CN" altLang="en-US" sz="3200" dirty="0"/>
              <a:t>类文件、一些实用</a:t>
            </a:r>
            <a:r>
              <a:rPr lang="en-US" altLang="zh-CN" sz="3200" dirty="0"/>
              <a:t>Java</a:t>
            </a:r>
            <a:r>
              <a:rPr lang="zh-CN" altLang="en-US" sz="3200" dirty="0"/>
              <a:t>类如</a:t>
            </a:r>
            <a:r>
              <a:rPr lang="en-US" altLang="zh-CN" sz="3200" dirty="0"/>
              <a:t>JavaBean</a:t>
            </a:r>
            <a:r>
              <a:rPr lang="zh-CN" altLang="en-US" sz="3200" dirty="0"/>
              <a:t>的类文件等就存放此处</a:t>
            </a:r>
            <a:r>
              <a:rPr lang="zh-CN" altLang="en-US" sz="3200" dirty="0" smtClean="0"/>
              <a:t>。</a:t>
            </a:r>
            <a:endParaRPr lang="en-US" altLang="zh-CN" sz="3200" dirty="0" smtClean="0"/>
          </a:p>
          <a:p>
            <a:pPr marL="0" indent="0">
              <a:lnSpc>
                <a:spcPct val="80000"/>
              </a:lnSpc>
              <a:buNone/>
            </a:pPr>
            <a:endParaRPr lang="zh-CN" altLang="en-US" sz="3200" dirty="0"/>
          </a:p>
          <a:p>
            <a:pPr>
              <a:lnSpc>
                <a:spcPct val="80000"/>
              </a:lnSpc>
            </a:pPr>
            <a:r>
              <a:rPr lang="en-US" altLang="zh-CN" sz="3200" dirty="0"/>
              <a:t>/lib</a:t>
            </a:r>
            <a:r>
              <a:rPr lang="zh-CN" altLang="en-US" sz="3200" dirty="0"/>
              <a:t>：部署</a:t>
            </a:r>
            <a:r>
              <a:rPr lang="en-US" altLang="zh-CN" sz="3200" dirty="0"/>
              <a:t>Java</a:t>
            </a:r>
            <a:r>
              <a:rPr lang="zh-CN" altLang="en-US" sz="3200" dirty="0"/>
              <a:t>类库文件存放处，</a:t>
            </a:r>
            <a:r>
              <a:rPr lang="en-US" altLang="zh-CN" sz="3200" dirty="0"/>
              <a:t>Web</a:t>
            </a:r>
            <a:r>
              <a:rPr lang="zh-CN" altLang="en-US" sz="3200" dirty="0"/>
              <a:t>应用使用的一些其他类库文件存放于此。</a:t>
            </a:r>
          </a:p>
          <a:p>
            <a:pPr>
              <a:lnSpc>
                <a:spcPct val="80000"/>
              </a:lnSpc>
              <a:buFont typeface="Wingdings" pitchFamily="2" charset="2"/>
              <a:buNone/>
            </a:pPr>
            <a:endParaRPr lang="en-US" altLang="zh-CN" sz="2400" dirty="0"/>
          </a:p>
        </p:txBody>
      </p:sp>
    </p:spTree>
    <p:extLst>
      <p:ext uri="{BB962C8B-B14F-4D97-AF65-F5344CB8AC3E}">
        <p14:creationId xmlns:p14="http://schemas.microsoft.com/office/powerpoint/2010/main" val="3232623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80000"/>
              </a:lnSpc>
            </a:pPr>
            <a:r>
              <a:rPr lang="zh-CN" altLang="en-US" sz="3200" dirty="0"/>
              <a:t>*</a:t>
            </a:r>
            <a:r>
              <a:rPr lang="en-US" altLang="zh-CN" sz="3200" dirty="0"/>
              <a:t>.</a:t>
            </a:r>
            <a:r>
              <a:rPr lang="en-US" altLang="zh-CN" sz="3200" dirty="0" err="1"/>
              <a:t>jsp</a:t>
            </a:r>
            <a:r>
              <a:rPr lang="zh-CN" altLang="en-US" sz="3200" dirty="0"/>
              <a:t>：</a:t>
            </a:r>
            <a:r>
              <a:rPr lang="en-US" altLang="zh-CN" sz="3200" dirty="0"/>
              <a:t>JSP</a:t>
            </a:r>
            <a:r>
              <a:rPr lang="zh-CN" altLang="en-US" sz="3200" dirty="0"/>
              <a:t>文件，通常存放在</a:t>
            </a:r>
            <a:r>
              <a:rPr lang="en-US" altLang="zh-CN" sz="3200" dirty="0"/>
              <a:t>Web</a:t>
            </a:r>
            <a:r>
              <a:rPr lang="zh-CN" altLang="en-US" sz="3200" dirty="0"/>
              <a:t>应用程序的根目录上，有时为了便于管理</a:t>
            </a:r>
            <a:r>
              <a:rPr lang="zh-CN" altLang="en-US" sz="3200" dirty="0" smtClean="0"/>
              <a:t>也</a:t>
            </a:r>
            <a:endParaRPr lang="en-US" altLang="zh-CN" sz="3200" dirty="0" smtClean="0"/>
          </a:p>
          <a:p>
            <a:pPr>
              <a:lnSpc>
                <a:spcPct val="80000"/>
              </a:lnSpc>
            </a:pPr>
            <a:endParaRPr lang="en-US" altLang="zh-CN" sz="3200" dirty="0"/>
          </a:p>
          <a:p>
            <a:pPr>
              <a:lnSpc>
                <a:spcPct val="80000"/>
              </a:lnSpc>
            </a:pPr>
            <a:r>
              <a:rPr lang="zh-CN" altLang="en-US" sz="3200" dirty="0" smtClean="0"/>
              <a:t>*</a:t>
            </a:r>
            <a:r>
              <a:rPr lang="en-US" altLang="zh-CN" sz="3200" dirty="0" smtClean="0"/>
              <a:t>.</a:t>
            </a:r>
            <a:r>
              <a:rPr lang="en-US" altLang="zh-CN" sz="3200" dirty="0"/>
              <a:t>html</a:t>
            </a:r>
            <a:r>
              <a:rPr lang="zh-CN" altLang="en-US" sz="3200" dirty="0"/>
              <a:t>：</a:t>
            </a:r>
            <a:r>
              <a:rPr lang="en-US" altLang="zh-CN" sz="3200" dirty="0"/>
              <a:t>HTML</a:t>
            </a:r>
            <a:r>
              <a:rPr lang="zh-CN" altLang="en-US" sz="3200" dirty="0"/>
              <a:t>文件，通常存放在</a:t>
            </a:r>
            <a:r>
              <a:rPr lang="en-US" altLang="zh-CN" sz="3200" dirty="0"/>
              <a:t>Web</a:t>
            </a:r>
            <a:r>
              <a:rPr lang="zh-CN" altLang="en-US" sz="3200" dirty="0"/>
              <a:t>应用程序的根目录上，有时为了便于管理也可以存放到根目录下的其他子目录中</a:t>
            </a:r>
            <a:r>
              <a:rPr lang="zh-CN" altLang="en-US" sz="3200" dirty="0" smtClean="0"/>
              <a:t>。</a:t>
            </a:r>
            <a:endParaRPr lang="en-US" altLang="zh-CN" sz="3200" dirty="0" smtClean="0"/>
          </a:p>
          <a:p>
            <a:pPr>
              <a:lnSpc>
                <a:spcPct val="80000"/>
              </a:lnSpc>
            </a:pPr>
            <a:endParaRPr lang="en-US" altLang="zh-CN" sz="3200" dirty="0" smtClean="0"/>
          </a:p>
          <a:p>
            <a:pPr>
              <a:lnSpc>
                <a:spcPct val="80000"/>
              </a:lnSpc>
            </a:pPr>
            <a:r>
              <a:rPr lang="en-US" altLang="zh-CN" sz="3200" dirty="0" smtClean="0"/>
              <a:t>/</a:t>
            </a:r>
            <a:r>
              <a:rPr lang="en-US" altLang="zh-CN" sz="3200" dirty="0" err="1"/>
              <a:t>src</a:t>
            </a:r>
            <a:r>
              <a:rPr lang="zh-CN" altLang="en-US" sz="3200" dirty="0"/>
              <a:t>：源代码目录。</a:t>
            </a:r>
          </a:p>
          <a:p>
            <a:endParaRPr lang="zh-CN" alt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12</a:t>
            </a:fld>
            <a:endParaRPr lang="en-US"/>
          </a:p>
        </p:txBody>
      </p:sp>
    </p:spTree>
    <p:extLst>
      <p:ext uri="{BB962C8B-B14F-4D97-AF65-F5344CB8AC3E}">
        <p14:creationId xmlns:p14="http://schemas.microsoft.com/office/powerpoint/2010/main" val="168078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3600" dirty="0" smtClean="0"/>
              <a:t>Web</a:t>
            </a:r>
            <a:r>
              <a:rPr lang="zh-CN" altLang="en-US" sz="3600" dirty="0" smtClean="0"/>
              <a:t>应用涉及的技术</a:t>
            </a:r>
            <a:endParaRPr lang="zh-CN" altLang="en-US" sz="3600" dirty="0"/>
          </a:p>
        </p:txBody>
      </p:sp>
      <p:sp>
        <p:nvSpPr>
          <p:cNvPr id="3" name="内容占位符 2"/>
          <p:cNvSpPr>
            <a:spLocks noGrp="1"/>
          </p:cNvSpPr>
          <p:nvPr>
            <p:ph idx="1"/>
          </p:nvPr>
        </p:nvSpPr>
        <p:spPr>
          <a:xfrm>
            <a:off x="457200" y="1600200"/>
            <a:ext cx="7467600" cy="3810000"/>
          </a:xfrm>
        </p:spPr>
        <p:txBody>
          <a:bodyPr>
            <a:normAutofit/>
          </a:bodyPr>
          <a:lstStyle/>
          <a:p>
            <a:r>
              <a:rPr lang="zh-CN" altLang="en-US" sz="3200" dirty="0" smtClean="0"/>
              <a:t>客户端：</a:t>
            </a:r>
            <a:r>
              <a:rPr lang="en-US" altLang="zh-CN" sz="3200" dirty="0" smtClean="0"/>
              <a:t>HTML</a:t>
            </a:r>
            <a:r>
              <a:rPr lang="zh-CN" altLang="en-US" sz="3200" dirty="0" smtClean="0"/>
              <a:t>，</a:t>
            </a:r>
            <a:r>
              <a:rPr lang="en-US" altLang="zh-CN" sz="3200" dirty="0" smtClean="0"/>
              <a:t>CSS</a:t>
            </a:r>
            <a:r>
              <a:rPr lang="zh-CN" altLang="en-US" sz="3200" dirty="0" smtClean="0"/>
              <a:t>，</a:t>
            </a:r>
            <a:r>
              <a:rPr lang="en-US" altLang="zh-CN" sz="3200" dirty="0" smtClean="0"/>
              <a:t>JavaScript</a:t>
            </a:r>
          </a:p>
          <a:p>
            <a:endParaRPr lang="en-US" altLang="zh-CN" sz="3200" dirty="0"/>
          </a:p>
          <a:p>
            <a:r>
              <a:rPr lang="zh-CN" altLang="en-US" sz="3200" dirty="0" smtClean="0"/>
              <a:t>服务器端：</a:t>
            </a:r>
            <a:r>
              <a:rPr lang="en-US" altLang="zh-CN" sz="3200" dirty="0" smtClean="0"/>
              <a:t>Servlet</a:t>
            </a:r>
            <a:r>
              <a:rPr lang="zh-CN" altLang="en-US" sz="3200" dirty="0" smtClean="0"/>
              <a:t>，</a:t>
            </a:r>
            <a:r>
              <a:rPr lang="en-US" altLang="zh-CN" sz="3200" dirty="0" smtClean="0"/>
              <a:t>JSP</a:t>
            </a:r>
            <a:r>
              <a:rPr lang="zh-CN" altLang="en-US" sz="3200" dirty="0" smtClean="0"/>
              <a:t>，</a:t>
            </a:r>
            <a:r>
              <a:rPr lang="en-US" altLang="zh-CN" sz="3200" dirty="0" smtClean="0"/>
              <a:t>JavaBean</a:t>
            </a:r>
            <a:endParaRPr lang="zh-CN" altLang="en-US" sz="3200" dirty="0"/>
          </a:p>
        </p:txBody>
      </p:sp>
      <p:sp>
        <p:nvSpPr>
          <p:cNvPr id="4" name="灯片编号占位符 3"/>
          <p:cNvSpPr>
            <a:spLocks noGrp="1"/>
          </p:cNvSpPr>
          <p:nvPr>
            <p:ph type="sldNum" sz="quarter" idx="12"/>
          </p:nvPr>
        </p:nvSpPr>
        <p:spPr/>
        <p:txBody>
          <a:bodyPr/>
          <a:lstStyle/>
          <a:p>
            <a:fld id="{687D7A59-36E2-48B9-B146-C1E59501F63F}" type="slidenum">
              <a:rPr lang="en-US" smtClean="0"/>
              <a:pPr/>
              <a:t>13</a:t>
            </a:fld>
            <a:endParaRPr lang="en-US"/>
          </a:p>
        </p:txBody>
      </p:sp>
    </p:spTree>
    <p:extLst>
      <p:ext uri="{BB962C8B-B14F-4D97-AF65-F5344CB8AC3E}">
        <p14:creationId xmlns:p14="http://schemas.microsoft.com/office/powerpoint/2010/main" val="3621391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面向对象分析设计思想</a:t>
            </a:r>
            <a:endParaRPr lang="zh-CN" altLang="en-US" sz="3600" dirty="0"/>
          </a:p>
        </p:txBody>
      </p:sp>
      <p:sp>
        <p:nvSpPr>
          <p:cNvPr id="6" name="矩形 5"/>
          <p:cNvSpPr/>
          <p:nvPr/>
        </p:nvSpPr>
        <p:spPr>
          <a:xfrm>
            <a:off x="490583" y="1644265"/>
            <a:ext cx="7924800" cy="4573560"/>
          </a:xfrm>
          <a:prstGeom prst="rect">
            <a:avLst/>
          </a:prstGeom>
        </p:spPr>
        <p:txBody>
          <a:bodyPr wrap="square">
            <a:spAutoFit/>
          </a:bodyPr>
          <a:lstStyle/>
          <a:p>
            <a:pPr>
              <a:lnSpc>
                <a:spcPct val="130000"/>
              </a:lnSpc>
            </a:pPr>
            <a:r>
              <a:rPr lang="en-US" altLang="zh-CN" sz="3200" dirty="0" smtClean="0"/>
              <a:t> Java</a:t>
            </a:r>
            <a:r>
              <a:rPr lang="zh-CN" altLang="en-US" sz="3200" dirty="0" smtClean="0"/>
              <a:t>语言是完全面向对象的语言</a:t>
            </a:r>
            <a:r>
              <a:rPr lang="zh-CN" altLang="en-US" sz="3200" dirty="0"/>
              <a:t>。</a:t>
            </a:r>
            <a:endParaRPr lang="en-US" altLang="zh-CN" sz="3200" dirty="0" smtClean="0"/>
          </a:p>
          <a:p>
            <a:pPr>
              <a:lnSpc>
                <a:spcPct val="130000"/>
              </a:lnSpc>
            </a:pPr>
            <a:endParaRPr lang="en-US" altLang="zh-CN" sz="3200" dirty="0"/>
          </a:p>
          <a:p>
            <a:pPr>
              <a:lnSpc>
                <a:spcPct val="130000"/>
              </a:lnSpc>
            </a:pPr>
            <a:r>
              <a:rPr lang="zh-CN" altLang="en-US" sz="3200" dirty="0" smtClean="0"/>
              <a:t>分析设计时，要采用面向对象分析设计方法。 </a:t>
            </a:r>
            <a:endParaRPr lang="en-US" altLang="zh-CN" sz="3200" dirty="0" smtClean="0"/>
          </a:p>
          <a:p>
            <a:pPr>
              <a:lnSpc>
                <a:spcPct val="130000"/>
              </a:lnSpc>
            </a:pPr>
            <a:endParaRPr lang="en-US" altLang="zh-CN" sz="3200" dirty="0"/>
          </a:p>
          <a:p>
            <a:pPr>
              <a:lnSpc>
                <a:spcPct val="130000"/>
              </a:lnSpc>
            </a:pPr>
            <a:r>
              <a:rPr lang="zh-CN" altLang="en-US" sz="3200" dirty="0" smtClean="0"/>
              <a:t>面向对象技术的优点即为能够构建与现实世界相对应的问题模型，并保持他们的结构、关系和行为模式。 </a:t>
            </a:r>
            <a:endParaRPr lang="zh-CN" alt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0"/>
            <a:ext cx="7467600" cy="1143000"/>
          </a:xfrm>
        </p:spPr>
        <p:txBody>
          <a:bodyPr>
            <a:normAutofit/>
          </a:bodyPr>
          <a:lstStyle/>
          <a:p>
            <a:pPr algn="ctr"/>
            <a:r>
              <a:rPr lang="zh-CN" altLang="en-US" sz="3600" dirty="0" smtClean="0"/>
              <a:t>设计模式和框架结构</a:t>
            </a:r>
            <a:endParaRPr lang="zh-CN" altLang="en-US" sz="3600" dirty="0"/>
          </a:p>
        </p:txBody>
      </p:sp>
      <p:sp>
        <p:nvSpPr>
          <p:cNvPr id="6" name="矩形 5"/>
          <p:cNvSpPr/>
          <p:nvPr/>
        </p:nvSpPr>
        <p:spPr>
          <a:xfrm>
            <a:off x="441960" y="1219200"/>
            <a:ext cx="8153400" cy="4573560"/>
          </a:xfrm>
          <a:prstGeom prst="rect">
            <a:avLst/>
          </a:prstGeom>
        </p:spPr>
        <p:txBody>
          <a:bodyPr wrap="square">
            <a:spAutoFit/>
          </a:bodyPr>
          <a:lstStyle/>
          <a:p>
            <a:pPr>
              <a:lnSpc>
                <a:spcPct val="130000"/>
              </a:lnSpc>
            </a:pPr>
            <a:r>
              <a:rPr lang="zh-CN" altLang="en-US" sz="3200" dirty="0" smtClean="0"/>
              <a:t>设计模式和框架在软件工程中是两个不同的研究领域。设计模式研究的是一个设计问题的解决方法，一个模式可应用于不同的框架和被不同的语言所实现。</a:t>
            </a:r>
            <a:endParaRPr lang="en-US" altLang="zh-CN" sz="3200" dirty="0" smtClean="0"/>
          </a:p>
          <a:p>
            <a:pPr>
              <a:lnSpc>
                <a:spcPct val="130000"/>
              </a:lnSpc>
            </a:pPr>
            <a:r>
              <a:rPr lang="zh-CN" altLang="en-US" sz="3200" dirty="0" smtClean="0"/>
              <a:t>框架则是一个应用的体系结构，是一种或多种设计模式和代码的混合体。</a:t>
            </a:r>
            <a:endParaRPr lang="en-US" altLang="zh-CN" sz="3200" dirty="0" smtClean="0"/>
          </a:p>
          <a:p>
            <a:pPr>
              <a:lnSpc>
                <a:spcPct val="130000"/>
              </a:lnSpc>
            </a:pPr>
            <a:r>
              <a:rPr lang="zh-CN" altLang="en-US" sz="3200" dirty="0" smtClean="0"/>
              <a:t>它们共同致力于使人们的设计可以被重用。</a:t>
            </a:r>
            <a:endParaRPr lang="zh-CN" alt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p:txBody>
          <a:bodyPr>
            <a:normAutofit/>
          </a:bodyPr>
          <a:lstStyle/>
          <a:p>
            <a:pPr algn="ctr"/>
            <a:r>
              <a:rPr lang="zh-CN" altLang="en-US" sz="3600" dirty="0" smtClean="0"/>
              <a:t>开发环境</a:t>
            </a:r>
            <a:endParaRPr lang="zh-CN" altLang="en-US" sz="3600" dirty="0"/>
          </a:p>
        </p:txBody>
      </p:sp>
      <p:sp>
        <p:nvSpPr>
          <p:cNvPr id="6" name="矩形 5"/>
          <p:cNvSpPr/>
          <p:nvPr/>
        </p:nvSpPr>
        <p:spPr>
          <a:xfrm>
            <a:off x="634482" y="1905000"/>
            <a:ext cx="7696200" cy="2012859"/>
          </a:xfrm>
          <a:prstGeom prst="rect">
            <a:avLst/>
          </a:prstGeom>
        </p:spPr>
        <p:txBody>
          <a:bodyPr wrap="square">
            <a:spAutoFit/>
          </a:bodyPr>
          <a:lstStyle/>
          <a:p>
            <a:pPr>
              <a:lnSpc>
                <a:spcPct val="130000"/>
              </a:lnSpc>
              <a:buClr>
                <a:srgbClr val="FF0000"/>
              </a:buClr>
              <a:buFont typeface="Wingdings" pitchFamily="2" charset="2"/>
              <a:buChar char="l"/>
            </a:pPr>
            <a:r>
              <a:rPr lang="zh-CN" altLang="en-US" sz="3200" dirty="0" smtClean="0"/>
              <a:t>数据库</a:t>
            </a:r>
          </a:p>
          <a:p>
            <a:pPr>
              <a:lnSpc>
                <a:spcPct val="130000"/>
              </a:lnSpc>
              <a:buClr>
                <a:srgbClr val="FF0000"/>
              </a:buClr>
              <a:buFont typeface="Wingdings" pitchFamily="2" charset="2"/>
              <a:buChar char="l"/>
            </a:pPr>
            <a:r>
              <a:rPr lang="en-US" altLang="zh-CN" sz="3200" dirty="0" smtClean="0"/>
              <a:t>Web</a:t>
            </a:r>
            <a:r>
              <a:rPr lang="zh-CN" altLang="en-US" sz="3200" dirty="0" smtClean="0"/>
              <a:t>服务器</a:t>
            </a:r>
          </a:p>
          <a:p>
            <a:pPr>
              <a:lnSpc>
                <a:spcPct val="130000"/>
              </a:lnSpc>
              <a:buClr>
                <a:srgbClr val="FF0000"/>
              </a:buClr>
              <a:buFont typeface="Wingdings" pitchFamily="2" charset="2"/>
              <a:buChar char="l"/>
            </a:pPr>
            <a:r>
              <a:rPr lang="zh-CN" altLang="en-US" sz="3200" dirty="0" smtClean="0"/>
              <a:t>集成开发工具</a:t>
            </a:r>
            <a:endParaRPr lang="zh-CN" altLang="en-US" sz="3200" dirty="0"/>
          </a:p>
        </p:txBody>
      </p:sp>
      <p:sp>
        <p:nvSpPr>
          <p:cNvPr id="8" name="标题 1"/>
          <p:cNvSpPr txBox="1">
            <a:spLocks/>
          </p:cNvSpPr>
          <p:nvPr/>
        </p:nvSpPr>
        <p:spPr bwMode="auto">
          <a:xfrm>
            <a:off x="1116013" y="152400"/>
            <a:ext cx="8027987" cy="6492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dirty="0" smtClean="0">
              <a:ln>
                <a:noFill/>
              </a:ln>
              <a:solidFill>
                <a:srgbClr val="002060"/>
              </a:solidFill>
              <a:effectLst/>
              <a:uLnTx/>
              <a:uFillTx/>
              <a:latin typeface="+mn-ea"/>
              <a:ea typeface="+mn-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718"/>
            <a:ext cx="7543800" cy="1371600"/>
          </a:xfrm>
        </p:spPr>
        <p:txBody>
          <a:bodyPr>
            <a:normAutofit/>
          </a:bodyPr>
          <a:lstStyle/>
          <a:p>
            <a:pPr algn="ctr"/>
            <a:r>
              <a:rPr lang="en-US" altLang="zh-CN" sz="3600" dirty="0" smtClean="0"/>
              <a:t>Tomcat</a:t>
            </a:r>
            <a:r>
              <a:rPr lang="zh-CN" altLang="en-US" sz="3600" dirty="0"/>
              <a:t>及其使用</a:t>
            </a:r>
          </a:p>
        </p:txBody>
      </p:sp>
      <p:sp>
        <p:nvSpPr>
          <p:cNvPr id="28675" name="Rectangle 3"/>
          <p:cNvSpPr>
            <a:spLocks noGrp="1" noChangeArrowheads="1"/>
          </p:cNvSpPr>
          <p:nvPr>
            <p:ph idx="1"/>
          </p:nvPr>
        </p:nvSpPr>
        <p:spPr>
          <a:xfrm>
            <a:off x="0" y="1447800"/>
            <a:ext cx="8839200" cy="5257800"/>
          </a:xfrm>
        </p:spPr>
        <p:txBody>
          <a:bodyPr>
            <a:normAutofit/>
          </a:bodyPr>
          <a:lstStyle/>
          <a:p>
            <a:pPr>
              <a:lnSpc>
                <a:spcPct val="90000"/>
              </a:lnSpc>
              <a:buFont typeface="Wingdings" pitchFamily="2" charset="2"/>
              <a:buNone/>
            </a:pPr>
            <a:endParaRPr lang="en-US" altLang="zh-CN" dirty="0" smtClean="0"/>
          </a:p>
          <a:p>
            <a:pPr>
              <a:lnSpc>
                <a:spcPct val="90000"/>
              </a:lnSpc>
            </a:pPr>
            <a:r>
              <a:rPr lang="en-US" altLang="zh-CN" sz="3200" dirty="0"/>
              <a:t>Tomcat 6.0</a:t>
            </a:r>
            <a:r>
              <a:rPr lang="zh-CN" altLang="en-US" sz="3200" dirty="0"/>
              <a:t>是</a:t>
            </a:r>
            <a:r>
              <a:rPr lang="en-US" altLang="zh-CN" sz="3200" dirty="0"/>
              <a:t>Servlet2.5</a:t>
            </a:r>
            <a:r>
              <a:rPr lang="zh-CN" altLang="en-US" sz="3200" dirty="0"/>
              <a:t>和</a:t>
            </a:r>
            <a:r>
              <a:rPr lang="en-US" altLang="zh-CN" sz="3200" dirty="0"/>
              <a:t>JSP2.1</a:t>
            </a:r>
            <a:r>
              <a:rPr lang="zh-CN" altLang="en-US" sz="3200" dirty="0"/>
              <a:t>规范的官方参考实现。</a:t>
            </a:r>
            <a:r>
              <a:rPr lang="en-US" altLang="zh-CN" sz="3200" dirty="0"/>
              <a:t>Tomcat</a:t>
            </a:r>
            <a:r>
              <a:rPr lang="zh-CN" altLang="en-US" sz="3200" dirty="0"/>
              <a:t>既可以单独作为小型的</a:t>
            </a:r>
            <a:r>
              <a:rPr lang="en-US" altLang="zh-CN" sz="3200" dirty="0"/>
              <a:t>Servlet</a:t>
            </a:r>
            <a:r>
              <a:rPr lang="zh-CN" altLang="en-US" sz="3200" dirty="0"/>
              <a:t>、</a:t>
            </a:r>
            <a:r>
              <a:rPr lang="en-US" altLang="zh-CN" sz="3200" dirty="0"/>
              <a:t>JSP</a:t>
            </a:r>
            <a:r>
              <a:rPr lang="zh-CN" altLang="en-US" sz="3200" dirty="0"/>
              <a:t>测试服务器使用，也可以集成到</a:t>
            </a:r>
            <a:r>
              <a:rPr lang="en-US" altLang="zh-CN" sz="3200" dirty="0"/>
              <a:t>Apache Web</a:t>
            </a:r>
            <a:r>
              <a:rPr lang="zh-CN" altLang="en-US" sz="3200" dirty="0"/>
              <a:t>服务器中</a:t>
            </a:r>
            <a:r>
              <a:rPr lang="zh-CN" altLang="en-US" sz="3200" dirty="0" smtClean="0"/>
              <a:t>。</a:t>
            </a:r>
            <a:endParaRPr lang="zh-CN" altLang="en-US" sz="3200" dirty="0"/>
          </a:p>
        </p:txBody>
      </p:sp>
    </p:spTree>
    <p:extLst>
      <p:ext uri="{BB962C8B-B14F-4D97-AF65-F5344CB8AC3E}">
        <p14:creationId xmlns:p14="http://schemas.microsoft.com/office/powerpoint/2010/main" val="2473891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90000"/>
              </a:lnSpc>
              <a:buFont typeface="Wingdings" pitchFamily="2" charset="2"/>
              <a:buNone/>
            </a:pPr>
            <a:r>
              <a:rPr lang="zh-CN" altLang="en-US" sz="3200" dirty="0"/>
              <a:t>安装</a:t>
            </a:r>
            <a:r>
              <a:rPr lang="en-US" altLang="zh-CN" sz="3200" dirty="0"/>
              <a:t>Tomcat</a:t>
            </a:r>
            <a:r>
              <a:rPr lang="zh-CN" altLang="en-US" sz="3200" dirty="0"/>
              <a:t>服务器</a:t>
            </a:r>
          </a:p>
          <a:p>
            <a:pPr>
              <a:lnSpc>
                <a:spcPct val="90000"/>
              </a:lnSpc>
              <a:buFont typeface="Wingdings" pitchFamily="2" charset="2"/>
              <a:buNone/>
            </a:pPr>
            <a:r>
              <a:rPr lang="zh-CN" altLang="en-US" sz="3200" dirty="0"/>
              <a:t>（</a:t>
            </a:r>
            <a:r>
              <a:rPr lang="en-US" altLang="zh-CN" sz="3200" dirty="0"/>
              <a:t>1</a:t>
            </a:r>
            <a:r>
              <a:rPr lang="zh-CN" altLang="en-US" sz="3200" dirty="0"/>
              <a:t>）下载、安装</a:t>
            </a:r>
            <a:r>
              <a:rPr lang="en-US" altLang="zh-CN" sz="3200" dirty="0"/>
              <a:t>J2SDK</a:t>
            </a:r>
            <a:r>
              <a:rPr lang="zh-CN" altLang="en-US" sz="3200" dirty="0"/>
              <a:t>。</a:t>
            </a:r>
          </a:p>
          <a:p>
            <a:pPr>
              <a:lnSpc>
                <a:spcPct val="90000"/>
              </a:lnSpc>
              <a:buFont typeface="Wingdings" pitchFamily="2" charset="2"/>
              <a:buNone/>
            </a:pPr>
            <a:r>
              <a:rPr lang="zh-CN" altLang="en-US" sz="3200" dirty="0"/>
              <a:t>（</a:t>
            </a:r>
            <a:r>
              <a:rPr lang="en-US" altLang="zh-CN" sz="3200" dirty="0"/>
              <a:t>2</a:t>
            </a:r>
            <a:r>
              <a:rPr lang="zh-CN" altLang="en-US" sz="3200" dirty="0"/>
              <a:t>）获取</a:t>
            </a:r>
            <a:r>
              <a:rPr lang="en-US" altLang="zh-CN" sz="3200" dirty="0"/>
              <a:t>Tomcat</a:t>
            </a:r>
            <a:r>
              <a:rPr lang="zh-CN" altLang="en-US" sz="3200" dirty="0"/>
              <a:t>。从网址</a:t>
            </a:r>
            <a:r>
              <a:rPr lang="en-US" altLang="en-US" sz="3200" dirty="0"/>
              <a:t>http:/tomcat.apache.org/</a:t>
            </a:r>
            <a:r>
              <a:rPr lang="zh-CN" altLang="en-US" sz="3200" dirty="0"/>
              <a:t>处下载</a:t>
            </a:r>
          </a:p>
          <a:p>
            <a:pPr>
              <a:lnSpc>
                <a:spcPct val="90000"/>
              </a:lnSpc>
              <a:buFont typeface="Wingdings" pitchFamily="2" charset="2"/>
              <a:buNone/>
            </a:pPr>
            <a:r>
              <a:rPr lang="zh-CN" altLang="en-US" sz="3200" dirty="0"/>
              <a:t>（</a:t>
            </a:r>
            <a:r>
              <a:rPr lang="en-US" altLang="zh-CN" sz="3200" dirty="0"/>
              <a:t>3</a:t>
            </a:r>
            <a:r>
              <a:rPr lang="zh-CN" altLang="en-US" sz="3200" dirty="0"/>
              <a:t>）设定环境变量。在</a:t>
            </a:r>
            <a:r>
              <a:rPr lang="en-US" altLang="zh-CN" sz="3200" dirty="0"/>
              <a:t>Windows2000</a:t>
            </a:r>
            <a:r>
              <a:rPr lang="zh-CN" altLang="en-US" sz="3200" dirty="0"/>
              <a:t>或</a:t>
            </a:r>
            <a:r>
              <a:rPr lang="en-US" altLang="zh-CN" sz="3200" dirty="0"/>
              <a:t>Windows XP</a:t>
            </a:r>
            <a:r>
              <a:rPr lang="zh-CN" altLang="en-US" sz="3200" dirty="0"/>
              <a:t>中设置环境变量</a:t>
            </a:r>
            <a:r>
              <a:rPr lang="en-US" altLang="zh-CN" sz="3200" dirty="0"/>
              <a:t>JAVA_HOME</a:t>
            </a:r>
            <a:r>
              <a:rPr lang="zh-CN" altLang="en-US" sz="3200" dirty="0"/>
              <a:t>和</a:t>
            </a:r>
            <a:r>
              <a:rPr lang="en-US" altLang="zh-CN" sz="3200" dirty="0"/>
              <a:t>CATALINA_HOME</a:t>
            </a:r>
            <a:r>
              <a:rPr lang="zh-CN" altLang="en-US" sz="3200" dirty="0"/>
              <a:t>两个环境变量，分别指向</a:t>
            </a:r>
            <a:r>
              <a:rPr lang="en-US" altLang="zh-CN" sz="3200" dirty="0"/>
              <a:t>J2SDK</a:t>
            </a:r>
            <a:r>
              <a:rPr lang="zh-CN" altLang="en-US" sz="3200" dirty="0"/>
              <a:t>的展开目录和</a:t>
            </a:r>
            <a:r>
              <a:rPr lang="en-US" altLang="zh-CN" sz="3200" dirty="0"/>
              <a:t>Tomcat</a:t>
            </a:r>
            <a:r>
              <a:rPr lang="zh-CN" altLang="en-US" sz="3200" dirty="0"/>
              <a:t>的展开目录。</a:t>
            </a:r>
          </a:p>
          <a:p>
            <a:endParaRPr lang="zh-CN" alt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18</a:t>
            </a:fld>
            <a:endParaRPr lang="en-US"/>
          </a:p>
        </p:txBody>
      </p:sp>
    </p:spTree>
    <p:extLst>
      <p:ext uri="{BB962C8B-B14F-4D97-AF65-F5344CB8AC3E}">
        <p14:creationId xmlns:p14="http://schemas.microsoft.com/office/powerpoint/2010/main" val="2810842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04800" y="533400"/>
            <a:ext cx="8534400" cy="4373563"/>
          </a:xfrm>
        </p:spPr>
        <p:txBody>
          <a:bodyPr>
            <a:noAutofit/>
          </a:bodyPr>
          <a:lstStyle/>
          <a:p>
            <a:pPr>
              <a:lnSpc>
                <a:spcPct val="90000"/>
              </a:lnSpc>
              <a:buFont typeface="Wingdings" pitchFamily="2" charset="2"/>
              <a:buNone/>
            </a:pPr>
            <a:r>
              <a:rPr lang="zh-CN" altLang="en-US" sz="3200" dirty="0"/>
              <a:t>（</a:t>
            </a:r>
            <a:r>
              <a:rPr lang="en-US" altLang="zh-CN" sz="3200" dirty="0"/>
              <a:t>4</a:t>
            </a:r>
            <a:r>
              <a:rPr lang="zh-CN" altLang="en-US" sz="3200" dirty="0"/>
              <a:t>）运行</a:t>
            </a:r>
            <a:r>
              <a:rPr lang="en-US" altLang="zh-CN" sz="3200" dirty="0"/>
              <a:t>Tomcat</a:t>
            </a:r>
            <a:r>
              <a:rPr lang="zh-CN" altLang="en-US" sz="3200" dirty="0"/>
              <a:t>。通过运行</a:t>
            </a:r>
            <a:r>
              <a:rPr lang="en-US" altLang="zh-CN" sz="3200" dirty="0"/>
              <a:t>startup.bat</a:t>
            </a:r>
            <a:r>
              <a:rPr lang="zh-CN" altLang="en-US" sz="3200" dirty="0"/>
              <a:t>批处理文件来启动</a:t>
            </a:r>
            <a:r>
              <a:rPr lang="en-US" altLang="zh-CN" sz="3200" dirty="0"/>
              <a:t>Tomcat</a:t>
            </a:r>
            <a:r>
              <a:rPr lang="zh-CN" altLang="en-US" sz="3200" dirty="0"/>
              <a:t>，该文件位于</a:t>
            </a:r>
            <a:r>
              <a:rPr lang="en-US" altLang="zh-CN" sz="3200" dirty="0"/>
              <a:t>&lt;CATALINA_HOME&gt;\bin\</a:t>
            </a:r>
            <a:r>
              <a:rPr lang="zh-CN" altLang="en-US" sz="3200" dirty="0"/>
              <a:t>目录中，</a:t>
            </a:r>
            <a:r>
              <a:rPr lang="en-US" altLang="zh-CN" sz="3200" dirty="0"/>
              <a:t>Tomcat</a:t>
            </a:r>
            <a:r>
              <a:rPr lang="zh-CN" altLang="en-US" sz="3200" dirty="0"/>
              <a:t>会启动并显示一些状态信息。默认情况下，</a:t>
            </a:r>
            <a:r>
              <a:rPr lang="en-US" altLang="zh-CN" sz="3200" dirty="0"/>
              <a:t>Tomcat</a:t>
            </a:r>
            <a:r>
              <a:rPr lang="zh-CN" altLang="en-US" sz="3200" dirty="0"/>
              <a:t>服务器占用</a:t>
            </a:r>
            <a:r>
              <a:rPr lang="en-US" altLang="zh-CN" sz="3200" dirty="0"/>
              <a:t>8080</a:t>
            </a:r>
            <a:r>
              <a:rPr lang="zh-CN" altLang="en-US" sz="3200" dirty="0"/>
              <a:t>端口等待用户的</a:t>
            </a:r>
            <a:r>
              <a:rPr lang="en-US" altLang="zh-CN" sz="3200" dirty="0"/>
              <a:t>HTTP</a:t>
            </a:r>
            <a:r>
              <a:rPr lang="zh-CN" altLang="en-US" sz="3200" dirty="0"/>
              <a:t>请求。</a:t>
            </a:r>
          </a:p>
          <a:p>
            <a:pPr>
              <a:lnSpc>
                <a:spcPct val="90000"/>
              </a:lnSpc>
              <a:buFont typeface="Wingdings" pitchFamily="2" charset="2"/>
              <a:buNone/>
            </a:pPr>
            <a:r>
              <a:rPr lang="zh-CN" altLang="en-US" sz="3200" dirty="0"/>
              <a:t>（</a:t>
            </a:r>
            <a:r>
              <a:rPr lang="en-US" altLang="zh-CN" sz="3200" dirty="0"/>
              <a:t>5</a:t>
            </a:r>
            <a:r>
              <a:rPr lang="zh-CN" altLang="en-US" sz="3200" dirty="0"/>
              <a:t>）测试</a:t>
            </a:r>
            <a:r>
              <a:rPr lang="en-US" altLang="zh-CN" sz="3200" dirty="0"/>
              <a:t>Tomcat</a:t>
            </a:r>
            <a:r>
              <a:rPr lang="zh-CN" altLang="en-US" sz="3200" dirty="0"/>
              <a:t>。默认情况下，打开</a:t>
            </a:r>
            <a:r>
              <a:rPr lang="en-US" altLang="zh-CN" sz="3200" dirty="0"/>
              <a:t>Web</a:t>
            </a:r>
            <a:r>
              <a:rPr lang="zh-CN" altLang="en-US" sz="3200" dirty="0"/>
              <a:t>浏览器，并在地址栏中输入</a:t>
            </a:r>
            <a:r>
              <a:rPr lang="en-US" altLang="zh-CN" sz="3200" dirty="0"/>
              <a:t>http://locahost:8080/</a:t>
            </a:r>
            <a:r>
              <a:rPr lang="zh-CN" altLang="en-US" sz="3200" dirty="0"/>
              <a:t>，然后就会看到</a:t>
            </a:r>
            <a:r>
              <a:rPr lang="en-US" altLang="zh-CN" sz="3200" dirty="0"/>
              <a:t>Tomcat</a:t>
            </a:r>
            <a:r>
              <a:rPr lang="zh-CN" altLang="en-US" sz="3200" dirty="0"/>
              <a:t>主页，如</a:t>
            </a:r>
            <a:r>
              <a:rPr lang="zh-CN" altLang="en-US" sz="3200" dirty="0" smtClean="0"/>
              <a:t>图</a:t>
            </a:r>
            <a:r>
              <a:rPr lang="en-US" altLang="zh-CN" dirty="0" smtClean="0"/>
              <a:t>8-2</a:t>
            </a:r>
            <a:r>
              <a:rPr lang="zh-CN" altLang="en-US" sz="3200" dirty="0" smtClean="0"/>
              <a:t>所</a:t>
            </a:r>
            <a:r>
              <a:rPr lang="zh-CN" altLang="en-US" sz="3200" dirty="0"/>
              <a:t>示。</a:t>
            </a:r>
          </a:p>
          <a:p>
            <a:pPr>
              <a:lnSpc>
                <a:spcPct val="90000"/>
              </a:lnSpc>
              <a:buFont typeface="Wingdings" pitchFamily="2" charset="2"/>
              <a:buNone/>
            </a:pPr>
            <a:r>
              <a:rPr lang="zh-CN" altLang="en-US" sz="3200" dirty="0"/>
              <a:t>（</a:t>
            </a:r>
            <a:r>
              <a:rPr lang="en-US" altLang="zh-CN" sz="3200" dirty="0"/>
              <a:t>6</a:t>
            </a:r>
            <a:r>
              <a:rPr lang="zh-CN" altLang="en-US" sz="3200" dirty="0"/>
              <a:t>）关闭</a:t>
            </a:r>
            <a:r>
              <a:rPr lang="en-US" altLang="zh-CN" sz="3200" dirty="0"/>
              <a:t>Tomcat</a:t>
            </a:r>
            <a:r>
              <a:rPr lang="zh-CN" altLang="en-US" sz="3200" dirty="0"/>
              <a:t>。通过运行</a:t>
            </a:r>
            <a:r>
              <a:rPr lang="en-US" altLang="zh-CN" sz="3200" dirty="0"/>
              <a:t>shutdown.bat</a:t>
            </a:r>
            <a:r>
              <a:rPr lang="zh-CN" altLang="en-US" sz="3200" dirty="0"/>
              <a:t>批处理文件来关闭</a:t>
            </a:r>
            <a:r>
              <a:rPr lang="en-US" altLang="zh-CN" sz="3200" dirty="0"/>
              <a:t>Tomcat</a:t>
            </a:r>
            <a:r>
              <a:rPr lang="zh-CN" altLang="en-US" sz="3200" dirty="0"/>
              <a:t>，该文件位于</a:t>
            </a:r>
            <a:r>
              <a:rPr lang="en-US" altLang="zh-CN" sz="3200" dirty="0"/>
              <a:t>&lt;CATALINA_HOME&gt;\bin\</a:t>
            </a:r>
            <a:r>
              <a:rPr lang="zh-CN" altLang="en-US" sz="3200" dirty="0"/>
              <a:t>目录中。</a:t>
            </a:r>
          </a:p>
        </p:txBody>
      </p:sp>
    </p:spTree>
    <p:extLst>
      <p:ext uri="{BB962C8B-B14F-4D97-AF65-F5344CB8AC3E}">
        <p14:creationId xmlns:p14="http://schemas.microsoft.com/office/powerpoint/2010/main" val="2621686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676400" y="0"/>
            <a:ext cx="6629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eaLnBrk="0" hangingPunct="0"/>
            <a:r>
              <a:rPr lang="zh-CN" altLang="en-US" sz="3600" b="1" dirty="0" smtClean="0">
                <a:latin typeface="方正姚体" pitchFamily="2" charset="-122"/>
                <a:ea typeface="方正姚体" pitchFamily="2" charset="-122"/>
              </a:rPr>
              <a:t>主要内容</a:t>
            </a:r>
            <a:endParaRPr lang="en-US" altLang="zh-CN" sz="3600" b="1" dirty="0" smtClean="0">
              <a:latin typeface="方正姚体" pitchFamily="2" charset="-122"/>
              <a:ea typeface="方正姚体" pitchFamily="2" charset="-122"/>
            </a:endParaRPr>
          </a:p>
        </p:txBody>
      </p:sp>
      <p:sp>
        <p:nvSpPr>
          <p:cNvPr id="9" name="TextBox 8"/>
          <p:cNvSpPr txBox="1"/>
          <p:nvPr/>
        </p:nvSpPr>
        <p:spPr>
          <a:xfrm>
            <a:off x="2514600" y="1219200"/>
            <a:ext cx="7772400" cy="4339650"/>
          </a:xfrm>
          <a:prstGeom prst="rect">
            <a:avLst/>
          </a:prstGeom>
          <a:noFill/>
        </p:spPr>
        <p:txBody>
          <a:bodyPr wrap="square" rtlCol="0">
            <a:spAutoFit/>
          </a:bodyPr>
          <a:lstStyle/>
          <a:p>
            <a:pPr eaLnBrk="1" hangingPunct="1">
              <a:lnSpc>
                <a:spcPct val="150000"/>
              </a:lnSpc>
              <a:buFont typeface="Wingdings" pitchFamily="2" charset="2"/>
              <a:buChar char="l"/>
            </a:pPr>
            <a:r>
              <a:rPr lang="zh-CN" altLang="en-US" sz="3200" b="1" dirty="0" smtClean="0"/>
              <a:t>什么是</a:t>
            </a:r>
            <a:r>
              <a:rPr lang="en-US" altLang="zh-CN" sz="3200" b="1" dirty="0" smtClean="0"/>
              <a:t>Web</a:t>
            </a:r>
            <a:r>
              <a:rPr lang="zh-CN" altLang="en-US" sz="3200" b="1" dirty="0" smtClean="0"/>
              <a:t>应用程序</a:t>
            </a:r>
            <a:endParaRPr lang="zh-CN" altLang="zh-CN" sz="3200" b="1" dirty="0" smtClean="0"/>
          </a:p>
          <a:p>
            <a:pPr eaLnBrk="1" hangingPunct="1">
              <a:lnSpc>
                <a:spcPct val="150000"/>
              </a:lnSpc>
              <a:buFont typeface="Wingdings" pitchFamily="2" charset="2"/>
              <a:buChar char="l"/>
            </a:pPr>
            <a:r>
              <a:rPr lang="en-US" altLang="zh-CN" sz="3200" b="1" dirty="0" smtClean="0"/>
              <a:t>Web</a:t>
            </a:r>
            <a:r>
              <a:rPr lang="zh-CN" altLang="en-US" sz="3200" b="1" dirty="0" smtClean="0"/>
              <a:t>应用程序所涉及的技术</a:t>
            </a:r>
          </a:p>
          <a:p>
            <a:pPr eaLnBrk="1" hangingPunct="1">
              <a:lnSpc>
                <a:spcPct val="150000"/>
              </a:lnSpc>
              <a:buFont typeface="Wingdings" pitchFamily="2" charset="2"/>
              <a:buChar char="l"/>
            </a:pPr>
            <a:r>
              <a:rPr lang="zh-CN" altLang="en-US" sz="3200" b="1" dirty="0" smtClean="0"/>
              <a:t>面向对象</a:t>
            </a:r>
            <a:r>
              <a:rPr lang="en-US" altLang="zh-CN" sz="3200" b="1" dirty="0" smtClean="0"/>
              <a:t>分</a:t>
            </a:r>
            <a:r>
              <a:rPr lang="zh-CN" altLang="en-US" sz="3200" b="1" dirty="0" smtClean="0"/>
              <a:t>析设计思想</a:t>
            </a:r>
            <a:endParaRPr lang="en-US" altLang="zh-CN" sz="3200" b="1" dirty="0" smtClean="0"/>
          </a:p>
          <a:p>
            <a:pPr eaLnBrk="1" hangingPunct="1">
              <a:lnSpc>
                <a:spcPct val="150000"/>
              </a:lnSpc>
              <a:buFont typeface="Wingdings" pitchFamily="2" charset="2"/>
              <a:buChar char="l"/>
            </a:pPr>
            <a:r>
              <a:rPr lang="zh-CN" altLang="en-US" sz="3200" b="1" dirty="0" smtClean="0"/>
              <a:t>设计模式和框架结构</a:t>
            </a:r>
          </a:p>
          <a:p>
            <a:pPr eaLnBrk="1" hangingPunct="1">
              <a:lnSpc>
                <a:spcPct val="150000"/>
              </a:lnSpc>
              <a:buFont typeface="Wingdings" pitchFamily="2" charset="2"/>
              <a:buChar char="l"/>
            </a:pPr>
            <a:r>
              <a:rPr lang="zh-CN" altLang="en-US" sz="3200" b="1" dirty="0" smtClean="0"/>
              <a:t>开发工具</a:t>
            </a:r>
            <a:endParaRPr lang="zh-CN" altLang="zh-CN" sz="3200" b="1" dirty="0" smtClean="0"/>
          </a:p>
          <a:p>
            <a:endParaRPr lang="zh-CN" alt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Tomcat</a:t>
            </a:r>
            <a:r>
              <a:rPr lang="zh-CN" altLang="en-US" sz="3600" dirty="0"/>
              <a:t>服务器的目录</a:t>
            </a:r>
            <a:r>
              <a:rPr lang="zh-CN" altLang="en-US" sz="3600" dirty="0" smtClean="0"/>
              <a:t>结构</a:t>
            </a:r>
            <a:endParaRPr lang="zh-CN" altLang="en-US" sz="3600" dirty="0"/>
          </a:p>
        </p:txBody>
      </p:sp>
      <p:sp>
        <p:nvSpPr>
          <p:cNvPr id="3" name="内容占位符 2"/>
          <p:cNvSpPr>
            <a:spLocks noGrp="1"/>
          </p:cNvSpPr>
          <p:nvPr>
            <p:ph idx="1"/>
          </p:nvPr>
        </p:nvSpPr>
        <p:spPr/>
        <p:txBody>
          <a:bodyPr/>
          <a:lstStyle/>
          <a:p>
            <a:pPr>
              <a:lnSpc>
                <a:spcPct val="80000"/>
              </a:lnSpc>
            </a:pPr>
            <a:r>
              <a:rPr lang="en-US" altLang="zh-CN" sz="3200" dirty="0"/>
              <a:t>bin</a:t>
            </a:r>
            <a:r>
              <a:rPr lang="zh-CN" altLang="en-US" sz="3200" dirty="0"/>
              <a:t>：存放启动和关闭</a:t>
            </a:r>
            <a:r>
              <a:rPr lang="en-US" altLang="zh-CN" sz="3200" dirty="0"/>
              <a:t>tomcat</a:t>
            </a:r>
            <a:r>
              <a:rPr lang="zh-CN" altLang="en-US" sz="3200" dirty="0"/>
              <a:t>脚本。</a:t>
            </a:r>
          </a:p>
          <a:p>
            <a:pPr>
              <a:lnSpc>
                <a:spcPct val="80000"/>
              </a:lnSpc>
            </a:pPr>
            <a:r>
              <a:rPr lang="en-US" altLang="zh-CN" sz="3200" dirty="0"/>
              <a:t>lib</a:t>
            </a:r>
            <a:r>
              <a:rPr lang="zh-CN" altLang="en-US" sz="3200" dirty="0"/>
              <a:t>：存放</a:t>
            </a:r>
            <a:r>
              <a:rPr lang="en-US" altLang="zh-CN" sz="3200" dirty="0"/>
              <a:t>tomcat</a:t>
            </a:r>
            <a:r>
              <a:rPr lang="zh-CN" altLang="en-US" sz="3200" dirty="0"/>
              <a:t>所需的</a:t>
            </a:r>
            <a:r>
              <a:rPr lang="en-US" altLang="zh-CN" sz="3200" dirty="0"/>
              <a:t>jar</a:t>
            </a:r>
            <a:r>
              <a:rPr lang="zh-CN" altLang="en-US" sz="3200" dirty="0"/>
              <a:t>文件和</a:t>
            </a:r>
            <a:r>
              <a:rPr lang="en-US" altLang="zh-CN" sz="3200" dirty="0"/>
              <a:t>java</a:t>
            </a:r>
            <a:r>
              <a:rPr lang="zh-CN" altLang="en-US" sz="3200" dirty="0"/>
              <a:t>类文件。</a:t>
            </a:r>
          </a:p>
          <a:p>
            <a:pPr>
              <a:lnSpc>
                <a:spcPct val="80000"/>
              </a:lnSpc>
            </a:pPr>
            <a:r>
              <a:rPr lang="en-US" altLang="zh-CN" sz="3200" dirty="0" err="1"/>
              <a:t>conf</a:t>
            </a:r>
            <a:r>
              <a:rPr lang="zh-CN" altLang="en-US" sz="3200" dirty="0"/>
              <a:t>：包含各种不同的配置文件，其中最重要的配置文件是</a:t>
            </a:r>
            <a:r>
              <a:rPr lang="en-US" altLang="zh-CN" sz="3200" dirty="0"/>
              <a:t>server.xml</a:t>
            </a:r>
            <a:r>
              <a:rPr lang="zh-CN" altLang="en-US" sz="3200" dirty="0"/>
              <a:t>。</a:t>
            </a:r>
          </a:p>
          <a:p>
            <a:endParaRPr lang="zh-CN" alt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20</a:t>
            </a:fld>
            <a:endParaRPr lang="en-US"/>
          </a:p>
        </p:txBody>
      </p:sp>
    </p:spTree>
    <p:extLst>
      <p:ext uri="{BB962C8B-B14F-4D97-AF65-F5344CB8AC3E}">
        <p14:creationId xmlns:p14="http://schemas.microsoft.com/office/powerpoint/2010/main" val="2065746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80000"/>
              </a:lnSpc>
            </a:pPr>
            <a:r>
              <a:rPr lang="en-US" altLang="zh-CN" sz="3200" dirty="0"/>
              <a:t>logs</a:t>
            </a:r>
            <a:r>
              <a:rPr lang="zh-CN" altLang="en-US" sz="3200" dirty="0"/>
              <a:t>：存放</a:t>
            </a:r>
            <a:r>
              <a:rPr lang="en-US" altLang="zh-CN" sz="3200" dirty="0"/>
              <a:t>Tomcat</a:t>
            </a:r>
            <a:r>
              <a:rPr lang="zh-CN" altLang="en-US" sz="3200" dirty="0"/>
              <a:t>运行过程中产生的日志文件。</a:t>
            </a:r>
          </a:p>
          <a:p>
            <a:pPr>
              <a:lnSpc>
                <a:spcPct val="80000"/>
              </a:lnSpc>
            </a:pPr>
            <a:r>
              <a:rPr lang="en-US" altLang="zh-CN" sz="3200" dirty="0" err="1"/>
              <a:t>webapps</a:t>
            </a:r>
            <a:r>
              <a:rPr lang="zh-CN" altLang="en-US" sz="3200" dirty="0"/>
              <a:t>：存放</a:t>
            </a:r>
            <a:r>
              <a:rPr lang="en-US" altLang="zh-CN" sz="3200" dirty="0"/>
              <a:t>Web</a:t>
            </a:r>
            <a:r>
              <a:rPr lang="zh-CN" altLang="en-US" sz="3200" dirty="0"/>
              <a:t>应用的地方。</a:t>
            </a:r>
            <a:r>
              <a:rPr lang="en-US" altLang="zh-CN" sz="3200" dirty="0"/>
              <a:t>Tomcat</a:t>
            </a:r>
            <a:r>
              <a:rPr lang="zh-CN" altLang="en-US" sz="3200" dirty="0"/>
              <a:t>提供的有关</a:t>
            </a:r>
            <a:r>
              <a:rPr lang="en-US" altLang="zh-CN" sz="3200" dirty="0"/>
              <a:t>Servlet</a:t>
            </a:r>
            <a:r>
              <a:rPr lang="zh-CN" altLang="en-US" sz="3200" dirty="0"/>
              <a:t>和</a:t>
            </a:r>
            <a:r>
              <a:rPr lang="en-US" altLang="zh-CN" sz="3200" dirty="0"/>
              <a:t>JSP</a:t>
            </a:r>
            <a:r>
              <a:rPr lang="zh-CN" altLang="en-US" sz="3200" dirty="0"/>
              <a:t>的各种示例程序就存放在本目录的</a:t>
            </a:r>
            <a:r>
              <a:rPr lang="en-US" altLang="zh-CN" sz="3200" dirty="0"/>
              <a:t>examples</a:t>
            </a:r>
            <a:r>
              <a:rPr lang="zh-CN" altLang="en-US" sz="3200" dirty="0"/>
              <a:t>目录下。最简单的发布</a:t>
            </a:r>
            <a:r>
              <a:rPr lang="en-US" altLang="zh-CN" sz="3200" dirty="0"/>
              <a:t>Web</a:t>
            </a:r>
            <a:r>
              <a:rPr lang="zh-CN" altLang="en-US" sz="3200" dirty="0"/>
              <a:t>应用的方式就是将打包为</a:t>
            </a:r>
            <a:r>
              <a:rPr lang="en-US" altLang="zh-CN" sz="3200" dirty="0"/>
              <a:t>WAR</a:t>
            </a:r>
            <a:r>
              <a:rPr lang="zh-CN" altLang="en-US" sz="3200" dirty="0"/>
              <a:t>文件的</a:t>
            </a:r>
            <a:r>
              <a:rPr lang="en-US" altLang="zh-CN" sz="3200" dirty="0"/>
              <a:t>Web</a:t>
            </a:r>
            <a:r>
              <a:rPr lang="zh-CN" altLang="en-US" sz="3200" dirty="0"/>
              <a:t>应用程序直接拷贝到本目录下。</a:t>
            </a:r>
          </a:p>
          <a:p>
            <a:pPr>
              <a:lnSpc>
                <a:spcPct val="80000"/>
              </a:lnSpc>
            </a:pPr>
            <a:r>
              <a:rPr lang="en-US" altLang="zh-CN" sz="3200" dirty="0"/>
              <a:t>work</a:t>
            </a:r>
            <a:r>
              <a:rPr lang="zh-CN" altLang="en-US" sz="3200" dirty="0"/>
              <a:t>：存放</a:t>
            </a:r>
            <a:r>
              <a:rPr lang="en-US" altLang="zh-CN" sz="3200" dirty="0" err="1"/>
              <a:t>jsp</a:t>
            </a:r>
            <a:r>
              <a:rPr lang="zh-CN" altLang="en-US" sz="3200" dirty="0"/>
              <a:t>编译后产生的</a:t>
            </a:r>
            <a:r>
              <a:rPr lang="en-US" altLang="zh-CN" sz="3200" dirty="0" err="1"/>
              <a:t>servelt</a:t>
            </a:r>
            <a:r>
              <a:rPr lang="en-US" altLang="zh-CN" sz="3200" dirty="0"/>
              <a:t> java</a:t>
            </a:r>
            <a:r>
              <a:rPr lang="zh-CN" altLang="en-US" sz="3200" dirty="0"/>
              <a:t>源文件和类文件的地方。</a:t>
            </a:r>
          </a:p>
          <a:p>
            <a:endParaRPr lang="zh-CN" alt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21</a:t>
            </a:fld>
            <a:endParaRPr lang="en-US"/>
          </a:p>
        </p:txBody>
      </p:sp>
    </p:spTree>
    <p:extLst>
      <p:ext uri="{BB962C8B-B14F-4D97-AF65-F5344CB8AC3E}">
        <p14:creationId xmlns:p14="http://schemas.microsoft.com/office/powerpoint/2010/main" val="2643112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457200" y="1600200"/>
            <a:ext cx="8534400" cy="4572000"/>
          </a:xfrm>
        </p:spPr>
        <p:txBody>
          <a:bodyPr>
            <a:normAutofit lnSpcReduction="10000"/>
          </a:bodyPr>
          <a:lstStyle/>
          <a:p>
            <a:r>
              <a:rPr lang="zh-CN" altLang="en-US" dirty="0" smtClean="0"/>
              <a:t>描述在你的电脑环境中，如何安装、运行（启动和关闭）、测试</a:t>
            </a:r>
            <a:r>
              <a:rPr lang="en-US" altLang="zh-CN" dirty="0" smtClean="0"/>
              <a:t>Tomcat</a:t>
            </a:r>
            <a:r>
              <a:rPr lang="zh-CN" altLang="en-US" dirty="0" smtClean="0"/>
              <a:t>服务器</a:t>
            </a:r>
            <a:r>
              <a:rPr lang="zh-CN" altLang="en-US" dirty="0" smtClean="0"/>
              <a:t>的？</a:t>
            </a:r>
            <a:r>
              <a:rPr lang="zh-CN" altLang="en-US" dirty="0" smtClean="0"/>
              <a:t>（明确细节。</a:t>
            </a:r>
            <a:r>
              <a:rPr lang="zh-CN" altLang="en-US" dirty="0" smtClean="0"/>
              <a:t>）</a:t>
            </a:r>
            <a:endParaRPr lang="en-US" altLang="zh-CN" dirty="0"/>
          </a:p>
          <a:p>
            <a:endParaRPr lang="en-US" altLang="zh-CN" dirty="0" smtClean="0"/>
          </a:p>
          <a:p>
            <a:r>
              <a:rPr lang="zh-CN" altLang="en-US" dirty="0" smtClean="0"/>
              <a:t>描述开发环境及工具的版本和安装过程，结果。</a:t>
            </a:r>
            <a:endParaRPr lang="en-US" altLang="zh-CN" dirty="0" smtClean="0"/>
          </a:p>
          <a:p>
            <a:pPr lvl="1"/>
            <a:r>
              <a:rPr lang="en-US" altLang="zh-CN" dirty="0" smtClean="0"/>
              <a:t>MySql5.0</a:t>
            </a:r>
          </a:p>
          <a:p>
            <a:pPr lvl="1"/>
            <a:r>
              <a:rPr lang="en-US" altLang="zh-CN" dirty="0" smtClean="0"/>
              <a:t>Eclipse </a:t>
            </a:r>
          </a:p>
          <a:p>
            <a:r>
              <a:rPr lang="zh-CN" altLang="en-US" dirty="0" smtClean="0"/>
              <a:t>注意：</a:t>
            </a:r>
            <a:r>
              <a:rPr lang="en-US" altLang="zh-CN" dirty="0" smtClean="0"/>
              <a:t>windows</a:t>
            </a:r>
            <a:r>
              <a:rPr lang="zh-CN" altLang="en-US" dirty="0" smtClean="0"/>
              <a:t>版本，</a:t>
            </a:r>
            <a:r>
              <a:rPr lang="en-US" altLang="zh-CN" dirty="0" smtClean="0"/>
              <a:t>JDK</a:t>
            </a:r>
            <a:r>
              <a:rPr lang="zh-CN" altLang="en-US" dirty="0" smtClean="0"/>
              <a:t>版本，</a:t>
            </a:r>
            <a:r>
              <a:rPr lang="en-US" altLang="zh-CN" dirty="0" smtClean="0"/>
              <a:t>Tomcat</a:t>
            </a:r>
            <a:r>
              <a:rPr lang="zh-CN" altLang="en-US" dirty="0" smtClean="0"/>
              <a:t>版本</a:t>
            </a:r>
            <a:endParaRPr lang="zh-CN" alt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22</a:t>
            </a:fld>
            <a:endParaRPr lang="en-US" dirty="0"/>
          </a:p>
        </p:txBody>
      </p:sp>
    </p:spTree>
    <p:extLst>
      <p:ext uri="{BB962C8B-B14F-4D97-AF65-F5344CB8AC3E}">
        <p14:creationId xmlns:p14="http://schemas.microsoft.com/office/powerpoint/2010/main" val="363623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4600" y="25400"/>
            <a:ext cx="4343400" cy="1143000"/>
          </a:xfrm>
        </p:spPr>
        <p:txBody>
          <a:bodyPr>
            <a:normAutofit/>
          </a:bodyPr>
          <a:lstStyle/>
          <a:p>
            <a:r>
              <a:rPr lang="zh-CN" altLang="en-US" sz="3600" dirty="0" smtClean="0"/>
              <a:t>什么是</a:t>
            </a:r>
            <a:r>
              <a:rPr lang="en-US" altLang="zh-CN" sz="3600" dirty="0" smtClean="0"/>
              <a:t>Web</a:t>
            </a:r>
            <a:r>
              <a:rPr lang="zh-CN" altLang="en-US" sz="3600" dirty="0" smtClean="0"/>
              <a:t>应用程序</a:t>
            </a:r>
            <a:endParaRPr lang="zh-CN" altLang="en-US" sz="3600" dirty="0"/>
          </a:p>
        </p:txBody>
      </p:sp>
      <p:sp>
        <p:nvSpPr>
          <p:cNvPr id="4099" name="Rectangle 3"/>
          <p:cNvSpPr>
            <a:spLocks noGrp="1" noChangeArrowheads="1"/>
          </p:cNvSpPr>
          <p:nvPr>
            <p:ph idx="1"/>
          </p:nvPr>
        </p:nvSpPr>
        <p:spPr>
          <a:xfrm>
            <a:off x="457200" y="1600200"/>
            <a:ext cx="8229600" cy="4800600"/>
          </a:xfrm>
        </p:spPr>
        <p:txBody>
          <a:bodyPr>
            <a:noAutofit/>
          </a:bodyPr>
          <a:lstStyle/>
          <a:p>
            <a:r>
              <a:rPr lang="en-US" altLang="zh-CN" sz="3200" dirty="0"/>
              <a:t>Web</a:t>
            </a:r>
            <a:r>
              <a:rPr lang="zh-CN" altLang="en-US" sz="3200" dirty="0"/>
              <a:t>应用程序</a:t>
            </a:r>
            <a:r>
              <a:rPr lang="zh-CN" altLang="en-US" sz="3200" dirty="0" smtClean="0"/>
              <a:t>：</a:t>
            </a:r>
            <a:endParaRPr lang="en-US" altLang="zh-CN" sz="3200" dirty="0" smtClean="0"/>
          </a:p>
          <a:p>
            <a:pPr lvl="1"/>
            <a:r>
              <a:rPr lang="zh-CN" altLang="en-US" sz="2900" dirty="0" smtClean="0"/>
              <a:t>功能：商务、娱乐、媒体、搜索、邮件等。</a:t>
            </a:r>
            <a:endParaRPr lang="en-US" altLang="zh-CN" sz="2900" dirty="0" smtClean="0"/>
          </a:p>
          <a:p>
            <a:pPr lvl="1"/>
            <a:r>
              <a:rPr lang="zh-CN" altLang="en-US" sz="2900" dirty="0" smtClean="0"/>
              <a:t>组成：一组相关的页面、</a:t>
            </a:r>
            <a:r>
              <a:rPr lang="en-US" altLang="zh-CN" sz="2900" dirty="0" smtClean="0"/>
              <a:t>Java</a:t>
            </a:r>
            <a:r>
              <a:rPr lang="zh-CN" altLang="en-US" sz="2900" dirty="0" smtClean="0"/>
              <a:t>类及配置文件，</a:t>
            </a:r>
            <a:r>
              <a:rPr lang="zh-CN" altLang="en-US" sz="2800" dirty="0" smtClean="0"/>
              <a:t>提供</a:t>
            </a:r>
            <a:r>
              <a:rPr lang="en-US" altLang="zh-CN" sz="2800" dirty="0"/>
              <a:t>Web</a:t>
            </a:r>
            <a:r>
              <a:rPr lang="zh-CN" altLang="en-US" sz="2800" dirty="0"/>
              <a:t>服务的各种</a:t>
            </a:r>
            <a:r>
              <a:rPr lang="zh-CN" altLang="en-US" sz="2800" dirty="0" smtClean="0"/>
              <a:t>资源的总和。</a:t>
            </a:r>
            <a:endParaRPr lang="en-US" altLang="zh-CN" sz="2900" dirty="0" smtClean="0"/>
          </a:p>
          <a:p>
            <a:pPr lvl="1"/>
            <a:r>
              <a:rPr lang="zh-CN" altLang="en-US" sz="2900" dirty="0" smtClean="0"/>
              <a:t>协议：</a:t>
            </a:r>
            <a:r>
              <a:rPr lang="zh-CN" altLang="en-US" sz="2900" dirty="0">
                <a:latin typeface="宋体" charset="-122"/>
              </a:rPr>
              <a:t>超文本传输协议</a:t>
            </a:r>
            <a:r>
              <a:rPr lang="en-US" altLang="zh-CN" sz="2900" dirty="0">
                <a:latin typeface="宋体" charset="-122"/>
              </a:rPr>
              <a:t>HTTP</a:t>
            </a:r>
            <a:r>
              <a:rPr lang="zh-CN" altLang="en-US" sz="2900" dirty="0">
                <a:latin typeface="宋体" charset="-122"/>
              </a:rPr>
              <a:t>（</a:t>
            </a:r>
            <a:r>
              <a:rPr lang="en-US" altLang="zh-CN" sz="2900" dirty="0">
                <a:latin typeface="宋体" charset="-122"/>
              </a:rPr>
              <a:t>Hyper Text Transfer Protocol</a:t>
            </a:r>
            <a:r>
              <a:rPr lang="zh-CN" altLang="en-US" sz="2900" dirty="0">
                <a:latin typeface="宋体" charset="-122"/>
              </a:rPr>
              <a:t>）为基础协议进行数据的传输</a:t>
            </a:r>
            <a:endParaRPr lang="en-US" altLang="zh-CN" sz="2900" dirty="0" smtClean="0"/>
          </a:p>
          <a:p>
            <a:pPr lvl="1"/>
            <a:r>
              <a:rPr lang="zh-CN" altLang="en-US" sz="2900" dirty="0" smtClean="0">
                <a:latin typeface="宋体" charset="-122"/>
              </a:rPr>
              <a:t>工作模式：</a:t>
            </a:r>
            <a:r>
              <a:rPr lang="en-US" altLang="zh-CN" sz="2900" dirty="0" smtClean="0">
                <a:latin typeface="宋体" charset="-122"/>
              </a:rPr>
              <a:t>B/S</a:t>
            </a:r>
            <a:r>
              <a:rPr lang="zh-CN" altLang="en-US" sz="2900" dirty="0" smtClean="0">
                <a:latin typeface="宋体" charset="-122"/>
              </a:rPr>
              <a:t>模式。</a:t>
            </a:r>
            <a:endParaRPr lang="zh-CN" altLang="en-US" sz="2900" dirty="0">
              <a:latin typeface="宋体" charset="-122"/>
            </a:endParaRPr>
          </a:p>
          <a:p>
            <a:pPr>
              <a:buFont typeface="Wingdings" pitchFamily="2" charset="2"/>
              <a:buNone/>
            </a:pPr>
            <a:endParaRPr lang="zh-CN" altLang="en-US" sz="3200" dirty="0"/>
          </a:p>
        </p:txBody>
      </p:sp>
    </p:spTree>
    <p:extLst>
      <p:ext uri="{BB962C8B-B14F-4D97-AF65-F5344CB8AC3E}">
        <p14:creationId xmlns:p14="http://schemas.microsoft.com/office/powerpoint/2010/main" val="1596298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228600"/>
            <a:ext cx="8570913" cy="750888"/>
          </a:xfrm>
        </p:spPr>
        <p:txBody>
          <a:bodyPr>
            <a:normAutofit/>
          </a:bodyPr>
          <a:lstStyle/>
          <a:p>
            <a:pPr algn="ctr"/>
            <a:r>
              <a:rPr lang="en-US" altLang="zh-CN" sz="3600" dirty="0"/>
              <a:t>HTTP</a:t>
            </a:r>
            <a:r>
              <a:rPr lang="zh-CN" altLang="en-US" sz="3600" dirty="0"/>
              <a:t>协议</a:t>
            </a:r>
          </a:p>
        </p:txBody>
      </p:sp>
      <p:sp>
        <p:nvSpPr>
          <p:cNvPr id="5123" name="Rectangle 3"/>
          <p:cNvSpPr>
            <a:spLocks noGrp="1" noChangeArrowheads="1"/>
          </p:cNvSpPr>
          <p:nvPr>
            <p:ph idx="1"/>
          </p:nvPr>
        </p:nvSpPr>
        <p:spPr>
          <a:xfrm>
            <a:off x="395288" y="1196975"/>
            <a:ext cx="8139112" cy="2765425"/>
          </a:xfrm>
        </p:spPr>
        <p:txBody>
          <a:bodyPr>
            <a:noAutofit/>
          </a:bodyPr>
          <a:lstStyle/>
          <a:p>
            <a:pPr>
              <a:lnSpc>
                <a:spcPct val="90000"/>
              </a:lnSpc>
            </a:pPr>
            <a:r>
              <a:rPr lang="zh-CN" altLang="en-US" sz="3600" dirty="0"/>
              <a:t>超文本传输协议 ：</a:t>
            </a:r>
            <a:r>
              <a:rPr lang="zh-CN" altLang="en-US" sz="3600" dirty="0">
                <a:latin typeface="宋体" charset="-122"/>
              </a:rPr>
              <a:t>是一个应用程序协议，允许浏览器和服务器相互通信，来回传送数据。</a:t>
            </a:r>
            <a:r>
              <a:rPr lang="en-US" altLang="zh-CN" sz="3600" dirty="0">
                <a:latin typeface="宋体" charset="-122"/>
              </a:rPr>
              <a:t>Web</a:t>
            </a:r>
            <a:r>
              <a:rPr lang="zh-CN" altLang="en-US" sz="3600" dirty="0">
                <a:latin typeface="宋体" charset="-122"/>
              </a:rPr>
              <a:t>页的所有请求和服务器发送的所有响应都是在浏览器和服务器之间传送的</a:t>
            </a:r>
            <a:r>
              <a:rPr lang="en-US" altLang="zh-CN" sz="3600" dirty="0">
                <a:latin typeface="宋体" charset="-122"/>
              </a:rPr>
              <a:t>HTTP</a:t>
            </a:r>
            <a:r>
              <a:rPr lang="zh-CN" altLang="en-US" sz="3600" dirty="0">
                <a:latin typeface="宋体" charset="-122"/>
              </a:rPr>
              <a:t>消息。</a:t>
            </a:r>
            <a:endParaRPr lang="zh-CN" altLang="en-US" sz="3600" dirty="0"/>
          </a:p>
        </p:txBody>
      </p:sp>
    </p:spTree>
    <p:extLst>
      <p:ext uri="{BB962C8B-B14F-4D97-AF65-F5344CB8AC3E}">
        <p14:creationId xmlns:p14="http://schemas.microsoft.com/office/powerpoint/2010/main" val="42041135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09600"/>
            <a:ext cx="8543441" cy="4800600"/>
          </a:xfrm>
          <a:gradFill>
            <a:gsLst>
              <a:gs pos="0">
                <a:schemeClr val="tx2">
                  <a:lumMod val="60000"/>
                  <a:lumOff val="40000"/>
                </a:schemeClr>
              </a:gs>
              <a:gs pos="22000">
                <a:schemeClr val="accent1">
                  <a:tint val="44500"/>
                  <a:satMod val="160000"/>
                </a:schemeClr>
              </a:gs>
              <a:gs pos="100000">
                <a:schemeClr val="accent1">
                  <a:tint val="23500"/>
                  <a:satMod val="160000"/>
                </a:schemeClr>
              </a:gs>
            </a:gsLst>
            <a:lin ang="5400000" scaled="0"/>
          </a:gradFill>
          <a:ln>
            <a:solidFill>
              <a:schemeClr val="tx1"/>
            </a:solidFill>
          </a:ln>
        </p:spPr>
      </p:pic>
      <p:sp>
        <p:nvSpPr>
          <p:cNvPr id="4" name="灯片编号占位符 3"/>
          <p:cNvSpPr>
            <a:spLocks noGrp="1"/>
          </p:cNvSpPr>
          <p:nvPr>
            <p:ph type="sldNum" sz="quarter" idx="12"/>
          </p:nvPr>
        </p:nvSpPr>
        <p:spPr/>
        <p:txBody>
          <a:bodyPr/>
          <a:lstStyle/>
          <a:p>
            <a:fld id="{687D7A59-36E2-48B9-B146-C1E59501F63F}" type="slidenum">
              <a:rPr lang="en-US" smtClean="0"/>
              <a:pPr/>
              <a:t>5</a:t>
            </a:fld>
            <a:endParaRPr lang="en-US"/>
          </a:p>
        </p:txBody>
      </p:sp>
    </p:spTree>
    <p:extLst>
      <p:ext uri="{BB962C8B-B14F-4D97-AF65-F5344CB8AC3E}">
        <p14:creationId xmlns:p14="http://schemas.microsoft.com/office/powerpoint/2010/main" val="1452859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0"/>
            <a:ext cx="8839200" cy="1371600"/>
          </a:xfrm>
        </p:spPr>
        <p:txBody>
          <a:bodyPr>
            <a:normAutofit/>
          </a:bodyPr>
          <a:lstStyle/>
          <a:p>
            <a:r>
              <a:rPr lang="zh-CN" altLang="en-US" sz="3600" dirty="0" smtClean="0"/>
              <a:t>为什么</a:t>
            </a:r>
            <a:r>
              <a:rPr lang="zh-CN" altLang="en-US" sz="3600" dirty="0"/>
              <a:t>使用</a:t>
            </a:r>
            <a:r>
              <a:rPr lang="en-US" altLang="zh-CN" sz="3600" dirty="0"/>
              <a:t>HTTP</a:t>
            </a:r>
            <a:r>
              <a:rPr lang="zh-CN" altLang="en-US" sz="3600" dirty="0"/>
              <a:t>协议开发</a:t>
            </a:r>
            <a:r>
              <a:rPr lang="en-US" altLang="zh-CN" sz="3600" dirty="0"/>
              <a:t>Web</a:t>
            </a:r>
            <a:r>
              <a:rPr lang="zh-CN" altLang="en-US" sz="3600" dirty="0"/>
              <a:t>应用程序</a:t>
            </a:r>
          </a:p>
        </p:txBody>
      </p:sp>
      <p:sp>
        <p:nvSpPr>
          <p:cNvPr id="19459" name="Rectangle 3"/>
          <p:cNvSpPr>
            <a:spLocks noGrp="1" noChangeArrowheads="1"/>
          </p:cNvSpPr>
          <p:nvPr>
            <p:ph idx="1"/>
          </p:nvPr>
        </p:nvSpPr>
        <p:spPr/>
        <p:txBody>
          <a:bodyPr/>
          <a:lstStyle/>
          <a:p>
            <a:pPr>
              <a:lnSpc>
                <a:spcPct val="90000"/>
              </a:lnSpc>
            </a:pPr>
            <a:endParaRPr lang="zh-CN" altLang="en-US" sz="2800" dirty="0"/>
          </a:p>
          <a:p>
            <a:pPr>
              <a:lnSpc>
                <a:spcPct val="90000"/>
              </a:lnSpc>
            </a:pPr>
            <a:r>
              <a:rPr lang="en-US" altLang="zh-CN" sz="2800" dirty="0" smtClean="0"/>
              <a:t>HTTP</a:t>
            </a:r>
            <a:r>
              <a:rPr lang="zh-CN" altLang="en-US" sz="2800" dirty="0" smtClean="0"/>
              <a:t>是一种无</a:t>
            </a:r>
            <a:r>
              <a:rPr lang="zh-CN" altLang="en-US" sz="2800" dirty="0"/>
              <a:t>状态协议，每当</a:t>
            </a:r>
            <a:r>
              <a:rPr lang="en-US" altLang="zh-CN" sz="2800" dirty="0"/>
              <a:t>HTTP</a:t>
            </a:r>
            <a:r>
              <a:rPr lang="zh-CN" altLang="en-US" sz="2800" dirty="0"/>
              <a:t>协议将处理结果回传给客户端，就删除客户的运行状态，并中断该连接。这样，对于单个客户而言，获得的服务性能肯定比</a:t>
            </a:r>
            <a:r>
              <a:rPr lang="en-US" altLang="zh-CN" sz="2800" dirty="0"/>
              <a:t>FTP</a:t>
            </a:r>
            <a:r>
              <a:rPr lang="zh-CN" altLang="en-US" sz="2800" dirty="0"/>
              <a:t>这种专用服务差，但从服务器的角度看，服务器系统确实无时无刻都可以让真正需要服务器服务的客户同时上线</a:t>
            </a:r>
            <a:r>
              <a:rPr lang="zh-CN" altLang="en-US" sz="2800" dirty="0" smtClean="0"/>
              <a:t>。</a:t>
            </a:r>
            <a:endParaRPr lang="en-US" altLang="zh-CN" sz="2800" dirty="0" smtClean="0"/>
          </a:p>
          <a:p>
            <a:pPr>
              <a:lnSpc>
                <a:spcPct val="90000"/>
              </a:lnSpc>
            </a:pPr>
            <a:endParaRPr lang="zh-CN" altLang="en-US" sz="2800" dirty="0"/>
          </a:p>
          <a:p>
            <a:pPr>
              <a:lnSpc>
                <a:spcPct val="90000"/>
              </a:lnSpc>
            </a:pPr>
            <a:r>
              <a:rPr lang="en-US" altLang="zh-CN" sz="2800" dirty="0"/>
              <a:t>HTTP</a:t>
            </a:r>
            <a:r>
              <a:rPr lang="zh-CN" altLang="en-US" sz="2800" dirty="0"/>
              <a:t>协议是一种无状态的协议，它不能直接解决</a:t>
            </a:r>
            <a:r>
              <a:rPr lang="en-US" altLang="zh-CN" sz="2800" dirty="0"/>
              <a:t>Web</a:t>
            </a:r>
            <a:r>
              <a:rPr lang="zh-CN" altLang="en-US" sz="2800" dirty="0"/>
              <a:t>应用不同页面的内在业务逻辑问题。</a:t>
            </a:r>
          </a:p>
          <a:p>
            <a:pPr>
              <a:lnSpc>
                <a:spcPct val="90000"/>
              </a:lnSpc>
            </a:pPr>
            <a:endParaRPr lang="en-US" altLang="zh-CN" sz="2800" dirty="0"/>
          </a:p>
        </p:txBody>
      </p:sp>
    </p:spTree>
    <p:extLst>
      <p:ext uri="{BB962C8B-B14F-4D97-AF65-F5344CB8AC3E}">
        <p14:creationId xmlns:p14="http://schemas.microsoft.com/office/powerpoint/2010/main" val="159527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718"/>
            <a:ext cx="8229600" cy="1371600"/>
          </a:xfrm>
        </p:spPr>
        <p:txBody>
          <a:bodyPr>
            <a:normAutofit/>
          </a:bodyPr>
          <a:lstStyle/>
          <a:p>
            <a:pPr algn="ctr">
              <a:lnSpc>
                <a:spcPct val="90000"/>
              </a:lnSpc>
            </a:pPr>
            <a:r>
              <a:rPr lang="en-US" altLang="zh-CN" sz="3600" dirty="0"/>
              <a:t>Java Web</a:t>
            </a:r>
            <a:r>
              <a:rPr lang="zh-CN" altLang="en-US" sz="3600" dirty="0"/>
              <a:t>应用程序的组成</a:t>
            </a:r>
          </a:p>
        </p:txBody>
      </p:sp>
      <p:sp>
        <p:nvSpPr>
          <p:cNvPr id="22531" name="Rectangle 3"/>
          <p:cNvSpPr>
            <a:spLocks noGrp="1" noChangeArrowheads="1"/>
          </p:cNvSpPr>
          <p:nvPr>
            <p:ph idx="1"/>
          </p:nvPr>
        </p:nvSpPr>
        <p:spPr/>
        <p:txBody>
          <a:bodyPr>
            <a:noAutofit/>
          </a:bodyPr>
          <a:lstStyle/>
          <a:p>
            <a:pPr>
              <a:lnSpc>
                <a:spcPct val="90000"/>
              </a:lnSpc>
              <a:buFont typeface="Wingdings" pitchFamily="2" charset="2"/>
              <a:buNone/>
            </a:pPr>
            <a:r>
              <a:rPr lang="en-US" altLang="zh-CN" sz="3200" dirty="0" smtClean="0"/>
              <a:t>Java Web</a:t>
            </a:r>
            <a:r>
              <a:rPr lang="zh-CN" altLang="en-US" sz="3200" dirty="0" smtClean="0"/>
              <a:t>应用程序通常包含以下组件：</a:t>
            </a:r>
            <a:endParaRPr lang="en-US" altLang="zh-CN" sz="3200" dirty="0" smtClean="0"/>
          </a:p>
          <a:p>
            <a:pPr>
              <a:lnSpc>
                <a:spcPct val="90000"/>
              </a:lnSpc>
              <a:buFont typeface="Wingdings" pitchFamily="2" charset="2"/>
              <a:buNone/>
            </a:pPr>
            <a:endParaRPr lang="zh-CN" altLang="en-US" sz="3200" dirty="0" smtClean="0"/>
          </a:p>
          <a:p>
            <a:pPr>
              <a:lnSpc>
                <a:spcPct val="90000"/>
              </a:lnSpc>
            </a:pPr>
            <a:r>
              <a:rPr lang="zh-CN" altLang="en-US" sz="3200" dirty="0" smtClean="0"/>
              <a:t>静态文档。包括</a:t>
            </a:r>
            <a:r>
              <a:rPr lang="en-US" altLang="zh-CN" sz="3200" dirty="0" smtClean="0"/>
              <a:t>HTML</a:t>
            </a:r>
            <a:r>
              <a:rPr lang="zh-CN" altLang="en-US" sz="3200" dirty="0" smtClean="0"/>
              <a:t>文件、图片、音频、视频信息等。</a:t>
            </a:r>
            <a:endParaRPr lang="en-US" altLang="zh-CN" sz="3200" dirty="0" smtClean="0"/>
          </a:p>
          <a:p>
            <a:pPr>
              <a:lnSpc>
                <a:spcPct val="90000"/>
              </a:lnSpc>
            </a:pPr>
            <a:endParaRPr lang="zh-CN" altLang="en-US" sz="3200" dirty="0" smtClean="0"/>
          </a:p>
          <a:p>
            <a:pPr>
              <a:lnSpc>
                <a:spcPct val="90000"/>
              </a:lnSpc>
            </a:pPr>
            <a:r>
              <a:rPr lang="en-US" altLang="zh-CN" sz="3200" dirty="0" smtClean="0"/>
              <a:t>Applet</a:t>
            </a:r>
            <a:r>
              <a:rPr lang="zh-CN" altLang="en-US" sz="3200" dirty="0" smtClean="0"/>
              <a:t>。运行于客户端的</a:t>
            </a:r>
            <a:r>
              <a:rPr lang="en-US" altLang="zh-CN" sz="3200" dirty="0" smtClean="0"/>
              <a:t>Java</a:t>
            </a:r>
            <a:r>
              <a:rPr lang="zh-CN" altLang="en-US" sz="3200" dirty="0" smtClean="0"/>
              <a:t>小应用程序。</a:t>
            </a:r>
            <a:endParaRPr lang="en-US" altLang="zh-CN" sz="3200" dirty="0" smtClean="0"/>
          </a:p>
          <a:p>
            <a:pPr>
              <a:lnSpc>
                <a:spcPct val="90000"/>
              </a:lnSpc>
            </a:pPr>
            <a:endParaRPr lang="en-US" altLang="zh-CN" sz="3200" dirty="0" smtClean="0"/>
          </a:p>
          <a:p>
            <a:pPr>
              <a:lnSpc>
                <a:spcPct val="90000"/>
              </a:lnSpc>
            </a:pPr>
            <a:endParaRPr lang="zh-CN" altLang="en-US" sz="3200" dirty="0"/>
          </a:p>
        </p:txBody>
      </p:sp>
    </p:spTree>
    <p:extLst>
      <p:ext uri="{BB962C8B-B14F-4D97-AF65-F5344CB8AC3E}">
        <p14:creationId xmlns:p14="http://schemas.microsoft.com/office/powerpoint/2010/main" val="2837300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90000"/>
              </a:lnSpc>
            </a:pPr>
            <a:r>
              <a:rPr lang="en-US" altLang="zh-CN" sz="3600" dirty="0" smtClean="0"/>
              <a:t>Servlet</a:t>
            </a:r>
            <a:r>
              <a:rPr lang="zh-CN" altLang="en-US" sz="3600" dirty="0" smtClean="0"/>
              <a:t>。</a:t>
            </a:r>
            <a:r>
              <a:rPr lang="en-US" altLang="zh-CN" sz="3600" dirty="0" smtClean="0"/>
              <a:t>Servlet</a:t>
            </a:r>
            <a:r>
              <a:rPr lang="zh-CN" altLang="en-US" sz="3600" dirty="0" smtClean="0"/>
              <a:t>运行于服务器端的特殊的</a:t>
            </a:r>
            <a:r>
              <a:rPr lang="en-US" altLang="zh-CN" sz="3600" dirty="0" smtClean="0"/>
              <a:t>Java</a:t>
            </a:r>
            <a:r>
              <a:rPr lang="zh-CN" altLang="en-US" sz="3600" dirty="0" smtClean="0"/>
              <a:t>类。</a:t>
            </a:r>
            <a:endParaRPr lang="en-US" altLang="zh-CN" sz="3600" dirty="0" smtClean="0"/>
          </a:p>
          <a:p>
            <a:pPr marL="0" indent="0">
              <a:lnSpc>
                <a:spcPct val="90000"/>
              </a:lnSpc>
              <a:buNone/>
            </a:pPr>
            <a:endParaRPr lang="zh-CN" altLang="en-US" sz="3600" dirty="0" smtClean="0"/>
          </a:p>
          <a:p>
            <a:pPr>
              <a:lnSpc>
                <a:spcPct val="90000"/>
              </a:lnSpc>
            </a:pPr>
            <a:r>
              <a:rPr lang="en-US" altLang="zh-CN" sz="3600" dirty="0" smtClean="0"/>
              <a:t>JSP</a:t>
            </a:r>
            <a:r>
              <a:rPr lang="zh-CN" altLang="en-US" sz="3600" dirty="0"/>
              <a:t>页面。是嵌入了</a:t>
            </a:r>
            <a:r>
              <a:rPr lang="en-US" altLang="zh-CN" sz="3600" dirty="0"/>
              <a:t>JSP</a:t>
            </a:r>
            <a:r>
              <a:rPr lang="zh-CN" altLang="en-US" sz="3600" dirty="0"/>
              <a:t>标记或</a:t>
            </a:r>
            <a:r>
              <a:rPr lang="en-US" altLang="zh-CN" sz="3600" dirty="0"/>
              <a:t>Java</a:t>
            </a:r>
            <a:r>
              <a:rPr lang="zh-CN" altLang="en-US" sz="3600" dirty="0"/>
              <a:t>代码的</a:t>
            </a:r>
            <a:r>
              <a:rPr lang="en-US" altLang="zh-CN" sz="3600" dirty="0"/>
              <a:t>HTML</a:t>
            </a:r>
            <a:r>
              <a:rPr lang="zh-CN" altLang="en-US" sz="3600" dirty="0"/>
              <a:t>文件，当</a:t>
            </a:r>
            <a:r>
              <a:rPr lang="en-US" altLang="zh-CN" sz="3600" dirty="0"/>
              <a:t>JSP</a:t>
            </a:r>
            <a:r>
              <a:rPr lang="zh-CN" altLang="en-US" sz="3600" dirty="0"/>
              <a:t>页面第一次被浏览器调用时会被服务器编译然后形成一个</a:t>
            </a:r>
            <a:r>
              <a:rPr lang="en-US" altLang="zh-CN" sz="3600" dirty="0"/>
              <a:t>Servlet Java</a:t>
            </a:r>
            <a:r>
              <a:rPr lang="zh-CN" altLang="en-US" sz="3600" dirty="0"/>
              <a:t>类文件，换句话说</a:t>
            </a:r>
            <a:r>
              <a:rPr lang="en-US" altLang="zh-CN" sz="3600" dirty="0"/>
              <a:t>JSP</a:t>
            </a:r>
            <a:r>
              <a:rPr lang="zh-CN" altLang="en-US" sz="3600" dirty="0"/>
              <a:t>本质上是一种</a:t>
            </a:r>
            <a:r>
              <a:rPr lang="en-US" altLang="zh-CN" sz="3600" dirty="0"/>
              <a:t>Servlet</a:t>
            </a:r>
            <a:r>
              <a:rPr lang="zh-CN" altLang="en-US" sz="3600" dirty="0"/>
              <a:t>。</a:t>
            </a:r>
          </a:p>
          <a:p>
            <a:endParaRPr lang="zh-CN" altLang="en-US" dirty="0"/>
          </a:p>
        </p:txBody>
      </p:sp>
    </p:spTree>
    <p:extLst>
      <p:ext uri="{BB962C8B-B14F-4D97-AF65-F5344CB8AC3E}">
        <p14:creationId xmlns:p14="http://schemas.microsoft.com/office/powerpoint/2010/main" val="742394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zh-CN" altLang="zh-CN"/>
          </a:p>
        </p:txBody>
      </p:sp>
      <p:sp>
        <p:nvSpPr>
          <p:cNvPr id="23555" name="Rectangle 3"/>
          <p:cNvSpPr>
            <a:spLocks noGrp="1" noChangeArrowheads="1"/>
          </p:cNvSpPr>
          <p:nvPr>
            <p:ph idx="1"/>
          </p:nvPr>
        </p:nvSpPr>
        <p:spPr/>
        <p:txBody>
          <a:bodyPr>
            <a:normAutofit/>
          </a:bodyPr>
          <a:lstStyle/>
          <a:p>
            <a:r>
              <a:rPr lang="zh-CN" altLang="en-US" sz="3200" dirty="0"/>
              <a:t>实用</a:t>
            </a:r>
            <a:r>
              <a:rPr lang="en-US" altLang="zh-CN" sz="3200" dirty="0"/>
              <a:t>Java</a:t>
            </a:r>
            <a:r>
              <a:rPr lang="zh-CN" altLang="en-US" sz="3200" dirty="0"/>
              <a:t>类。包括</a:t>
            </a:r>
            <a:r>
              <a:rPr lang="en-US" altLang="zh-CN" sz="3200" dirty="0"/>
              <a:t>JavaBean</a:t>
            </a:r>
            <a:r>
              <a:rPr lang="zh-CN" altLang="en-US" sz="3200" dirty="0"/>
              <a:t>和一些其他的</a:t>
            </a:r>
            <a:r>
              <a:rPr lang="en-US" altLang="zh-CN" sz="3200" dirty="0"/>
              <a:t>Java</a:t>
            </a:r>
            <a:r>
              <a:rPr lang="zh-CN" altLang="en-US" sz="3200" dirty="0"/>
              <a:t>类。</a:t>
            </a:r>
          </a:p>
          <a:p>
            <a:r>
              <a:rPr lang="zh-CN" altLang="en-US" sz="3200" dirty="0"/>
              <a:t>部署配置文件</a:t>
            </a:r>
            <a:r>
              <a:rPr lang="en-US" altLang="zh-CN" sz="3200" dirty="0"/>
              <a:t>web.xml</a:t>
            </a:r>
            <a:r>
              <a:rPr lang="zh-CN" altLang="en-US" sz="3200" dirty="0"/>
              <a:t>。是</a:t>
            </a:r>
            <a:r>
              <a:rPr lang="en-US" altLang="zh-CN" sz="3200" dirty="0"/>
              <a:t>Web</a:t>
            </a:r>
            <a:r>
              <a:rPr lang="zh-CN" altLang="en-US" sz="3200" dirty="0"/>
              <a:t>应用程序中最重要的组件之一，它描述了程序的部署、配置信息，为</a:t>
            </a:r>
            <a:r>
              <a:rPr lang="en-US" altLang="zh-CN" sz="3200" dirty="0"/>
              <a:t>Web</a:t>
            </a:r>
            <a:r>
              <a:rPr lang="zh-CN" altLang="en-US" sz="3200" dirty="0"/>
              <a:t>服务器所使用。</a:t>
            </a:r>
          </a:p>
          <a:p>
            <a:r>
              <a:rPr lang="zh-CN" altLang="en-US" sz="3200" dirty="0"/>
              <a:t>其他资源文件。包括其他可能用到的一些资源如脚本文件</a:t>
            </a:r>
            <a:r>
              <a:rPr lang="en-US" altLang="zh-CN" sz="3200" dirty="0"/>
              <a:t>(JavaScript)</a:t>
            </a:r>
            <a:r>
              <a:rPr lang="zh-CN" altLang="en-US" sz="3200" dirty="0"/>
              <a:t>、</a:t>
            </a:r>
            <a:r>
              <a:rPr lang="en-US" altLang="zh-CN" sz="3200" dirty="0"/>
              <a:t>XML</a:t>
            </a:r>
            <a:r>
              <a:rPr lang="zh-CN" altLang="en-US" sz="3200" dirty="0"/>
              <a:t>文件等。</a:t>
            </a:r>
          </a:p>
          <a:p>
            <a:endParaRPr lang="en-US" altLang="zh-CN" dirty="0"/>
          </a:p>
        </p:txBody>
      </p:sp>
    </p:spTree>
    <p:extLst>
      <p:ext uri="{BB962C8B-B14F-4D97-AF65-F5344CB8AC3E}">
        <p14:creationId xmlns:p14="http://schemas.microsoft.com/office/powerpoint/2010/main" val="3013467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4516</TotalTime>
  <Words>1280</Words>
  <Application>Microsoft Office PowerPoint</Application>
  <PresentationFormat>全屏显示(4:3)</PresentationFormat>
  <Paragraphs>105</Paragraphs>
  <Slides>22</Slides>
  <Notes>4</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凤舞九天</vt:lpstr>
      <vt:lpstr>PowerPoint 演示文稿</vt:lpstr>
      <vt:lpstr>PowerPoint 演示文稿</vt:lpstr>
      <vt:lpstr>什么是Web应用程序</vt:lpstr>
      <vt:lpstr>HTTP协议</vt:lpstr>
      <vt:lpstr>PowerPoint 演示文稿</vt:lpstr>
      <vt:lpstr>为什么使用HTTP协议开发Web应用程序</vt:lpstr>
      <vt:lpstr>Java Web应用程序的组成</vt:lpstr>
      <vt:lpstr>PowerPoint 演示文稿</vt:lpstr>
      <vt:lpstr>PowerPoint 演示文稿</vt:lpstr>
      <vt:lpstr>Java Web应用程序的文件组织结构 </vt:lpstr>
      <vt:lpstr>PowerPoint 演示文稿</vt:lpstr>
      <vt:lpstr>PowerPoint 演示文稿</vt:lpstr>
      <vt:lpstr>Web应用涉及的技术</vt:lpstr>
      <vt:lpstr>面向对象分析设计思想</vt:lpstr>
      <vt:lpstr>设计模式和框架结构</vt:lpstr>
      <vt:lpstr>开发环境</vt:lpstr>
      <vt:lpstr>Tomcat及其使用</vt:lpstr>
      <vt:lpstr>PowerPoint 演示文稿</vt:lpstr>
      <vt:lpstr>PowerPoint 演示文稿</vt:lpstr>
      <vt:lpstr>Tomcat服务器的目录结构</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数据库设计开发案例教程（五）.pptx</dc:title>
  <dc:creator>soft</dc:creator>
  <cp:lastModifiedBy>Echo</cp:lastModifiedBy>
  <cp:revision>183</cp:revision>
  <dcterms:created xsi:type="dcterms:W3CDTF">2011-05-10T06:46:10Z</dcterms:created>
  <dcterms:modified xsi:type="dcterms:W3CDTF">2018-03-05T03:31:45Z</dcterms:modified>
</cp:coreProperties>
</file>