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879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2" r:id="rId3"/>
    <p:sldId id="258" r:id="rId4"/>
    <p:sldId id="333" r:id="rId5"/>
    <p:sldId id="259" r:id="rId6"/>
    <p:sldId id="270" r:id="rId7"/>
    <p:sldId id="334" r:id="rId8"/>
    <p:sldId id="335" r:id="rId9"/>
    <p:sldId id="285" r:id="rId10"/>
    <p:sldId id="336" r:id="rId11"/>
    <p:sldId id="337" r:id="rId12"/>
    <p:sldId id="338" r:id="rId13"/>
    <p:sldId id="261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2" autoAdjust="0"/>
    <p:restoredTop sz="71207" autoAdjust="0"/>
  </p:normalViewPr>
  <p:slideViewPr>
    <p:cSldViewPr>
      <p:cViewPr varScale="1">
        <p:scale>
          <a:sx n="60" d="100"/>
          <a:sy n="60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1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092825" y="0"/>
            <a:ext cx="765175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D2A7CC9-E1BF-45E0-ABE8-831C80A0E2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707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D92A18-82D4-4356-8A5A-D7A5EAA3D5AB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D04DA81-2A0C-41D9-8078-B75C863811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968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04DA81-2A0C-41D9-8078-B75C863811D0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04DA81-2A0C-41D9-8078-B75C863811D0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895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04DA81-2A0C-41D9-8078-B75C863811D0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227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访问根目录下的</a:t>
            </a:r>
            <a:r>
              <a:rPr lang="en-US" altLang="zh-CN" dirty="0" err="1" smtClean="0"/>
              <a:t>index.jsp</a:t>
            </a:r>
            <a:r>
              <a:rPr lang="zh-CN" altLang="en-US" dirty="0" smtClean="0"/>
              <a:t>，登录名为</a:t>
            </a:r>
            <a:r>
              <a:rPr lang="en-US" altLang="zh-CN" dirty="0" smtClean="0"/>
              <a:t>admin</a:t>
            </a:r>
            <a:r>
              <a:rPr lang="zh-CN" altLang="en-US" dirty="0" smtClean="0"/>
              <a:t>，密码为</a:t>
            </a:r>
            <a:r>
              <a:rPr lang="en-US" altLang="zh-CN" dirty="0" smtClean="0"/>
              <a:t>123456</a:t>
            </a:r>
            <a:r>
              <a:rPr lang="zh-CN" altLang="en-US" dirty="0" smtClean="0"/>
              <a:t>为管理员，可以查看商品列表。账户为</a:t>
            </a:r>
            <a:r>
              <a:rPr lang="en-US" altLang="zh-CN" dirty="0" smtClean="0"/>
              <a:t>ascent</a:t>
            </a:r>
            <a:r>
              <a:rPr lang="zh-CN" altLang="en-US" dirty="0" smtClean="0"/>
              <a:t>，密码为</a:t>
            </a:r>
            <a:r>
              <a:rPr lang="en-US" altLang="zh-CN" dirty="0" smtClean="0"/>
              <a:t>ascent</a:t>
            </a:r>
            <a:r>
              <a:rPr lang="zh-CN" altLang="en-US" smtClean="0"/>
              <a:t>为一般用户。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04DA81-2A0C-41D9-8078-B75C863811D0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045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w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26"/>
          <p:cNvSpPr>
            <a:spLocks noChangeShapeType="1"/>
          </p:cNvSpPr>
          <p:nvPr/>
        </p:nvSpPr>
        <p:spPr bwMode="auto">
          <a:xfrm flipV="1">
            <a:off x="2583736" y="344624"/>
            <a:ext cx="0" cy="633323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87" tIns="45094" rIns="90187" bIns="45094" anchor="ctr"/>
          <a:lstStyle/>
          <a:p>
            <a:endParaRPr lang="zh-CN" altLang="en-US"/>
          </a:p>
        </p:txBody>
      </p:sp>
      <p:sp>
        <p:nvSpPr>
          <p:cNvPr id="4" name="Rectangle 1027"/>
          <p:cNvSpPr>
            <a:spLocks noChangeArrowheads="1"/>
          </p:cNvSpPr>
          <p:nvPr/>
        </p:nvSpPr>
        <p:spPr bwMode="auto">
          <a:xfrm>
            <a:off x="4182977" y="6341066"/>
            <a:ext cx="1684150" cy="337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2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87" tIns="45094" rIns="90187" bIns="45094">
            <a:spAutoFit/>
          </a:bodyPr>
          <a:lstStyle/>
          <a:p>
            <a:r>
              <a:rPr lang="en-US" altLang="zh-CN" i="1" dirty="0">
                <a:solidFill>
                  <a:schemeClr val="bg1"/>
                </a:solidFill>
              </a:rPr>
              <a:t>CONFIDENTIAL</a:t>
            </a:r>
          </a:p>
        </p:txBody>
      </p:sp>
      <p:graphicFrame>
        <p:nvGraphicFramePr>
          <p:cNvPr id="7" name="Object 1033"/>
          <p:cNvGraphicFramePr>
            <a:graphicFrameLocks noChangeAspect="1"/>
          </p:cNvGraphicFramePr>
          <p:nvPr/>
        </p:nvGraphicFramePr>
        <p:xfrm>
          <a:off x="300573" y="1654191"/>
          <a:ext cx="1653152" cy="916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r:id="rId3" imgW="4466667" imgH="2514286" progId="Paint.Picture">
                  <p:embed/>
                </p:oleObj>
              </mc:Choice>
              <mc:Fallback>
                <p:oleObj r:id="rId3" imgW="4466667" imgH="25142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73" y="1654191"/>
                        <a:ext cx="1653152" cy="916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052"/>
          <p:cNvSpPr txBox="1">
            <a:spLocks noChangeArrowheads="1"/>
          </p:cNvSpPr>
          <p:nvPr/>
        </p:nvSpPr>
        <p:spPr bwMode="auto">
          <a:xfrm>
            <a:off x="0" y="2572142"/>
            <a:ext cx="2583736" cy="1075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2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187" tIns="45094" rIns="90187" bIns="45094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 dirty="0">
                <a:solidFill>
                  <a:srgbClr val="0000CC"/>
                </a:solidFill>
              </a:rPr>
              <a:t>www.ascenttech.com.cn</a:t>
            </a:r>
          </a:p>
          <a:p>
            <a:endParaRPr lang="zh-CN" altLang="en-US" b="1" dirty="0">
              <a:solidFill>
                <a:srgbClr val="0000CC"/>
              </a:solidFill>
            </a:endParaRPr>
          </a:p>
          <a:p>
            <a:endParaRPr lang="zh-CN" altLang="en-US" b="1" dirty="0">
              <a:solidFill>
                <a:srgbClr val="0000CC"/>
              </a:solidFill>
            </a:endParaRPr>
          </a:p>
          <a:p>
            <a:endParaRPr lang="zh-CN" alt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106257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481" y="4801227"/>
            <a:ext cx="5485460" cy="56549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481" y="1226325"/>
            <a:ext cx="5485460" cy="3501278"/>
          </a:xfrm>
          <a:prstGeom prst="rect">
            <a:avLst/>
          </a:prstGeom>
        </p:spPr>
        <p:txBody>
          <a:bodyPr lIns="90187" tIns="45094" rIns="90187" bIns="45094"/>
          <a:lstStyle>
            <a:lvl1pPr marL="0" indent="0">
              <a:buNone/>
              <a:defRPr sz="3200"/>
            </a:lvl1pPr>
            <a:lvl2pPr marL="450936" indent="0">
              <a:buNone/>
              <a:defRPr sz="2800"/>
            </a:lvl2pPr>
            <a:lvl3pPr marL="901873" indent="0">
              <a:buNone/>
              <a:defRPr sz="2400"/>
            </a:lvl3pPr>
            <a:lvl4pPr marL="1352809" indent="0">
              <a:buNone/>
              <a:defRPr sz="2000"/>
            </a:lvl4pPr>
            <a:lvl5pPr marL="1803745" indent="0">
              <a:buNone/>
              <a:defRPr sz="2000"/>
            </a:lvl5pPr>
            <a:lvl6pPr marL="2254682" indent="0">
              <a:buNone/>
              <a:defRPr sz="2000"/>
            </a:lvl6pPr>
            <a:lvl7pPr marL="2705618" indent="0">
              <a:buNone/>
              <a:defRPr sz="2000"/>
            </a:lvl7pPr>
            <a:lvl8pPr marL="3156555" indent="0">
              <a:buNone/>
              <a:defRPr sz="2000"/>
            </a:lvl8pPr>
            <a:lvl9pPr marL="3607491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481" y="5366722"/>
            <a:ext cx="5485460" cy="805165"/>
          </a:xfrm>
          <a:prstGeom prst="rect">
            <a:avLst/>
          </a:prstGeom>
        </p:spPr>
        <p:txBody>
          <a:bodyPr lIns="90187" tIns="45094" rIns="90187" bIns="45094"/>
          <a:lstStyle>
            <a:lvl1pPr marL="0" indent="0">
              <a:buNone/>
              <a:defRPr sz="1400"/>
            </a:lvl1pPr>
            <a:lvl2pPr marL="450936" indent="0">
              <a:buNone/>
              <a:defRPr sz="1200"/>
            </a:lvl2pPr>
            <a:lvl3pPr marL="901873" indent="0">
              <a:buNone/>
              <a:defRPr sz="1000"/>
            </a:lvl3pPr>
            <a:lvl4pPr marL="1352809" indent="0">
              <a:buNone/>
              <a:defRPr sz="900"/>
            </a:lvl4pPr>
            <a:lvl5pPr marL="1803745" indent="0">
              <a:buNone/>
              <a:defRPr sz="900"/>
            </a:lvl5pPr>
            <a:lvl6pPr marL="2254682" indent="0">
              <a:buNone/>
              <a:defRPr sz="900"/>
            </a:lvl6pPr>
            <a:lvl7pPr marL="2705618" indent="0">
              <a:buNone/>
              <a:defRPr sz="900"/>
            </a:lvl7pPr>
            <a:lvl8pPr marL="3156555" indent="0">
              <a:buNone/>
              <a:defRPr sz="900"/>
            </a:lvl8pPr>
            <a:lvl9pPr marL="3607491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0345280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122" y="1600931"/>
            <a:ext cx="8229757" cy="4525529"/>
          </a:xfrm>
          <a:prstGeom prst="rect">
            <a:avLst/>
          </a:prstGeom>
        </p:spPr>
        <p:txBody>
          <a:bodyPr vert="eaVert" lIns="90187" tIns="45094" rIns="90187" bIns="45094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165855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831" y="225572"/>
            <a:ext cx="2057048" cy="590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122" y="231568"/>
            <a:ext cx="6022422" cy="5894892"/>
          </a:xfrm>
          <a:prstGeom prst="rect">
            <a:avLst/>
          </a:prstGeom>
        </p:spPr>
        <p:txBody>
          <a:bodyPr vert="eaVert" lIns="90187" tIns="45094" rIns="90187" bIns="45094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5217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601146" y="225572"/>
            <a:ext cx="7916660" cy="687680"/>
          </a:xfrm>
        </p:spPr>
        <p:txBody>
          <a:bodyPr/>
          <a:lstStyle/>
          <a:p>
            <a:r>
              <a:rPr lang="en-US" altLang="zh-CN" dirty="0" smtClean="0"/>
              <a:t>Question &amp; Answer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5" name="WordArt 4"/>
          <p:cNvSpPr>
            <a:spLocks noChangeArrowheads="1" noChangeShapeType="1" noTextEdit="1"/>
          </p:cNvSpPr>
          <p:nvPr/>
        </p:nvSpPr>
        <p:spPr bwMode="auto">
          <a:xfrm>
            <a:off x="2479729" y="3458763"/>
            <a:ext cx="3935630" cy="1536706"/>
          </a:xfrm>
          <a:prstGeom prst="rect">
            <a:avLst/>
          </a:prstGeom>
        </p:spPr>
        <p:txBody>
          <a:bodyPr wrap="none" lIns="90187" tIns="45094" rIns="90187" bIns="45094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US" altLang="zh-CN" sz="7100" b="1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6600"/>
                </a:solidFill>
                <a:latin typeface="Times New Roman"/>
                <a:cs typeface="Times New Roman"/>
              </a:rPr>
              <a:t>Thank You!</a:t>
            </a:r>
            <a:endParaRPr lang="zh-CN" altLang="en-US" sz="7100" b="1" kern="10" dirty="0">
              <a:ln w="9525">
                <a:solidFill>
                  <a:schemeClr val="tx1"/>
                </a:solidFill>
                <a:round/>
                <a:headEnd/>
                <a:tailEnd/>
              </a:ln>
              <a:solidFill>
                <a:srgbClr val="FF6600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930588" y="2180524"/>
          <a:ext cx="3314133" cy="1804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剪辑" r:id="rId3" imgW="5349875" imgH="2911475" progId="MS_ClipArt_Gallery.2">
                  <p:embed/>
                </p:oleObj>
              </mc:Choice>
              <mc:Fallback>
                <p:oleObj name="剪辑" r:id="rId3" imgW="5349875" imgH="2911475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588" y="2180524"/>
                        <a:ext cx="3314133" cy="18045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7527604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683" y="2130398"/>
            <a:ext cx="7772635" cy="14693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365" y="3886409"/>
            <a:ext cx="6401270" cy="1752878"/>
          </a:xfrm>
          <a:prstGeom prst="rect">
            <a:avLst/>
          </a:prstGeom>
        </p:spPr>
        <p:txBody>
          <a:bodyPr lIns="90187" tIns="45094" rIns="90187" bIns="45094"/>
          <a:lstStyle>
            <a:lvl1pPr marL="0" indent="0" algn="ctr">
              <a:buNone/>
              <a:defRPr/>
            </a:lvl1pPr>
            <a:lvl2pPr marL="450936" indent="0" algn="ctr">
              <a:buNone/>
              <a:defRPr/>
            </a:lvl2pPr>
            <a:lvl3pPr marL="901873" indent="0" algn="ctr">
              <a:buNone/>
              <a:defRPr/>
            </a:lvl3pPr>
            <a:lvl4pPr marL="1352809" indent="0" algn="ctr">
              <a:buNone/>
              <a:defRPr/>
            </a:lvl4pPr>
            <a:lvl5pPr marL="1803745" indent="0" algn="ctr">
              <a:buNone/>
              <a:defRPr/>
            </a:lvl5pPr>
            <a:lvl6pPr marL="2254682" indent="0" algn="ctr">
              <a:buNone/>
              <a:defRPr/>
            </a:lvl6pPr>
            <a:lvl7pPr marL="2705618" indent="0" algn="ctr">
              <a:buNone/>
              <a:defRPr/>
            </a:lvl7pPr>
            <a:lvl8pPr marL="3156555" indent="0" algn="ctr">
              <a:buNone/>
              <a:defRPr/>
            </a:lvl8pPr>
            <a:lvl9pPr marL="3607491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22493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22" y="1155271"/>
            <a:ext cx="8229757" cy="5115890"/>
          </a:xfrm>
          <a:prstGeom prst="rect">
            <a:avLst/>
          </a:prstGeom>
        </p:spPr>
        <p:txBody>
          <a:bodyPr lIns="90187" tIns="45094" rIns="90187" bIns="45094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33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1690" y="4406477"/>
            <a:ext cx="7772634" cy="1362828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1690" y="2907366"/>
            <a:ext cx="7772634" cy="1499111"/>
          </a:xfrm>
          <a:prstGeom prst="rect">
            <a:avLst/>
          </a:prstGeom>
        </p:spPr>
        <p:txBody>
          <a:bodyPr lIns="90187" tIns="45094" rIns="90187" bIns="45094" anchor="b"/>
          <a:lstStyle>
            <a:lvl1pPr marL="0" indent="0">
              <a:buNone/>
              <a:defRPr sz="2000"/>
            </a:lvl1pPr>
            <a:lvl2pPr marL="450936" indent="0">
              <a:buNone/>
              <a:defRPr sz="1800"/>
            </a:lvl2pPr>
            <a:lvl3pPr marL="901873" indent="0">
              <a:buNone/>
              <a:defRPr sz="1600"/>
            </a:lvl3pPr>
            <a:lvl4pPr marL="1352809" indent="0">
              <a:buNone/>
              <a:defRPr sz="1400"/>
            </a:lvl4pPr>
            <a:lvl5pPr marL="1803745" indent="0">
              <a:buNone/>
              <a:defRPr sz="1400"/>
            </a:lvl5pPr>
            <a:lvl6pPr marL="2254682" indent="0">
              <a:buNone/>
              <a:defRPr sz="1400"/>
            </a:lvl6pPr>
            <a:lvl7pPr marL="2705618" indent="0">
              <a:buNone/>
              <a:defRPr sz="1400"/>
            </a:lvl7pPr>
            <a:lvl8pPr marL="3156555" indent="0">
              <a:buNone/>
              <a:defRPr sz="1400"/>
            </a:lvl8pPr>
            <a:lvl9pPr marL="3607491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0010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122" y="1600931"/>
            <a:ext cx="4038952" cy="4525529"/>
          </a:xfrm>
          <a:prstGeom prst="rect">
            <a:avLst/>
          </a:prstGeom>
        </p:spPr>
        <p:txBody>
          <a:bodyPr lIns="90187" tIns="45094" rIns="90187" bIns="45094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360" y="1600931"/>
            <a:ext cx="4040518" cy="4525529"/>
          </a:xfrm>
          <a:prstGeom prst="rect">
            <a:avLst/>
          </a:prstGeom>
        </p:spPr>
        <p:txBody>
          <a:bodyPr lIns="90187" tIns="45094" rIns="90187" bIns="45094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07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22" y="274133"/>
            <a:ext cx="8229757" cy="114352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122" y="1535139"/>
            <a:ext cx="4040518" cy="639119"/>
          </a:xfrm>
          <a:prstGeom prst="rect">
            <a:avLst/>
          </a:prstGeom>
        </p:spPr>
        <p:txBody>
          <a:bodyPr lIns="90187" tIns="45094" rIns="90187" bIns="45094" anchor="b"/>
          <a:lstStyle>
            <a:lvl1pPr marL="0" indent="0">
              <a:buNone/>
              <a:defRPr sz="2400" b="1"/>
            </a:lvl1pPr>
            <a:lvl2pPr marL="450936" indent="0">
              <a:buNone/>
              <a:defRPr sz="2000" b="1"/>
            </a:lvl2pPr>
            <a:lvl3pPr marL="901873" indent="0">
              <a:buNone/>
              <a:defRPr sz="1800" b="1"/>
            </a:lvl3pPr>
            <a:lvl4pPr marL="1352809" indent="0">
              <a:buNone/>
              <a:defRPr sz="1600" b="1"/>
            </a:lvl4pPr>
            <a:lvl5pPr marL="1803745" indent="0">
              <a:buNone/>
              <a:defRPr sz="1600" b="1"/>
            </a:lvl5pPr>
            <a:lvl6pPr marL="2254682" indent="0">
              <a:buNone/>
              <a:defRPr sz="1600" b="1"/>
            </a:lvl6pPr>
            <a:lvl7pPr marL="2705618" indent="0">
              <a:buNone/>
              <a:defRPr sz="1600" b="1"/>
            </a:lvl7pPr>
            <a:lvl8pPr marL="3156555" indent="0">
              <a:buNone/>
              <a:defRPr sz="1600" b="1"/>
            </a:lvl8pPr>
            <a:lvl9pPr marL="3607491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122" y="2174259"/>
            <a:ext cx="4040518" cy="3952201"/>
          </a:xfrm>
          <a:prstGeom prst="rect">
            <a:avLst/>
          </a:prstGeom>
        </p:spPr>
        <p:txBody>
          <a:bodyPr lIns="90187" tIns="45094" rIns="90187" bIns="45094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796" y="1535139"/>
            <a:ext cx="4042083" cy="639119"/>
          </a:xfrm>
          <a:prstGeom prst="rect">
            <a:avLst/>
          </a:prstGeom>
        </p:spPr>
        <p:txBody>
          <a:bodyPr lIns="90187" tIns="45094" rIns="90187" bIns="45094" anchor="b"/>
          <a:lstStyle>
            <a:lvl1pPr marL="0" indent="0">
              <a:buNone/>
              <a:defRPr sz="2400" b="1"/>
            </a:lvl1pPr>
            <a:lvl2pPr marL="450936" indent="0">
              <a:buNone/>
              <a:defRPr sz="2000" b="1"/>
            </a:lvl2pPr>
            <a:lvl3pPr marL="901873" indent="0">
              <a:buNone/>
              <a:defRPr sz="1800" b="1"/>
            </a:lvl3pPr>
            <a:lvl4pPr marL="1352809" indent="0">
              <a:buNone/>
              <a:defRPr sz="1600" b="1"/>
            </a:lvl4pPr>
            <a:lvl5pPr marL="1803745" indent="0">
              <a:buNone/>
              <a:defRPr sz="1600" b="1"/>
            </a:lvl5pPr>
            <a:lvl6pPr marL="2254682" indent="0">
              <a:buNone/>
              <a:defRPr sz="1600" b="1"/>
            </a:lvl6pPr>
            <a:lvl7pPr marL="2705618" indent="0">
              <a:buNone/>
              <a:defRPr sz="1600" b="1"/>
            </a:lvl7pPr>
            <a:lvl8pPr marL="3156555" indent="0">
              <a:buNone/>
              <a:defRPr sz="1600" b="1"/>
            </a:lvl8pPr>
            <a:lvl9pPr marL="3607491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796" y="2174259"/>
            <a:ext cx="4042083" cy="3952201"/>
          </a:xfrm>
          <a:prstGeom prst="rect">
            <a:avLst/>
          </a:prstGeom>
        </p:spPr>
        <p:txBody>
          <a:bodyPr lIns="90187" tIns="45094" rIns="90187" bIns="45094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251514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07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17607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3454" y="1155271"/>
            <a:ext cx="3008863" cy="116232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568" y="1155271"/>
            <a:ext cx="5111310" cy="4971189"/>
          </a:xfrm>
          <a:prstGeom prst="rect">
            <a:avLst/>
          </a:prstGeom>
        </p:spPr>
        <p:txBody>
          <a:bodyPr lIns="90187" tIns="45094" rIns="90187" bIns="45094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122" y="2434243"/>
            <a:ext cx="3008863" cy="3692217"/>
          </a:xfrm>
          <a:prstGeom prst="rect">
            <a:avLst/>
          </a:prstGeom>
        </p:spPr>
        <p:txBody>
          <a:bodyPr lIns="90187" tIns="45094" rIns="90187" bIns="45094"/>
          <a:lstStyle>
            <a:lvl1pPr marL="0" indent="0">
              <a:buNone/>
              <a:defRPr sz="1400"/>
            </a:lvl1pPr>
            <a:lvl2pPr marL="450936" indent="0">
              <a:buNone/>
              <a:defRPr sz="1200"/>
            </a:lvl2pPr>
            <a:lvl3pPr marL="901873" indent="0">
              <a:buNone/>
              <a:defRPr sz="1000"/>
            </a:lvl3pPr>
            <a:lvl4pPr marL="1352809" indent="0">
              <a:buNone/>
              <a:defRPr sz="900"/>
            </a:lvl4pPr>
            <a:lvl5pPr marL="1803745" indent="0">
              <a:buNone/>
              <a:defRPr sz="900"/>
            </a:lvl5pPr>
            <a:lvl6pPr marL="2254682" indent="0">
              <a:buNone/>
              <a:defRPr sz="900"/>
            </a:lvl6pPr>
            <a:lvl7pPr marL="2705618" indent="0">
              <a:buNone/>
              <a:defRPr sz="900"/>
            </a:lvl7pPr>
            <a:lvl8pPr marL="3156555" indent="0">
              <a:buNone/>
              <a:defRPr sz="900"/>
            </a:lvl8pPr>
            <a:lvl9pPr marL="3607491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206723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86113"/>
            <a:ext cx="9306810" cy="30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87" tIns="45094" rIns="90187" bIns="45094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1146" y="225572"/>
            <a:ext cx="7916660" cy="68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471" tIns="44442" rIns="90471" bIns="4444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 Holder</a:t>
            </a:r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596450" y="990008"/>
            <a:ext cx="8013719" cy="1567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87" tIns="45094" rIns="90187" bIns="45094" anchor="ctr"/>
          <a:lstStyle/>
          <a:p>
            <a:endParaRPr lang="zh-CN" altLang="en-US"/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auto">
          <a:xfrm>
            <a:off x="8278287" y="6409990"/>
            <a:ext cx="339803" cy="243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1" tIns="44442" rIns="90471" bIns="44442">
            <a:spAutoFit/>
          </a:bodyPr>
          <a:lstStyle/>
          <a:p>
            <a:pPr defTabSz="914399"/>
            <a:fld id="{B09F1797-E9CC-4B53-A690-0CEB8DFCDA48}" type="slidenum">
              <a:rPr lang="zh-CN" altLang="en-US" sz="1000">
                <a:solidFill>
                  <a:srgbClr val="CC00CC"/>
                </a:solidFill>
              </a:rPr>
              <a:pPr defTabSz="914399"/>
              <a:t>‹#›</a:t>
            </a:fld>
            <a:endParaRPr lang="en-US" altLang="zh-CN" sz="1000">
              <a:solidFill>
                <a:srgbClr val="CC00CC"/>
              </a:solidFill>
            </a:endParaRPr>
          </a:p>
        </p:txBody>
      </p:sp>
      <p:sp>
        <p:nvSpPr>
          <p:cNvPr id="1030" name="Text Box 11"/>
          <p:cNvSpPr txBox="1">
            <a:spLocks noChangeArrowheads="1"/>
          </p:cNvSpPr>
          <p:nvPr/>
        </p:nvSpPr>
        <p:spPr bwMode="auto">
          <a:xfrm>
            <a:off x="-225430" y="252202"/>
            <a:ext cx="3080875" cy="337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2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187" tIns="45094" rIns="90187" bIns="45094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>
              <a:defRPr/>
            </a:pPr>
            <a:r>
              <a:rPr lang="en-US" altLang="zh-CN" b="1" i="1" smtClean="0">
                <a:solidFill>
                  <a:srgbClr val="CC00CC"/>
                </a:solidFill>
              </a:rPr>
              <a:t>                </a:t>
            </a:r>
          </a:p>
        </p:txBody>
      </p:sp>
      <p:sp>
        <p:nvSpPr>
          <p:cNvPr id="167958" name="Text Box 22"/>
          <p:cNvSpPr txBox="1">
            <a:spLocks noChangeArrowheads="1"/>
          </p:cNvSpPr>
          <p:nvPr/>
        </p:nvSpPr>
        <p:spPr bwMode="auto">
          <a:xfrm>
            <a:off x="5576258" y="6402159"/>
            <a:ext cx="2687939" cy="303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187" tIns="45094" rIns="90187" bIns="45094">
            <a:spAutoFit/>
          </a:bodyPr>
          <a:lstStyle/>
          <a:p>
            <a:pPr eaLnBrk="1" hangingPunct="1">
              <a:defRPr/>
            </a:pPr>
            <a:r>
              <a:rPr kumimoji="1" lang="zh-CN" altLang="en-US" sz="1400" b="1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</a:t>
            </a:r>
            <a:r>
              <a:rPr kumimoji="1" lang="zh-CN" altLang="en-US" sz="1400" b="1" i="1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北京亚思晟 科技有限公司</a:t>
            </a:r>
          </a:p>
        </p:txBody>
      </p:sp>
      <p:sp>
        <p:nvSpPr>
          <p:cNvPr id="1032" name="Rectangle 26"/>
          <p:cNvSpPr>
            <a:spLocks noChangeArrowheads="1"/>
          </p:cNvSpPr>
          <p:nvPr/>
        </p:nvSpPr>
        <p:spPr bwMode="auto">
          <a:xfrm>
            <a:off x="4139143" y="3189330"/>
            <a:ext cx="9144000" cy="337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187" tIns="45094" rIns="90187" bIns="45094">
            <a:spAutoFit/>
          </a:bodyPr>
          <a:lstStyle/>
          <a:p>
            <a:endParaRPr lang="zh-CN" altLang="en-US"/>
          </a:p>
        </p:txBody>
      </p:sp>
      <p:graphicFrame>
        <p:nvGraphicFramePr>
          <p:cNvPr id="1033" name="Object 25"/>
          <p:cNvGraphicFramePr>
            <a:graphicFrameLocks noChangeAspect="1"/>
          </p:cNvGraphicFramePr>
          <p:nvPr/>
        </p:nvGraphicFramePr>
        <p:xfrm>
          <a:off x="1127149" y="225571"/>
          <a:ext cx="1277436" cy="708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16" imgW="4466667" imgH="2514286" progId="Paint.Picture">
                  <p:embed/>
                </p:oleObj>
              </mc:Choice>
              <mc:Fallback>
                <p:oleObj r:id="rId16" imgW="4466667" imgH="25142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49" y="225571"/>
                        <a:ext cx="1277436" cy="7080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</p:sldLayoutIdLst>
  <p:hf hdr="0" dt="0"/>
  <p:txStyles>
    <p:titleStyle>
      <a:lvl1pPr algn="ctr" defTabSz="914399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914399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defTabSz="914399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defTabSz="914399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defTabSz="914399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0936" algn="ctr" defTabSz="914399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01873" algn="ctr" defTabSz="914399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52809" algn="ctr" defTabSz="914399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03745" algn="ctr" defTabSz="914399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38202" indent="-338202" algn="l" defTabSz="914399" rtl="0" eaLnBrk="1" fontAlgn="base" hangingPunct="1">
        <a:lnSpc>
          <a:spcPts val="1800"/>
        </a:lnSpc>
        <a:spcBef>
          <a:spcPts val="1196"/>
        </a:spcBef>
        <a:spcAft>
          <a:spcPts val="395"/>
        </a:spcAft>
        <a:buClr>
          <a:srgbClr val="FFCC66"/>
        </a:buClr>
        <a:defRPr b="1">
          <a:solidFill>
            <a:schemeClr val="bg1"/>
          </a:solidFill>
          <a:latin typeface="+mn-lt"/>
          <a:ea typeface="+mn-ea"/>
          <a:cs typeface="+mn-cs"/>
        </a:defRPr>
      </a:lvl1pPr>
      <a:lvl2pPr marL="507303" indent="-278704" algn="l" defTabSz="914399" rtl="0" eaLnBrk="1" fontAlgn="base" hangingPunct="1">
        <a:lnSpc>
          <a:spcPts val="1800"/>
        </a:lnSpc>
        <a:spcBef>
          <a:spcPts val="197"/>
        </a:spcBef>
        <a:spcAft>
          <a:spcPts val="395"/>
        </a:spcAft>
        <a:buClr>
          <a:schemeClr val="tx2"/>
        </a:buClr>
        <a:buSzPct val="80000"/>
        <a:buFont typeface="Monotype Sorts" charset="2"/>
        <a:buChar char="u"/>
        <a:defRPr sz="1600">
          <a:solidFill>
            <a:schemeClr val="tx1"/>
          </a:solidFill>
          <a:latin typeface="+mn-lt"/>
          <a:ea typeface="+mn-ea"/>
        </a:defRPr>
      </a:lvl2pPr>
      <a:lvl3pPr marL="1028699" indent="-286533" algn="l" defTabSz="914399" rtl="0" eaLnBrk="1" fontAlgn="base" hangingPunct="1">
        <a:lnSpc>
          <a:spcPts val="1800"/>
        </a:lnSpc>
        <a:spcBef>
          <a:spcPts val="197"/>
        </a:spcBef>
        <a:spcAft>
          <a:spcPts val="395"/>
        </a:spcAft>
        <a:buClr>
          <a:schemeClr val="tx2"/>
        </a:buClr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1371598" indent="-228600" algn="l" defTabSz="914399" rtl="0" eaLnBrk="1" fontAlgn="base" hangingPunct="1">
        <a:lnSpc>
          <a:spcPts val="1800"/>
        </a:lnSpc>
        <a:spcBef>
          <a:spcPts val="197"/>
        </a:spcBef>
        <a:spcAft>
          <a:spcPts val="395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  <a:ea typeface="+mn-ea"/>
        </a:defRPr>
      </a:lvl4pPr>
      <a:lvl5pPr marL="1714498" indent="-228600" algn="l" defTabSz="914399" rtl="0" eaLnBrk="1" fontAlgn="base" hangingPunct="1">
        <a:spcBef>
          <a:spcPct val="50000"/>
        </a:spcBef>
        <a:spcAft>
          <a:spcPct val="50000"/>
        </a:spcAft>
        <a:buClr>
          <a:srgbClr val="FFCC66"/>
        </a:buClr>
        <a:defRPr sz="2200">
          <a:solidFill>
            <a:srgbClr val="FFFFFF"/>
          </a:solidFill>
          <a:latin typeface="+mn-lt"/>
          <a:ea typeface="+mn-ea"/>
        </a:defRPr>
      </a:lvl5pPr>
      <a:lvl6pPr marL="2165434" indent="-228600" algn="l" defTabSz="914399" rtl="0" eaLnBrk="1" fontAlgn="base" hangingPunct="1">
        <a:spcBef>
          <a:spcPct val="50000"/>
        </a:spcBef>
        <a:spcAft>
          <a:spcPct val="50000"/>
        </a:spcAft>
        <a:buClr>
          <a:srgbClr val="FFCC66"/>
        </a:buClr>
        <a:defRPr sz="2200">
          <a:solidFill>
            <a:srgbClr val="FFFFFF"/>
          </a:solidFill>
          <a:latin typeface="+mn-lt"/>
          <a:ea typeface="+mn-ea"/>
        </a:defRPr>
      </a:lvl6pPr>
      <a:lvl7pPr marL="2616371" indent="-228600" algn="l" defTabSz="914399" rtl="0" eaLnBrk="1" fontAlgn="base" hangingPunct="1">
        <a:spcBef>
          <a:spcPct val="50000"/>
        </a:spcBef>
        <a:spcAft>
          <a:spcPct val="50000"/>
        </a:spcAft>
        <a:buClr>
          <a:srgbClr val="FFCC66"/>
        </a:buClr>
        <a:defRPr sz="2200">
          <a:solidFill>
            <a:srgbClr val="FFFFFF"/>
          </a:solidFill>
          <a:latin typeface="+mn-lt"/>
          <a:ea typeface="+mn-ea"/>
        </a:defRPr>
      </a:lvl7pPr>
      <a:lvl8pPr marL="3067307" indent="-228600" algn="l" defTabSz="914399" rtl="0" eaLnBrk="1" fontAlgn="base" hangingPunct="1">
        <a:spcBef>
          <a:spcPct val="50000"/>
        </a:spcBef>
        <a:spcAft>
          <a:spcPct val="50000"/>
        </a:spcAft>
        <a:buClr>
          <a:srgbClr val="FFCC66"/>
        </a:buClr>
        <a:defRPr sz="2200">
          <a:solidFill>
            <a:srgbClr val="FFFFFF"/>
          </a:solidFill>
          <a:latin typeface="+mn-lt"/>
          <a:ea typeface="+mn-ea"/>
        </a:defRPr>
      </a:lvl8pPr>
      <a:lvl9pPr marL="3518244" indent="-228600" algn="l" defTabSz="914399" rtl="0" eaLnBrk="1" fontAlgn="base" hangingPunct="1">
        <a:spcBef>
          <a:spcPct val="50000"/>
        </a:spcBef>
        <a:spcAft>
          <a:spcPct val="50000"/>
        </a:spcAft>
        <a:buClr>
          <a:srgbClr val="FFCC66"/>
        </a:buClr>
        <a:defRPr sz="2200">
          <a:solidFill>
            <a:srgbClr val="FFFFFF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01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936" algn="l" defTabSz="901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1873" algn="l" defTabSz="901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809" algn="l" defTabSz="901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3745" algn="l" defTabSz="901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4682" algn="l" defTabSz="901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5618" algn="l" defTabSz="901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6555" algn="l" defTabSz="901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07491" algn="l" defTabSz="901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19400" y="1752600"/>
            <a:ext cx="6324600" cy="2667000"/>
          </a:xfrm>
        </p:spPr>
        <p:txBody>
          <a:bodyPr/>
          <a:lstStyle/>
          <a:p>
            <a:pPr marL="838200" indent="-838200" eaLnBrk="1" hangingPunct="1"/>
            <a:r>
              <a:rPr lang="zh-CN" altLang="en-US" sz="4000" dirty="0" smtClean="0">
                <a:solidFill>
                  <a:schemeClr val="bg1"/>
                </a:solidFill>
              </a:rPr>
              <a:t>第二章 艾斯医药商务</a:t>
            </a:r>
            <a:r>
              <a:rPr lang="en-US" altLang="zh-CN" sz="4000" dirty="0" smtClean="0">
                <a:solidFill>
                  <a:schemeClr val="bg1"/>
                </a:solidFill>
              </a:rPr>
              <a:t/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zh-CN" altLang="en-US" sz="4000" dirty="0" smtClean="0">
                <a:solidFill>
                  <a:schemeClr val="bg1"/>
                </a:solidFill>
              </a:rPr>
              <a:t>系统概述</a:t>
            </a:r>
            <a:r>
              <a:rPr lang="zh-CN" altLang="en-US" sz="3200" b="1" dirty="0"/>
              <a:t/>
            </a:r>
            <a:br>
              <a:rPr lang="zh-CN" altLang="en-US" sz="3200" b="1" dirty="0"/>
            </a:b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743200" y="336406"/>
            <a:ext cx="2209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数据库设计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219200"/>
            <a:ext cx="7391400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2.3 </a:t>
            </a:r>
            <a:r>
              <a:rPr lang="zh-CN" altLang="en-US" sz="2800" dirty="0" smtClean="0"/>
              <a:t>项目实现</a:t>
            </a:r>
            <a:endParaRPr lang="zh-CN" altLang="en-US" sz="28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990600"/>
            <a:ext cx="7772400" cy="4114800"/>
          </a:xfrm>
          <a:prstGeom prst="rect">
            <a:avLst/>
          </a:prstGeom>
        </p:spPr>
        <p:txBody>
          <a:bodyPr/>
          <a:lstStyle/>
          <a:p>
            <a:pPr marL="609600" marR="0" lvl="0" indent="-6096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开发工具与环境</a:t>
            </a:r>
          </a:p>
          <a:p>
            <a:pPr marL="990600" marR="0" lvl="1" indent="-5334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开发工具：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Eclipse 3.2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以上版本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990600" marR="0" lvl="1" indent="-5334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服务器：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Tomcat 6.0</a:t>
            </a:r>
          </a:p>
          <a:p>
            <a:pPr marL="990600" marR="0" lvl="1" indent="-5334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数据库：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Mysql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5.0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2.4</a:t>
            </a:r>
            <a:r>
              <a:rPr lang="zh-CN" altLang="en-US" sz="2800" dirty="0" smtClean="0"/>
              <a:t> 项目运行指南</a:t>
            </a:r>
            <a:endParaRPr lang="zh-CN" altLang="en-US" sz="28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62000" y="1143000"/>
            <a:ext cx="7772400" cy="4114800"/>
          </a:xfrm>
          <a:prstGeom prst="rect">
            <a:avLst/>
          </a:prstGeom>
        </p:spPr>
        <p:txBody>
          <a:bodyPr/>
          <a:lstStyle/>
          <a:p>
            <a:pPr marL="266700" marR="0" lvl="0" indent="-2667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服务器依赖的环境</a:t>
            </a:r>
          </a:p>
          <a:p>
            <a:pPr marL="542925" marR="0" lvl="1" indent="-27622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操作系统</a:t>
            </a:r>
          </a:p>
          <a:p>
            <a:pPr marL="542925" marR="0" lvl="1" indent="-27622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应用服务器</a:t>
            </a:r>
          </a:p>
          <a:p>
            <a:pPr marL="542925" marR="0" lvl="1" indent="-27622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数据库</a:t>
            </a:r>
          </a:p>
          <a:p>
            <a:pPr marL="266700" marR="0" lvl="0" indent="-2667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客户端依赖的环境</a:t>
            </a:r>
          </a:p>
          <a:p>
            <a:pPr marL="542925" marR="0" lvl="1" indent="-27622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浏览器</a:t>
            </a:r>
          </a:p>
          <a:p>
            <a:pPr marL="266700" marR="0" lvl="0" indent="-2667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部署应用系统及访问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676400" y="0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hangingPunct="0"/>
            <a:r>
              <a:rPr lang="zh-CN" altLang="en-US" sz="2800" b="1" dirty="0" smtClean="0"/>
              <a:t>主要内容</a:t>
            </a:r>
            <a:endParaRPr lang="en-US" altLang="zh-CN" sz="28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81000" y="1219200"/>
            <a:ext cx="7772400" cy="2566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30000"/>
              </a:lnSpc>
              <a:buFont typeface="Wingdings" pitchFamily="2" charset="2"/>
              <a:buChar char="n"/>
            </a:pPr>
            <a:r>
              <a:rPr lang="zh-CN" altLang="en-US" sz="2400" b="1" dirty="0" smtClean="0"/>
              <a:t>项目需求分析</a:t>
            </a:r>
            <a:endParaRPr lang="zh-CN" altLang="zh-CN" sz="2400" b="1" dirty="0" smtClean="0"/>
          </a:p>
          <a:p>
            <a:pPr eaLnBrk="1" hangingPunct="1">
              <a:lnSpc>
                <a:spcPct val="130000"/>
              </a:lnSpc>
              <a:buFont typeface="Wingdings" pitchFamily="2" charset="2"/>
              <a:buChar char="n"/>
            </a:pPr>
            <a:r>
              <a:rPr lang="zh-CN" altLang="en-US" sz="2400" b="1" dirty="0" smtClean="0"/>
              <a:t>项目系统分析和设计</a:t>
            </a:r>
            <a:endParaRPr lang="zh-CN" altLang="zh-CN" sz="2400" b="1" dirty="0" smtClean="0"/>
          </a:p>
          <a:p>
            <a:pPr eaLnBrk="1" hangingPunct="1">
              <a:lnSpc>
                <a:spcPct val="130000"/>
              </a:lnSpc>
              <a:buFont typeface="Wingdings" pitchFamily="2" charset="2"/>
              <a:buChar char="n"/>
            </a:pPr>
            <a:r>
              <a:rPr lang="zh-CN" altLang="en-US" sz="2400" b="1" dirty="0" smtClean="0"/>
              <a:t>项目实现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Char char="n"/>
            </a:pPr>
            <a:r>
              <a:rPr lang="zh-CN" altLang="en-US" sz="2400" b="1" dirty="0" smtClean="0"/>
              <a:t>项目运行指南</a:t>
            </a:r>
          </a:p>
          <a:p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2535382" y="0"/>
            <a:ext cx="538941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dirty="0" smtClean="0"/>
              <a:t>2.1 </a:t>
            </a:r>
            <a:r>
              <a:rPr lang="zh-CN" altLang="en-US" sz="2800" b="1" dirty="0" smtClean="0"/>
              <a:t>项目需求分析</a:t>
            </a:r>
            <a:endParaRPr lang="zh-CN" altLang="en-US" sz="2800" b="1" dirty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lnSpc>
                <a:spcPct val="130000"/>
              </a:lnSpc>
              <a:buClr>
                <a:schemeClr val="hlink"/>
              </a:buClr>
            </a:pPr>
            <a:r>
              <a:rPr lang="zh-CN" altLang="en-US" sz="2400" b="1" dirty="0" smtClean="0">
                <a:sym typeface="宋体" charset="-122"/>
              </a:rPr>
              <a:t>     艾斯医药商务系统功能包括用户登录，商品浏览，商品查询，购物管理，和后台管理等模块。其中用户登录管理负责用户注册及用户登录信息的维护。登录成功的用户可以浏览商品，查询特定商品的信息，对于选中的商品进行购买，包括加入购物车和生成订单。后台管理处理从购物网站转过来的订单，包括发送邮件、商品管理和用户管理。医药商务系统模块结构图如图</a:t>
            </a:r>
            <a:r>
              <a:rPr lang="en-US" altLang="zh-CN" sz="2400" b="1" dirty="0" smtClean="0">
                <a:sym typeface="宋体" charset="-122"/>
              </a:rPr>
              <a:t>2-1</a:t>
            </a:r>
            <a:r>
              <a:rPr lang="zh-CN" altLang="en-US" sz="2400" b="1" dirty="0" smtClean="0">
                <a:sym typeface="宋体" charset="-122"/>
              </a:rPr>
              <a:t>所示。</a:t>
            </a:r>
          </a:p>
          <a:p>
            <a:pPr marL="457200" indent="-457200">
              <a:lnSpc>
                <a:spcPct val="150000"/>
              </a:lnSpc>
              <a:buClr>
                <a:schemeClr val="hlink"/>
              </a:buClr>
            </a:pPr>
            <a:endParaRPr lang="zh-CN" altLang="en-US" sz="2400" b="1" dirty="0">
              <a:sym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304800" y="1066800"/>
            <a:ext cx="8382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ts val="1800"/>
              <a:buFontTx/>
              <a:buChar char="•"/>
              <a:tabLst/>
            </a:pPr>
            <a:endParaRPr kumimoji="0" lang="zh-CN" sz="280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143000"/>
            <a:ext cx="9067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304800" y="1066800"/>
            <a:ext cx="8382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ts val="1800"/>
              <a:buFontTx/>
              <a:buChar char="•"/>
              <a:tabLst/>
            </a:pPr>
            <a:endParaRPr kumimoji="0" lang="zh-CN" sz="280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43200" y="238780"/>
            <a:ext cx="441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2.2 </a:t>
            </a:r>
            <a:r>
              <a:rPr lang="zh-CN" altLang="en-US" sz="2800" b="1" dirty="0" smtClean="0"/>
              <a:t>项目系统分析和设计</a:t>
            </a:r>
            <a:endParaRPr lang="zh-CN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3400" y="990600"/>
            <a:ext cx="1712913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6700" marR="0" lvl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用例图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990600"/>
            <a:ext cx="62484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743200" y="188913"/>
            <a:ext cx="3429000" cy="573087"/>
          </a:xfrm>
          <a:prstGeom prst="rect">
            <a:avLst/>
          </a:prstGeom>
        </p:spPr>
        <p:txBody>
          <a:bodyPr/>
          <a:lstStyle/>
          <a:p>
            <a:pPr marL="266700" marR="0" lvl="0" indent="-2667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Class diagram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914400"/>
            <a:ext cx="73914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2060"/>
              </a:buClr>
              <a:buFont typeface="Wingdings" pitchFamily="2" charset="2"/>
              <a:buChar char="n"/>
            </a:pPr>
            <a:r>
              <a:rPr lang="en-US" altLang="zh-CN" sz="2400" dirty="0"/>
              <a:t>Sequence diagram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7772400" cy="354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200400" y="5078413"/>
            <a:ext cx="2303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 dirty="0"/>
              <a:t>管理员登录序列图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176337"/>
            <a:ext cx="7162800" cy="453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667000" y="5638800"/>
            <a:ext cx="4106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 dirty="0"/>
              <a:t>用户管理模块修改用户信息序列图</a:t>
            </a:r>
            <a:r>
              <a:rPr lang="zh-CN" altLang="en-US" b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046162"/>
            <a:ext cx="7620000" cy="497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514599" y="5791200"/>
            <a:ext cx="4106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 dirty="0"/>
              <a:t>用户管理模块修改用户角色序列图</a:t>
            </a:r>
            <a:r>
              <a:rPr lang="zh-CN" altLang="en-US" b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emplate">
  <a:themeElements>
    <a:clrScheme name="Templete_Tarena 8">
      <a:dk1>
        <a:srgbClr val="000000"/>
      </a:dk1>
      <a:lt1>
        <a:srgbClr val="00279F"/>
      </a:lt1>
      <a:dk2>
        <a:srgbClr val="9E001B"/>
      </a:dk2>
      <a:lt2>
        <a:srgbClr val="C0C0C0"/>
      </a:lt2>
      <a:accent1>
        <a:srgbClr val="FFFFCC"/>
      </a:accent1>
      <a:accent2>
        <a:srgbClr val="CCECFF"/>
      </a:accent2>
      <a:accent3>
        <a:srgbClr val="AAACCD"/>
      </a:accent3>
      <a:accent4>
        <a:srgbClr val="000000"/>
      </a:accent4>
      <a:accent5>
        <a:srgbClr val="FFFFE2"/>
      </a:accent5>
      <a:accent6>
        <a:srgbClr val="B9D6E7"/>
      </a:accent6>
      <a:hlink>
        <a:srgbClr val="0066FF"/>
      </a:hlink>
      <a:folHlink>
        <a:srgbClr val="00CC66"/>
      </a:folHlink>
    </a:clrScheme>
    <a:fontScheme name="Templete_Tarena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Templete_Taren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ete_Taren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ete_Taren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ete_Taren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ete_Taren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ete_Taren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ete_Taren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ete_Tarena 8">
        <a:dk1>
          <a:srgbClr val="000000"/>
        </a:dk1>
        <a:lt1>
          <a:srgbClr val="00279F"/>
        </a:lt1>
        <a:dk2>
          <a:srgbClr val="9E001B"/>
        </a:dk2>
        <a:lt2>
          <a:srgbClr val="C0C0C0"/>
        </a:lt2>
        <a:accent1>
          <a:srgbClr val="FFFFCC"/>
        </a:accent1>
        <a:accent2>
          <a:srgbClr val="CCECFF"/>
        </a:accent2>
        <a:accent3>
          <a:srgbClr val="AAACCD"/>
        </a:accent3>
        <a:accent4>
          <a:srgbClr val="000000"/>
        </a:accent4>
        <a:accent5>
          <a:srgbClr val="FFFFE2"/>
        </a:accent5>
        <a:accent6>
          <a:srgbClr val="B9D6E7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hiSoft simp temp new</Template>
  <TotalTime>751</TotalTime>
  <Words>234</Words>
  <Application>Microsoft Office PowerPoint</Application>
  <PresentationFormat>全屏显示(4:3)</PresentationFormat>
  <Paragraphs>34</Paragraphs>
  <Slides>13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ppt-template</vt:lpstr>
      <vt:lpstr>Bitmap Image</vt:lpstr>
      <vt:lpstr>剪辑</vt:lpstr>
      <vt:lpstr>第二章 艾斯医药商务 系统概述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Sequence diagram</vt:lpstr>
      <vt:lpstr>PowerPoint 演示文稿</vt:lpstr>
      <vt:lpstr>PowerPoint 演示文稿</vt:lpstr>
      <vt:lpstr>PowerPoint 演示文稿</vt:lpstr>
      <vt:lpstr>2.3 项目实现</vt:lpstr>
      <vt:lpstr>2.4 项目运行指南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数据库设计开发案例教程（五）.pptx</dc:title>
  <dc:creator>soft</dc:creator>
  <cp:lastModifiedBy>段晓娟</cp:lastModifiedBy>
  <cp:revision>180</cp:revision>
  <dcterms:created xsi:type="dcterms:W3CDTF">2011-05-10T06:46:10Z</dcterms:created>
  <dcterms:modified xsi:type="dcterms:W3CDTF">2017-02-20T02:23:20Z</dcterms:modified>
</cp:coreProperties>
</file>