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79" r:id="rId1"/>
  </p:sldMasterIdLst>
  <p:notesMasterIdLst>
    <p:notesMasterId r:id="rId30"/>
  </p:notesMasterIdLst>
  <p:handoutMasterIdLst>
    <p:handoutMasterId r:id="rId31"/>
  </p:handoutMasterIdLst>
  <p:sldIdLst>
    <p:sldId id="256" r:id="rId2"/>
    <p:sldId id="262" r:id="rId3"/>
    <p:sldId id="258" r:id="rId4"/>
    <p:sldId id="333" r:id="rId5"/>
    <p:sldId id="259" r:id="rId6"/>
    <p:sldId id="270" r:id="rId7"/>
    <p:sldId id="334" r:id="rId8"/>
    <p:sldId id="335" r:id="rId9"/>
    <p:sldId id="285" r:id="rId10"/>
    <p:sldId id="336" r:id="rId11"/>
    <p:sldId id="337" r:id="rId12"/>
    <p:sldId id="347" r:id="rId13"/>
    <p:sldId id="348" r:id="rId14"/>
    <p:sldId id="349" r:id="rId15"/>
    <p:sldId id="350" r:id="rId16"/>
    <p:sldId id="351" r:id="rId17"/>
    <p:sldId id="338" r:id="rId18"/>
    <p:sldId id="339" r:id="rId19"/>
    <p:sldId id="340" r:id="rId20"/>
    <p:sldId id="341" r:id="rId21"/>
    <p:sldId id="342" r:id="rId22"/>
    <p:sldId id="343" r:id="rId23"/>
    <p:sldId id="344" r:id="rId24"/>
    <p:sldId id="353" r:id="rId25"/>
    <p:sldId id="354" r:id="rId26"/>
    <p:sldId id="355" r:id="rId27"/>
    <p:sldId id="357" r:id="rId28"/>
    <p:sldId id="345"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1pPr>
    <a:lvl2pPr marL="4572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2pPr>
    <a:lvl3pPr marL="9144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3pPr>
    <a:lvl4pPr marL="13716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4pPr>
    <a:lvl5pPr marL="18288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5pPr>
    <a:lvl6pPr marL="2286000" algn="l" defTabSz="914400" rtl="0" eaLnBrk="1" latinLnBrk="0" hangingPunct="1">
      <a:defRPr kern="1200">
        <a:solidFill>
          <a:schemeClr val="tx1"/>
        </a:solidFill>
        <a:latin typeface="Arial" pitchFamily="34" charset="0"/>
        <a:ea typeface="宋体" pitchFamily="2" charset="-122"/>
        <a:cs typeface="Arial" pitchFamily="34" charset="0"/>
      </a:defRPr>
    </a:lvl6pPr>
    <a:lvl7pPr marL="2743200" algn="l" defTabSz="914400" rtl="0" eaLnBrk="1" latinLnBrk="0" hangingPunct="1">
      <a:defRPr kern="1200">
        <a:solidFill>
          <a:schemeClr val="tx1"/>
        </a:solidFill>
        <a:latin typeface="Arial" pitchFamily="34" charset="0"/>
        <a:ea typeface="宋体" pitchFamily="2" charset="-122"/>
        <a:cs typeface="Arial" pitchFamily="34" charset="0"/>
      </a:defRPr>
    </a:lvl7pPr>
    <a:lvl8pPr marL="3200400" algn="l" defTabSz="914400" rtl="0" eaLnBrk="1" latinLnBrk="0" hangingPunct="1">
      <a:defRPr kern="1200">
        <a:solidFill>
          <a:schemeClr val="tx1"/>
        </a:solidFill>
        <a:latin typeface="Arial" pitchFamily="34" charset="0"/>
        <a:ea typeface="宋体" pitchFamily="2" charset="-122"/>
        <a:cs typeface="Arial" pitchFamily="34" charset="0"/>
      </a:defRPr>
    </a:lvl8pPr>
    <a:lvl9pPr marL="3657600" algn="l" defTabSz="914400" rtl="0" eaLnBrk="1" latinLnBrk="0" hangingPunct="1">
      <a:defRPr kern="1200">
        <a:solidFill>
          <a:schemeClr val="tx1"/>
        </a:solidFill>
        <a:latin typeface="Arial" pitchFamily="34" charset="0"/>
        <a:ea typeface="宋体" pitchFamily="2" charset="-122"/>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57" autoAdjust="0"/>
  </p:normalViewPr>
  <p:slideViewPr>
    <p:cSldViewPr>
      <p:cViewPr varScale="1">
        <p:scale>
          <a:sx n="58" d="100"/>
          <a:sy n="58" d="100"/>
        </p:scale>
        <p:origin x="-162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5" name="Slide Number Placeholder 4"/>
          <p:cNvSpPr>
            <a:spLocks noGrp="1"/>
          </p:cNvSpPr>
          <p:nvPr>
            <p:ph type="sldNum" sz="quarter" idx="3"/>
          </p:nvPr>
        </p:nvSpPr>
        <p:spPr>
          <a:xfrm>
            <a:off x="6092825" y="0"/>
            <a:ext cx="765175"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D2A7CC9-E1BF-45E0-ABE8-831C80A0E251}" type="slidenum">
              <a:rPr lang="zh-CN" altLang="en-US"/>
              <a:pPr>
                <a:defRPr/>
              </a:pPr>
              <a:t>‹#›</a:t>
            </a:fld>
            <a:endParaRPr lang="zh-CN" altLang="en-US"/>
          </a:p>
        </p:txBody>
      </p:sp>
    </p:spTree>
    <p:extLst>
      <p:ext uri="{BB962C8B-B14F-4D97-AF65-F5344CB8AC3E}">
        <p14:creationId xmlns:p14="http://schemas.microsoft.com/office/powerpoint/2010/main" val="1562125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CBD92A18-82D4-4356-8A5A-D7A5EAA3D5AB}" type="datetimeFigureOut">
              <a:rPr lang="zh-CN" altLang="en-US"/>
              <a:pPr>
                <a:defRPr/>
              </a:pPr>
              <a:t>2018/3/7</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BD04DA81-2A0C-41D9-8078-B75C863811D0}" type="slidenum">
              <a:rPr lang="zh-CN" altLang="en-US"/>
              <a:pPr>
                <a:defRPr/>
              </a:pPr>
              <a:t>‹#›</a:t>
            </a:fld>
            <a:endParaRPr lang="zh-CN" altLang="en-US"/>
          </a:p>
        </p:txBody>
      </p:sp>
    </p:spTree>
    <p:extLst>
      <p:ext uri="{BB962C8B-B14F-4D97-AF65-F5344CB8AC3E}">
        <p14:creationId xmlns:p14="http://schemas.microsoft.com/office/powerpoint/2010/main" val="1119896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D04DA81-2A0C-41D9-8078-B75C863811D0}" type="slidenum">
              <a:rPr lang="zh-CN" altLang="en-US" smtClean="0"/>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BA181-D902-4090-AAD6-E6A18E016979}" type="slidenum">
              <a:rPr lang="en-US" altLang="zh-CN"/>
              <a:pPr/>
              <a:t>26</a:t>
            </a:fld>
            <a:endParaRPr lang="en-US" altLang="zh-CN"/>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zh-CN" altLang="en-US" dirty="0"/>
              <a:t>例子： </a:t>
            </a:r>
            <a:r>
              <a:rPr lang="en-US" altLang="zh-CN" sz="1500" dirty="0"/>
              <a:t>11-1.html </a:t>
            </a:r>
          </a:p>
          <a:p>
            <a:r>
              <a:rPr lang="en-US" altLang="zh-CN" dirty="0"/>
              <a:t>Content</a:t>
            </a:r>
            <a:r>
              <a:rPr lang="zh-CN" altLang="en-US" dirty="0"/>
              <a:t>里包含</a:t>
            </a:r>
            <a:r>
              <a:rPr lang="en-US" altLang="zh-CN" dirty="0"/>
              <a:t>blog</a:t>
            </a:r>
            <a:r>
              <a:rPr lang="zh-CN" altLang="en-US" dirty="0"/>
              <a:t>和</a:t>
            </a:r>
            <a:r>
              <a:rPr lang="en-US" altLang="zh-CN" dirty="0"/>
              <a:t>others</a:t>
            </a:r>
            <a:r>
              <a:rPr lang="zh-CN" altLang="en-US" dirty="0"/>
              <a:t>，</a:t>
            </a:r>
            <a:r>
              <a:rPr lang="en-US" altLang="zh-CN" dirty="0"/>
              <a:t>blog</a:t>
            </a:r>
            <a:r>
              <a:rPr lang="zh-CN" altLang="en-US" dirty="0"/>
              <a:t>包含</a:t>
            </a:r>
            <a:r>
              <a:rPr lang="en-US" altLang="zh-CN" dirty="0"/>
              <a:t>date</a:t>
            </a:r>
            <a:r>
              <a:rPr lang="zh-CN" altLang="en-US" dirty="0"/>
              <a:t>和</a:t>
            </a:r>
            <a:r>
              <a:rPr lang="en-US" altLang="zh-CN" dirty="0" err="1"/>
              <a:t>blogcontent</a:t>
            </a:r>
            <a:endParaRPr lang="en-US" altLang="zh-CN" dirty="0"/>
          </a:p>
          <a:p>
            <a:r>
              <a:rPr lang="en-US" altLang="zh-CN" dirty="0" err="1"/>
              <a:t>banner,content,links,footer</a:t>
            </a:r>
            <a:r>
              <a:rPr lang="zh-CN" altLang="en-US" dirty="0"/>
              <a:t>都在</a:t>
            </a:r>
            <a:r>
              <a:rPr lang="en-US" altLang="zh-CN" dirty="0"/>
              <a:t>container</a:t>
            </a:r>
            <a:r>
              <a:rPr lang="zh-CN" altLang="en-US" dirty="0"/>
              <a:t>中。</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6B555-10C5-4667-AED9-07EA9A035F77}" type="slidenum">
              <a:rPr lang="en-US" altLang="zh-CN"/>
              <a:pPr/>
              <a:t>27</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zh-CN" altLang="en-US" sz="1600"/>
              <a:t>例子：</a:t>
            </a:r>
            <a:r>
              <a:rPr lang="en-US" altLang="zh-CN" sz="1600"/>
              <a:t>10-3.html  10-8.html</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自定义版式">
    <p:spTree>
      <p:nvGrpSpPr>
        <p:cNvPr id="1" name=""/>
        <p:cNvGrpSpPr/>
        <p:nvPr/>
      </p:nvGrpSpPr>
      <p:grpSpPr>
        <a:xfrm>
          <a:off x="0" y="0"/>
          <a:ext cx="0" cy="0"/>
          <a:chOff x="0" y="0"/>
          <a:chExt cx="0" cy="0"/>
        </a:xfrm>
      </p:grpSpPr>
      <p:sp>
        <p:nvSpPr>
          <p:cNvPr id="3" name="Line 1026"/>
          <p:cNvSpPr>
            <a:spLocks noChangeShapeType="1"/>
          </p:cNvSpPr>
          <p:nvPr/>
        </p:nvSpPr>
        <p:spPr bwMode="auto">
          <a:xfrm flipV="1">
            <a:off x="2583736" y="344624"/>
            <a:ext cx="0" cy="633323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87" tIns="45094" rIns="90187" bIns="45094" anchor="ctr"/>
          <a:lstStyle/>
          <a:p>
            <a:endParaRPr lang="zh-CN" altLang="en-US"/>
          </a:p>
        </p:txBody>
      </p:sp>
      <p:sp>
        <p:nvSpPr>
          <p:cNvPr id="4" name="Rectangle 1027"/>
          <p:cNvSpPr>
            <a:spLocks noChangeArrowheads="1"/>
          </p:cNvSpPr>
          <p:nvPr/>
        </p:nvSpPr>
        <p:spPr bwMode="auto">
          <a:xfrm>
            <a:off x="4182977" y="6341066"/>
            <a:ext cx="1684150" cy="33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87" tIns="45094" rIns="90187" bIns="45094">
            <a:spAutoFit/>
          </a:bodyPr>
          <a:lstStyle/>
          <a:p>
            <a:r>
              <a:rPr lang="en-US" altLang="zh-CN" i="1" dirty="0">
                <a:solidFill>
                  <a:schemeClr val="bg1"/>
                </a:solidFill>
              </a:rPr>
              <a:t>CONFIDENTIAL</a:t>
            </a:r>
          </a:p>
        </p:txBody>
      </p:sp>
      <p:graphicFrame>
        <p:nvGraphicFramePr>
          <p:cNvPr id="7" name="Object 1033"/>
          <p:cNvGraphicFramePr>
            <a:graphicFrameLocks noChangeAspect="1"/>
          </p:cNvGraphicFramePr>
          <p:nvPr/>
        </p:nvGraphicFramePr>
        <p:xfrm>
          <a:off x="300573" y="1654191"/>
          <a:ext cx="1653152" cy="916385"/>
        </p:xfrm>
        <a:graphic>
          <a:graphicData uri="http://schemas.openxmlformats.org/presentationml/2006/ole">
            <mc:AlternateContent xmlns:mc="http://schemas.openxmlformats.org/markup-compatibility/2006">
              <mc:Choice xmlns:v="urn:schemas-microsoft-com:vml" Requires="v">
                <p:oleObj spid="_x0000_s2073" r:id="rId3" imgW="4466667" imgH="2514286" progId="Paint.Picture">
                  <p:embed/>
                </p:oleObj>
              </mc:Choice>
              <mc:Fallback>
                <p:oleObj r:id="rId3" imgW="4466667" imgH="25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73" y="1654191"/>
                        <a:ext cx="1653152" cy="91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052"/>
          <p:cNvSpPr txBox="1">
            <a:spLocks noChangeArrowheads="1"/>
          </p:cNvSpPr>
          <p:nvPr/>
        </p:nvSpPr>
        <p:spPr bwMode="auto">
          <a:xfrm>
            <a:off x="0" y="2572142"/>
            <a:ext cx="2583736" cy="107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87" tIns="45094" rIns="90187" bIns="45094">
            <a:spAutoFit/>
          </a:bodyPr>
          <a:lstStyle>
            <a:lvl1pPr>
              <a:defRPr sz="1600">
                <a:solidFill>
                  <a:schemeClr val="hlink"/>
                </a:solidFill>
                <a:latin typeface="Arial" pitchFamily="34" charset="0"/>
                <a:ea typeface="宋体" pitchFamily="2" charset="-122"/>
              </a:defRPr>
            </a:lvl1pPr>
            <a:lvl2pPr marL="742950" indent="-285750">
              <a:defRPr sz="1600">
                <a:solidFill>
                  <a:schemeClr val="hlink"/>
                </a:solidFill>
                <a:latin typeface="Arial" pitchFamily="34" charset="0"/>
                <a:ea typeface="宋体" pitchFamily="2" charset="-122"/>
              </a:defRPr>
            </a:lvl2pPr>
            <a:lvl3pPr marL="1143000" indent="-228600">
              <a:defRPr sz="1600">
                <a:solidFill>
                  <a:schemeClr val="hlink"/>
                </a:solidFill>
                <a:latin typeface="Arial" pitchFamily="34" charset="0"/>
                <a:ea typeface="宋体" pitchFamily="2" charset="-122"/>
              </a:defRPr>
            </a:lvl3pPr>
            <a:lvl4pPr marL="1600200" indent="-228600">
              <a:defRPr sz="1600">
                <a:solidFill>
                  <a:schemeClr val="hlink"/>
                </a:solidFill>
                <a:latin typeface="Arial" pitchFamily="34" charset="0"/>
                <a:ea typeface="宋体" pitchFamily="2" charset="-122"/>
              </a:defRPr>
            </a:lvl4pPr>
            <a:lvl5pPr marL="2057400" indent="-228600">
              <a:defRPr sz="1600">
                <a:solidFill>
                  <a:schemeClr val="hlink"/>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hlink"/>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hlink"/>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hlink"/>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hlink"/>
                </a:solidFill>
                <a:latin typeface="Arial" pitchFamily="34" charset="0"/>
                <a:ea typeface="宋体" pitchFamily="2" charset="-122"/>
              </a:defRPr>
            </a:lvl9pPr>
          </a:lstStyle>
          <a:p>
            <a:r>
              <a:rPr lang="en-US" altLang="zh-CN" b="1" dirty="0">
                <a:solidFill>
                  <a:srgbClr val="0000CC"/>
                </a:solidFill>
              </a:rPr>
              <a:t>www.ascenttech.com.cn</a:t>
            </a:r>
          </a:p>
          <a:p>
            <a:endParaRPr lang="zh-CN" altLang="en-US" b="1" dirty="0">
              <a:solidFill>
                <a:srgbClr val="0000CC"/>
              </a:solidFill>
            </a:endParaRPr>
          </a:p>
          <a:p>
            <a:endParaRPr lang="zh-CN" altLang="en-US" b="1" dirty="0">
              <a:solidFill>
                <a:srgbClr val="0000CC"/>
              </a:solidFill>
            </a:endParaRPr>
          </a:p>
          <a:p>
            <a:endParaRPr lang="zh-CN" altLang="en-US" b="1" dirty="0">
              <a:solidFill>
                <a:srgbClr val="0000CC"/>
              </a:solidFill>
            </a:endParaRPr>
          </a:p>
        </p:txBody>
      </p:sp>
    </p:spTree>
    <p:extLst>
      <p:ext uri="{BB962C8B-B14F-4D97-AF65-F5344CB8AC3E}">
        <p14:creationId xmlns:p14="http://schemas.microsoft.com/office/powerpoint/2010/main" val="381310625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481" y="4801227"/>
            <a:ext cx="5485460" cy="565495"/>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481" y="1226325"/>
            <a:ext cx="5485460" cy="3501278"/>
          </a:xfrm>
          <a:prstGeom prst="rect">
            <a:avLst/>
          </a:prstGeom>
        </p:spPr>
        <p:txBody>
          <a:bodyPr lIns="90187" tIns="45094" rIns="90187" bIns="45094"/>
          <a:lstStyle>
            <a:lvl1pPr marL="0" indent="0">
              <a:buNone/>
              <a:defRPr sz="3200"/>
            </a:lvl1pPr>
            <a:lvl2pPr marL="450936" indent="0">
              <a:buNone/>
              <a:defRPr sz="2800"/>
            </a:lvl2pPr>
            <a:lvl3pPr marL="901873" indent="0">
              <a:buNone/>
              <a:defRPr sz="2400"/>
            </a:lvl3pPr>
            <a:lvl4pPr marL="1352809" indent="0">
              <a:buNone/>
              <a:defRPr sz="2000"/>
            </a:lvl4pPr>
            <a:lvl5pPr marL="1803745" indent="0">
              <a:buNone/>
              <a:defRPr sz="2000"/>
            </a:lvl5pPr>
            <a:lvl6pPr marL="2254682" indent="0">
              <a:buNone/>
              <a:defRPr sz="2000"/>
            </a:lvl6pPr>
            <a:lvl7pPr marL="2705618" indent="0">
              <a:buNone/>
              <a:defRPr sz="2000"/>
            </a:lvl7pPr>
            <a:lvl8pPr marL="3156555" indent="0">
              <a:buNone/>
              <a:defRPr sz="2000"/>
            </a:lvl8pPr>
            <a:lvl9pPr marL="3607491"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481" y="5366722"/>
            <a:ext cx="5485460" cy="805165"/>
          </a:xfrm>
          <a:prstGeom prst="rect">
            <a:avLst/>
          </a:prstGeom>
        </p:spPr>
        <p:txBody>
          <a:bodyPr lIns="90187" tIns="45094" rIns="90187" bIns="45094"/>
          <a:lstStyle>
            <a:lvl1pPr marL="0" indent="0">
              <a:buNone/>
              <a:defRPr sz="1400"/>
            </a:lvl1pPr>
            <a:lvl2pPr marL="450936" indent="0">
              <a:buNone/>
              <a:defRPr sz="1200"/>
            </a:lvl2pPr>
            <a:lvl3pPr marL="901873" indent="0">
              <a:buNone/>
              <a:defRPr sz="1000"/>
            </a:lvl3pPr>
            <a:lvl4pPr marL="1352809" indent="0">
              <a:buNone/>
              <a:defRPr sz="900"/>
            </a:lvl4pPr>
            <a:lvl5pPr marL="1803745" indent="0">
              <a:buNone/>
              <a:defRPr sz="900"/>
            </a:lvl5pPr>
            <a:lvl6pPr marL="2254682" indent="0">
              <a:buNone/>
              <a:defRPr sz="900"/>
            </a:lvl6pPr>
            <a:lvl7pPr marL="2705618" indent="0">
              <a:buNone/>
              <a:defRPr sz="900"/>
            </a:lvl7pPr>
            <a:lvl8pPr marL="3156555" indent="0">
              <a:buNone/>
              <a:defRPr sz="900"/>
            </a:lvl8pPr>
            <a:lvl9pPr marL="3607491"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0345280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122" y="1600931"/>
            <a:ext cx="8229757" cy="4525529"/>
          </a:xfrm>
          <a:prstGeom prst="rect">
            <a:avLst/>
          </a:prstGeom>
        </p:spPr>
        <p:txBody>
          <a:bodyPr vert="eaVert" lIns="90187" tIns="45094" rIns="90187" bIns="45094"/>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616585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831" y="225572"/>
            <a:ext cx="2057048" cy="590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122" y="231568"/>
            <a:ext cx="6022422" cy="5894892"/>
          </a:xfrm>
          <a:prstGeom prst="rect">
            <a:avLst/>
          </a:prstGeom>
        </p:spPr>
        <p:txBody>
          <a:bodyPr vert="eaVert" lIns="90187" tIns="45094" rIns="90187" bIns="45094"/>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8775217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4" name="Rectangle 2"/>
          <p:cNvSpPr>
            <a:spLocks noGrp="1" noChangeArrowheads="1"/>
          </p:cNvSpPr>
          <p:nvPr>
            <p:ph type="title" hasCustomPrompt="1"/>
          </p:nvPr>
        </p:nvSpPr>
        <p:spPr>
          <a:xfrm>
            <a:off x="601146" y="225572"/>
            <a:ext cx="7916660" cy="687680"/>
          </a:xfrm>
        </p:spPr>
        <p:txBody>
          <a:bodyPr/>
          <a:lstStyle/>
          <a:p>
            <a:r>
              <a:rPr lang="en-US" altLang="zh-CN" dirty="0" smtClean="0"/>
              <a:t>Question &amp; Answer</a:t>
            </a:r>
            <a:endParaRPr lang="en-US" altLang="zh-CN" dirty="0" smtClean="0">
              <a:solidFill>
                <a:schemeClr val="tx1"/>
              </a:solidFill>
            </a:endParaRPr>
          </a:p>
        </p:txBody>
      </p:sp>
      <p:sp>
        <p:nvSpPr>
          <p:cNvPr id="5" name="WordArt 4"/>
          <p:cNvSpPr>
            <a:spLocks noChangeArrowheads="1" noChangeShapeType="1" noTextEdit="1"/>
          </p:cNvSpPr>
          <p:nvPr/>
        </p:nvSpPr>
        <p:spPr bwMode="auto">
          <a:xfrm>
            <a:off x="2479729" y="3458763"/>
            <a:ext cx="3935630" cy="1536706"/>
          </a:xfrm>
          <a:prstGeom prst="rect">
            <a:avLst/>
          </a:prstGeom>
        </p:spPr>
        <p:txBody>
          <a:bodyPr wrap="none" lIns="90187" tIns="45094" rIns="90187" bIns="45094" fromWordArt="1">
            <a:prstTxWarp prst="textCanDown">
              <a:avLst>
                <a:gd name="adj" fmla="val 33333"/>
              </a:avLst>
            </a:prstTxWarp>
          </a:bodyPr>
          <a:lstStyle/>
          <a:p>
            <a:pPr algn="ctr"/>
            <a:r>
              <a:rPr lang="en-US" altLang="zh-CN" sz="7100" b="1" kern="10" dirty="0">
                <a:ln w="9525">
                  <a:solidFill>
                    <a:schemeClr val="tx1"/>
                  </a:solidFill>
                  <a:round/>
                  <a:headEnd/>
                  <a:tailEnd/>
                </a:ln>
                <a:solidFill>
                  <a:srgbClr val="FF6600"/>
                </a:solidFill>
                <a:latin typeface="Times New Roman"/>
                <a:cs typeface="Times New Roman"/>
              </a:rPr>
              <a:t>Thank You!</a:t>
            </a:r>
            <a:endParaRPr lang="zh-CN" altLang="en-US" sz="7100" b="1" kern="10" dirty="0">
              <a:ln w="9525">
                <a:solidFill>
                  <a:schemeClr val="tx1"/>
                </a:solidFill>
                <a:round/>
                <a:headEnd/>
                <a:tailEnd/>
              </a:ln>
              <a:solidFill>
                <a:srgbClr val="FF6600"/>
              </a:solidFill>
              <a:latin typeface="Times New Roman"/>
              <a:cs typeface="Times New Roman"/>
            </a:endParaRPr>
          </a:p>
        </p:txBody>
      </p:sp>
      <p:graphicFrame>
        <p:nvGraphicFramePr>
          <p:cNvPr id="6" name="Object 5"/>
          <p:cNvGraphicFramePr>
            <a:graphicFrameLocks noChangeAspect="1"/>
          </p:cNvGraphicFramePr>
          <p:nvPr/>
        </p:nvGraphicFramePr>
        <p:xfrm>
          <a:off x="2930588" y="2180524"/>
          <a:ext cx="3314133" cy="1804572"/>
        </p:xfrm>
        <a:graphic>
          <a:graphicData uri="http://schemas.openxmlformats.org/presentationml/2006/ole">
            <mc:AlternateContent xmlns:mc="http://schemas.openxmlformats.org/markup-compatibility/2006">
              <mc:Choice xmlns:v="urn:schemas-microsoft-com:vml" Requires="v">
                <p:oleObj spid="_x0000_s3097" name="剪辑" r:id="rId3" imgW="5349875" imgH="2911475" progId="MS_ClipArt_Gallery.2">
                  <p:embed/>
                </p:oleObj>
              </mc:Choice>
              <mc:Fallback>
                <p:oleObj name="剪辑" r:id="rId3" imgW="5349875" imgH="29114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588" y="2180524"/>
                        <a:ext cx="3314133" cy="1804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752760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83" y="2130398"/>
            <a:ext cx="7772635" cy="146934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365" y="3886409"/>
            <a:ext cx="6401270" cy="1752878"/>
          </a:xfrm>
          <a:prstGeom prst="rect">
            <a:avLst/>
          </a:prstGeom>
        </p:spPr>
        <p:txBody>
          <a:bodyPr lIns="90187" tIns="45094" rIns="90187" bIns="45094"/>
          <a:lstStyle>
            <a:lvl1pPr marL="0" indent="0" algn="ctr">
              <a:buNone/>
              <a:defRPr/>
            </a:lvl1pPr>
            <a:lvl2pPr marL="450936" indent="0" algn="ctr">
              <a:buNone/>
              <a:defRPr/>
            </a:lvl2pPr>
            <a:lvl3pPr marL="901873" indent="0" algn="ctr">
              <a:buNone/>
              <a:defRPr/>
            </a:lvl3pPr>
            <a:lvl4pPr marL="1352809" indent="0" algn="ctr">
              <a:buNone/>
              <a:defRPr/>
            </a:lvl4pPr>
            <a:lvl5pPr marL="1803745" indent="0" algn="ctr">
              <a:buNone/>
              <a:defRPr/>
            </a:lvl5pPr>
            <a:lvl6pPr marL="2254682" indent="0" algn="ctr">
              <a:buNone/>
              <a:defRPr/>
            </a:lvl6pPr>
            <a:lvl7pPr marL="2705618" indent="0" algn="ctr">
              <a:buNone/>
              <a:defRPr/>
            </a:lvl7pPr>
            <a:lvl8pPr marL="3156555" indent="0" algn="ctr">
              <a:buNone/>
              <a:defRPr/>
            </a:lvl8pPr>
            <a:lvl9pPr marL="3607491"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5822493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122" y="1155271"/>
            <a:ext cx="8229757" cy="5115890"/>
          </a:xfrm>
          <a:prstGeom prst="rect">
            <a:avLst/>
          </a:prstGeom>
        </p:spPr>
        <p:txBody>
          <a:bodyPr lIns="90187" tIns="45094" rIns="90187" bIns="45094"/>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5333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1690" y="4406477"/>
            <a:ext cx="7772634" cy="1362828"/>
          </a:xfrm>
        </p:spPr>
        <p:txBody>
          <a:bodyPr anchor="t"/>
          <a:lstStyle>
            <a:lvl1pPr algn="l">
              <a:defRPr sz="39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1690" y="2907366"/>
            <a:ext cx="7772634" cy="1499111"/>
          </a:xfrm>
          <a:prstGeom prst="rect">
            <a:avLst/>
          </a:prstGeom>
        </p:spPr>
        <p:txBody>
          <a:bodyPr lIns="90187" tIns="45094" rIns="90187" bIns="45094" anchor="b"/>
          <a:lstStyle>
            <a:lvl1pPr marL="0" indent="0">
              <a:buNone/>
              <a:defRPr sz="2000"/>
            </a:lvl1pPr>
            <a:lvl2pPr marL="450936" indent="0">
              <a:buNone/>
              <a:defRPr sz="1800"/>
            </a:lvl2pPr>
            <a:lvl3pPr marL="901873" indent="0">
              <a:buNone/>
              <a:defRPr sz="1600"/>
            </a:lvl3pPr>
            <a:lvl4pPr marL="1352809" indent="0">
              <a:buNone/>
              <a:defRPr sz="1400"/>
            </a:lvl4pPr>
            <a:lvl5pPr marL="1803745" indent="0">
              <a:buNone/>
              <a:defRPr sz="1400"/>
            </a:lvl5pPr>
            <a:lvl6pPr marL="2254682" indent="0">
              <a:buNone/>
              <a:defRPr sz="1400"/>
            </a:lvl6pPr>
            <a:lvl7pPr marL="2705618" indent="0">
              <a:buNone/>
              <a:defRPr sz="1400"/>
            </a:lvl7pPr>
            <a:lvl8pPr marL="3156555" indent="0">
              <a:buNone/>
              <a:defRPr sz="1400"/>
            </a:lvl8pPr>
            <a:lvl9pPr marL="3607491"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70010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122" y="1600931"/>
            <a:ext cx="4038952" cy="4525529"/>
          </a:xfrm>
          <a:prstGeom prst="rect">
            <a:avLst/>
          </a:prstGeom>
        </p:spPr>
        <p:txBody>
          <a:bodyPr lIns="90187" tIns="45094" rIns="90187" bIns="4509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360" y="1600931"/>
            <a:ext cx="4040518" cy="4525529"/>
          </a:xfrm>
          <a:prstGeom prst="rect">
            <a:avLst/>
          </a:prstGeom>
        </p:spPr>
        <p:txBody>
          <a:bodyPr lIns="90187" tIns="45094" rIns="90187" bIns="4509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607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122" y="274133"/>
            <a:ext cx="8229757" cy="114352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22" y="1535139"/>
            <a:ext cx="4040518" cy="639119"/>
          </a:xfrm>
          <a:prstGeom prst="rect">
            <a:avLst/>
          </a:prstGeom>
        </p:spPr>
        <p:txBody>
          <a:bodyPr lIns="90187" tIns="45094" rIns="90187" bIns="45094" anchor="b"/>
          <a:lstStyle>
            <a:lvl1pPr marL="0" indent="0">
              <a:buNone/>
              <a:defRPr sz="2400" b="1"/>
            </a:lvl1pPr>
            <a:lvl2pPr marL="450936" indent="0">
              <a:buNone/>
              <a:defRPr sz="2000" b="1"/>
            </a:lvl2pPr>
            <a:lvl3pPr marL="901873" indent="0">
              <a:buNone/>
              <a:defRPr sz="1800" b="1"/>
            </a:lvl3pPr>
            <a:lvl4pPr marL="1352809" indent="0">
              <a:buNone/>
              <a:defRPr sz="1600" b="1"/>
            </a:lvl4pPr>
            <a:lvl5pPr marL="1803745" indent="0">
              <a:buNone/>
              <a:defRPr sz="1600" b="1"/>
            </a:lvl5pPr>
            <a:lvl6pPr marL="2254682" indent="0">
              <a:buNone/>
              <a:defRPr sz="1600" b="1"/>
            </a:lvl6pPr>
            <a:lvl7pPr marL="2705618" indent="0">
              <a:buNone/>
              <a:defRPr sz="1600" b="1"/>
            </a:lvl7pPr>
            <a:lvl8pPr marL="3156555" indent="0">
              <a:buNone/>
              <a:defRPr sz="1600" b="1"/>
            </a:lvl8pPr>
            <a:lvl9pPr marL="3607491"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122" y="2174259"/>
            <a:ext cx="4040518" cy="3952201"/>
          </a:xfrm>
          <a:prstGeom prst="rect">
            <a:avLst/>
          </a:prstGeom>
        </p:spPr>
        <p:txBody>
          <a:bodyPr lIns="90187" tIns="45094" rIns="90187" bIns="4509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796" y="1535139"/>
            <a:ext cx="4042083" cy="639119"/>
          </a:xfrm>
          <a:prstGeom prst="rect">
            <a:avLst/>
          </a:prstGeom>
        </p:spPr>
        <p:txBody>
          <a:bodyPr lIns="90187" tIns="45094" rIns="90187" bIns="45094" anchor="b"/>
          <a:lstStyle>
            <a:lvl1pPr marL="0" indent="0">
              <a:buNone/>
              <a:defRPr sz="2400" b="1"/>
            </a:lvl1pPr>
            <a:lvl2pPr marL="450936" indent="0">
              <a:buNone/>
              <a:defRPr sz="2000" b="1"/>
            </a:lvl2pPr>
            <a:lvl3pPr marL="901873" indent="0">
              <a:buNone/>
              <a:defRPr sz="1800" b="1"/>
            </a:lvl3pPr>
            <a:lvl4pPr marL="1352809" indent="0">
              <a:buNone/>
              <a:defRPr sz="1600" b="1"/>
            </a:lvl4pPr>
            <a:lvl5pPr marL="1803745" indent="0">
              <a:buNone/>
              <a:defRPr sz="1600" b="1"/>
            </a:lvl5pPr>
            <a:lvl6pPr marL="2254682" indent="0">
              <a:buNone/>
              <a:defRPr sz="1600" b="1"/>
            </a:lvl6pPr>
            <a:lvl7pPr marL="2705618" indent="0">
              <a:buNone/>
              <a:defRPr sz="1600" b="1"/>
            </a:lvl7pPr>
            <a:lvl8pPr marL="3156555" indent="0">
              <a:buNone/>
              <a:defRPr sz="1600" b="1"/>
            </a:lvl8pPr>
            <a:lvl9pPr marL="3607491"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4796" y="2174259"/>
            <a:ext cx="4042083" cy="3952201"/>
          </a:xfrm>
          <a:prstGeom prst="rect">
            <a:avLst/>
          </a:prstGeom>
        </p:spPr>
        <p:txBody>
          <a:bodyPr lIns="90187" tIns="45094" rIns="90187" bIns="4509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125151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2007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617607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3454" y="1155271"/>
            <a:ext cx="3008863" cy="1162320"/>
          </a:xfrm>
        </p:spPr>
        <p:txBody>
          <a:bodyPr/>
          <a:lstStyle>
            <a:lvl1pPr algn="l">
              <a:defRPr sz="2000" b="1"/>
            </a:lvl1pPr>
          </a:lstStyle>
          <a:p>
            <a:r>
              <a:rPr lang="zh-CN" altLang="en-US" dirty="0" smtClean="0"/>
              <a:t>单击此处编辑</a:t>
            </a:r>
            <a:r>
              <a:rPr lang="en-US" altLang="zh-CN" dirty="0" smtClean="0"/>
              <a:t/>
            </a:r>
            <a:br>
              <a:rPr lang="en-US" altLang="zh-CN" dirty="0" smtClean="0"/>
            </a:br>
            <a:r>
              <a:rPr lang="zh-CN" altLang="en-US" dirty="0" smtClean="0"/>
              <a:t>母版标题样式</a:t>
            </a:r>
            <a:endParaRPr lang="zh-CN" altLang="en-US" dirty="0"/>
          </a:p>
        </p:txBody>
      </p:sp>
      <p:sp>
        <p:nvSpPr>
          <p:cNvPr id="3" name="内容占位符 2"/>
          <p:cNvSpPr>
            <a:spLocks noGrp="1"/>
          </p:cNvSpPr>
          <p:nvPr>
            <p:ph idx="1"/>
          </p:nvPr>
        </p:nvSpPr>
        <p:spPr>
          <a:xfrm>
            <a:off x="3575568" y="1155271"/>
            <a:ext cx="5111310" cy="4971189"/>
          </a:xfrm>
          <a:prstGeom prst="rect">
            <a:avLst/>
          </a:prstGeom>
        </p:spPr>
        <p:txBody>
          <a:bodyPr lIns="90187" tIns="45094" rIns="90187" bIns="45094"/>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122" y="2434243"/>
            <a:ext cx="3008863" cy="3692217"/>
          </a:xfrm>
          <a:prstGeom prst="rect">
            <a:avLst/>
          </a:prstGeom>
        </p:spPr>
        <p:txBody>
          <a:bodyPr lIns="90187" tIns="45094" rIns="90187" bIns="45094"/>
          <a:lstStyle>
            <a:lvl1pPr marL="0" indent="0">
              <a:buNone/>
              <a:defRPr sz="1400"/>
            </a:lvl1pPr>
            <a:lvl2pPr marL="450936" indent="0">
              <a:buNone/>
              <a:defRPr sz="1200"/>
            </a:lvl2pPr>
            <a:lvl3pPr marL="901873" indent="0">
              <a:buNone/>
              <a:defRPr sz="1000"/>
            </a:lvl3pPr>
            <a:lvl4pPr marL="1352809" indent="0">
              <a:buNone/>
              <a:defRPr sz="900"/>
            </a:lvl4pPr>
            <a:lvl5pPr marL="1803745" indent="0">
              <a:buNone/>
              <a:defRPr sz="900"/>
            </a:lvl5pPr>
            <a:lvl6pPr marL="2254682" indent="0">
              <a:buNone/>
              <a:defRPr sz="900"/>
            </a:lvl6pPr>
            <a:lvl7pPr marL="2705618" indent="0">
              <a:buNone/>
              <a:defRPr sz="900"/>
            </a:lvl7pPr>
            <a:lvl8pPr marL="3156555" indent="0">
              <a:buNone/>
              <a:defRPr sz="900"/>
            </a:lvl8pPr>
            <a:lvl9pPr marL="3607491"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7206723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86113"/>
            <a:ext cx="9306810" cy="30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87" tIns="45094" rIns="90187" bIns="45094" anchor="ctr"/>
          <a:lstStyle/>
          <a:p>
            <a:endParaRPr lang="zh-CN" altLang="en-US"/>
          </a:p>
        </p:txBody>
      </p:sp>
      <p:sp>
        <p:nvSpPr>
          <p:cNvPr id="1027" name="Rectangle 3"/>
          <p:cNvSpPr>
            <a:spLocks noGrp="1" noChangeArrowheads="1"/>
          </p:cNvSpPr>
          <p:nvPr>
            <p:ph type="title"/>
          </p:nvPr>
        </p:nvSpPr>
        <p:spPr bwMode="auto">
          <a:xfrm>
            <a:off x="601146" y="225572"/>
            <a:ext cx="7916660" cy="68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vert="horz" wrap="square" lIns="90471" tIns="44442" rIns="90471" bIns="44442" numCol="1" anchor="b" anchorCtr="0" compatLnSpc="1">
            <a:prstTxWarp prst="textNoShape">
              <a:avLst/>
            </a:prstTxWarp>
          </a:bodyPr>
          <a:lstStyle/>
          <a:p>
            <a:pPr lvl="0"/>
            <a:r>
              <a:rPr lang="en-US" altLang="zh-CN" smtClean="0"/>
              <a:t>Title Holder</a:t>
            </a:r>
          </a:p>
        </p:txBody>
      </p:sp>
      <p:sp>
        <p:nvSpPr>
          <p:cNvPr id="1028" name="Line 7"/>
          <p:cNvSpPr>
            <a:spLocks noChangeShapeType="1"/>
          </p:cNvSpPr>
          <p:nvPr/>
        </p:nvSpPr>
        <p:spPr bwMode="auto">
          <a:xfrm>
            <a:off x="596450" y="990008"/>
            <a:ext cx="8013719" cy="1567"/>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87" tIns="45094" rIns="90187" bIns="45094" anchor="ctr"/>
          <a:lstStyle/>
          <a:p>
            <a:endParaRPr lang="zh-CN" altLang="en-US"/>
          </a:p>
        </p:txBody>
      </p:sp>
      <p:sp>
        <p:nvSpPr>
          <p:cNvPr id="1029" name="Rectangle 8"/>
          <p:cNvSpPr>
            <a:spLocks noChangeArrowheads="1"/>
          </p:cNvSpPr>
          <p:nvPr/>
        </p:nvSpPr>
        <p:spPr bwMode="auto">
          <a:xfrm>
            <a:off x="8278287" y="6409990"/>
            <a:ext cx="339803" cy="24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p>
            <a:pPr defTabSz="914399"/>
            <a:fld id="{B09F1797-E9CC-4B53-A690-0CEB8DFCDA48}" type="slidenum">
              <a:rPr lang="zh-CN" altLang="en-US" sz="1000">
                <a:solidFill>
                  <a:srgbClr val="CC00CC"/>
                </a:solidFill>
              </a:rPr>
              <a:pPr defTabSz="914399"/>
              <a:t>‹#›</a:t>
            </a:fld>
            <a:endParaRPr lang="en-US" altLang="zh-CN" sz="1000">
              <a:solidFill>
                <a:srgbClr val="CC00CC"/>
              </a:solidFill>
            </a:endParaRPr>
          </a:p>
        </p:txBody>
      </p:sp>
      <p:sp>
        <p:nvSpPr>
          <p:cNvPr id="1030" name="Text Box 11"/>
          <p:cNvSpPr txBox="1">
            <a:spLocks noChangeArrowheads="1"/>
          </p:cNvSpPr>
          <p:nvPr/>
        </p:nvSpPr>
        <p:spPr bwMode="auto">
          <a:xfrm>
            <a:off x="-225430" y="252202"/>
            <a:ext cx="3080875" cy="33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87" tIns="45094" rIns="90187" bIns="45094">
            <a:spAutoFit/>
          </a:bodyPr>
          <a:lstStyle>
            <a:lvl1pPr>
              <a:defRPr sz="1600">
                <a:solidFill>
                  <a:schemeClr val="hlink"/>
                </a:solidFill>
                <a:latin typeface="Arial" pitchFamily="34" charset="0"/>
                <a:ea typeface="宋体" pitchFamily="2" charset="-122"/>
              </a:defRPr>
            </a:lvl1pPr>
            <a:lvl2pPr marL="742950" indent="-285750">
              <a:defRPr sz="1600">
                <a:solidFill>
                  <a:schemeClr val="hlink"/>
                </a:solidFill>
                <a:latin typeface="Arial" pitchFamily="34" charset="0"/>
                <a:ea typeface="宋体" pitchFamily="2" charset="-122"/>
              </a:defRPr>
            </a:lvl2pPr>
            <a:lvl3pPr marL="1143000" indent="-228600">
              <a:defRPr sz="1600">
                <a:solidFill>
                  <a:schemeClr val="hlink"/>
                </a:solidFill>
                <a:latin typeface="Arial" pitchFamily="34" charset="0"/>
                <a:ea typeface="宋体" pitchFamily="2" charset="-122"/>
              </a:defRPr>
            </a:lvl3pPr>
            <a:lvl4pPr marL="1600200" indent="-228600">
              <a:defRPr sz="1600">
                <a:solidFill>
                  <a:schemeClr val="hlink"/>
                </a:solidFill>
                <a:latin typeface="Arial" pitchFamily="34" charset="0"/>
                <a:ea typeface="宋体" pitchFamily="2" charset="-122"/>
              </a:defRPr>
            </a:lvl4pPr>
            <a:lvl5pPr marL="2057400" indent="-228600">
              <a:defRPr sz="1600">
                <a:solidFill>
                  <a:schemeClr val="hlink"/>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hlink"/>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hlink"/>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hlink"/>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hlink"/>
                </a:solidFill>
                <a:latin typeface="Arial" pitchFamily="34" charset="0"/>
                <a:ea typeface="宋体" pitchFamily="2" charset="-122"/>
              </a:defRPr>
            </a:lvl9pPr>
          </a:lstStyle>
          <a:p>
            <a:pPr algn="r">
              <a:defRPr/>
            </a:pPr>
            <a:r>
              <a:rPr lang="en-US" altLang="zh-CN" b="1" i="1" smtClean="0">
                <a:solidFill>
                  <a:srgbClr val="CC00CC"/>
                </a:solidFill>
              </a:rPr>
              <a:t>                </a:t>
            </a:r>
          </a:p>
        </p:txBody>
      </p:sp>
      <p:sp>
        <p:nvSpPr>
          <p:cNvPr id="167958" name="Text Box 22"/>
          <p:cNvSpPr txBox="1">
            <a:spLocks noChangeArrowheads="1"/>
          </p:cNvSpPr>
          <p:nvPr/>
        </p:nvSpPr>
        <p:spPr bwMode="auto">
          <a:xfrm>
            <a:off x="5576258" y="6402159"/>
            <a:ext cx="2687939" cy="303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87" tIns="45094" rIns="90187" bIns="45094">
            <a:spAutoFit/>
          </a:bodyPr>
          <a:lstStyle/>
          <a:p>
            <a:pPr eaLnBrk="1" hangingPunct="1">
              <a:defRPr/>
            </a:pPr>
            <a:r>
              <a:rPr kumimoji="1" lang="zh-CN" altLang="en-US" sz="1400" b="1" dirty="0">
                <a:solidFill>
                  <a:srgbClr val="CC00CC"/>
                </a:solidFill>
                <a:effectLst>
                  <a:outerShdw blurRad="38100" dist="38100" dir="2700000" algn="tl">
                    <a:srgbClr val="C0C0C0"/>
                  </a:outerShdw>
                </a:effectLst>
                <a:latin typeface="Times New Roman" pitchFamily="18" charset="0"/>
              </a:rPr>
              <a:t>     </a:t>
            </a:r>
            <a:r>
              <a:rPr kumimoji="1" lang="zh-CN" altLang="en-US" sz="1400" b="1" i="1" dirty="0">
                <a:solidFill>
                  <a:srgbClr val="CC00CC"/>
                </a:solidFill>
                <a:effectLst>
                  <a:outerShdw blurRad="38100" dist="38100" dir="2700000" algn="tl">
                    <a:srgbClr val="C0C0C0"/>
                  </a:outerShdw>
                </a:effectLst>
                <a:latin typeface="Times New Roman" pitchFamily="18" charset="0"/>
              </a:rPr>
              <a:t>北京亚思晟 科技有限公司</a:t>
            </a:r>
          </a:p>
        </p:txBody>
      </p:sp>
      <p:sp>
        <p:nvSpPr>
          <p:cNvPr id="1032" name="Rectangle 26"/>
          <p:cNvSpPr>
            <a:spLocks noChangeArrowheads="1"/>
          </p:cNvSpPr>
          <p:nvPr/>
        </p:nvSpPr>
        <p:spPr bwMode="auto">
          <a:xfrm>
            <a:off x="4139143" y="3189330"/>
            <a:ext cx="9144000" cy="33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87" tIns="45094" rIns="90187" bIns="45094">
            <a:spAutoFit/>
          </a:bodyPr>
          <a:lstStyle/>
          <a:p>
            <a:endParaRPr lang="zh-CN" altLang="en-US"/>
          </a:p>
        </p:txBody>
      </p:sp>
      <p:graphicFrame>
        <p:nvGraphicFramePr>
          <p:cNvPr id="1033" name="Object 25"/>
          <p:cNvGraphicFramePr>
            <a:graphicFrameLocks noChangeAspect="1"/>
          </p:cNvGraphicFramePr>
          <p:nvPr/>
        </p:nvGraphicFramePr>
        <p:xfrm>
          <a:off x="1127149" y="225571"/>
          <a:ext cx="1277436" cy="708044"/>
        </p:xfrm>
        <a:graphic>
          <a:graphicData uri="http://schemas.openxmlformats.org/presentationml/2006/ole">
            <mc:AlternateContent xmlns:mc="http://schemas.openxmlformats.org/markup-compatibility/2006">
              <mc:Choice xmlns:v="urn:schemas-microsoft-com:vml" Requires="v">
                <p:oleObj spid="_x0000_s1049" r:id="rId16" imgW="4466667" imgH="2514286" progId="Paint.Picture">
                  <p:embed/>
                </p:oleObj>
              </mc:Choice>
              <mc:Fallback>
                <p:oleObj r:id="rId16" imgW="4466667" imgH="2514286" progId="Paint.Picture">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7149" y="225571"/>
                        <a:ext cx="1277436" cy="70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Lst>
  <p:hf hdr="0" dt="0"/>
  <p:txStyles>
    <p:titleStyle>
      <a:lvl1pPr algn="ctr" defTabSz="914399" rtl="0" eaLnBrk="1" fontAlgn="base" hangingPunct="1">
        <a:lnSpc>
          <a:spcPct val="87000"/>
        </a:lnSpc>
        <a:spcBef>
          <a:spcPct val="0"/>
        </a:spcBef>
        <a:spcAft>
          <a:spcPct val="0"/>
        </a:spcAft>
        <a:defRPr sz="2400" b="1">
          <a:solidFill>
            <a:schemeClr val="tx2"/>
          </a:solidFill>
          <a:latin typeface="+mj-lt"/>
          <a:ea typeface="+mj-ea"/>
          <a:cs typeface="+mj-cs"/>
        </a:defRPr>
      </a:lvl1pPr>
      <a:lvl2pPr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2pPr>
      <a:lvl3pPr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3pPr>
      <a:lvl4pPr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4pPr>
      <a:lvl5pPr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5pPr>
      <a:lvl6pPr marL="450936"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6pPr>
      <a:lvl7pPr marL="901873"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7pPr>
      <a:lvl8pPr marL="1352809"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8pPr>
      <a:lvl9pPr marL="1803745"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9pPr>
    </p:titleStyle>
    <p:bodyStyle>
      <a:lvl1pPr marL="338202" indent="-338202" algn="l" defTabSz="914399" rtl="0" eaLnBrk="1" fontAlgn="base" hangingPunct="1">
        <a:lnSpc>
          <a:spcPts val="1800"/>
        </a:lnSpc>
        <a:spcBef>
          <a:spcPts val="1196"/>
        </a:spcBef>
        <a:spcAft>
          <a:spcPts val="395"/>
        </a:spcAft>
        <a:buClr>
          <a:srgbClr val="FFCC66"/>
        </a:buClr>
        <a:defRPr b="1">
          <a:solidFill>
            <a:schemeClr val="bg1"/>
          </a:solidFill>
          <a:latin typeface="+mn-lt"/>
          <a:ea typeface="+mn-ea"/>
          <a:cs typeface="+mn-cs"/>
        </a:defRPr>
      </a:lvl1pPr>
      <a:lvl2pPr marL="507303" indent="-278704" algn="l" defTabSz="914399" rtl="0" eaLnBrk="1" fontAlgn="base" hangingPunct="1">
        <a:lnSpc>
          <a:spcPts val="1800"/>
        </a:lnSpc>
        <a:spcBef>
          <a:spcPts val="197"/>
        </a:spcBef>
        <a:spcAft>
          <a:spcPts val="395"/>
        </a:spcAft>
        <a:buClr>
          <a:schemeClr val="tx2"/>
        </a:buClr>
        <a:buSzPct val="80000"/>
        <a:buFont typeface="Monotype Sorts" charset="2"/>
        <a:buChar char="u"/>
        <a:defRPr sz="1600">
          <a:solidFill>
            <a:schemeClr val="tx1"/>
          </a:solidFill>
          <a:latin typeface="+mn-lt"/>
          <a:ea typeface="+mn-ea"/>
        </a:defRPr>
      </a:lvl2pPr>
      <a:lvl3pPr marL="1028699" indent="-286533" algn="l" defTabSz="914399" rtl="0" eaLnBrk="1" fontAlgn="base" hangingPunct="1">
        <a:lnSpc>
          <a:spcPts val="1800"/>
        </a:lnSpc>
        <a:spcBef>
          <a:spcPts val="197"/>
        </a:spcBef>
        <a:spcAft>
          <a:spcPts val="395"/>
        </a:spcAft>
        <a:buClr>
          <a:schemeClr val="tx2"/>
        </a:buClr>
        <a:buChar char="–"/>
        <a:defRPr sz="1600">
          <a:solidFill>
            <a:schemeClr val="tx1"/>
          </a:solidFill>
          <a:latin typeface="+mn-lt"/>
          <a:ea typeface="+mn-ea"/>
        </a:defRPr>
      </a:lvl3pPr>
      <a:lvl4pPr marL="1371598" indent="-228600" algn="l" defTabSz="914399" rtl="0" eaLnBrk="1" fontAlgn="base" hangingPunct="1">
        <a:lnSpc>
          <a:spcPts val="1800"/>
        </a:lnSpc>
        <a:spcBef>
          <a:spcPts val="197"/>
        </a:spcBef>
        <a:spcAft>
          <a:spcPts val="395"/>
        </a:spcAft>
        <a:buClr>
          <a:schemeClr val="tx2"/>
        </a:buClr>
        <a:buChar char="•"/>
        <a:defRPr sz="1600">
          <a:solidFill>
            <a:schemeClr val="tx1"/>
          </a:solidFill>
          <a:latin typeface="+mn-lt"/>
          <a:ea typeface="+mn-ea"/>
        </a:defRPr>
      </a:lvl4pPr>
      <a:lvl5pPr marL="1714498" indent="-228600" algn="l" defTabSz="914399" rtl="0" eaLnBrk="1" fontAlgn="base" hangingPunct="1">
        <a:spcBef>
          <a:spcPct val="50000"/>
        </a:spcBef>
        <a:spcAft>
          <a:spcPct val="50000"/>
        </a:spcAft>
        <a:buClr>
          <a:srgbClr val="FFCC66"/>
        </a:buClr>
        <a:defRPr sz="2200">
          <a:solidFill>
            <a:srgbClr val="FFFFFF"/>
          </a:solidFill>
          <a:latin typeface="+mn-lt"/>
          <a:ea typeface="+mn-ea"/>
        </a:defRPr>
      </a:lvl5pPr>
      <a:lvl6pPr marL="2165434" indent="-228600" algn="l" defTabSz="914399" rtl="0" eaLnBrk="1" fontAlgn="base" hangingPunct="1">
        <a:spcBef>
          <a:spcPct val="50000"/>
        </a:spcBef>
        <a:spcAft>
          <a:spcPct val="50000"/>
        </a:spcAft>
        <a:buClr>
          <a:srgbClr val="FFCC66"/>
        </a:buClr>
        <a:defRPr sz="2200">
          <a:solidFill>
            <a:srgbClr val="FFFFFF"/>
          </a:solidFill>
          <a:latin typeface="+mn-lt"/>
          <a:ea typeface="+mn-ea"/>
        </a:defRPr>
      </a:lvl6pPr>
      <a:lvl7pPr marL="2616371" indent="-228600" algn="l" defTabSz="914399" rtl="0" eaLnBrk="1" fontAlgn="base" hangingPunct="1">
        <a:spcBef>
          <a:spcPct val="50000"/>
        </a:spcBef>
        <a:spcAft>
          <a:spcPct val="50000"/>
        </a:spcAft>
        <a:buClr>
          <a:srgbClr val="FFCC66"/>
        </a:buClr>
        <a:defRPr sz="2200">
          <a:solidFill>
            <a:srgbClr val="FFFFFF"/>
          </a:solidFill>
          <a:latin typeface="+mn-lt"/>
          <a:ea typeface="+mn-ea"/>
        </a:defRPr>
      </a:lvl7pPr>
      <a:lvl8pPr marL="3067307" indent="-228600" algn="l" defTabSz="914399" rtl="0" eaLnBrk="1" fontAlgn="base" hangingPunct="1">
        <a:spcBef>
          <a:spcPct val="50000"/>
        </a:spcBef>
        <a:spcAft>
          <a:spcPct val="50000"/>
        </a:spcAft>
        <a:buClr>
          <a:srgbClr val="FFCC66"/>
        </a:buClr>
        <a:defRPr sz="2200">
          <a:solidFill>
            <a:srgbClr val="FFFFFF"/>
          </a:solidFill>
          <a:latin typeface="+mn-lt"/>
          <a:ea typeface="+mn-ea"/>
        </a:defRPr>
      </a:lvl8pPr>
      <a:lvl9pPr marL="3518244" indent="-228600" algn="l" defTabSz="914399" rtl="0" eaLnBrk="1" fontAlgn="base" hangingPunct="1">
        <a:spcBef>
          <a:spcPct val="50000"/>
        </a:spcBef>
        <a:spcAft>
          <a:spcPct val="50000"/>
        </a:spcAft>
        <a:buClr>
          <a:srgbClr val="FFCC66"/>
        </a:buClr>
        <a:defRPr sz="2200">
          <a:solidFill>
            <a:srgbClr val="FFFFFF"/>
          </a:solidFill>
          <a:latin typeface="+mn-lt"/>
          <a:ea typeface="+mn-ea"/>
        </a:defRPr>
      </a:lvl9pPr>
    </p:bodyStyle>
    <p:otherStyle>
      <a:defPPr>
        <a:defRPr lang="zh-CN"/>
      </a:defPPr>
      <a:lvl1pPr marL="0" algn="l" defTabSz="901873" rtl="0" eaLnBrk="1" latinLnBrk="0" hangingPunct="1">
        <a:defRPr sz="1800" kern="1200">
          <a:solidFill>
            <a:schemeClr val="tx1"/>
          </a:solidFill>
          <a:latin typeface="+mn-lt"/>
          <a:ea typeface="+mn-ea"/>
          <a:cs typeface="+mn-cs"/>
        </a:defRPr>
      </a:lvl1pPr>
      <a:lvl2pPr marL="450936" algn="l" defTabSz="901873" rtl="0" eaLnBrk="1" latinLnBrk="0" hangingPunct="1">
        <a:defRPr sz="1800" kern="1200">
          <a:solidFill>
            <a:schemeClr val="tx1"/>
          </a:solidFill>
          <a:latin typeface="+mn-lt"/>
          <a:ea typeface="+mn-ea"/>
          <a:cs typeface="+mn-cs"/>
        </a:defRPr>
      </a:lvl2pPr>
      <a:lvl3pPr marL="901873" algn="l" defTabSz="901873" rtl="0" eaLnBrk="1" latinLnBrk="0" hangingPunct="1">
        <a:defRPr sz="1800" kern="1200">
          <a:solidFill>
            <a:schemeClr val="tx1"/>
          </a:solidFill>
          <a:latin typeface="+mn-lt"/>
          <a:ea typeface="+mn-ea"/>
          <a:cs typeface="+mn-cs"/>
        </a:defRPr>
      </a:lvl3pPr>
      <a:lvl4pPr marL="1352809" algn="l" defTabSz="901873" rtl="0" eaLnBrk="1" latinLnBrk="0" hangingPunct="1">
        <a:defRPr sz="1800" kern="1200">
          <a:solidFill>
            <a:schemeClr val="tx1"/>
          </a:solidFill>
          <a:latin typeface="+mn-lt"/>
          <a:ea typeface="+mn-ea"/>
          <a:cs typeface="+mn-cs"/>
        </a:defRPr>
      </a:lvl4pPr>
      <a:lvl5pPr marL="1803745" algn="l" defTabSz="901873" rtl="0" eaLnBrk="1" latinLnBrk="0" hangingPunct="1">
        <a:defRPr sz="1800" kern="1200">
          <a:solidFill>
            <a:schemeClr val="tx1"/>
          </a:solidFill>
          <a:latin typeface="+mn-lt"/>
          <a:ea typeface="+mn-ea"/>
          <a:cs typeface="+mn-cs"/>
        </a:defRPr>
      </a:lvl5pPr>
      <a:lvl6pPr marL="2254682" algn="l" defTabSz="901873" rtl="0" eaLnBrk="1" latinLnBrk="0" hangingPunct="1">
        <a:defRPr sz="1800" kern="1200">
          <a:solidFill>
            <a:schemeClr val="tx1"/>
          </a:solidFill>
          <a:latin typeface="+mn-lt"/>
          <a:ea typeface="+mn-ea"/>
          <a:cs typeface="+mn-cs"/>
        </a:defRPr>
      </a:lvl6pPr>
      <a:lvl7pPr marL="2705618" algn="l" defTabSz="901873" rtl="0" eaLnBrk="1" latinLnBrk="0" hangingPunct="1">
        <a:defRPr sz="1800" kern="1200">
          <a:solidFill>
            <a:schemeClr val="tx1"/>
          </a:solidFill>
          <a:latin typeface="+mn-lt"/>
          <a:ea typeface="+mn-ea"/>
          <a:cs typeface="+mn-cs"/>
        </a:defRPr>
      </a:lvl7pPr>
      <a:lvl8pPr marL="3156555" algn="l" defTabSz="901873" rtl="0" eaLnBrk="1" latinLnBrk="0" hangingPunct="1">
        <a:defRPr sz="1800" kern="1200">
          <a:solidFill>
            <a:schemeClr val="tx1"/>
          </a:solidFill>
          <a:latin typeface="+mn-lt"/>
          <a:ea typeface="+mn-ea"/>
          <a:cs typeface="+mn-cs"/>
        </a:defRPr>
      </a:lvl8pPr>
      <a:lvl9pPr marL="3607491" algn="l" defTabSz="9018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34917;&#20805;1&#65306;%20&#34920;&#21333;.pp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www.kumquat.com/"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mk:@MSITStore:C:\Documents%20and%20Settings\zl\&#26700;&#38754;\&#25945;&#26448;\css\css\css\css\css.chm::/color-background/color.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idx="4294967295"/>
          </p:nvPr>
        </p:nvSpPr>
        <p:spPr>
          <a:xfrm>
            <a:off x="3124200" y="2438400"/>
            <a:ext cx="5334000" cy="1143000"/>
          </a:xfrm>
        </p:spPr>
        <p:txBody>
          <a:bodyPr/>
          <a:lstStyle/>
          <a:p>
            <a:pPr marL="838200" indent="-838200" algn="ctr" eaLnBrk="1" hangingPunct="1"/>
            <a:r>
              <a:rPr lang="zh-CN" altLang="en-US" sz="4000" dirty="0" smtClean="0">
                <a:solidFill>
                  <a:schemeClr val="bg1"/>
                </a:solidFill>
              </a:rPr>
              <a:t>第三章 </a:t>
            </a:r>
            <a:r>
              <a:rPr lang="en-US" altLang="zh-CN" sz="4000" dirty="0" smtClean="0">
                <a:solidFill>
                  <a:schemeClr val="bg1"/>
                </a:solidFill>
              </a:rPr>
              <a:t>HTML</a:t>
            </a:r>
            <a:r>
              <a:rPr lang="zh-CN" altLang="en-US" sz="3200" b="1" dirty="0"/>
              <a:t/>
            </a:r>
            <a:br>
              <a:rPr lang="zh-CN" altLang="en-US" sz="3200" b="1" dirty="0"/>
            </a:br>
            <a:endParaRPr lang="zh-CN" alt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838200" y="1143000"/>
            <a:ext cx="7772400" cy="4114800"/>
          </a:xfrm>
          <a:prstGeom prst="rect">
            <a:avLst/>
          </a:prstGeom>
        </p:spPr>
        <p:txBody>
          <a:bodyPr/>
          <a:lstStyle/>
          <a:p>
            <a:pPr marL="266700" indent="-266700" eaLnBrk="0" hangingPunct="0">
              <a:spcBef>
                <a:spcPct val="20000"/>
              </a:spcBef>
              <a:buClr>
                <a:schemeClr val="hlink"/>
              </a:buClr>
              <a:buFont typeface="Wingdings" pitchFamily="2" charset="2"/>
              <a:buChar char="l"/>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表单（</a:t>
            </a:r>
            <a:r>
              <a:rPr lang="zh-CN" altLang="en-US" sz="2400" b="1" kern="0" dirty="0">
                <a:solidFill>
                  <a:srgbClr val="9E001B"/>
                </a:solidFill>
                <a:latin typeface="Arial"/>
                <a:ea typeface="宋体"/>
                <a:hlinkClick r:id="rId2" action="ppaction://hlinkpres?slideindex=1&amp;slidetitle="/>
              </a:rPr>
              <a:t>补充“表单”</a:t>
            </a:r>
            <a:r>
              <a:rPr lang="zh-CN" altLang="en-US" sz="2400" b="1" kern="0" dirty="0" smtClean="0">
                <a:solidFill>
                  <a:srgbClr val="9E001B"/>
                </a:solidFill>
                <a:latin typeface="Arial"/>
                <a:ea typeface="宋体"/>
                <a:hlinkClick r:id="rId2" action="ppaction://hlinkpres?slideindex=1&amp;slidetitle="/>
              </a:rPr>
              <a:t>内容</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p>
          <a:p>
            <a:pPr marL="542925" marR="0" lvl="1" indent="-276225"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表单是一个包含表单元素的区域。表单元素允许用户在表单中（比如：文本域、下拉列表、单选框、复选框等等）输入信息，然后服务器端可以获得用户输入的数据。</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sz="2800" b="1" dirty="0"/>
              <a:t>3.3 </a:t>
            </a:r>
            <a:r>
              <a:rPr lang="zh-CN" altLang="en-US" sz="2800" b="1" dirty="0"/>
              <a:t>超链接</a:t>
            </a:r>
          </a:p>
        </p:txBody>
      </p:sp>
      <p:sp>
        <p:nvSpPr>
          <p:cNvPr id="6" name="Rectangle 3"/>
          <p:cNvSpPr txBox="1">
            <a:spLocks noChangeArrowheads="1"/>
          </p:cNvSpPr>
          <p:nvPr/>
        </p:nvSpPr>
        <p:spPr>
          <a:xfrm>
            <a:off x="838200" y="1066800"/>
            <a:ext cx="7772400" cy="4114800"/>
          </a:xfrm>
          <a:prstGeom prst="rect">
            <a:avLst/>
          </a:prstGeom>
        </p:spPr>
        <p:txBody>
          <a:bodyPr/>
          <a:lstStyle/>
          <a:p>
            <a:pPr marL="266700" marR="0" lvl="0" indent="-266700" algn="l" defTabSz="914400" rtl="0" eaLnBrk="0" fontAlgn="base" latinLnBrk="0" hangingPunct="0">
              <a:lnSpc>
                <a:spcPct val="130000"/>
              </a:lnSpc>
              <a:spcBef>
                <a:spcPct val="20000"/>
              </a:spcBef>
              <a:spcAft>
                <a:spcPct val="0"/>
              </a:spcAft>
              <a:buClr>
                <a:schemeClr val="hlink"/>
              </a:buClr>
              <a:buSzTx/>
              <a:buFont typeface="Wingdings" pitchFamily="2" charset="2"/>
              <a:buChar char="l"/>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web</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上的网页都是互相连接的，通过超链接可以链接到其他页面，这里的超链接就是具有链接能力的文字或者图片。 </a:t>
            </a: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 </a:t>
            </a:r>
            <a:r>
              <a:rPr kumimoji="0" lang="en-US" altLang="zh-CN" sz="24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href</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链接地址” </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target=”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超链接窗口打开方式”</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&gt;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超链接名称</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&lt;/A&gt;</a:t>
            </a: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 </a:t>
            </a:r>
            <a:r>
              <a:rPr kumimoji="0" lang="en-US" altLang="zh-CN" sz="24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href</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="http://www.ascenttech.com.cn/ruanjianjishufuwu.htm" target="_blank" &gt;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软件技术服务</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&lt;/a&gt;</a:t>
            </a:r>
            <a:endParaRPr kumimoji="0" lang="zh-CN" altLang="en-US" sz="24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609600" y="1143000"/>
            <a:ext cx="8077200" cy="4573560"/>
          </a:xfrm>
          <a:prstGeom prst="rect">
            <a:avLst/>
          </a:prstGeom>
        </p:spPr>
        <p:txBody>
          <a:bodyPr wrap="square">
            <a:spAutoFit/>
          </a:bodyPr>
          <a:lstStyle/>
          <a:p>
            <a:pPr>
              <a:lnSpc>
                <a:spcPct val="80000"/>
              </a:lnSpc>
              <a:buFont typeface="Wingdings" pitchFamily="2" charset="2"/>
              <a:buNone/>
            </a:pPr>
            <a:r>
              <a:rPr lang="en-US" altLang="zh-CN" sz="2800" dirty="0"/>
              <a:t>&lt;A&gt;</a:t>
            </a:r>
            <a:r>
              <a:rPr lang="zh-CN" altLang="en-US" sz="2800" dirty="0"/>
              <a:t>标记的常用属性：</a:t>
            </a:r>
          </a:p>
          <a:p>
            <a:pPr>
              <a:lnSpc>
                <a:spcPct val="80000"/>
              </a:lnSpc>
            </a:pPr>
            <a:r>
              <a:rPr lang="en-US" altLang="zh-CN" sz="2800" dirty="0"/>
              <a:t>HREF</a:t>
            </a:r>
            <a:r>
              <a:rPr lang="zh-CN" altLang="en-US" sz="2800" dirty="0"/>
              <a:t>：该属性是必选项，用于指定超链接的目标</a:t>
            </a:r>
            <a:r>
              <a:rPr lang="en-US" altLang="zh-CN" sz="2800" dirty="0"/>
              <a:t>URL</a:t>
            </a:r>
            <a:r>
              <a:rPr lang="zh-CN" altLang="en-US" sz="2800" dirty="0"/>
              <a:t>。</a:t>
            </a:r>
          </a:p>
          <a:p>
            <a:pPr>
              <a:lnSpc>
                <a:spcPct val="80000"/>
              </a:lnSpc>
            </a:pPr>
            <a:r>
              <a:rPr lang="en-US" altLang="zh-CN" sz="2800" dirty="0"/>
              <a:t>TARGET</a:t>
            </a:r>
            <a:r>
              <a:rPr lang="zh-CN" altLang="en-US" sz="2800" dirty="0"/>
              <a:t>：该属性是可选项，用于指定一个窗口或框架的名称，目标文档将在该窗口或框架中打开。 </a:t>
            </a:r>
          </a:p>
          <a:p>
            <a:pPr>
              <a:lnSpc>
                <a:spcPct val="80000"/>
              </a:lnSpc>
              <a:buFont typeface="Wingdings" pitchFamily="2" charset="2"/>
              <a:buNone/>
            </a:pPr>
            <a:r>
              <a:rPr lang="zh-CN" altLang="en-US" sz="2800" dirty="0"/>
              <a:t>	</a:t>
            </a:r>
            <a:r>
              <a:rPr lang="zh-CN" altLang="en-US" sz="2800" dirty="0">
                <a:latin typeface="Arial"/>
              </a:rPr>
              <a:t>“</a:t>
            </a:r>
            <a:r>
              <a:rPr lang="en-US" altLang="zh-CN" sz="2800" dirty="0"/>
              <a:t>_blank</a:t>
            </a:r>
            <a:r>
              <a:rPr lang="en-US" altLang="zh-CN" sz="2800" dirty="0">
                <a:latin typeface="Arial"/>
              </a:rPr>
              <a:t>”</a:t>
            </a:r>
            <a:r>
              <a:rPr lang="zh-CN" altLang="en-US" sz="2800" dirty="0"/>
              <a:t>指定将链接的目标文件加载到未命名的新浏览器窗口中；</a:t>
            </a:r>
          </a:p>
          <a:p>
            <a:pPr>
              <a:lnSpc>
                <a:spcPct val="80000"/>
              </a:lnSpc>
              <a:buFont typeface="Wingdings" pitchFamily="2" charset="2"/>
              <a:buNone/>
            </a:pPr>
            <a:r>
              <a:rPr lang="zh-CN" altLang="en-US" sz="2800" dirty="0"/>
              <a:t>	</a:t>
            </a:r>
            <a:r>
              <a:rPr lang="zh-CN" altLang="en-US" sz="2800" dirty="0">
                <a:latin typeface="Arial"/>
              </a:rPr>
              <a:t>“</a:t>
            </a:r>
            <a:r>
              <a:rPr lang="en-US" altLang="zh-CN" sz="2800" dirty="0"/>
              <a:t>_parent</a:t>
            </a:r>
            <a:r>
              <a:rPr lang="en-US" altLang="zh-CN" sz="2800" dirty="0">
                <a:latin typeface="Arial"/>
              </a:rPr>
              <a:t>”</a:t>
            </a:r>
            <a:r>
              <a:rPr lang="zh-CN" altLang="en-US" sz="2800" dirty="0"/>
              <a:t>指定将链接的目标文件加载到包含链接的父框架页或窗口中；</a:t>
            </a:r>
          </a:p>
          <a:p>
            <a:pPr>
              <a:lnSpc>
                <a:spcPct val="80000"/>
              </a:lnSpc>
              <a:buFont typeface="Wingdings" pitchFamily="2" charset="2"/>
              <a:buNone/>
            </a:pPr>
            <a:r>
              <a:rPr lang="zh-CN" altLang="en-US" sz="2800" dirty="0"/>
              <a:t>	用</a:t>
            </a:r>
            <a:r>
              <a:rPr lang="zh-CN" altLang="en-US" sz="2800" dirty="0">
                <a:latin typeface="Arial"/>
              </a:rPr>
              <a:t>“</a:t>
            </a:r>
            <a:r>
              <a:rPr lang="en-US" altLang="zh-CN" sz="2800" dirty="0"/>
              <a:t>_self</a:t>
            </a:r>
            <a:r>
              <a:rPr lang="en-US" altLang="zh-CN" sz="2800" dirty="0">
                <a:latin typeface="Arial"/>
              </a:rPr>
              <a:t>”</a:t>
            </a:r>
            <a:r>
              <a:rPr lang="zh-CN" altLang="en-US" sz="2800" dirty="0"/>
              <a:t>指定将链接的目标文件加载到链接所在的同一框架或窗口中；</a:t>
            </a:r>
          </a:p>
          <a:p>
            <a:pPr>
              <a:lnSpc>
                <a:spcPct val="80000"/>
              </a:lnSpc>
              <a:buFont typeface="Wingdings" pitchFamily="2" charset="2"/>
              <a:buNone/>
            </a:pPr>
            <a:r>
              <a:rPr lang="zh-CN" altLang="en-US" sz="2800" dirty="0"/>
              <a:t>	用</a:t>
            </a:r>
            <a:r>
              <a:rPr lang="zh-CN" altLang="en-US" sz="2800" dirty="0">
                <a:latin typeface="Arial"/>
              </a:rPr>
              <a:t>“</a:t>
            </a:r>
            <a:r>
              <a:rPr lang="en-US" altLang="zh-CN" sz="2800" dirty="0"/>
              <a:t>_top</a:t>
            </a:r>
            <a:r>
              <a:rPr lang="en-US" altLang="zh-CN" sz="2800" dirty="0">
                <a:latin typeface="Arial"/>
              </a:rPr>
              <a:t>”</a:t>
            </a:r>
            <a:r>
              <a:rPr lang="zh-CN" altLang="en-US" sz="2800" dirty="0"/>
              <a:t>指定将链接的目标文件加载到整个浏览器窗口中，并由此删除所有框架。</a:t>
            </a:r>
          </a:p>
        </p:txBody>
      </p:sp>
    </p:spTree>
    <p:extLst>
      <p:ext uri="{BB962C8B-B14F-4D97-AF65-F5344CB8AC3E}">
        <p14:creationId xmlns:p14="http://schemas.microsoft.com/office/powerpoint/2010/main" val="2522474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11188" y="1136650"/>
            <a:ext cx="8229600" cy="5721350"/>
          </a:xfrm>
        </p:spPr>
        <p:txBody>
          <a:bodyPr/>
          <a:lstStyle/>
          <a:p>
            <a:pPr marL="609600" indent="-609600">
              <a:lnSpc>
                <a:spcPct val="80000"/>
              </a:lnSpc>
              <a:spcBef>
                <a:spcPct val="0"/>
              </a:spcBef>
              <a:spcAft>
                <a:spcPct val="0"/>
              </a:spcAft>
              <a:buFont typeface="Wingdings" pitchFamily="2" charset="2"/>
              <a:buNone/>
            </a:pPr>
            <a:r>
              <a:rPr lang="en-US" altLang="zh-CN" sz="2800" b="0" kern="1200" dirty="0" smtClean="0">
                <a:solidFill>
                  <a:schemeClr val="tx1"/>
                </a:solidFill>
                <a:latin typeface="Arial" pitchFamily="34" charset="0"/>
                <a:ea typeface="宋体" pitchFamily="2" charset="-122"/>
                <a:cs typeface="Arial" pitchFamily="34" charset="0"/>
              </a:rPr>
              <a:t>URL</a:t>
            </a:r>
            <a:endParaRPr lang="en-US" altLang="zh-CN" sz="2800" b="0" kern="1200" dirty="0">
              <a:solidFill>
                <a:schemeClr val="tx1"/>
              </a:solidFill>
              <a:latin typeface="Arial" pitchFamily="34" charset="0"/>
              <a:ea typeface="宋体" pitchFamily="2" charset="-122"/>
              <a:cs typeface="Arial" pitchFamily="34" charset="0"/>
            </a:endParaRPr>
          </a:p>
          <a:p>
            <a:pPr marL="609600" indent="-609600">
              <a:lnSpc>
                <a:spcPct val="80000"/>
              </a:lnSpc>
              <a:spcBef>
                <a:spcPct val="0"/>
              </a:spcBef>
              <a:spcAft>
                <a:spcPct val="0"/>
              </a:spcAft>
              <a:buFont typeface="Wingdings" pitchFamily="2" charset="2"/>
              <a:buNone/>
            </a:pPr>
            <a:r>
              <a:rPr lang="en-US" altLang="zh-CN" sz="2800" b="0" kern="1200" dirty="0">
                <a:solidFill>
                  <a:schemeClr val="tx1"/>
                </a:solidFill>
                <a:latin typeface="Arial" pitchFamily="34" charset="0"/>
                <a:ea typeface="宋体" pitchFamily="2" charset="-122"/>
                <a:cs typeface="Arial" pitchFamily="34" charset="0"/>
              </a:rPr>
              <a:t>	</a:t>
            </a:r>
            <a:r>
              <a:rPr lang="zh-CN" altLang="en-US" sz="2800" b="0" kern="1200" dirty="0">
                <a:solidFill>
                  <a:schemeClr val="tx1"/>
                </a:solidFill>
                <a:latin typeface="Arial" pitchFamily="34" charset="0"/>
                <a:ea typeface="宋体" pitchFamily="2" charset="-122"/>
                <a:cs typeface="Arial" pitchFamily="34" charset="0"/>
              </a:rPr>
              <a:t>统一资源定位，可以代表</a:t>
            </a:r>
            <a:r>
              <a:rPr lang="en-US" altLang="zh-CN" sz="2800" b="0" kern="1200" dirty="0">
                <a:solidFill>
                  <a:schemeClr val="tx1"/>
                </a:solidFill>
                <a:latin typeface="Arial" pitchFamily="34" charset="0"/>
                <a:ea typeface="宋体" pitchFamily="2" charset="-122"/>
                <a:cs typeface="Arial" pitchFamily="34" charset="0"/>
              </a:rPr>
              <a:t>Internet</a:t>
            </a:r>
            <a:r>
              <a:rPr lang="zh-CN" altLang="en-US" sz="2800" b="0" kern="1200" dirty="0">
                <a:solidFill>
                  <a:schemeClr val="tx1"/>
                </a:solidFill>
                <a:latin typeface="Arial" pitchFamily="34" charset="0"/>
                <a:ea typeface="宋体" pitchFamily="2" charset="-122"/>
                <a:cs typeface="Arial" pitchFamily="34" charset="0"/>
              </a:rPr>
              <a:t>网上几乎所要的资源。两种书写</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a:t>
            </a:r>
          </a:p>
          <a:p>
            <a:pPr marL="609600" indent="-609600">
              <a:lnSpc>
                <a:spcPct val="80000"/>
              </a:lnSpc>
              <a:spcBef>
                <a:spcPct val="0"/>
              </a:spcBef>
              <a:spcAft>
                <a:spcPct val="0"/>
              </a:spcAft>
            </a:pPr>
            <a:r>
              <a:rPr lang="zh-CN" altLang="en-US" sz="2800" b="0" kern="1200" dirty="0">
                <a:solidFill>
                  <a:schemeClr val="tx1"/>
                </a:solidFill>
                <a:latin typeface="Arial" pitchFamily="34" charset="0"/>
                <a:ea typeface="宋体" pitchFamily="2" charset="-122"/>
                <a:cs typeface="Arial" pitchFamily="34" charset="0"/>
              </a:rPr>
              <a:t>	绝对</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：它给出目标文件的完整</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地址，包括传输协议在内。如果要链接的文件位于外部服务器上，则必须使用绝对路径。</a:t>
            </a:r>
          </a:p>
          <a:p>
            <a:pPr marL="609600" indent="-609600"/>
            <a:endParaRPr lang="en-US" altLang="zh-CN" dirty="0"/>
          </a:p>
        </p:txBody>
      </p:sp>
    </p:spTree>
    <p:extLst>
      <p:ext uri="{BB962C8B-B14F-4D97-AF65-F5344CB8AC3E}">
        <p14:creationId xmlns:p14="http://schemas.microsoft.com/office/powerpoint/2010/main" val="208061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1042988" y="1844675"/>
            <a:ext cx="7700962" cy="4791075"/>
          </a:xfrm>
        </p:spPr>
        <p:txBody>
          <a:bodyPr/>
          <a:lstStyle/>
          <a:p>
            <a:pPr marL="457200" indent="-457200">
              <a:lnSpc>
                <a:spcPct val="80000"/>
              </a:lnSpc>
              <a:spcBef>
                <a:spcPct val="0"/>
              </a:spcBef>
              <a:spcAft>
                <a:spcPct val="0"/>
              </a:spcAft>
              <a:buFont typeface="Wingdings" pitchFamily="2" charset="2"/>
              <a:buChar char="l"/>
            </a:pPr>
            <a:r>
              <a:rPr lang="zh-CN" altLang="en-US" sz="2800" b="0" kern="1200" dirty="0">
                <a:solidFill>
                  <a:schemeClr val="tx1"/>
                </a:solidFill>
                <a:latin typeface="Arial" pitchFamily="34" charset="0"/>
                <a:ea typeface="宋体" pitchFamily="2" charset="-122"/>
                <a:cs typeface="Arial" pitchFamily="34" charset="0"/>
              </a:rPr>
              <a:t>相对</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：简单的文档地址，系统会自动与“基本地址”合并成一个完整的文档地址。</a:t>
            </a:r>
          </a:p>
          <a:p>
            <a:pPr>
              <a:lnSpc>
                <a:spcPct val="80000"/>
              </a:lnSpc>
              <a:spcBef>
                <a:spcPct val="0"/>
              </a:spcBef>
              <a:spcAft>
                <a:spcPct val="0"/>
              </a:spcAft>
            </a:pPr>
            <a:endParaRPr lang="en-US" altLang="zh-CN" sz="2800" b="0" kern="1200" dirty="0" smtClean="0">
              <a:solidFill>
                <a:schemeClr val="tx1"/>
              </a:solidFill>
              <a:latin typeface="Arial" pitchFamily="34" charset="0"/>
              <a:ea typeface="宋体" pitchFamily="2" charset="-122"/>
              <a:cs typeface="Arial" pitchFamily="34" charset="0"/>
            </a:endParaRPr>
          </a:p>
          <a:p>
            <a:pPr marL="457200" indent="-457200">
              <a:lnSpc>
                <a:spcPct val="80000"/>
              </a:lnSpc>
              <a:spcBef>
                <a:spcPct val="0"/>
              </a:spcBef>
              <a:spcAft>
                <a:spcPct val="0"/>
              </a:spcAft>
              <a:buFont typeface="Wingdings" pitchFamily="2" charset="2"/>
              <a:buChar char="l"/>
            </a:pPr>
            <a:r>
              <a:rPr lang="zh-CN" altLang="en-US" sz="2800" b="0" kern="1200" dirty="0">
                <a:solidFill>
                  <a:schemeClr val="tx1"/>
                </a:solidFill>
                <a:latin typeface="Arial" pitchFamily="34" charset="0"/>
                <a:ea typeface="宋体" pitchFamily="2" charset="-122"/>
                <a:cs typeface="Arial" pitchFamily="34" charset="0"/>
              </a:rPr>
              <a:t>基本</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一般是包含相对</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的文档的</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也可能是</a:t>
            </a:r>
            <a:r>
              <a:rPr lang="en-US" altLang="zh-CN" sz="2800" b="0" kern="1200" dirty="0">
                <a:solidFill>
                  <a:schemeClr val="tx1"/>
                </a:solidFill>
                <a:latin typeface="Arial" pitchFamily="34" charset="0"/>
                <a:ea typeface="宋体" pitchFamily="2" charset="-122"/>
                <a:cs typeface="Arial" pitchFamily="34" charset="0"/>
              </a:rPr>
              <a:t>&lt;base&gt; </a:t>
            </a:r>
            <a:r>
              <a:rPr lang="zh-CN" altLang="en-US" sz="2800" b="0" kern="1200" dirty="0">
                <a:solidFill>
                  <a:schemeClr val="tx1"/>
                </a:solidFill>
                <a:latin typeface="Arial" pitchFamily="34" charset="0"/>
                <a:ea typeface="宋体" pitchFamily="2" charset="-122"/>
                <a:cs typeface="Arial" pitchFamily="34" charset="0"/>
              </a:rPr>
              <a:t>标签中指定的其他文档的</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smtClean="0">
                <a:solidFill>
                  <a:schemeClr val="tx1"/>
                </a:solidFill>
                <a:latin typeface="Arial" pitchFamily="34" charset="0"/>
                <a:ea typeface="宋体" pitchFamily="2" charset="-122"/>
                <a:cs typeface="Arial" pitchFamily="34" charset="0"/>
              </a:rPr>
              <a:t>。</a:t>
            </a:r>
            <a:endParaRPr lang="en-US" altLang="zh-CN" sz="2800" b="0" kern="1200" dirty="0" smtClean="0">
              <a:solidFill>
                <a:schemeClr val="tx1"/>
              </a:solidFill>
              <a:latin typeface="Arial" pitchFamily="34" charset="0"/>
              <a:ea typeface="宋体" pitchFamily="2" charset="-122"/>
              <a:cs typeface="Arial" pitchFamily="34" charset="0"/>
            </a:endParaRPr>
          </a:p>
          <a:p>
            <a:pPr marL="457200" indent="-457200">
              <a:lnSpc>
                <a:spcPct val="80000"/>
              </a:lnSpc>
              <a:spcBef>
                <a:spcPct val="0"/>
              </a:spcBef>
              <a:spcAft>
                <a:spcPct val="0"/>
              </a:spcAft>
              <a:buFont typeface="Wingdings" pitchFamily="2" charset="2"/>
              <a:buChar char="l"/>
            </a:pPr>
            <a:endParaRPr lang="zh-CN" altLang="en-US" sz="2800" b="0" kern="1200" dirty="0">
              <a:solidFill>
                <a:schemeClr val="tx1"/>
              </a:solidFill>
              <a:latin typeface="Arial" pitchFamily="34" charset="0"/>
              <a:ea typeface="宋体" pitchFamily="2" charset="-122"/>
              <a:cs typeface="Arial" pitchFamily="34" charset="0"/>
            </a:endParaRPr>
          </a:p>
          <a:p>
            <a:pPr>
              <a:lnSpc>
                <a:spcPct val="80000"/>
              </a:lnSpc>
              <a:spcBef>
                <a:spcPct val="0"/>
              </a:spcBef>
              <a:spcAft>
                <a:spcPct val="0"/>
              </a:spcAft>
              <a:buFont typeface="Wingdings" pitchFamily="2" charset="2"/>
              <a:buNone/>
            </a:pPr>
            <a:r>
              <a:rPr lang="zh-CN" altLang="en-US" sz="2800" b="0" kern="1200" dirty="0">
                <a:solidFill>
                  <a:schemeClr val="tx1"/>
                </a:solidFill>
                <a:latin typeface="Arial" pitchFamily="34" charset="0"/>
                <a:ea typeface="宋体" pitchFamily="2" charset="-122"/>
                <a:cs typeface="Arial" pitchFamily="34" charset="0"/>
              </a:rPr>
              <a:t>	如：基本</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为：</a:t>
            </a:r>
            <a:r>
              <a:rPr lang="en-US" altLang="zh-CN" sz="2800" b="0" kern="1200" dirty="0">
                <a:solidFill>
                  <a:schemeClr val="tx1"/>
                </a:solidFill>
                <a:latin typeface="Arial" pitchFamily="34" charset="0"/>
                <a:ea typeface="宋体" pitchFamily="2" charset="-122"/>
                <a:cs typeface="Arial" pitchFamily="34" charset="0"/>
                <a:hlinkClick r:id="rId2"/>
              </a:rPr>
              <a:t>http://www.kumquat.com/</a:t>
            </a:r>
            <a:endParaRPr lang="en-US" altLang="zh-CN" sz="2800" b="0" kern="1200" dirty="0">
              <a:solidFill>
                <a:schemeClr val="tx1"/>
              </a:solidFill>
              <a:latin typeface="Arial" pitchFamily="34" charset="0"/>
              <a:ea typeface="宋体" pitchFamily="2" charset="-122"/>
              <a:cs typeface="Arial" pitchFamily="34" charset="0"/>
            </a:endParaRPr>
          </a:p>
          <a:p>
            <a:pPr>
              <a:lnSpc>
                <a:spcPct val="80000"/>
              </a:lnSpc>
              <a:spcBef>
                <a:spcPct val="0"/>
              </a:spcBef>
              <a:spcAft>
                <a:spcPct val="0"/>
              </a:spcAft>
              <a:buFont typeface="Wingdings" pitchFamily="2" charset="2"/>
              <a:buNone/>
            </a:pPr>
            <a:r>
              <a:rPr lang="en-US" altLang="zh-CN" sz="2800" b="0" kern="1200" dirty="0">
                <a:solidFill>
                  <a:schemeClr val="tx1"/>
                </a:solidFill>
                <a:latin typeface="Arial" pitchFamily="34" charset="0"/>
                <a:ea typeface="宋体" pitchFamily="2" charset="-122"/>
                <a:cs typeface="Arial" pitchFamily="34" charset="0"/>
              </a:rPr>
              <a:t>       	</a:t>
            </a:r>
            <a:r>
              <a:rPr lang="zh-CN" altLang="en-US" sz="2800" b="0" kern="1200" dirty="0">
                <a:solidFill>
                  <a:schemeClr val="tx1"/>
                </a:solidFill>
                <a:latin typeface="Arial" pitchFamily="34" charset="0"/>
                <a:ea typeface="宋体" pitchFamily="2" charset="-122"/>
                <a:cs typeface="Arial" pitchFamily="34" charset="0"/>
              </a:rPr>
              <a:t>相对</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为：</a:t>
            </a:r>
            <a:r>
              <a:rPr lang="en-US" altLang="zh-CN" sz="2800" b="0" kern="1200" dirty="0" smtClean="0">
                <a:solidFill>
                  <a:schemeClr val="tx1"/>
                </a:solidFill>
                <a:latin typeface="Arial" pitchFamily="34" charset="0"/>
                <a:ea typeface="宋体" pitchFamily="2" charset="-122"/>
                <a:cs typeface="Arial" pitchFamily="34" charset="0"/>
              </a:rPr>
              <a:t>another-doc.html</a:t>
            </a:r>
          </a:p>
          <a:p>
            <a:pPr>
              <a:lnSpc>
                <a:spcPct val="80000"/>
              </a:lnSpc>
              <a:spcBef>
                <a:spcPct val="0"/>
              </a:spcBef>
              <a:spcAft>
                <a:spcPct val="0"/>
              </a:spcAft>
              <a:buFont typeface="Wingdings" pitchFamily="2" charset="2"/>
              <a:buNone/>
            </a:pPr>
            <a:endParaRPr lang="en-US" altLang="zh-CN" sz="2800" b="0" kern="1200" dirty="0">
              <a:solidFill>
                <a:schemeClr val="tx1"/>
              </a:solidFill>
              <a:latin typeface="Arial" pitchFamily="34" charset="0"/>
              <a:ea typeface="宋体" pitchFamily="2" charset="-122"/>
              <a:cs typeface="Arial" pitchFamily="34" charset="0"/>
            </a:endParaRPr>
          </a:p>
          <a:p>
            <a:pPr>
              <a:lnSpc>
                <a:spcPct val="80000"/>
              </a:lnSpc>
              <a:spcBef>
                <a:spcPct val="0"/>
              </a:spcBef>
              <a:spcAft>
                <a:spcPct val="0"/>
              </a:spcAft>
              <a:buFont typeface="Wingdings" pitchFamily="2" charset="2"/>
              <a:buNone/>
            </a:pPr>
            <a:r>
              <a:rPr lang="en-US" altLang="zh-CN" sz="2800" b="0" kern="1200" dirty="0">
                <a:solidFill>
                  <a:schemeClr val="tx1"/>
                </a:solidFill>
                <a:latin typeface="Arial" pitchFamily="34" charset="0"/>
                <a:ea typeface="宋体" pitchFamily="2" charset="-122"/>
                <a:cs typeface="Arial" pitchFamily="34" charset="0"/>
              </a:rPr>
              <a:t>	</a:t>
            </a:r>
            <a:r>
              <a:rPr lang="zh-CN" altLang="en-US" sz="2800" b="0" kern="1200" dirty="0">
                <a:solidFill>
                  <a:schemeClr val="tx1"/>
                </a:solidFill>
                <a:latin typeface="Arial" pitchFamily="34" charset="0"/>
                <a:ea typeface="宋体" pitchFamily="2" charset="-122"/>
                <a:cs typeface="Arial" pitchFamily="34" charset="0"/>
              </a:rPr>
              <a:t>组合成绝对</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为：</a:t>
            </a:r>
            <a:r>
              <a:rPr lang="en-US" altLang="zh-CN" sz="2800" b="0" kern="1200" dirty="0">
                <a:solidFill>
                  <a:schemeClr val="tx1"/>
                </a:solidFill>
                <a:latin typeface="Arial" pitchFamily="34" charset="0"/>
                <a:ea typeface="宋体" pitchFamily="2" charset="-122"/>
                <a:cs typeface="Arial" pitchFamily="34" charset="0"/>
                <a:hlinkClick r:id="rId2"/>
              </a:rPr>
              <a:t>http://www.kumquat.com/</a:t>
            </a:r>
            <a:r>
              <a:rPr lang="en-US" altLang="zh-CN" sz="2800" b="0" kern="1200" dirty="0">
                <a:solidFill>
                  <a:schemeClr val="tx1"/>
                </a:solidFill>
                <a:latin typeface="Arial" pitchFamily="34" charset="0"/>
                <a:ea typeface="宋体" pitchFamily="2" charset="-122"/>
                <a:cs typeface="Arial" pitchFamily="34" charset="0"/>
              </a:rPr>
              <a:t> another-doc.html</a:t>
            </a:r>
          </a:p>
          <a:p>
            <a:endParaRPr lang="en-US" altLang="zh-CN" sz="2800" dirty="0"/>
          </a:p>
        </p:txBody>
      </p:sp>
    </p:spTree>
    <p:extLst>
      <p:ext uri="{BB962C8B-B14F-4D97-AF65-F5344CB8AC3E}">
        <p14:creationId xmlns:p14="http://schemas.microsoft.com/office/powerpoint/2010/main" val="151901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914400" y="1524000"/>
            <a:ext cx="7772400" cy="5656263"/>
          </a:xfrm>
        </p:spPr>
        <p:txBody>
          <a:bodyPr/>
          <a:lstStyle/>
          <a:p>
            <a:r>
              <a:rPr lang="en-US" altLang="zh-CN" sz="2800" b="0" dirty="0"/>
              <a:t>&lt;HTML&gt; </a:t>
            </a:r>
          </a:p>
          <a:p>
            <a:r>
              <a:rPr lang="en-US" altLang="zh-CN" sz="2800" b="0" dirty="0"/>
              <a:t>&lt;HEAD&gt;</a:t>
            </a:r>
          </a:p>
          <a:p>
            <a:r>
              <a:rPr lang="en-US" altLang="zh-CN" sz="2800" b="0" dirty="0"/>
              <a:t> &lt;BASE HREF=" http://www.kumquat.com/ "/&gt; </a:t>
            </a:r>
          </a:p>
          <a:p>
            <a:r>
              <a:rPr lang="en-US" altLang="zh-CN" sz="2800" b="0" dirty="0"/>
              <a:t>&lt;/HEAD&gt;</a:t>
            </a:r>
          </a:p>
          <a:p>
            <a:r>
              <a:rPr lang="en-US" altLang="zh-CN" sz="2800" b="0" dirty="0"/>
              <a:t> &lt;BODY&gt; </a:t>
            </a:r>
          </a:p>
          <a:p>
            <a:r>
              <a:rPr lang="en-US" altLang="zh-CN" sz="2800" b="0" dirty="0"/>
              <a:t>Click &lt;A HREF</a:t>
            </a:r>
            <a:r>
              <a:rPr lang="en-US" altLang="zh-CN" sz="2800" b="0" dirty="0" smtClean="0"/>
              <a:t>=“product/products.html”&gt;</a:t>
            </a:r>
            <a:r>
              <a:rPr lang="en-US" altLang="zh-CN" sz="2800" b="0" dirty="0"/>
              <a:t>here&lt;/A&gt; to </a:t>
            </a:r>
            <a:r>
              <a:rPr lang="zh-CN" altLang="en-US" sz="2800" b="0" dirty="0" smtClean="0"/>
              <a:t>产品页面</a:t>
            </a:r>
            <a:r>
              <a:rPr lang="en-US" altLang="zh-CN" sz="2800" b="0" dirty="0" smtClean="0"/>
              <a:t>. </a:t>
            </a:r>
          </a:p>
          <a:p>
            <a:r>
              <a:rPr lang="en-US" altLang="zh-CN" sz="2800" b="0" dirty="0" smtClean="0"/>
              <a:t>&lt;/</a:t>
            </a:r>
            <a:r>
              <a:rPr lang="en-US" altLang="zh-CN" sz="2800" b="0" dirty="0"/>
              <a:t>BODY&gt; </a:t>
            </a:r>
            <a:endParaRPr lang="en-US" altLang="zh-CN" sz="2800" b="0" dirty="0" smtClean="0"/>
          </a:p>
          <a:p>
            <a:r>
              <a:rPr lang="en-US" altLang="zh-CN" sz="2800" b="0" dirty="0" smtClean="0"/>
              <a:t>&lt;/</a:t>
            </a:r>
            <a:r>
              <a:rPr lang="en-US" altLang="zh-CN" sz="2800" b="0" dirty="0"/>
              <a:t>HTML&gt; </a:t>
            </a:r>
            <a:endParaRPr lang="en-US" altLang="zh-CN" sz="2800" b="0" dirty="0" smtClean="0"/>
          </a:p>
          <a:p>
            <a:r>
              <a:rPr lang="zh-CN" altLang="en-US" sz="2800" b="0" dirty="0" smtClean="0"/>
              <a:t>从</a:t>
            </a:r>
            <a:r>
              <a:rPr lang="en-US" altLang="zh-CN" sz="2800" b="0" dirty="0" smtClean="0"/>
              <a:t>produts.html</a:t>
            </a:r>
            <a:r>
              <a:rPr lang="zh-CN" altLang="en-US" sz="2800" b="0" dirty="0" smtClean="0"/>
              <a:t>返回到首页的</a:t>
            </a:r>
            <a:r>
              <a:rPr lang="en-US" altLang="zh-CN" sz="2800" b="0" dirty="0" err="1" smtClean="0"/>
              <a:t>href</a:t>
            </a:r>
            <a:r>
              <a:rPr lang="en-US" altLang="zh-CN" sz="2800" b="0" dirty="0" smtClean="0"/>
              <a:t>=“../index.html”</a:t>
            </a:r>
            <a:endParaRPr lang="en-US" altLang="zh-CN" sz="2800" b="0" dirty="0"/>
          </a:p>
        </p:txBody>
      </p:sp>
    </p:spTree>
    <p:extLst>
      <p:ext uri="{BB962C8B-B14F-4D97-AF65-F5344CB8AC3E}">
        <p14:creationId xmlns:p14="http://schemas.microsoft.com/office/powerpoint/2010/main" val="305047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457200" y="1143000"/>
            <a:ext cx="8153400" cy="5257800"/>
          </a:xfrm>
        </p:spPr>
        <p:txBody>
          <a:bodyPr/>
          <a:lstStyle/>
          <a:p>
            <a:pPr>
              <a:lnSpc>
                <a:spcPct val="80000"/>
              </a:lnSpc>
              <a:spcBef>
                <a:spcPct val="0"/>
              </a:spcBef>
              <a:spcAft>
                <a:spcPct val="0"/>
              </a:spcAft>
              <a:buFont typeface="Wingdings" pitchFamily="2" charset="2"/>
              <a:buNone/>
            </a:pPr>
            <a:r>
              <a:rPr lang="zh-CN" altLang="en-US" sz="2800" b="0" kern="1200" dirty="0">
                <a:solidFill>
                  <a:schemeClr val="tx1"/>
                </a:solidFill>
                <a:latin typeface="Arial" pitchFamily="34" charset="0"/>
                <a:ea typeface="宋体" pitchFamily="2" charset="-122"/>
                <a:cs typeface="Arial" pitchFamily="34" charset="0"/>
              </a:rPr>
              <a:t>一般网站设计者会把各种文档的子目录和主页放在同一个目录下。</a:t>
            </a:r>
          </a:p>
          <a:p>
            <a:pPr>
              <a:lnSpc>
                <a:spcPct val="80000"/>
              </a:lnSpc>
              <a:spcBef>
                <a:spcPct val="0"/>
              </a:spcBef>
              <a:spcAft>
                <a:spcPct val="0"/>
              </a:spcAft>
              <a:buFont typeface="Wingdings" pitchFamily="2" charset="2"/>
              <a:buNone/>
            </a:pPr>
            <a:endParaRPr lang="zh-CN" altLang="en-US" sz="2800" b="0" kern="1200" dirty="0">
              <a:solidFill>
                <a:schemeClr val="tx1"/>
              </a:solidFill>
              <a:latin typeface="Arial" pitchFamily="34" charset="0"/>
              <a:ea typeface="宋体" pitchFamily="2" charset="-122"/>
              <a:cs typeface="Arial" pitchFamily="34" charset="0"/>
            </a:endParaRPr>
          </a:p>
          <a:p>
            <a:pPr>
              <a:lnSpc>
                <a:spcPct val="80000"/>
              </a:lnSpc>
              <a:spcBef>
                <a:spcPct val="0"/>
              </a:spcBef>
              <a:spcAft>
                <a:spcPct val="0"/>
              </a:spcAft>
              <a:buFont typeface="Wingdings" pitchFamily="2" charset="2"/>
              <a:buNone/>
            </a:pPr>
            <a:endParaRPr lang="en-US" altLang="zh-CN" sz="2800" b="0" kern="1200" dirty="0">
              <a:solidFill>
                <a:schemeClr val="tx1"/>
              </a:solidFill>
              <a:latin typeface="Arial" pitchFamily="34" charset="0"/>
              <a:ea typeface="宋体" pitchFamily="2" charset="-122"/>
              <a:cs typeface="Arial" pitchFamily="34" charset="0"/>
            </a:endParaRPr>
          </a:p>
          <a:p>
            <a:pPr>
              <a:lnSpc>
                <a:spcPct val="80000"/>
              </a:lnSpc>
              <a:spcBef>
                <a:spcPct val="0"/>
              </a:spcBef>
              <a:spcAft>
                <a:spcPct val="0"/>
              </a:spcAft>
            </a:pPr>
            <a:r>
              <a:rPr lang="zh-CN" altLang="en-US" sz="2800" b="0" kern="1200" dirty="0">
                <a:solidFill>
                  <a:schemeClr val="tx1"/>
                </a:solidFill>
                <a:latin typeface="Arial" pitchFamily="34" charset="0"/>
                <a:ea typeface="宋体" pitchFamily="2" charset="-122"/>
                <a:cs typeface="Arial" pitchFamily="34" charset="0"/>
              </a:rPr>
              <a:t>因为相对</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和当前服务器及目录之间是相对关系，可直接将整个文档集完全转移到另一个目录甚至另一台服务器中，无需改动任何一个相对链接。所以尽量用相对</a:t>
            </a:r>
            <a:r>
              <a:rPr lang="en-US" altLang="zh-CN" sz="2800" b="0" kern="1200" dirty="0">
                <a:solidFill>
                  <a:schemeClr val="tx1"/>
                </a:solidFill>
                <a:latin typeface="Arial" pitchFamily="34" charset="0"/>
                <a:ea typeface="宋体" pitchFamily="2" charset="-122"/>
                <a:cs typeface="Arial" pitchFamily="34" charset="0"/>
              </a:rPr>
              <a:t>URL</a:t>
            </a:r>
            <a:r>
              <a:rPr lang="zh-CN" altLang="en-US" sz="2800" b="0" kern="1200" dirty="0">
                <a:solidFill>
                  <a:schemeClr val="tx1"/>
                </a:solidFill>
                <a:latin typeface="Arial" pitchFamily="34" charset="0"/>
                <a:ea typeface="宋体" pitchFamily="2" charset="-122"/>
                <a:cs typeface="Arial" pitchFamily="34" charset="0"/>
              </a:rPr>
              <a:t>。</a:t>
            </a:r>
          </a:p>
          <a:p>
            <a:pPr>
              <a:lnSpc>
                <a:spcPct val="80000"/>
              </a:lnSpc>
            </a:pPr>
            <a:endParaRPr lang="en-US" altLang="zh-CN" sz="2000" dirty="0"/>
          </a:p>
        </p:txBody>
      </p:sp>
    </p:spTree>
    <p:extLst>
      <p:ext uri="{BB962C8B-B14F-4D97-AF65-F5344CB8AC3E}">
        <p14:creationId xmlns:p14="http://schemas.microsoft.com/office/powerpoint/2010/main" val="990957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9800" y="225572"/>
            <a:ext cx="6308006" cy="687680"/>
          </a:xfrm>
        </p:spPr>
        <p:txBody>
          <a:bodyPr/>
          <a:lstStyle/>
          <a:p>
            <a:r>
              <a:rPr lang="en-US" altLang="zh-CN" sz="2800" dirty="0" smtClean="0"/>
              <a:t>3.4 CSS</a:t>
            </a:r>
            <a:r>
              <a:rPr lang="zh-CN" altLang="en-US" sz="2800" dirty="0" smtClean="0"/>
              <a:t>（</a:t>
            </a:r>
            <a:r>
              <a:rPr lang="en-US" altLang="zh-CN" sz="2800" dirty="0" smtClean="0"/>
              <a:t>Cascading Style Sheet</a:t>
            </a:r>
            <a:r>
              <a:rPr lang="zh-CN" altLang="en-US" sz="2800" dirty="0" smtClean="0"/>
              <a:t>） </a:t>
            </a:r>
            <a:endParaRPr lang="zh-CN" altLang="en-US" sz="2800" dirty="0"/>
          </a:p>
        </p:txBody>
      </p:sp>
      <p:sp>
        <p:nvSpPr>
          <p:cNvPr id="5" name="Rectangle 3"/>
          <p:cNvSpPr txBox="1">
            <a:spLocks noChangeArrowheads="1"/>
          </p:cNvSpPr>
          <p:nvPr/>
        </p:nvSpPr>
        <p:spPr>
          <a:xfrm>
            <a:off x="762000" y="1066800"/>
            <a:ext cx="7772400" cy="4114800"/>
          </a:xfrm>
          <a:prstGeom prst="rect">
            <a:avLst/>
          </a:prstGeom>
        </p:spPr>
        <p:txBody>
          <a:bodyPr/>
          <a:lstStyle/>
          <a:p>
            <a:pPr marL="266700" marR="0" lvl="0" indent="-266700" algn="l" defTabSz="914400" rtl="0" eaLnBrk="0" fontAlgn="base" latinLnBrk="0" hangingPunct="0">
              <a:lnSpc>
                <a:spcPct val="130000"/>
              </a:lnSpc>
              <a:spcBef>
                <a:spcPct val="20000"/>
              </a:spcBef>
              <a:spcAft>
                <a:spcPct val="0"/>
              </a:spcAft>
              <a:buClr>
                <a:schemeClr val="hlink"/>
              </a:buClr>
              <a:buSzTx/>
              <a:buFont typeface="Wingdings" pitchFamily="2" charset="2"/>
              <a:buChar char="l"/>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基础</a:t>
            </a: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a:t>
            </a:r>
            <a:endPar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endParaRP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我们看到的</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文件也是由内容和格式组成，那么就需要一种能够设定统一规则的样式表，</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就是来完成这个功能的，</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为</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Cascading Style Sheets</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的简写，即层叠样式表。 </a:t>
            </a: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层叠的意思就是</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通常被译作层叠样式表单，是用于增强控制网页样式并允许将信息与网页内容分离的一种标记性语言。</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提供比</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标签属性更多的特性让用户设置，应用起来也相对灵活。 </a:t>
            </a:r>
            <a:endParaRPr kumimoji="0" lang="zh-CN" altLang="en-US" sz="24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62000" y="990600"/>
            <a:ext cx="7772400" cy="4114800"/>
          </a:xfrm>
          <a:prstGeom prst="rect">
            <a:avLst/>
          </a:prstGeom>
        </p:spPr>
        <p:txBody>
          <a:bodyPr/>
          <a:lstStyle/>
          <a:p>
            <a:pPr marL="609600" marR="0" lvl="0" indent="-609600" algn="l" defTabSz="914400" rtl="0" eaLnBrk="0" fontAlgn="base" latinLnBrk="0" hangingPunct="0">
              <a:lnSpc>
                <a:spcPct val="130000"/>
              </a:lnSpc>
              <a:spcBef>
                <a:spcPct val="20000"/>
              </a:spcBef>
              <a:spcAft>
                <a:spcPct val="0"/>
              </a:spcAft>
              <a:buClr>
                <a:schemeClr val="hlink"/>
              </a:buClr>
              <a:buSzTx/>
              <a:buFont typeface="Wingdings" pitchFamily="2" charset="2"/>
              <a:buChar char="l"/>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创建样式表 </a:t>
            </a:r>
          </a:p>
          <a:p>
            <a:pPr marL="990600" marR="0" lvl="1" indent="-5334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样式表的基础就是组成它的</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规则，每一条规则都是单独的语句。</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规则由两部分组成：选择符（</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selector</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）和声明。声明由属性（</a:t>
            </a:r>
            <a:r>
              <a:rPr kumimoji="0" lang="en-US" altLang="zh-CN" sz="24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propoerty</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）和属性的值组成。</a:t>
            </a:r>
            <a:endPar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endParaRPr>
          </a:p>
          <a:p>
            <a:pPr marR="0" lvl="1" algn="l" defTabSz="914400" rtl="0" eaLnBrk="0" fontAlgn="base" latinLnBrk="0" hangingPunct="0">
              <a:lnSpc>
                <a:spcPct val="130000"/>
              </a:lnSpc>
              <a:spcBef>
                <a:spcPct val="20000"/>
              </a:spcBef>
              <a:spcAft>
                <a:spcPct val="0"/>
              </a:spcAft>
              <a:buClrTx/>
              <a:buSzTx/>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语法格式为：选择符</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属性</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值</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a:t>
            </a:r>
          </a:p>
          <a:p>
            <a:pPr marL="990600" marR="0" lvl="1" indent="-5334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选择符</a:t>
            </a:r>
          </a:p>
          <a:p>
            <a:pPr marL="1371600" marR="0" lvl="2" indent="-4572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用来指定针对哪一个</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标签应用样式表的部分，任何</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元素都可以是一个</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的选择符。例如</a:t>
            </a:r>
            <a:r>
              <a:rPr kumimoji="0" lang="zh-CN" altLang="es-MX"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0" lang="es-MX"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P { color: red }</a:t>
            </a:r>
            <a:endParaRPr kumimoji="0" lang="zh-CN" altLang="en-US" sz="24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62000" y="990600"/>
            <a:ext cx="7772400" cy="4114800"/>
          </a:xfrm>
          <a:prstGeom prst="rect">
            <a:avLst/>
          </a:prstGeom>
        </p:spPr>
        <p:txBody>
          <a:bodyPr/>
          <a:lstStyle/>
          <a:p>
            <a:pPr marL="609600" marR="0" lvl="0" indent="-609600" algn="l" defTabSz="914400" rtl="0" eaLnBrk="0" fontAlgn="base" latinLnBrk="0" hangingPunct="0">
              <a:lnSpc>
                <a:spcPct val="130000"/>
              </a:lnSpc>
              <a:spcBef>
                <a:spcPct val="20000"/>
              </a:spcBef>
              <a:spcAft>
                <a:spcPct val="0"/>
              </a:spcAft>
              <a:buClr>
                <a:schemeClr val="hlink"/>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声明</a:t>
            </a:r>
          </a:p>
          <a:p>
            <a:pPr marL="990600" marR="0" lvl="1" indent="-533400" algn="l" defTabSz="914400" rtl="0" eaLnBrk="0" fontAlgn="base" latinLnBrk="0" hangingPunct="0">
              <a:lnSpc>
                <a:spcPct val="130000"/>
              </a:lnSpc>
              <a:spcBef>
                <a:spcPct val="20000"/>
              </a:spcBef>
              <a:spcAft>
                <a:spcPct val="0"/>
              </a:spcAft>
              <a:buClr>
                <a:schemeClr val="folHlink"/>
              </a:buClr>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声明是包含在大括号中的内容，首先给出属性名，可以包括颜色、边界和字体等，然后是属性值，来给一个属性能够接受的值，加上分号之后可以指定多个样式。例如：</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H1{ font-size: 24pt; color: green }</a:t>
            </a:r>
          </a:p>
          <a:p>
            <a:pPr marL="609600" marR="0" lvl="0" indent="-609600" algn="l" defTabSz="914400" rtl="0" eaLnBrk="0" fontAlgn="base" latinLnBrk="0" hangingPunct="0">
              <a:lnSpc>
                <a:spcPct val="130000"/>
              </a:lnSpc>
              <a:spcBef>
                <a:spcPct val="20000"/>
              </a:spcBef>
              <a:spcAft>
                <a:spcPct val="0"/>
              </a:spcAft>
              <a:buClr>
                <a:schemeClr val="hlink"/>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组合规则</a:t>
            </a:r>
          </a:p>
          <a:p>
            <a:pPr marL="990600" marR="0" lvl="1" indent="-533400" algn="l" defTabSz="914400" rtl="0" eaLnBrk="0" fontAlgn="base" latinLnBrk="0" hangingPunct="0">
              <a:lnSpc>
                <a:spcPct val="130000"/>
              </a:lnSpc>
              <a:spcBef>
                <a:spcPct val="20000"/>
              </a:spcBef>
              <a:spcAft>
                <a:spcPct val="0"/>
              </a:spcAft>
              <a:buClr>
                <a:schemeClr val="folHlink"/>
              </a:buClr>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用户通过大括号内列出声明，有时候对于同一个选择符列出了几个规则，这时候规则是可以合并起来写的，同时很多不同的选择符却具有重复的样式表声明，为了减少样式表的重复声明，组合的选择符声明是允许的。例如</a:t>
            </a:r>
            <a:r>
              <a:rPr kumimoji="0" lang="zh-CN" altLang="pt-BR"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H1, H2, H3, H4, H5, H6 {color: </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red;font</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-family: sans-serif } </a:t>
            </a:r>
            <a:endParaRPr kumimoji="0" lang="zh-CN" altLang="en-US" sz="20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600200" y="0"/>
            <a:ext cx="449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eaLnBrk="0" hangingPunct="0"/>
            <a:r>
              <a:rPr lang="zh-CN" altLang="en-US" sz="2800" b="1" dirty="0" smtClean="0"/>
              <a:t>主要内容</a:t>
            </a:r>
            <a:endParaRPr lang="en-US" altLang="zh-CN" sz="2800" b="1" dirty="0" smtClean="0"/>
          </a:p>
        </p:txBody>
      </p:sp>
      <p:sp>
        <p:nvSpPr>
          <p:cNvPr id="9" name="TextBox 8"/>
          <p:cNvSpPr txBox="1"/>
          <p:nvPr/>
        </p:nvSpPr>
        <p:spPr>
          <a:xfrm>
            <a:off x="381000" y="1219200"/>
            <a:ext cx="7772400" cy="3527119"/>
          </a:xfrm>
          <a:prstGeom prst="rect">
            <a:avLst/>
          </a:prstGeom>
          <a:noFill/>
        </p:spPr>
        <p:txBody>
          <a:bodyPr wrap="square" rtlCol="0">
            <a:spAutoFit/>
          </a:bodyPr>
          <a:lstStyle/>
          <a:p>
            <a:pPr>
              <a:lnSpc>
                <a:spcPct val="130000"/>
              </a:lnSpc>
              <a:buSzTx/>
              <a:buFont typeface="Wingdings" pitchFamily="2" charset="2"/>
              <a:buChar char="l"/>
            </a:pPr>
            <a:r>
              <a:rPr lang="en-US" altLang="zh-CN" sz="2400" b="1" dirty="0" smtClean="0"/>
              <a:t>HTML</a:t>
            </a:r>
            <a:r>
              <a:rPr lang="zh-CN" altLang="en-US" sz="2400" b="1" dirty="0" smtClean="0"/>
              <a:t>网页文档结构</a:t>
            </a:r>
          </a:p>
          <a:p>
            <a:pPr>
              <a:lnSpc>
                <a:spcPct val="130000"/>
              </a:lnSpc>
              <a:buSzTx/>
              <a:buFont typeface="Wingdings" pitchFamily="2" charset="2"/>
              <a:buChar char="l"/>
            </a:pPr>
            <a:r>
              <a:rPr lang="zh-CN" altLang="en-US" sz="2400" b="1" dirty="0" smtClean="0"/>
              <a:t>常用</a:t>
            </a:r>
            <a:r>
              <a:rPr lang="en-US" altLang="zh-CN" sz="2400" b="1" dirty="0" smtClean="0"/>
              <a:t>HTML</a:t>
            </a:r>
            <a:r>
              <a:rPr lang="zh-CN" altLang="en-US" sz="2400" b="1" dirty="0" smtClean="0"/>
              <a:t>标签</a:t>
            </a:r>
            <a:endParaRPr lang="en-US" altLang="zh-CN" sz="2400" b="1" dirty="0" smtClean="0"/>
          </a:p>
          <a:p>
            <a:pPr>
              <a:lnSpc>
                <a:spcPct val="130000"/>
              </a:lnSpc>
              <a:buSzTx/>
              <a:buFont typeface="Wingdings" pitchFamily="2" charset="2"/>
              <a:buChar char="l"/>
            </a:pPr>
            <a:r>
              <a:rPr lang="zh-CN" altLang="en-US" sz="2400" b="1" dirty="0"/>
              <a:t>表单</a:t>
            </a:r>
            <a:endParaRPr lang="zh-CN" altLang="en-US" sz="2400" b="1" dirty="0" smtClean="0"/>
          </a:p>
          <a:p>
            <a:pPr>
              <a:lnSpc>
                <a:spcPct val="130000"/>
              </a:lnSpc>
              <a:buSzTx/>
              <a:buFont typeface="Wingdings" pitchFamily="2" charset="2"/>
              <a:buChar char="l"/>
            </a:pPr>
            <a:r>
              <a:rPr lang="zh-CN" altLang="en-US" sz="2400" b="1" dirty="0" smtClean="0"/>
              <a:t>超链接</a:t>
            </a:r>
          </a:p>
          <a:p>
            <a:pPr>
              <a:lnSpc>
                <a:spcPct val="130000"/>
              </a:lnSpc>
              <a:buSzTx/>
              <a:buFont typeface="Wingdings" pitchFamily="2" charset="2"/>
              <a:buChar char="l"/>
            </a:pPr>
            <a:r>
              <a:rPr lang="en-US" altLang="zh-CN" sz="2400" b="1" dirty="0" smtClean="0"/>
              <a:t>CSS</a:t>
            </a:r>
            <a:r>
              <a:rPr lang="zh-CN" altLang="en-US" sz="2400" b="1" dirty="0" smtClean="0"/>
              <a:t>（</a:t>
            </a:r>
            <a:r>
              <a:rPr lang="en-US" altLang="zh-CN" sz="2400" b="1" dirty="0" smtClean="0"/>
              <a:t>Cascading Style Sheet</a:t>
            </a:r>
            <a:r>
              <a:rPr lang="zh-CN" altLang="en-US" sz="2400" b="1" dirty="0" smtClean="0"/>
              <a:t>）</a:t>
            </a:r>
            <a:endParaRPr lang="en-US" altLang="zh-CN" sz="2400" b="1" dirty="0" smtClean="0"/>
          </a:p>
          <a:p>
            <a:pPr>
              <a:lnSpc>
                <a:spcPct val="130000"/>
              </a:lnSpc>
              <a:buSzTx/>
              <a:buFont typeface="Wingdings" pitchFamily="2" charset="2"/>
              <a:buChar char="l"/>
            </a:pPr>
            <a:r>
              <a:rPr lang="zh-CN" altLang="en-US" sz="2400" b="1" dirty="0"/>
              <a:t>布局</a:t>
            </a:r>
            <a:endParaRPr lang="zh-CN" altLang="en-US" sz="2400" b="1" dirty="0" smtClean="0"/>
          </a:p>
          <a:p>
            <a:endParaRPr lang="zh-CN" alt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62000" y="1143000"/>
            <a:ext cx="7772400" cy="4114800"/>
          </a:xfrm>
          <a:prstGeom prst="rect">
            <a:avLst/>
          </a:prstGeom>
        </p:spPr>
        <p:txBody>
          <a:bodyPr/>
          <a:lstStyle/>
          <a:p>
            <a:pPr marL="609600" marR="0" lvl="0" indent="-609600" algn="l" defTabSz="914400" rtl="0" eaLnBrk="0" fontAlgn="base" latinLnBrk="0" hangingPunct="0">
              <a:lnSpc>
                <a:spcPct val="130000"/>
              </a:lnSpc>
              <a:spcBef>
                <a:spcPct val="20000"/>
              </a:spcBef>
              <a:spcAft>
                <a:spcPct val="0"/>
              </a:spcAft>
              <a:buClr>
                <a:schemeClr val="hlink"/>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继承</a:t>
            </a:r>
          </a:p>
          <a:p>
            <a:pPr marL="990600" marR="0" lvl="1" indent="-533400" algn="l" defTabSz="914400" rtl="0" eaLnBrk="0" fontAlgn="base" latinLnBrk="0" hangingPunct="0">
              <a:lnSpc>
                <a:spcPct val="130000"/>
              </a:lnSpc>
              <a:spcBef>
                <a:spcPct val="20000"/>
              </a:spcBef>
              <a:spcAft>
                <a:spcPct val="0"/>
              </a:spcAft>
              <a:buClr>
                <a:schemeClr val="folHlink"/>
              </a:buClr>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所有在选择符中嵌套的选择符都会继承外层选择符指定的属性值，除非另外更改。例如，一个</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BODY</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定义了的</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hlinkClick r:id="rId2" action="ppaction://hlinkfile"/>
              </a:rPr>
              <a:t>颜色</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值也会应用到段落的文本中。</a:t>
            </a:r>
          </a:p>
          <a:p>
            <a:pPr marL="609600" marR="0" lvl="0" indent="-609600" algn="l" defTabSz="914400" rtl="0" eaLnBrk="0" fontAlgn="base" latinLnBrk="0" hangingPunct="0">
              <a:lnSpc>
                <a:spcPct val="130000"/>
              </a:lnSpc>
              <a:spcBef>
                <a:spcPct val="20000"/>
              </a:spcBef>
              <a:spcAft>
                <a:spcPct val="0"/>
              </a:spcAft>
              <a:buClr>
                <a:schemeClr val="hlink"/>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注释</a:t>
            </a:r>
            <a:r>
              <a:rPr kumimoji="0" lang="zh-CN" altLang="en-US" sz="28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a:t>
            </a:r>
          </a:p>
          <a:p>
            <a:pPr marL="990600" marR="0" lvl="1" indent="-533400" algn="l" defTabSz="914400" rtl="0" eaLnBrk="0" fontAlgn="base" latinLnBrk="0" hangingPunct="0">
              <a:lnSpc>
                <a:spcPct val="130000"/>
              </a:lnSpc>
              <a:spcBef>
                <a:spcPct val="20000"/>
              </a:spcBef>
              <a:spcAft>
                <a:spcPct val="0"/>
              </a:spcAft>
              <a:buClr>
                <a:schemeClr val="folHlink"/>
              </a:buClr>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注释是用户嵌入</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代码中的专用位，浏览器会忽略掉注释。样式表里面的注解使用</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语言编程中一样的约定方法去指定。</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的注释以字符</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开始以*</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结束，两者之间的内容浏览器都会忽略掉。</a:t>
            </a:r>
            <a:endParaRPr kumimoji="0" lang="en-US" altLang="zh-CN" sz="20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62000" y="1143000"/>
            <a:ext cx="7772400" cy="4114800"/>
          </a:xfrm>
          <a:prstGeom prst="rect">
            <a:avLst/>
          </a:prstGeom>
        </p:spPr>
        <p:txBody>
          <a:bodyPr/>
          <a:lstStyle/>
          <a:p>
            <a:pPr marL="266700" marR="0" lvl="0" indent="-266700" algn="l" defTabSz="914400" rtl="0" eaLnBrk="0" fontAlgn="base" latinLnBrk="0" hangingPunct="0">
              <a:lnSpc>
                <a:spcPct val="130000"/>
              </a:lnSpc>
              <a:spcBef>
                <a:spcPct val="20000"/>
              </a:spcBef>
              <a:spcAft>
                <a:spcPct val="0"/>
              </a:spcAft>
              <a:buClr>
                <a:schemeClr val="hlink"/>
              </a:buClr>
              <a:buSzTx/>
              <a:buFont typeface="Wingdings" pitchFamily="2" charset="2"/>
              <a:buChar char="l"/>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添加</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样式表的方法</a:t>
            </a: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行内样式表（内联样式表）</a:t>
            </a:r>
          </a:p>
          <a:p>
            <a:pPr marL="809625" marR="0" lvl="2" indent="-2667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行内样式表是最简单的一种使用方式，由标签</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style</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属性支持，</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css</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规则直接写在标签内，如：</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&lt;p style=”font-size:10px; </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bgcolor</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:#fff000; ”&gt;</a:t>
            </a: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嵌入样式表（文档样式表）</a:t>
            </a:r>
          </a:p>
          <a:p>
            <a:pPr marL="809625" marR="0" lvl="2" indent="-2667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嵌入式样式表是一个样式集，它是网页代码的一部分，在带有</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&lt;style&gt;</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标签的</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文件内直接嵌入</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，嵌入式样式表可以作用在整个文档中。</a:t>
            </a:r>
            <a:endParaRPr kumimoji="0" lang="zh-CN" altLang="en-US" sz="20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838200" y="1066800"/>
            <a:ext cx="7772400" cy="4114800"/>
          </a:xfrm>
          <a:prstGeom prst="rect">
            <a:avLst/>
          </a:prstGeom>
        </p:spPr>
        <p:txBody>
          <a:bodyPr/>
          <a:lstStyle/>
          <a:p>
            <a:pPr marL="266700" marR="0" lvl="0" indent="-266700" algn="l" defTabSz="914400" rtl="0" eaLnBrk="0" fontAlgn="base" latinLnBrk="0" hangingPunct="0">
              <a:lnSpc>
                <a:spcPct val="130000"/>
              </a:lnSpc>
              <a:spcBef>
                <a:spcPct val="20000"/>
              </a:spcBef>
              <a:spcAft>
                <a:spcPct val="0"/>
              </a:spcAft>
              <a:buClr>
                <a:schemeClr val="hlink"/>
              </a:buClr>
              <a:buSzTx/>
              <a:buFont typeface="Wingdings" pitchFamily="2" charset="2"/>
              <a:buChar char="l"/>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链接样式表</a:t>
            </a:r>
            <a:r>
              <a:rPr kumimoji="0" lang="zh-CN" altLang="en-US" sz="18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a:t>
            </a:r>
          </a:p>
          <a:p>
            <a:pPr marL="542925" marR="0" lvl="1" indent="-276225" algn="l" defTabSz="914400" rtl="0" eaLnBrk="0" fontAlgn="base" latinLnBrk="0" hangingPunct="0">
              <a:lnSpc>
                <a:spcPct val="130000"/>
              </a:lnSpc>
              <a:spcBef>
                <a:spcPct val="20000"/>
              </a:spcBef>
              <a:spcAft>
                <a:spcPct val="0"/>
              </a:spcAft>
              <a:buClr>
                <a:schemeClr val="folHlink"/>
              </a:buClr>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链接样式表也是外部样式表，它首先定义个扩展名为</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css</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的文件，该文件包含所有需要用到的</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CSS</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规则，不包含任何</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代码，比如</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blue.css</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。创建样式表文件后，需要将其与要进行格式设置的</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文件进行关联，这种添加样式表的方式是通过</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中</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&lt;link&gt;</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标签来实现的， </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Link</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标签只在</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页面的</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&lt;head&gt;</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部分出现。链接样式表的方法就是在</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文件的</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&lt;head&gt;</a:t>
            </a:r>
            <a:r>
              <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部分添加如下所示代码：</a:t>
            </a:r>
          </a:p>
          <a:p>
            <a:pPr marL="542925" marR="0" lvl="1" indent="-276225" algn="l" defTabSz="914400" rtl="0" eaLnBrk="0" fontAlgn="base" latinLnBrk="0" hangingPunct="0">
              <a:lnSpc>
                <a:spcPct val="130000"/>
              </a:lnSpc>
              <a:spcBef>
                <a:spcPct val="20000"/>
              </a:spcBef>
              <a:spcAft>
                <a:spcPct val="0"/>
              </a:spcAft>
              <a:buClr>
                <a:schemeClr val="folHlink"/>
              </a:buClr>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&lt;head&gt;&lt;title&gt;line&lt;/title&gt;</a:t>
            </a:r>
          </a:p>
          <a:p>
            <a:pPr marL="542925" marR="0" lvl="1" indent="-276225" algn="l" defTabSz="914400" rtl="0" eaLnBrk="0" fontAlgn="base" latinLnBrk="0" hangingPunct="0">
              <a:lnSpc>
                <a:spcPct val="130000"/>
              </a:lnSpc>
              <a:spcBef>
                <a:spcPct val="20000"/>
              </a:spcBef>
              <a:spcAft>
                <a:spcPct val="0"/>
              </a:spcAft>
              <a:buClr>
                <a:schemeClr val="folHlink"/>
              </a:buClr>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&lt;link </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rel</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="stylesheet"  </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href</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css</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/andreas08(blue).</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css</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type="text/</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css</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media = " screen, projection " /&gt;</a:t>
            </a:r>
          </a:p>
          <a:p>
            <a:pPr marL="542925" marR="0" lvl="1" indent="-276225" algn="l" defTabSz="914400" rtl="0" eaLnBrk="0" fontAlgn="base" latinLnBrk="0" hangingPunct="0">
              <a:lnSpc>
                <a:spcPct val="130000"/>
              </a:lnSpc>
              <a:spcBef>
                <a:spcPct val="20000"/>
              </a:spcBef>
              <a:spcAft>
                <a:spcPct val="0"/>
              </a:spcAft>
              <a:buClr>
                <a:schemeClr val="folHlink"/>
              </a:buClr>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&lt;/head&gt;</a:t>
            </a:r>
            <a:endParaRPr kumimoji="0" lang="zh-CN" altLang="en-US" sz="20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57200" y="1106487"/>
            <a:ext cx="8497888" cy="5294313"/>
          </a:xfrm>
          <a:prstGeom prst="rect">
            <a:avLst/>
          </a:prstGeom>
        </p:spPr>
        <p:txBody>
          <a:bodyPr/>
          <a:lstStyle/>
          <a:p>
            <a:pPr marL="266700" marR="0" lvl="0" indent="-266700" algn="l" defTabSz="914400" rtl="0" eaLnBrk="0" fontAlgn="base" latinLnBrk="0" hangingPunct="0">
              <a:lnSpc>
                <a:spcPct val="80000"/>
              </a:lnSpc>
              <a:spcBef>
                <a:spcPct val="20000"/>
              </a:spcBef>
              <a:spcAft>
                <a:spcPct val="0"/>
              </a:spcAft>
              <a:buClr>
                <a:schemeClr val="hlink"/>
              </a:buClr>
              <a:buSzTx/>
              <a:buFont typeface="Wingdings" pitchFamily="2" charset="2"/>
              <a:buChar char="l"/>
              <a:tabLst/>
              <a:defRPr/>
            </a:pPr>
            <a:r>
              <a:rPr kumimoji="0" lang="zh-CN" altLang="en-US"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输入样式表 </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zh-CN" altLang="en-US"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输入外部样式表方法同链接的方法类似，不同之处在于链接法不能同其他方法结合使用，但输入法则可以。注意，使用”</a:t>
            </a: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@import”</a:t>
            </a:r>
            <a:r>
              <a:rPr kumimoji="0" lang="zh-CN" altLang="en-US"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导入外部的样式表文件时，需要在</a:t>
            </a: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&lt;style&gt;</a:t>
            </a:r>
            <a:r>
              <a:rPr kumimoji="0" lang="zh-CN" altLang="en-US"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标签内，如：</a:t>
            </a: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&lt;html&gt;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&lt;style type=”text/</a:t>
            </a:r>
            <a:r>
              <a:rPr kumimoji="0" lang="en-US" altLang="zh-CN"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css</a:t>
            </a: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@import </a:t>
            </a:r>
            <a:r>
              <a:rPr kumimoji="0" lang="en-US" altLang="zh-CN"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url</a:t>
            </a: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(company.css);</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H1{</a:t>
            </a:r>
            <a:r>
              <a:rPr kumimoji="0" lang="en-US" altLang="zh-CN"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color:orange;font-family:impact</a:t>
            </a: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&lt;/style&gt;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&lt;head&gt;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&lt;title&gt; My First </a:t>
            </a:r>
            <a:r>
              <a:rPr kumimoji="0" lang="en-US" altLang="zh-CN"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Stylesheet</a:t>
            </a:r>
            <a:endPar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endParaRP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&lt;/title&gt;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&lt;/head&gt;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&lt;body&gt;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&lt;h1&gt;</a:t>
            </a:r>
            <a:r>
              <a:rPr kumimoji="0" lang="en-US" altLang="zh-CN"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Stylesheet:The</a:t>
            </a: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Tool of the Web Design Gods</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&lt;/h1&gt;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&lt;p&gt;Amaze your </a:t>
            </a:r>
            <a:r>
              <a:rPr kumimoji="0" lang="en-US" altLang="zh-CN"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friends!Squash</a:t>
            </a: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your enemies!</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&lt;/p&gt;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&lt;/body&gt;</a:t>
            </a:r>
          </a:p>
          <a:p>
            <a:pPr marL="542925" marR="0" lvl="1" indent="-276225" algn="l" defTabSz="914400" rtl="0" eaLnBrk="0" fontAlgn="base" latinLnBrk="0" hangingPunct="0">
              <a:lnSpc>
                <a:spcPct val="80000"/>
              </a:lnSpc>
              <a:spcBef>
                <a:spcPct val="20000"/>
              </a:spcBef>
              <a:spcAft>
                <a:spcPct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&lt;/html&gt;</a:t>
            </a:r>
            <a:endParaRPr kumimoji="0" lang="zh-CN" altLang="en-US"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187450" y="620713"/>
            <a:ext cx="7793038" cy="903287"/>
          </a:xfrm>
        </p:spPr>
        <p:txBody>
          <a:bodyPr/>
          <a:lstStyle/>
          <a:p>
            <a:r>
              <a:rPr lang="zh-CN" altLang="en-US" sz="4000" dirty="0" smtClean="0"/>
              <a:t>网页</a:t>
            </a:r>
            <a:r>
              <a:rPr lang="zh-CN" altLang="en-US" sz="4000" dirty="0"/>
              <a:t>布局</a:t>
            </a:r>
            <a:br>
              <a:rPr lang="zh-CN" altLang="en-US" sz="4000" dirty="0"/>
            </a:br>
            <a:endParaRPr lang="zh-CN" altLang="en-US" sz="4000" dirty="0"/>
          </a:p>
        </p:txBody>
      </p:sp>
      <p:sp>
        <p:nvSpPr>
          <p:cNvPr id="141315" name="Rectangle 3"/>
          <p:cNvSpPr>
            <a:spLocks noGrp="1" noChangeArrowheads="1"/>
          </p:cNvSpPr>
          <p:nvPr>
            <p:ph type="body" idx="1"/>
          </p:nvPr>
        </p:nvSpPr>
        <p:spPr>
          <a:xfrm>
            <a:off x="609600" y="1219200"/>
            <a:ext cx="7786687" cy="3168650"/>
          </a:xfrm>
        </p:spPr>
        <p:txBody>
          <a:bodyPr/>
          <a:lstStyle/>
          <a:p>
            <a:pPr marL="609600" indent="-609600">
              <a:lnSpc>
                <a:spcPct val="80000"/>
              </a:lnSpc>
              <a:buFont typeface="Wingdings" pitchFamily="2" charset="2"/>
              <a:buNone/>
            </a:pPr>
            <a:r>
              <a:rPr lang="zh-CN" altLang="en-US" sz="2800" dirty="0" smtClean="0"/>
              <a:t>用表格布局</a:t>
            </a:r>
            <a:endParaRPr lang="zh-CN" altLang="en-US" sz="2800" dirty="0"/>
          </a:p>
          <a:p>
            <a:pPr marL="609600" indent="-609600">
              <a:lnSpc>
                <a:spcPct val="80000"/>
              </a:lnSpc>
              <a:buFont typeface="Wingdings" pitchFamily="2" charset="2"/>
              <a:buNone/>
            </a:pPr>
            <a:r>
              <a:rPr lang="zh-CN" altLang="en-US" sz="2800" dirty="0"/>
              <a:t>一、表格</a:t>
            </a:r>
          </a:p>
          <a:p>
            <a:pPr marL="609600" indent="-609600">
              <a:lnSpc>
                <a:spcPct val="80000"/>
              </a:lnSpc>
              <a:buFont typeface="Wingdings" pitchFamily="2" charset="2"/>
              <a:buNone/>
            </a:pPr>
            <a:r>
              <a:rPr lang="zh-CN" altLang="en-US" sz="2800" dirty="0">
                <a:latin typeface="宋体" charset="-122"/>
              </a:rPr>
              <a:t>	表格是一种能够有效的描述信息的组织方式，由行、列和单元格组成，可以很好地控制页面布局。表格的定义通过</a:t>
            </a:r>
            <a:r>
              <a:rPr lang="en-US" altLang="zh-CN" sz="2800" dirty="0">
                <a:latin typeface="宋体" charset="-122"/>
              </a:rPr>
              <a:t>&lt;table&gt;&lt;/table&gt;</a:t>
            </a:r>
            <a:r>
              <a:rPr lang="zh-CN" altLang="en-US" sz="2800" dirty="0">
                <a:latin typeface="宋体" charset="-122"/>
              </a:rPr>
              <a:t>，</a:t>
            </a:r>
            <a:r>
              <a:rPr lang="en-US" altLang="zh-CN" sz="2800" dirty="0">
                <a:latin typeface="宋体" charset="-122"/>
              </a:rPr>
              <a:t>&lt;</a:t>
            </a:r>
            <a:r>
              <a:rPr lang="en-US" altLang="zh-CN" sz="2800" dirty="0" err="1">
                <a:latin typeface="宋体" charset="-122"/>
              </a:rPr>
              <a:t>tr</a:t>
            </a:r>
            <a:r>
              <a:rPr lang="en-US" altLang="zh-CN" sz="2800" dirty="0">
                <a:latin typeface="宋体" charset="-122"/>
              </a:rPr>
              <a:t>&gt;&lt;/</a:t>
            </a:r>
            <a:r>
              <a:rPr lang="en-US" altLang="zh-CN" sz="2800" dirty="0" err="1">
                <a:latin typeface="宋体" charset="-122"/>
              </a:rPr>
              <a:t>tr</a:t>
            </a:r>
            <a:r>
              <a:rPr lang="en-US" altLang="zh-CN" sz="2800" dirty="0">
                <a:latin typeface="宋体" charset="-122"/>
              </a:rPr>
              <a:t>&gt;</a:t>
            </a:r>
            <a:r>
              <a:rPr lang="zh-CN" altLang="en-US" sz="2800" dirty="0">
                <a:latin typeface="宋体" charset="-122"/>
              </a:rPr>
              <a:t>和</a:t>
            </a:r>
            <a:r>
              <a:rPr lang="en-US" altLang="zh-CN" sz="2800" dirty="0">
                <a:latin typeface="宋体" charset="-122"/>
              </a:rPr>
              <a:t>&lt;td&gt;&lt;/td&gt;</a:t>
            </a:r>
            <a:r>
              <a:rPr lang="zh-CN" altLang="en-US" sz="2800" dirty="0">
                <a:latin typeface="宋体" charset="-122"/>
              </a:rPr>
              <a:t>标签实现。</a:t>
            </a:r>
            <a:endParaRPr lang="zh-CN" altLang="en-US" sz="2800" dirty="0"/>
          </a:p>
          <a:p>
            <a:pPr marL="609600" indent="-609600">
              <a:lnSpc>
                <a:spcPct val="80000"/>
              </a:lnSpc>
              <a:buFont typeface="Wingdings" pitchFamily="2" charset="2"/>
              <a:buNone/>
            </a:pPr>
            <a:endParaRPr lang="zh-CN" altLang="en-US" sz="2400" dirty="0"/>
          </a:p>
          <a:p>
            <a:pPr marL="609600" indent="-609600">
              <a:lnSpc>
                <a:spcPct val="80000"/>
              </a:lnSpc>
              <a:buFont typeface="Wingdings" pitchFamily="2" charset="2"/>
              <a:buNone/>
            </a:pPr>
            <a:r>
              <a:rPr lang="zh-CN" altLang="en-US" sz="2400" dirty="0"/>
              <a:t> </a:t>
            </a:r>
          </a:p>
        </p:txBody>
      </p:sp>
    </p:spTree>
    <p:extLst>
      <p:ext uri="{BB962C8B-B14F-4D97-AF65-F5344CB8AC3E}">
        <p14:creationId xmlns:p14="http://schemas.microsoft.com/office/powerpoint/2010/main" val="2400258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304800" y="1371600"/>
            <a:ext cx="8534400" cy="5029199"/>
          </a:xfrm>
        </p:spPr>
        <p:txBody>
          <a:bodyPr/>
          <a:lstStyle/>
          <a:p>
            <a:pPr>
              <a:lnSpc>
                <a:spcPct val="100000"/>
              </a:lnSpc>
            </a:pPr>
            <a:r>
              <a:rPr lang="en-US" altLang="zh-CN" sz="2800" dirty="0">
                <a:latin typeface="+mn-ea"/>
              </a:rPr>
              <a:t>&lt;table&gt;:</a:t>
            </a:r>
            <a:r>
              <a:rPr lang="zh-CN" altLang="en-US" sz="2800" dirty="0">
                <a:latin typeface="+mn-ea"/>
              </a:rPr>
              <a:t>在文档主体中定义一个表格。</a:t>
            </a:r>
          </a:p>
          <a:p>
            <a:pPr>
              <a:lnSpc>
                <a:spcPct val="100000"/>
              </a:lnSpc>
            </a:pPr>
            <a:r>
              <a:rPr lang="en-US" altLang="zh-CN" sz="2800" dirty="0">
                <a:latin typeface="+mn-ea"/>
              </a:rPr>
              <a:t>&lt;</a:t>
            </a:r>
            <a:r>
              <a:rPr lang="en-US" altLang="zh-CN" sz="2800" dirty="0" err="1">
                <a:latin typeface="+mn-ea"/>
              </a:rPr>
              <a:t>tr</a:t>
            </a:r>
            <a:r>
              <a:rPr lang="en-US" altLang="zh-CN" sz="2800" dirty="0">
                <a:latin typeface="+mn-ea"/>
              </a:rPr>
              <a:t>&gt;:</a:t>
            </a:r>
            <a:r>
              <a:rPr lang="zh-CN" altLang="en-US" sz="2800" dirty="0">
                <a:latin typeface="+mn-ea"/>
              </a:rPr>
              <a:t>在表格中创建新的一行。在此标签中放置一个或多个单元格，包括</a:t>
            </a:r>
          </a:p>
          <a:p>
            <a:pPr lvl="1">
              <a:lnSpc>
                <a:spcPct val="100000"/>
              </a:lnSpc>
            </a:pPr>
            <a:r>
              <a:rPr lang="en-US" altLang="zh-CN" sz="2800" dirty="0">
                <a:latin typeface="+mn-ea"/>
              </a:rPr>
              <a:t>&lt;</a:t>
            </a:r>
            <a:r>
              <a:rPr lang="en-US" altLang="zh-CN" sz="2800" dirty="0" err="1">
                <a:latin typeface="+mn-ea"/>
              </a:rPr>
              <a:t>th</a:t>
            </a:r>
            <a:r>
              <a:rPr lang="en-US" altLang="zh-CN" sz="2800" dirty="0">
                <a:latin typeface="+mn-ea"/>
              </a:rPr>
              <a:t>&gt;</a:t>
            </a:r>
            <a:r>
              <a:rPr lang="zh-CN" altLang="en-US" sz="2800" dirty="0">
                <a:latin typeface="+mn-ea"/>
              </a:rPr>
              <a:t>：定义表头</a:t>
            </a:r>
          </a:p>
          <a:p>
            <a:pPr lvl="1">
              <a:lnSpc>
                <a:spcPct val="100000"/>
              </a:lnSpc>
            </a:pPr>
            <a:r>
              <a:rPr lang="en-US" altLang="zh-CN" sz="2800" dirty="0">
                <a:latin typeface="+mn-ea"/>
              </a:rPr>
              <a:t>&lt;td&gt;</a:t>
            </a:r>
            <a:r>
              <a:rPr lang="zh-CN" altLang="en-US" sz="2800" dirty="0">
                <a:latin typeface="+mn-ea"/>
              </a:rPr>
              <a:t>：定义数据，其中</a:t>
            </a:r>
            <a:r>
              <a:rPr lang="en-US" altLang="zh-CN" sz="2800" dirty="0" err="1">
                <a:latin typeface="+mn-ea"/>
              </a:rPr>
              <a:t>colspan,rowspan</a:t>
            </a:r>
            <a:r>
              <a:rPr lang="zh-CN" altLang="en-US" sz="2800" dirty="0">
                <a:latin typeface="+mn-ea"/>
              </a:rPr>
              <a:t>属性用来设置表格中单元格跨越的列数和行数。</a:t>
            </a:r>
          </a:p>
          <a:p>
            <a:pPr lvl="1">
              <a:lnSpc>
                <a:spcPct val="100000"/>
              </a:lnSpc>
            </a:pPr>
            <a:r>
              <a:rPr lang="en-US" altLang="zh-CN" sz="2800" dirty="0">
                <a:latin typeface="+mn-ea"/>
              </a:rPr>
              <a:t>&lt;caption&gt;</a:t>
            </a:r>
            <a:r>
              <a:rPr lang="zh-CN" altLang="en-US" sz="2800" dirty="0">
                <a:latin typeface="+mn-ea"/>
              </a:rPr>
              <a:t>标签：说明表格的标题。	</a:t>
            </a:r>
          </a:p>
          <a:p>
            <a:pPr lvl="1">
              <a:lnSpc>
                <a:spcPct val="100000"/>
              </a:lnSpc>
              <a:buFont typeface="Wingdings" pitchFamily="2" charset="2"/>
              <a:buNone/>
            </a:pPr>
            <a:endParaRPr lang="zh-CN" altLang="en-US" sz="2800" dirty="0">
              <a:latin typeface="+mn-ea"/>
            </a:endParaRPr>
          </a:p>
          <a:p>
            <a:pPr lvl="1">
              <a:lnSpc>
                <a:spcPct val="100000"/>
              </a:lnSpc>
              <a:buFont typeface="Wingdings" pitchFamily="2" charset="2"/>
              <a:buNone/>
            </a:pPr>
            <a:r>
              <a:rPr lang="zh-CN" altLang="en-US" sz="2800" dirty="0">
                <a:latin typeface="+mn-ea"/>
              </a:rPr>
              <a:t>示例：表格</a:t>
            </a:r>
            <a:r>
              <a:rPr lang="en-US" altLang="zh-CN" sz="2800" dirty="0">
                <a:latin typeface="+mn-ea"/>
              </a:rPr>
              <a:t>.</a:t>
            </a:r>
            <a:r>
              <a:rPr lang="en-US" altLang="zh-CN" sz="2800" dirty="0" err="1">
                <a:latin typeface="+mn-ea"/>
              </a:rPr>
              <a:t>htm</a:t>
            </a:r>
            <a:r>
              <a:rPr lang="en-US" altLang="zh-CN" sz="2800" dirty="0">
                <a:latin typeface="+mn-ea"/>
              </a:rPr>
              <a:t>	</a:t>
            </a:r>
          </a:p>
          <a:p>
            <a:endParaRPr lang="en-US" altLang="zh-CN" sz="2800"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87993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447800"/>
            <a:ext cx="622141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8" name="Rectangle 4"/>
          <p:cNvSpPr>
            <a:spLocks noChangeArrowheads="1"/>
          </p:cNvSpPr>
          <p:nvPr/>
        </p:nvSpPr>
        <p:spPr bwMode="auto">
          <a:xfrm>
            <a:off x="3581400" y="-497416"/>
            <a:ext cx="5105400"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4400" dirty="0" err="1">
                <a:solidFill>
                  <a:schemeClr val="tx2"/>
                </a:solidFill>
              </a:rPr>
              <a:t>div+css</a:t>
            </a:r>
            <a:r>
              <a:rPr lang="en-US" altLang="zh-CN" sz="4400" dirty="0">
                <a:solidFill>
                  <a:schemeClr val="tx2"/>
                </a:solidFill>
              </a:rPr>
              <a:t> </a:t>
            </a:r>
            <a:r>
              <a:rPr lang="zh-CN" altLang="en-US" sz="4400" dirty="0">
                <a:solidFill>
                  <a:schemeClr val="tx2"/>
                </a:solidFill>
              </a:rPr>
              <a:t>布局</a:t>
            </a:r>
          </a:p>
        </p:txBody>
      </p:sp>
    </p:spTree>
    <p:extLst>
      <p:ext uri="{BB962C8B-B14F-4D97-AF65-F5344CB8AC3E}">
        <p14:creationId xmlns:p14="http://schemas.microsoft.com/office/powerpoint/2010/main" val="3193068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内容占位符 2"/>
          <p:cNvSpPr>
            <a:spLocks noGrp="1"/>
          </p:cNvSpPr>
          <p:nvPr>
            <p:ph sz="quarter" idx="4294967295"/>
          </p:nvPr>
        </p:nvSpPr>
        <p:spPr>
          <a:xfrm>
            <a:off x="3124200" y="457200"/>
            <a:ext cx="5208588" cy="609600"/>
          </a:xfrm>
          <a:prstGeom prst="rect">
            <a:avLst/>
          </a:prstGeom>
        </p:spPr>
        <p:txBody>
          <a:bodyPr/>
          <a:lstStyle/>
          <a:p>
            <a:pPr marL="228600" indent="-182563"/>
            <a:r>
              <a:rPr lang="zh-CN" altLang="en-US" sz="3100" dirty="0"/>
              <a:t>框</a:t>
            </a:r>
            <a:r>
              <a:rPr lang="zh-CN" altLang="en-US" sz="3100" dirty="0" smtClean="0"/>
              <a:t>模型（盒模型）</a:t>
            </a:r>
            <a:endParaRPr lang="zh-CN" altLang="en-US" sz="3100" dirty="0"/>
          </a:p>
        </p:txBody>
      </p:sp>
      <p:pic>
        <p:nvPicPr>
          <p:cNvPr id="145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847850"/>
            <a:ext cx="6548438"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760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项目案例</a:t>
            </a:r>
            <a:endParaRPr lang="zh-CN" altLang="en-US" sz="2800" dirty="0"/>
          </a:p>
        </p:txBody>
      </p:sp>
      <p:sp>
        <p:nvSpPr>
          <p:cNvPr id="5" name="Rectangle 3"/>
          <p:cNvSpPr txBox="1">
            <a:spLocks noChangeArrowheads="1"/>
          </p:cNvSpPr>
          <p:nvPr/>
        </p:nvSpPr>
        <p:spPr>
          <a:xfrm>
            <a:off x="762000" y="1066800"/>
            <a:ext cx="7772400" cy="4114800"/>
          </a:xfrm>
          <a:prstGeom prst="rect">
            <a:avLst/>
          </a:prstGeom>
        </p:spPr>
        <p:txBody>
          <a:bodyPr/>
          <a:lstStyle/>
          <a:p>
            <a:pPr marL="266700" indent="-266700" eaLnBrk="0" hangingPunct="0">
              <a:lnSpc>
                <a:spcPct val="130000"/>
              </a:lnSpc>
              <a:spcBef>
                <a:spcPct val="20000"/>
              </a:spcBef>
              <a:buClr>
                <a:schemeClr val="hlink"/>
              </a:buClr>
              <a:buFont typeface="Wingdings" pitchFamily="2" charset="2"/>
              <a:buChar char="l"/>
              <a:defRPr/>
            </a:pPr>
            <a:r>
              <a:rPr lang="zh-CN" altLang="en-US" sz="2400" b="1" dirty="0" smtClean="0">
                <a:latin typeface="黑体" pitchFamily="2" charset="-122"/>
                <a:ea typeface="黑体" pitchFamily="2" charset="-122"/>
                <a:cs typeface="+mn-cs"/>
              </a:rPr>
              <a:t>制作医药系统的主页面。</a:t>
            </a:r>
            <a:r>
              <a:rPr lang="en-US" altLang="zh-CN" sz="2400" b="1" dirty="0" smtClean="0">
                <a:latin typeface="黑体" pitchFamily="2" charset="-122"/>
                <a:ea typeface="黑体" pitchFamily="2" charset="-122"/>
                <a:cs typeface="+mn-cs"/>
              </a:rPr>
              <a:t>(</a:t>
            </a:r>
            <a:r>
              <a:rPr lang="zh-CN" altLang="en-US" sz="2400" b="1" dirty="0">
                <a:latin typeface="黑体" pitchFamily="2" charset="-122"/>
                <a:ea typeface="黑体" pitchFamily="2" charset="-122"/>
              </a:rPr>
              <a:t>参见</a:t>
            </a:r>
            <a:r>
              <a:rPr lang="zh-CN" altLang="en-US" sz="2400" b="1" dirty="0" smtClean="0">
                <a:latin typeface="黑体" pitchFamily="2" charset="-122"/>
                <a:ea typeface="黑体" pitchFamily="2" charset="-122"/>
              </a:rPr>
              <a:t>教材</a:t>
            </a:r>
            <a:r>
              <a:rPr lang="en-US" altLang="zh-CN" sz="2400" b="1" dirty="0" smtClean="0">
                <a:latin typeface="黑体" pitchFamily="2" charset="-122"/>
                <a:ea typeface="黑体" pitchFamily="2" charset="-122"/>
                <a:cs typeface="+mn-cs"/>
              </a:rPr>
              <a:t>)</a:t>
            </a:r>
          </a:p>
          <a:p>
            <a:pPr eaLnBrk="0" hangingPunct="0">
              <a:lnSpc>
                <a:spcPct val="130000"/>
              </a:lnSpc>
              <a:spcBef>
                <a:spcPct val="20000"/>
              </a:spcBef>
              <a:buClr>
                <a:schemeClr val="hlink"/>
              </a:buClr>
              <a:defRPr/>
            </a:pPr>
            <a:r>
              <a:rPr lang="zh-CN" altLang="en-US" sz="2400" b="1" dirty="0" smtClean="0">
                <a:latin typeface="黑体" pitchFamily="2" charset="-122"/>
                <a:ea typeface="黑体" pitchFamily="2" charset="-122"/>
                <a:cs typeface="+mn-cs"/>
              </a:rPr>
              <a:t>代码见</a:t>
            </a:r>
            <a:r>
              <a:rPr lang="en-US" altLang="zh-CN" sz="2400" b="1" dirty="0" smtClean="0">
                <a:latin typeface="黑体" pitchFamily="2" charset="-122"/>
                <a:ea typeface="黑体" pitchFamily="2" charset="-122"/>
                <a:cs typeface="+mn-cs"/>
              </a:rPr>
              <a:t>MyIndex.html</a:t>
            </a:r>
            <a:r>
              <a:rPr lang="zh-CN" altLang="en-US" sz="2400" b="1" dirty="0" smtClean="0">
                <a:latin typeface="黑体" pitchFamily="2" charset="-122"/>
                <a:ea typeface="黑体" pitchFamily="2" charset="-122"/>
                <a:cs typeface="+mn-cs"/>
              </a:rPr>
              <a:t>，编写出*</a:t>
            </a:r>
            <a:r>
              <a:rPr lang="en-US" altLang="zh-CN" sz="2400" b="1" dirty="0" smtClean="0">
                <a:latin typeface="黑体" pitchFamily="2" charset="-122"/>
                <a:ea typeface="黑体" pitchFamily="2" charset="-122"/>
                <a:cs typeface="+mn-cs"/>
              </a:rPr>
              <a:t>.</a:t>
            </a:r>
            <a:r>
              <a:rPr lang="en-US" altLang="zh-CN" sz="2400" b="1" dirty="0" err="1" smtClean="0">
                <a:latin typeface="黑体" pitchFamily="2" charset="-122"/>
                <a:ea typeface="黑体" pitchFamily="2" charset="-122"/>
                <a:cs typeface="+mn-cs"/>
              </a:rPr>
              <a:t>css</a:t>
            </a:r>
            <a:r>
              <a:rPr lang="zh-CN" altLang="en-US" sz="2400" b="1" dirty="0" smtClean="0">
                <a:latin typeface="黑体" pitchFamily="2" charset="-122"/>
                <a:ea typeface="黑体" pitchFamily="2" charset="-122"/>
                <a:cs typeface="+mn-cs"/>
              </a:rPr>
              <a:t>文件</a:t>
            </a:r>
            <a:endPar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590800" y="0"/>
            <a:ext cx="68580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en-US" altLang="zh-CN" sz="2800" b="1" dirty="0" smtClean="0"/>
              <a:t>3.1 HTML</a:t>
            </a:r>
            <a:r>
              <a:rPr lang="zh-CN" altLang="en-US" sz="2800" b="1" dirty="0" smtClean="0"/>
              <a:t>网页文档结构</a:t>
            </a:r>
            <a:endParaRPr lang="zh-CN" altLang="en-US" sz="2800" b="1" dirty="0"/>
          </a:p>
        </p:txBody>
      </p:sp>
      <p:sp>
        <p:nvSpPr>
          <p:cNvPr id="5122" name="Rectangle 2"/>
          <p:cNvSpPr>
            <a:spLocks noChangeArrowheads="1"/>
          </p:cNvSpPr>
          <p:nvPr/>
        </p:nvSpPr>
        <p:spPr bwMode="auto">
          <a:xfrm>
            <a:off x="457200" y="914400"/>
            <a:ext cx="82296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a:lnSpc>
                <a:spcPct val="130000"/>
              </a:lnSpc>
              <a:buClr>
                <a:schemeClr val="hlink"/>
              </a:buClr>
              <a:buFont typeface="Wingdings" pitchFamily="2" charset="2"/>
              <a:buNone/>
            </a:pPr>
            <a:r>
              <a:rPr lang="zh-CN" altLang="en-US" sz="2400" b="1" dirty="0" smtClean="0">
                <a:sym typeface="宋体" pitchFamily="2" charset="-122"/>
              </a:rPr>
              <a:t>      一个完整的</a:t>
            </a:r>
            <a:r>
              <a:rPr lang="en-US" altLang="zh-CN" sz="2400" b="1" dirty="0" smtClean="0">
                <a:sym typeface="宋体" pitchFamily="2" charset="-122"/>
              </a:rPr>
              <a:t>HTML</a:t>
            </a:r>
            <a:r>
              <a:rPr lang="zh-CN" altLang="en-US" sz="2400" b="1" dirty="0" smtClean="0">
                <a:sym typeface="宋体" pitchFamily="2" charset="-122"/>
              </a:rPr>
              <a:t>文件由标题、段落、表格和文本等各种嵌入的对象组成，这些对象统称为元素，</a:t>
            </a:r>
            <a:r>
              <a:rPr lang="en-US" altLang="zh-CN" sz="2400" b="1" dirty="0" smtClean="0">
                <a:sym typeface="宋体" pitchFamily="2" charset="-122"/>
              </a:rPr>
              <a:t>HTML</a:t>
            </a:r>
            <a:r>
              <a:rPr lang="zh-CN" altLang="en-US" sz="2400" b="1" dirty="0" smtClean="0">
                <a:sym typeface="宋体" pitchFamily="2" charset="-122"/>
              </a:rPr>
              <a:t>使用标记来分隔并描述这些元素。实际上整个</a:t>
            </a:r>
            <a:r>
              <a:rPr lang="en-US" altLang="zh-CN" sz="2400" b="1" dirty="0" smtClean="0">
                <a:sym typeface="宋体" pitchFamily="2" charset="-122"/>
              </a:rPr>
              <a:t>HTML</a:t>
            </a:r>
            <a:r>
              <a:rPr lang="zh-CN" altLang="en-US" sz="2400" b="1" dirty="0" smtClean="0">
                <a:sym typeface="宋体" pitchFamily="2" charset="-122"/>
              </a:rPr>
              <a:t>文件就是由元素与标记组成的。</a:t>
            </a:r>
          </a:p>
          <a:p>
            <a:pPr marL="1371600" lvl="2" indent="-457200">
              <a:lnSpc>
                <a:spcPct val="130000"/>
              </a:lnSpc>
            </a:pPr>
            <a:r>
              <a:rPr lang="zh-CN" altLang="zh-CN" sz="2000" b="1" dirty="0" smtClean="0">
                <a:solidFill>
                  <a:schemeClr val="hlink"/>
                </a:solidFill>
                <a:sym typeface="宋体" pitchFamily="2" charset="-122"/>
              </a:rPr>
              <a:t>&lt;html&gt;</a:t>
            </a:r>
            <a:r>
              <a:rPr lang="zh-CN" altLang="zh-CN" sz="2000" b="1" dirty="0" smtClean="0">
                <a:sym typeface="宋体" pitchFamily="2" charset="-122"/>
              </a:rPr>
              <a:t>文件开始标记</a:t>
            </a:r>
          </a:p>
          <a:p>
            <a:pPr marL="1371600" lvl="2" indent="-457200">
              <a:lnSpc>
                <a:spcPct val="130000"/>
              </a:lnSpc>
            </a:pPr>
            <a:r>
              <a:rPr lang="zh-CN" altLang="zh-CN" sz="2000" b="1" dirty="0" smtClean="0">
                <a:sym typeface="宋体" pitchFamily="2" charset="-122"/>
              </a:rPr>
              <a:t>　</a:t>
            </a:r>
            <a:r>
              <a:rPr lang="zh-CN" altLang="zh-CN" sz="2000" b="1" dirty="0" smtClean="0">
                <a:solidFill>
                  <a:schemeClr val="hlink"/>
                </a:solidFill>
                <a:sym typeface="宋体" pitchFamily="2" charset="-122"/>
              </a:rPr>
              <a:t>&lt;head&gt;</a:t>
            </a:r>
            <a:r>
              <a:rPr lang="zh-CN" altLang="zh-CN" sz="2000" b="1" dirty="0" smtClean="0">
                <a:sym typeface="宋体" pitchFamily="2" charset="-122"/>
              </a:rPr>
              <a:t>文件头开始的标记</a:t>
            </a:r>
          </a:p>
          <a:p>
            <a:pPr marL="1371600" lvl="2" indent="-457200">
              <a:lnSpc>
                <a:spcPct val="130000"/>
              </a:lnSpc>
            </a:pPr>
            <a:r>
              <a:rPr lang="zh-CN" altLang="zh-CN" sz="2000" b="1" dirty="0" smtClean="0">
                <a:sym typeface="宋体" pitchFamily="2" charset="-122"/>
              </a:rPr>
              <a:t>　　　……文件头的内容</a:t>
            </a:r>
          </a:p>
          <a:p>
            <a:pPr marL="1371600" lvl="2" indent="-457200">
              <a:lnSpc>
                <a:spcPct val="130000"/>
              </a:lnSpc>
            </a:pPr>
            <a:r>
              <a:rPr lang="zh-CN" altLang="zh-CN" sz="2000" b="1" dirty="0" smtClean="0">
                <a:sym typeface="宋体" pitchFamily="2" charset="-122"/>
              </a:rPr>
              <a:t>　</a:t>
            </a:r>
            <a:r>
              <a:rPr lang="zh-CN" altLang="zh-CN" sz="2000" b="1" dirty="0" smtClean="0">
                <a:solidFill>
                  <a:schemeClr val="hlink"/>
                </a:solidFill>
                <a:sym typeface="宋体" pitchFamily="2" charset="-122"/>
              </a:rPr>
              <a:t>&lt;/head&gt;</a:t>
            </a:r>
            <a:r>
              <a:rPr lang="zh-CN" altLang="zh-CN" sz="2000" b="1" dirty="0" smtClean="0">
                <a:sym typeface="宋体" pitchFamily="2" charset="-122"/>
              </a:rPr>
              <a:t>文件头结束的标记</a:t>
            </a:r>
          </a:p>
          <a:p>
            <a:pPr marL="1371600" lvl="2" indent="-457200">
              <a:lnSpc>
                <a:spcPct val="130000"/>
              </a:lnSpc>
            </a:pPr>
            <a:r>
              <a:rPr lang="zh-CN" altLang="zh-CN" sz="2000" b="1" dirty="0" smtClean="0">
                <a:sym typeface="宋体" pitchFamily="2" charset="-122"/>
              </a:rPr>
              <a:t>　</a:t>
            </a:r>
            <a:r>
              <a:rPr lang="zh-CN" altLang="zh-CN" sz="2000" b="1" dirty="0" smtClean="0">
                <a:solidFill>
                  <a:schemeClr val="hlink"/>
                </a:solidFill>
                <a:sym typeface="宋体" pitchFamily="2" charset="-122"/>
              </a:rPr>
              <a:t>&lt;body&gt;</a:t>
            </a:r>
            <a:r>
              <a:rPr lang="zh-CN" altLang="zh-CN" sz="2000" b="1" dirty="0" smtClean="0">
                <a:sym typeface="宋体" pitchFamily="2" charset="-122"/>
              </a:rPr>
              <a:t>文件主体开始的标记</a:t>
            </a:r>
          </a:p>
          <a:p>
            <a:pPr marL="1371600" lvl="2" indent="-457200">
              <a:lnSpc>
                <a:spcPct val="130000"/>
              </a:lnSpc>
            </a:pPr>
            <a:r>
              <a:rPr lang="zh-CN" altLang="zh-CN" sz="2000" b="1" dirty="0" smtClean="0">
                <a:sym typeface="宋体" pitchFamily="2" charset="-122"/>
              </a:rPr>
              <a:t>　　　……文件主体的内容</a:t>
            </a:r>
          </a:p>
          <a:p>
            <a:pPr marL="1371600" lvl="2" indent="-457200">
              <a:lnSpc>
                <a:spcPct val="130000"/>
              </a:lnSpc>
            </a:pPr>
            <a:r>
              <a:rPr lang="zh-CN" altLang="zh-CN" sz="2000" b="1" dirty="0" smtClean="0">
                <a:sym typeface="宋体" pitchFamily="2" charset="-122"/>
              </a:rPr>
              <a:t>　</a:t>
            </a:r>
            <a:r>
              <a:rPr lang="zh-CN" altLang="zh-CN" sz="2000" b="1" dirty="0" smtClean="0">
                <a:solidFill>
                  <a:schemeClr val="hlink"/>
                </a:solidFill>
                <a:sym typeface="宋体" pitchFamily="2" charset="-122"/>
              </a:rPr>
              <a:t>&lt;/body&gt;</a:t>
            </a:r>
            <a:r>
              <a:rPr lang="zh-CN" altLang="zh-CN" sz="2000" b="1" dirty="0" smtClean="0">
                <a:sym typeface="宋体" pitchFamily="2" charset="-122"/>
              </a:rPr>
              <a:t>文件主体结束的标记</a:t>
            </a:r>
          </a:p>
          <a:p>
            <a:pPr marL="1371600" lvl="2" indent="-457200">
              <a:lnSpc>
                <a:spcPct val="130000"/>
              </a:lnSpc>
            </a:pPr>
            <a:r>
              <a:rPr lang="zh-CN" altLang="zh-CN" sz="2000" b="1" dirty="0" smtClean="0">
                <a:solidFill>
                  <a:schemeClr val="hlink"/>
                </a:solidFill>
                <a:sym typeface="宋体" pitchFamily="2" charset="-122"/>
              </a:rPr>
              <a:t>&lt;/html&gt;</a:t>
            </a:r>
            <a:r>
              <a:rPr lang="zh-CN" altLang="zh-CN" sz="2000" b="1" dirty="0" smtClean="0">
                <a:sym typeface="宋体" pitchFamily="2" charset="-122"/>
              </a:rPr>
              <a:t>文件结束标记</a:t>
            </a:r>
            <a:endParaRPr lang="zh-CN" altLang="en-US" sz="2000" b="1" dirty="0">
              <a:sym typeface="宋体"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304800" y="1066800"/>
            <a:ext cx="83820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1"/>
              </a:buClr>
              <a:buSzPts val="1800"/>
              <a:buFontTx/>
              <a:buChar char="•"/>
              <a:tabLst/>
            </a:pPr>
            <a:endParaRPr kumimoji="0" lang="zh-CN" sz="2800" i="0" u="none" strike="noStrike" cap="none" normalizeH="0" baseline="0" dirty="0" smtClean="0">
              <a:ln>
                <a:noFill/>
              </a:ln>
              <a:effectLst/>
              <a:latin typeface="Arial" pitchFamily="34" charset="0"/>
            </a:endParaRPr>
          </a:p>
        </p:txBody>
      </p:sp>
      <p:sp>
        <p:nvSpPr>
          <p:cNvPr id="13" name="TextBox 12"/>
          <p:cNvSpPr txBox="1"/>
          <p:nvPr/>
        </p:nvSpPr>
        <p:spPr>
          <a:xfrm>
            <a:off x="457200" y="917912"/>
            <a:ext cx="8229600" cy="3465564"/>
          </a:xfrm>
          <a:prstGeom prst="rect">
            <a:avLst/>
          </a:prstGeom>
          <a:noFill/>
        </p:spPr>
        <p:txBody>
          <a:bodyPr wrap="square" rtlCol="0">
            <a:spAutoFit/>
          </a:bodyPr>
          <a:lstStyle/>
          <a:p>
            <a:pPr>
              <a:lnSpc>
                <a:spcPct val="130000"/>
              </a:lnSpc>
              <a:buClr>
                <a:schemeClr val="hlink"/>
              </a:buClr>
              <a:buSzTx/>
              <a:buFont typeface="Wingdings" pitchFamily="2" charset="2"/>
              <a:buChar char="l"/>
            </a:pPr>
            <a:r>
              <a:rPr lang="en-US" altLang="zh-CN" sz="2400" b="1" dirty="0" smtClean="0"/>
              <a:t>HTML</a:t>
            </a:r>
            <a:r>
              <a:rPr lang="zh-CN" altLang="en-US" sz="2400" b="1" dirty="0" smtClean="0"/>
              <a:t>标签格式：</a:t>
            </a:r>
          </a:p>
          <a:p>
            <a:pPr lvl="1">
              <a:lnSpc>
                <a:spcPct val="130000"/>
              </a:lnSpc>
              <a:buClr>
                <a:srgbClr val="FF0000"/>
              </a:buClr>
              <a:buSzTx/>
              <a:buFont typeface="Wingdings" pitchFamily="2" charset="2"/>
              <a:buChar char="n"/>
            </a:pPr>
            <a:r>
              <a:rPr lang="en-US" altLang="zh-CN" sz="2400" b="1" dirty="0" smtClean="0"/>
              <a:t>〈</a:t>
            </a:r>
            <a:r>
              <a:rPr lang="zh-CN" altLang="en-US" sz="2400" b="1" dirty="0" smtClean="0"/>
              <a:t>标记名称</a:t>
            </a:r>
            <a:r>
              <a:rPr lang="en-US" altLang="zh-CN" sz="2400" b="1" dirty="0" smtClean="0"/>
              <a:t>〉---〈/</a:t>
            </a:r>
            <a:r>
              <a:rPr lang="zh-CN" altLang="en-US" sz="2400" b="1" dirty="0" smtClean="0"/>
              <a:t>标记名称</a:t>
            </a:r>
            <a:r>
              <a:rPr lang="en-US" altLang="zh-CN" sz="2400" b="1" dirty="0" smtClean="0"/>
              <a:t>〉</a:t>
            </a:r>
            <a:r>
              <a:rPr lang="zh-CN" altLang="en-US" sz="2400" b="1" dirty="0" smtClean="0"/>
              <a:t>：对称型，无设置值。例如，</a:t>
            </a:r>
            <a:r>
              <a:rPr lang="en-US" altLang="zh-CN" sz="2400" b="1" dirty="0" smtClean="0"/>
              <a:t>〈title〉---〈/title〉</a:t>
            </a:r>
          </a:p>
          <a:p>
            <a:pPr lvl="1">
              <a:lnSpc>
                <a:spcPct val="130000"/>
              </a:lnSpc>
              <a:buClr>
                <a:srgbClr val="FF0000"/>
              </a:buClr>
              <a:buSzTx/>
              <a:buFont typeface="Wingdings" pitchFamily="2" charset="2"/>
              <a:buChar char="n"/>
            </a:pPr>
            <a:r>
              <a:rPr lang="en-US" altLang="zh-CN" sz="2400" b="1" dirty="0" smtClean="0"/>
              <a:t>〈</a:t>
            </a:r>
            <a:r>
              <a:rPr lang="zh-CN" altLang="en-US" sz="2400" b="1" dirty="0" smtClean="0"/>
              <a:t>标记名称 属性＝”属性值”</a:t>
            </a:r>
            <a:r>
              <a:rPr lang="en-US" altLang="zh-CN" sz="2400" b="1" dirty="0" smtClean="0"/>
              <a:t>〉---〈/</a:t>
            </a:r>
            <a:r>
              <a:rPr lang="zh-CN" altLang="en-US" sz="2400" b="1" dirty="0" smtClean="0"/>
              <a:t>标记名称</a:t>
            </a:r>
            <a:r>
              <a:rPr lang="en-US" altLang="zh-CN" sz="2400" b="1" dirty="0" smtClean="0"/>
              <a:t>〉</a:t>
            </a:r>
            <a:r>
              <a:rPr lang="zh-CN" altLang="en-US" sz="2400" b="1" dirty="0" smtClean="0"/>
              <a:t>：对称型，有设置值。例如，</a:t>
            </a:r>
            <a:r>
              <a:rPr lang="en-US" altLang="zh-CN" sz="2400" b="1" dirty="0" smtClean="0"/>
              <a:t>〈body </a:t>
            </a:r>
            <a:r>
              <a:rPr lang="en-US" altLang="zh-CN" sz="2400" b="1" dirty="0" err="1" smtClean="0"/>
              <a:t>bgcolor</a:t>
            </a:r>
            <a:r>
              <a:rPr lang="en-US" altLang="zh-CN" sz="2400" b="1" dirty="0" smtClean="0"/>
              <a:t>=”red”〉---〈/body〉</a:t>
            </a:r>
            <a:endParaRPr lang="zh-CN" altLang="en-US" sz="2400" b="1" dirty="0" smtClean="0"/>
          </a:p>
          <a:p>
            <a:endParaRPr lang="zh-CN" altLang="en-US" sz="1600" dirty="0" smtClean="0"/>
          </a:p>
          <a:p>
            <a:endParaRPr lang="zh-CN" altLang="en-US" sz="1600" b="1" dirty="0"/>
          </a:p>
        </p:txBody>
      </p:sp>
      <p:sp>
        <p:nvSpPr>
          <p:cNvPr id="6" name="矩形 5"/>
          <p:cNvSpPr/>
          <p:nvPr/>
        </p:nvSpPr>
        <p:spPr>
          <a:xfrm>
            <a:off x="2565637" y="238780"/>
            <a:ext cx="3225563" cy="523220"/>
          </a:xfrm>
          <a:prstGeom prst="rect">
            <a:avLst/>
          </a:prstGeom>
        </p:spPr>
        <p:txBody>
          <a:bodyPr wrap="none">
            <a:spAutoFit/>
          </a:bodyPr>
          <a:lstStyle/>
          <a:p>
            <a:r>
              <a:rPr lang="en-US" altLang="zh-CN" sz="2800" b="1" dirty="0" smtClean="0"/>
              <a:t>3.2 </a:t>
            </a:r>
            <a:r>
              <a:rPr lang="zh-CN" altLang="en-US" sz="2800" b="1" dirty="0" smtClean="0"/>
              <a:t>常用</a:t>
            </a:r>
            <a:r>
              <a:rPr lang="en-US" altLang="zh-CN" sz="2800" b="1" dirty="0" smtClean="0"/>
              <a:t>HTML</a:t>
            </a:r>
            <a:r>
              <a:rPr lang="zh-CN" altLang="en-US" sz="2800" b="1" dirty="0" smtClean="0"/>
              <a:t>标签</a:t>
            </a:r>
            <a:endParaRPr lang="zh-CN" alt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304800" y="1066800"/>
            <a:ext cx="83820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1"/>
              </a:buClr>
              <a:buSzPts val="1800"/>
              <a:buFontTx/>
              <a:buChar char="•"/>
              <a:tabLst/>
            </a:pPr>
            <a:endParaRPr kumimoji="0" lang="zh-CN" sz="2800" i="0" u="none" strike="noStrike" cap="none" normalizeH="0" baseline="0" dirty="0" smtClean="0">
              <a:ln>
                <a:noFill/>
              </a:ln>
              <a:effectLst/>
              <a:latin typeface="Arial" pitchFamily="34" charset="0"/>
            </a:endParaRPr>
          </a:p>
        </p:txBody>
      </p:sp>
      <p:sp>
        <p:nvSpPr>
          <p:cNvPr id="6" name="Rectangle 3"/>
          <p:cNvSpPr txBox="1">
            <a:spLocks noChangeArrowheads="1"/>
          </p:cNvSpPr>
          <p:nvPr/>
        </p:nvSpPr>
        <p:spPr bwMode="auto">
          <a:xfrm>
            <a:off x="685800" y="1219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66700" marR="0" lvl="0" indent="-266700" algn="l" defTabSz="914400" rtl="0" eaLnBrk="0" fontAlgn="base" latinLnBrk="0" hangingPunct="0">
              <a:lnSpc>
                <a:spcPct val="130000"/>
              </a:lnSpc>
              <a:spcBef>
                <a:spcPct val="20000"/>
              </a:spcBef>
              <a:spcAft>
                <a:spcPct val="0"/>
              </a:spcAft>
              <a:buClr>
                <a:schemeClr val="hlink"/>
              </a:buClr>
              <a:buSzTx/>
              <a:buFont typeface="Wingdings" pitchFamily="2" charset="2"/>
              <a:buChar char="l"/>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标题 </a:t>
            </a: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标题（</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Heading</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）是通过 </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&lt;h1&gt; - &lt;h6&gt;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等标签进行</a:t>
            </a:r>
            <a:r>
              <a:rPr kumimoji="0" lang="zh-CN" altLang="en-US" sz="2400" b="1" i="0" u="none" strike="noStrike" kern="1200" cap="none" spc="0" normalizeH="0" baseline="0" noProof="0" smtClean="0">
                <a:ln>
                  <a:noFill/>
                </a:ln>
                <a:solidFill>
                  <a:schemeClr val="tx1"/>
                </a:solidFill>
                <a:effectLst/>
                <a:uLnTx/>
                <a:uFillTx/>
                <a:latin typeface="黑体" pitchFamily="2" charset="-122"/>
                <a:ea typeface="黑体" pitchFamily="2" charset="-122"/>
                <a:cs typeface="+mn-cs"/>
              </a:rPr>
              <a:t>定义的。</a:t>
            </a:r>
            <a:endPar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endParaRP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实例</a:t>
            </a:r>
          </a:p>
          <a:p>
            <a:pPr marL="809625" marR="0" lvl="2" indent="-2667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&lt;h1&gt;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最大字号标题</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&lt;/h1&gt;</a:t>
            </a:r>
          </a:p>
          <a:p>
            <a:pPr marL="809625" marR="0" lvl="2" indent="-2667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&lt;h2&gt;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中字号标题</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&lt;/h2&gt;</a:t>
            </a:r>
          </a:p>
          <a:p>
            <a:pPr marL="809625" marR="0" lvl="2" indent="-2667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&lt;h6&gt;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最小字号标题</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&lt;/h6&gt;</a:t>
            </a:r>
          </a:p>
          <a:p>
            <a:pPr marL="542925" marR="0" lvl="1" indent="-276225"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zh-CN" altLang="en-US" sz="24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609600" y="1219200"/>
            <a:ext cx="8229600" cy="4648200"/>
          </a:xfrm>
          <a:prstGeom prst="rect">
            <a:avLst/>
          </a:prstGeom>
        </p:spPr>
        <p:txBody>
          <a:bodyPr/>
          <a:lstStyle/>
          <a:p>
            <a:pPr marL="266700" marR="0" lvl="0" indent="-266700" algn="l" defTabSz="914400" rtl="0" eaLnBrk="0" fontAlgn="base" latinLnBrk="0" hangingPunct="0">
              <a:lnSpc>
                <a:spcPct val="130000"/>
              </a:lnSpc>
              <a:spcBef>
                <a:spcPct val="20000"/>
              </a:spcBef>
              <a:spcAft>
                <a:spcPct val="0"/>
              </a:spcAft>
              <a:buClr>
                <a:schemeClr val="hlink"/>
              </a:buClr>
              <a:buSzTx/>
              <a:buFont typeface="Wingdings" pitchFamily="2" charset="2"/>
              <a:buChar char="l"/>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段落</a:t>
            </a: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段落是通过 </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&lt;p&gt;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标签进行定义的。</a:t>
            </a: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实例</a:t>
            </a:r>
          </a:p>
          <a:p>
            <a:pPr marL="809625" marR="0" lvl="2" indent="-2667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&lt;p&gt; HTML</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的英文全称是</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Hyper Text Markup Language</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，它是超文本标记语言的缩写，是</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Internet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上用于编写网页的主要语言。</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&lt;/p&gt;</a:t>
            </a:r>
          </a:p>
          <a:p>
            <a:pPr marL="809625" marR="0" lvl="2" indent="-2667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&lt;p&gt; HTML</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中每个用来作为标记的符号都可以看作是一条命令，它告诉浏览器应该如何显示文件的内容。</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&lt;/p&gt;</a:t>
            </a:r>
            <a:endParaRPr kumimoji="0" lang="zh-CN" altLang="en-US" sz="24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838200" y="1371600"/>
            <a:ext cx="7772400" cy="4114800"/>
          </a:xfrm>
          <a:prstGeom prst="rect">
            <a:avLst/>
          </a:prstGeom>
        </p:spPr>
        <p:txBody>
          <a:bodyPr/>
          <a:lstStyle/>
          <a:p>
            <a:pPr marL="266700" marR="0" lvl="0" indent="-266700" algn="l" defTabSz="914400" rtl="0" eaLnBrk="0" fontAlgn="base" latinLnBrk="0" hangingPunct="0">
              <a:lnSpc>
                <a:spcPct val="130000"/>
              </a:lnSpc>
              <a:spcBef>
                <a:spcPct val="20000"/>
              </a:spcBef>
              <a:spcAft>
                <a:spcPct val="0"/>
              </a:spcAft>
              <a:buClr>
                <a:schemeClr val="hlink"/>
              </a:buClr>
              <a:buSzTx/>
              <a:buFont typeface="Wingdings" pitchFamily="2" charset="2"/>
              <a:buChar char="l"/>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链接</a:t>
            </a: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链接是通过 </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&lt;a&gt;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标签进行定义的。</a:t>
            </a:r>
          </a:p>
          <a:p>
            <a:pPr marL="542925" marR="0" lvl="1" indent="-276225"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实例</a:t>
            </a:r>
          </a:p>
          <a:p>
            <a:pPr marL="809625" marR="0" lvl="2" indent="-266700" algn="l" defTabSz="914400" rtl="0" eaLnBrk="0" fontAlgn="base" latinLnBrk="0" hangingPunct="0">
              <a:lnSpc>
                <a:spcPct val="130000"/>
              </a:lnSpc>
              <a:spcBef>
                <a:spcPct val="20000"/>
              </a:spcBef>
              <a:spcAft>
                <a:spcPct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 </a:t>
            </a:r>
            <a:r>
              <a:rPr kumimoji="0" lang="en-US" altLang="zh-CN" sz="24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href</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="http://www.imu.edu.cn"&gt;</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内蒙古大学</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&lt;/a&gt;</a:t>
            </a:r>
            <a:endParaRPr kumimoji="0" lang="zh-CN" altLang="en-US" sz="24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762000" y="1371600"/>
            <a:ext cx="7772400" cy="4114800"/>
          </a:xfrm>
          <a:prstGeom prst="rect">
            <a:avLst/>
          </a:prstGeom>
        </p:spPr>
        <p:txBody>
          <a:bodyPr/>
          <a:lstStyle/>
          <a:p>
            <a:pPr marL="542925" marR="0" lvl="1" indent="-276225" algn="l" defTabSz="914400" rtl="0" eaLnBrk="0" fontAlgn="base" latinLnBrk="0" hangingPunct="0">
              <a:lnSpc>
                <a:spcPct val="130000"/>
              </a:lnSpc>
              <a:spcBef>
                <a:spcPct val="20000"/>
              </a:spcBef>
              <a:spcAft>
                <a:spcPct val="0"/>
              </a:spcAft>
              <a:buClrTx/>
              <a:buSzTx/>
              <a:buFont typeface="Wingdings" pitchFamily="2" charset="2"/>
              <a:buChar char="l"/>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图像</a:t>
            </a:r>
          </a:p>
          <a:p>
            <a:pPr marL="809625" marR="0" lvl="2" indent="-266700" algn="l" defTabSz="914400" rtl="0" eaLnBrk="0" fontAlgn="base" latinLnBrk="0" hangingPunct="0">
              <a:lnSpc>
                <a:spcPct val="130000"/>
              </a:lnSpc>
              <a:spcBef>
                <a:spcPct val="20000"/>
              </a:spcBef>
              <a:spcAft>
                <a:spcPct val="0"/>
              </a:spcAft>
              <a:buClr>
                <a:schemeClr val="hlink"/>
              </a:buClr>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HTML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图像是通过 </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t>
            </a:r>
            <a:r>
              <a:rPr kumimoji="0" lang="en-US" altLang="zh-CN" sz="24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img</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&gt;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标签进行定义的。</a:t>
            </a:r>
          </a:p>
          <a:p>
            <a:pPr marL="809625" marR="0" lvl="2" indent="-266700" algn="l" defTabSz="914400" rtl="0" eaLnBrk="0" fontAlgn="base" latinLnBrk="0" hangingPunct="0">
              <a:lnSpc>
                <a:spcPct val="130000"/>
              </a:lnSpc>
              <a:spcBef>
                <a:spcPct val="20000"/>
              </a:spcBef>
              <a:spcAft>
                <a:spcPct val="0"/>
              </a:spcAft>
              <a:buClr>
                <a:schemeClr val="hlink"/>
              </a:buClr>
              <a:buSzTx/>
              <a:buFont typeface="Arial"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t>
            </a:r>
            <a:r>
              <a:rPr kumimoji="0" lang="en-US" altLang="zh-CN" sz="24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img</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a:t>
            </a:r>
            <a:r>
              <a:rPr kumimoji="0" lang="en-US" altLang="zh-CN" sz="24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src</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="image01.jpg" width="100" height="150" /&gt;</a:t>
            </a:r>
            <a:endParaRPr kumimoji="0" lang="zh-CN" altLang="en-US" sz="24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33400" y="990600"/>
            <a:ext cx="8229600" cy="4114800"/>
          </a:xfrm>
          <a:prstGeom prst="rect">
            <a:avLst/>
          </a:prstGeom>
        </p:spPr>
        <p:txBody>
          <a:bodyPr/>
          <a:lstStyle/>
          <a:p>
            <a:pPr marL="542925" marR="0" lvl="1" indent="-276225" algn="l" defTabSz="914400" rtl="0" eaLnBrk="0" fontAlgn="base" latinLnBrk="0" hangingPunct="0">
              <a:lnSpc>
                <a:spcPct val="130000"/>
              </a:lnSpc>
              <a:spcBef>
                <a:spcPct val="20000"/>
              </a:spcBef>
              <a:spcAft>
                <a:spcPct val="0"/>
              </a:spcAft>
              <a:buClrTx/>
              <a:buSzTx/>
              <a:buFont typeface="Wingdings" pitchFamily="2" charset="2"/>
              <a:buChar char="l"/>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表格</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表格由 </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&lt;table&gt;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标签来定义。每个表格均有若干行（由 </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t>
            </a:r>
            <a:r>
              <a:rPr kumimoji="0" lang="en-US" altLang="zh-CN" sz="24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tr</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&gt;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标签定义），每行被分割为若干单元格（由 </a:t>
            </a:r>
            <a:r>
              <a:rPr kumimoji="0" lang="en-US" altLang="zh-CN"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&lt;td&gt;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标签定义）。数据单元格可以包含文本、图片、列表、段落、表单、水平线、表格等等。</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&lt;table border="1"&gt;</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tr</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&gt;</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&lt;td&gt;row 1, column 1&lt;/td&gt;</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&lt;td&gt;row 1, column 2&lt;/td&gt;</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tr</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&gt;</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tr</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&gt;</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&lt;td&gt;row 2, column 1&lt;/td&gt;</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&lt;td&gt;row 2, column 2&lt;/td&gt;</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a:t>
            </a:r>
            <a:r>
              <a:rPr kumimoji="0" lang="en-US" altLang="zh-CN" sz="2000" b="1" i="0" u="none" strike="noStrike" kern="1200" cap="none" spc="0" normalizeH="0" baseline="0" noProof="0" dirty="0" err="1" smtClean="0">
                <a:ln>
                  <a:noFill/>
                </a:ln>
                <a:solidFill>
                  <a:schemeClr val="tx1"/>
                </a:solidFill>
                <a:effectLst/>
                <a:uLnTx/>
                <a:uFillTx/>
                <a:latin typeface="黑体" pitchFamily="2" charset="-122"/>
                <a:ea typeface="黑体" pitchFamily="2" charset="-122"/>
                <a:cs typeface="+mn-cs"/>
              </a:rPr>
              <a:t>tr</a:t>
            </a: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&gt;</a:t>
            </a:r>
          </a:p>
          <a:p>
            <a:pPr marL="809625" marR="0" lvl="2" indent="-266700" algn="l" defTabSz="914400" rtl="0" eaLnBrk="0" fontAlgn="base" latinLnBrk="0" hangingPunct="0">
              <a:spcBef>
                <a:spcPct val="20000"/>
              </a:spcBef>
              <a:spcAft>
                <a:spcPct val="0"/>
              </a:spcAft>
              <a:buClr>
                <a:schemeClr val="hlink"/>
              </a:buClr>
              <a:buSzTx/>
              <a:buFont typeface="Arial" pitchFamily="34" charset="0"/>
              <a:buChar char="•"/>
              <a:tabLst/>
              <a:defRPr/>
            </a:pPr>
            <a:r>
              <a:rPr kumimoji="0" lang="en-US" altLang="zh-CN"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&lt;/table&gt;</a:t>
            </a:r>
            <a:endParaRPr kumimoji="0" lang="zh-CN" altLang="en-US" sz="20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endParaRPr>
          </a:p>
          <a:p>
            <a:pPr marL="266700" marR="0" lvl="0" indent="-266700" algn="l" defTabSz="914400" rtl="0" eaLnBrk="0" fontAlgn="base" latinLnBrk="0" hangingPunct="0">
              <a:lnSpc>
                <a:spcPct val="80000"/>
              </a:lnSpc>
              <a:spcBef>
                <a:spcPct val="20000"/>
              </a:spcBef>
              <a:spcAft>
                <a:spcPct val="0"/>
              </a:spcAft>
              <a:buClrTx/>
              <a:buSzTx/>
              <a:buFont typeface="Arial" pitchFamily="34" charset="0"/>
              <a:buChar char="•"/>
              <a:tabLst/>
              <a:defRPr/>
            </a:pPr>
            <a:endParaRPr kumimoji="0" lang="zh-CN" altLang="en-US" sz="2400" b="1" i="0" u="none" strike="noStrike" kern="1200" cap="none" spc="0" normalizeH="0" baseline="0" noProof="0" dirty="0">
              <a:ln>
                <a:noFill/>
              </a:ln>
              <a:solidFill>
                <a:schemeClr val="tx1"/>
              </a:solidFill>
              <a:effectLst/>
              <a:uLnTx/>
              <a:uFillTx/>
              <a:latin typeface="黑体" pitchFamily="2" charset="-122"/>
              <a:ea typeface="黑体" pitchFamily="2" charset="-122"/>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template">
  <a:themeElements>
    <a:clrScheme name="Templete_Tarena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Templete_Tarena">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hlink"/>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hlink"/>
            </a:solidFill>
            <a:effectLst/>
            <a:latin typeface="Arial" pitchFamily="34" charset="0"/>
            <a:ea typeface="宋体" pitchFamily="2" charset="-122"/>
          </a:defRPr>
        </a:defPPr>
      </a:lstStyle>
    </a:lnDef>
  </a:objectDefaults>
  <a:extraClrSchemeLst>
    <a:extraClrScheme>
      <a:clrScheme name="Templete_Taren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ete_Taren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ete_Taren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ete_Taren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ete_Taren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ete_Taren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ete_Taren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plete_Tarena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hiSoft simp temp new</Template>
  <TotalTime>6703</TotalTime>
  <Words>1764</Words>
  <Application>Microsoft Office PowerPoint</Application>
  <PresentationFormat>全屏显示(4:3)</PresentationFormat>
  <Paragraphs>160</Paragraphs>
  <Slides>28</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31" baseType="lpstr">
      <vt:lpstr>ppt-template</vt:lpstr>
      <vt:lpstr>Bitmap Image</vt:lpstr>
      <vt:lpstr>剪辑</vt:lpstr>
      <vt:lpstr>第三章 HTML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超链接</vt:lpstr>
      <vt:lpstr>PowerPoint 演示文稿</vt:lpstr>
      <vt:lpstr>PowerPoint 演示文稿</vt:lpstr>
      <vt:lpstr>PowerPoint 演示文稿</vt:lpstr>
      <vt:lpstr>PowerPoint 演示文稿</vt:lpstr>
      <vt:lpstr>PowerPoint 演示文稿</vt:lpstr>
      <vt:lpstr>3.4 CSS（Cascading Style Sheet） </vt:lpstr>
      <vt:lpstr>PowerPoint 演示文稿</vt:lpstr>
      <vt:lpstr>PowerPoint 演示文稿</vt:lpstr>
      <vt:lpstr>PowerPoint 演示文稿</vt:lpstr>
      <vt:lpstr>PowerPoint 演示文稿</vt:lpstr>
      <vt:lpstr>PowerPoint 演示文稿</vt:lpstr>
      <vt:lpstr>PowerPoint 演示文稿</vt:lpstr>
      <vt:lpstr>网页布局 </vt:lpstr>
      <vt:lpstr>PowerPoint 演示文稿</vt:lpstr>
      <vt:lpstr>PowerPoint 演示文稿</vt:lpstr>
      <vt:lpstr>PowerPoint 演示文稿</vt:lpstr>
      <vt:lpstr>项目案例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数据库设计开发案例教程（五）.pptx</dc:title>
  <dc:creator>soft</dc:creator>
  <cp:lastModifiedBy>Echo</cp:lastModifiedBy>
  <cp:revision>211</cp:revision>
  <dcterms:created xsi:type="dcterms:W3CDTF">2011-05-10T06:46:10Z</dcterms:created>
  <dcterms:modified xsi:type="dcterms:W3CDTF">2018-03-07T02:12:21Z</dcterms:modified>
</cp:coreProperties>
</file>