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879" r:id="rId1"/>
  </p:sldMasterIdLst>
  <p:notesMasterIdLst>
    <p:notesMasterId r:id="rId25"/>
  </p:notesMasterIdLst>
  <p:handoutMasterIdLst>
    <p:handoutMasterId r:id="rId26"/>
  </p:handout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6" r:id="rId23"/>
    <p:sldId id="307" r:id="rId2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275" autoAdjust="0"/>
  </p:normalViewPr>
  <p:slideViewPr>
    <p:cSldViewPr>
      <p:cViewPr varScale="1">
        <p:scale>
          <a:sx n="40" d="100"/>
          <a:sy n="40" d="100"/>
        </p:scale>
        <p:origin x="-1853" y="-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112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092825" y="0"/>
            <a:ext cx="765175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D2A7CC9-E1BF-45E0-ABE8-831C80A0E2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2261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BD92A18-82D4-4356-8A5A-D7A5EAA3D5AB}" type="datetimeFigureOut">
              <a:rPr lang="zh-CN" altLang="en-US"/>
              <a:pPr>
                <a:defRPr/>
              </a:pPr>
              <a:t>2015/9/13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D04DA81-2A0C-41D9-8078-B75C863811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4153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04DA81-2A0C-41D9-8078-B75C863811D0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教材</a:t>
            </a:r>
            <a:r>
              <a:rPr lang="en-US" altLang="zh-CN" dirty="0" smtClean="0"/>
              <a:t>P74</a:t>
            </a:r>
            <a:r>
              <a:rPr lang="zh-CN" altLang="en-US" dirty="0" smtClean="0"/>
              <a:t>里面：</a:t>
            </a:r>
            <a:endParaRPr lang="en-US" altLang="zh-CN" dirty="0" smtClean="0"/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regm</a:t>
            </a:r>
            <a:r>
              <a:rPr lang="en-US" altLang="zh-CN" dirty="0" smtClean="0"/>
              <a:t> = /^[a-zA-Z0-9_-]+@[a-zA-Z0-9_-]+(\.[a-zA-Z0-9_-]+)+$/;</a:t>
            </a:r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验证</a:t>
            </a:r>
            <a:r>
              <a:rPr lang="en-US" altLang="zh-CN" dirty="0" smtClean="0"/>
              <a:t>Mail</a:t>
            </a:r>
            <a:r>
              <a:rPr lang="zh-CN" altLang="en-US" dirty="0" smtClean="0"/>
              <a:t>的正则表达式</a:t>
            </a:r>
            <a:r>
              <a:rPr lang="en-US" altLang="zh-CN" dirty="0" smtClean="0"/>
              <a:t>,</a:t>
            </a:r>
          </a:p>
          <a:p>
            <a:r>
              <a:rPr lang="en-US" altLang="zh-CN" dirty="0" smtClean="0"/>
              <a:t>^[a-zA-Z0-9_-]:^ n </a:t>
            </a:r>
            <a:r>
              <a:rPr lang="zh-CN" altLang="en-US" dirty="0" smtClean="0"/>
              <a:t>表示以</a:t>
            </a:r>
            <a:r>
              <a:rPr lang="en-US" altLang="zh-CN" dirty="0" smtClean="0"/>
              <a:t>n</a:t>
            </a:r>
            <a:r>
              <a:rPr lang="zh-CN" altLang="en-US" dirty="0" smtClean="0"/>
              <a:t>开头的字符串，</a:t>
            </a:r>
            <a:r>
              <a:rPr lang="en-US" altLang="zh-CN" dirty="0" smtClean="0"/>
              <a:t>a-z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A-Z</a:t>
            </a:r>
            <a:r>
              <a:rPr lang="zh-CN" altLang="en-US" dirty="0" smtClean="0"/>
              <a:t>为字母</a:t>
            </a:r>
            <a:r>
              <a:rPr lang="en-US" altLang="zh-CN" dirty="0" smtClean="0"/>
              <a:t>, _-</a:t>
            </a:r>
            <a:r>
              <a:rPr lang="zh-CN" altLang="en-US" dirty="0" smtClean="0"/>
              <a:t>下划线</a:t>
            </a:r>
            <a:r>
              <a:rPr lang="en-US" altLang="zh-CN" dirty="0" smtClean="0"/>
              <a:t>, 0-9</a:t>
            </a:r>
            <a:r>
              <a:rPr lang="zh-CN" altLang="en-US" dirty="0" smtClean="0"/>
              <a:t>数字</a:t>
            </a:r>
            <a:endParaRPr lang="en-US" altLang="zh-CN" dirty="0" smtClean="0"/>
          </a:p>
          <a:p>
            <a:r>
              <a:rPr lang="en-US" altLang="zh-CN" dirty="0" smtClean="0"/>
              <a:t>(\.[a-zA-Z0-9_-]+)+$ 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n$ </a:t>
            </a:r>
            <a:r>
              <a:rPr lang="zh-CN" altLang="en-US" dirty="0" smtClean="0"/>
              <a:t>表示以</a:t>
            </a:r>
            <a:r>
              <a:rPr lang="en-US" altLang="zh-CN" dirty="0" smtClean="0"/>
              <a:t>n</a:t>
            </a:r>
            <a:r>
              <a:rPr lang="zh-CN" altLang="en-US" dirty="0" smtClean="0"/>
              <a:t>结束的字符串，</a:t>
            </a:r>
            <a:r>
              <a:rPr lang="en-US" altLang="zh-CN" dirty="0" smtClean="0"/>
              <a:t>\. </a:t>
            </a:r>
            <a:r>
              <a:rPr lang="zh-CN" altLang="en-US" dirty="0" smtClean="0"/>
              <a:t>表示 </a:t>
            </a:r>
            <a:r>
              <a:rPr lang="en-US" altLang="zh-CN" dirty="0" smtClean="0"/>
              <a:t>.</a:t>
            </a:r>
            <a:r>
              <a:rPr lang="zh-CN" altLang="en-US" dirty="0" smtClean="0"/>
              <a:t>字符，其中</a:t>
            </a:r>
            <a:r>
              <a:rPr lang="en-US" altLang="zh-CN" dirty="0" smtClean="0"/>
              <a:t>+$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+ </a:t>
            </a:r>
            <a:r>
              <a:rPr lang="zh-CN" altLang="en-US" dirty="0" smtClean="0"/>
              <a:t>可以去掉</a:t>
            </a:r>
            <a:r>
              <a:rPr lang="zh-CN" altLang="en-US" smtClean="0"/>
              <a:t>吗</a:t>
            </a:r>
            <a:r>
              <a:rPr lang="zh-CN" altLang="en-US" smtClean="0"/>
              <a:t>？可以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04DA81-2A0C-41D9-8078-B75C863811D0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09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w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026"/>
          <p:cNvSpPr>
            <a:spLocks noChangeShapeType="1"/>
          </p:cNvSpPr>
          <p:nvPr/>
        </p:nvSpPr>
        <p:spPr bwMode="auto">
          <a:xfrm flipV="1">
            <a:off x="2583736" y="344624"/>
            <a:ext cx="0" cy="6333233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87" tIns="45094" rIns="90187" bIns="45094" anchor="ctr"/>
          <a:lstStyle/>
          <a:p>
            <a:endParaRPr lang="zh-CN" altLang="en-US"/>
          </a:p>
        </p:txBody>
      </p:sp>
      <p:sp>
        <p:nvSpPr>
          <p:cNvPr id="4" name="Rectangle 1027"/>
          <p:cNvSpPr>
            <a:spLocks noChangeArrowheads="1"/>
          </p:cNvSpPr>
          <p:nvPr/>
        </p:nvSpPr>
        <p:spPr bwMode="auto">
          <a:xfrm>
            <a:off x="4182977" y="6341066"/>
            <a:ext cx="1684150" cy="337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2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87" tIns="45094" rIns="90187" bIns="45094">
            <a:spAutoFit/>
          </a:bodyPr>
          <a:lstStyle/>
          <a:p>
            <a:r>
              <a:rPr lang="en-US" altLang="zh-CN" i="1" dirty="0">
                <a:solidFill>
                  <a:schemeClr val="bg1"/>
                </a:solidFill>
              </a:rPr>
              <a:t>CONFIDENTIAL</a:t>
            </a:r>
          </a:p>
        </p:txBody>
      </p:sp>
      <p:graphicFrame>
        <p:nvGraphicFramePr>
          <p:cNvPr id="7" name="Object 1033"/>
          <p:cNvGraphicFramePr>
            <a:graphicFrameLocks noChangeAspect="1"/>
          </p:cNvGraphicFramePr>
          <p:nvPr/>
        </p:nvGraphicFramePr>
        <p:xfrm>
          <a:off x="300573" y="1654191"/>
          <a:ext cx="1653152" cy="916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r:id="rId3" imgW="4466667" imgH="2514286" progId="Paint.Picture">
                  <p:embed/>
                </p:oleObj>
              </mc:Choice>
              <mc:Fallback>
                <p:oleObj r:id="rId3" imgW="4466667" imgH="251428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73" y="1654191"/>
                        <a:ext cx="1653152" cy="9163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2052"/>
          <p:cNvSpPr txBox="1">
            <a:spLocks noChangeArrowheads="1"/>
          </p:cNvSpPr>
          <p:nvPr/>
        </p:nvSpPr>
        <p:spPr bwMode="auto">
          <a:xfrm>
            <a:off x="0" y="2572142"/>
            <a:ext cx="2583736" cy="1075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2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187" tIns="45094" rIns="90187" bIns="45094">
            <a:spAutoFit/>
          </a:bodyPr>
          <a:lstStyle>
            <a:lvl1pPr>
              <a:defRPr sz="1600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b="1" dirty="0">
                <a:solidFill>
                  <a:srgbClr val="0000CC"/>
                </a:solidFill>
              </a:rPr>
              <a:t>www.ascenttech.com.cn</a:t>
            </a:r>
          </a:p>
          <a:p>
            <a:endParaRPr lang="zh-CN" altLang="en-US" b="1" dirty="0">
              <a:solidFill>
                <a:srgbClr val="0000CC"/>
              </a:solidFill>
            </a:endParaRPr>
          </a:p>
          <a:p>
            <a:endParaRPr lang="zh-CN" altLang="en-US" b="1" dirty="0">
              <a:solidFill>
                <a:srgbClr val="0000CC"/>
              </a:solidFill>
            </a:endParaRPr>
          </a:p>
          <a:p>
            <a:endParaRPr lang="zh-CN" altLang="en-US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106257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481" y="4801227"/>
            <a:ext cx="5485460" cy="56549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481" y="1226325"/>
            <a:ext cx="5485460" cy="3501278"/>
          </a:xfrm>
          <a:prstGeom prst="rect">
            <a:avLst/>
          </a:prstGeom>
        </p:spPr>
        <p:txBody>
          <a:bodyPr lIns="90187" tIns="45094" rIns="90187" bIns="45094"/>
          <a:lstStyle>
            <a:lvl1pPr marL="0" indent="0">
              <a:buNone/>
              <a:defRPr sz="3200"/>
            </a:lvl1pPr>
            <a:lvl2pPr marL="450936" indent="0">
              <a:buNone/>
              <a:defRPr sz="2800"/>
            </a:lvl2pPr>
            <a:lvl3pPr marL="901873" indent="0">
              <a:buNone/>
              <a:defRPr sz="2400"/>
            </a:lvl3pPr>
            <a:lvl4pPr marL="1352809" indent="0">
              <a:buNone/>
              <a:defRPr sz="2000"/>
            </a:lvl4pPr>
            <a:lvl5pPr marL="1803745" indent="0">
              <a:buNone/>
              <a:defRPr sz="2000"/>
            </a:lvl5pPr>
            <a:lvl6pPr marL="2254682" indent="0">
              <a:buNone/>
              <a:defRPr sz="2000"/>
            </a:lvl6pPr>
            <a:lvl7pPr marL="2705618" indent="0">
              <a:buNone/>
              <a:defRPr sz="2000"/>
            </a:lvl7pPr>
            <a:lvl8pPr marL="3156555" indent="0">
              <a:buNone/>
              <a:defRPr sz="2000"/>
            </a:lvl8pPr>
            <a:lvl9pPr marL="3607491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481" y="5366722"/>
            <a:ext cx="5485460" cy="805165"/>
          </a:xfrm>
          <a:prstGeom prst="rect">
            <a:avLst/>
          </a:prstGeom>
        </p:spPr>
        <p:txBody>
          <a:bodyPr lIns="90187" tIns="45094" rIns="90187" bIns="45094"/>
          <a:lstStyle>
            <a:lvl1pPr marL="0" indent="0">
              <a:buNone/>
              <a:defRPr sz="1400"/>
            </a:lvl1pPr>
            <a:lvl2pPr marL="450936" indent="0">
              <a:buNone/>
              <a:defRPr sz="1200"/>
            </a:lvl2pPr>
            <a:lvl3pPr marL="901873" indent="0">
              <a:buNone/>
              <a:defRPr sz="1000"/>
            </a:lvl3pPr>
            <a:lvl4pPr marL="1352809" indent="0">
              <a:buNone/>
              <a:defRPr sz="900"/>
            </a:lvl4pPr>
            <a:lvl5pPr marL="1803745" indent="0">
              <a:buNone/>
              <a:defRPr sz="900"/>
            </a:lvl5pPr>
            <a:lvl6pPr marL="2254682" indent="0">
              <a:buNone/>
              <a:defRPr sz="900"/>
            </a:lvl6pPr>
            <a:lvl7pPr marL="2705618" indent="0">
              <a:buNone/>
              <a:defRPr sz="900"/>
            </a:lvl7pPr>
            <a:lvl8pPr marL="3156555" indent="0">
              <a:buNone/>
              <a:defRPr sz="900"/>
            </a:lvl8pPr>
            <a:lvl9pPr marL="3607491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03452808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122" y="1600931"/>
            <a:ext cx="8229757" cy="4525529"/>
          </a:xfrm>
          <a:prstGeom prst="rect">
            <a:avLst/>
          </a:prstGeom>
        </p:spPr>
        <p:txBody>
          <a:bodyPr vert="eaVert" lIns="90187" tIns="45094" rIns="90187" bIns="45094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165855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831" y="225572"/>
            <a:ext cx="2057048" cy="590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122" y="231568"/>
            <a:ext cx="6022422" cy="5894892"/>
          </a:xfrm>
          <a:prstGeom prst="rect">
            <a:avLst/>
          </a:prstGeom>
        </p:spPr>
        <p:txBody>
          <a:bodyPr vert="eaVert" lIns="90187" tIns="45094" rIns="90187" bIns="45094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752179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601146" y="225572"/>
            <a:ext cx="7916660" cy="687680"/>
          </a:xfrm>
        </p:spPr>
        <p:txBody>
          <a:bodyPr/>
          <a:lstStyle/>
          <a:p>
            <a:r>
              <a:rPr lang="en-US" altLang="zh-CN" dirty="0" smtClean="0"/>
              <a:t>Question &amp; Answer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5" name="WordArt 4"/>
          <p:cNvSpPr>
            <a:spLocks noChangeArrowheads="1" noChangeShapeType="1" noTextEdit="1"/>
          </p:cNvSpPr>
          <p:nvPr/>
        </p:nvSpPr>
        <p:spPr bwMode="auto">
          <a:xfrm>
            <a:off x="2479729" y="3458763"/>
            <a:ext cx="3935630" cy="1536706"/>
          </a:xfrm>
          <a:prstGeom prst="rect">
            <a:avLst/>
          </a:prstGeom>
        </p:spPr>
        <p:txBody>
          <a:bodyPr wrap="none" lIns="90187" tIns="45094" rIns="90187" bIns="45094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/>
            <a:r>
              <a:rPr lang="en-US" altLang="zh-CN" sz="7100" b="1" kern="10" dirty="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6600"/>
                </a:solidFill>
                <a:latin typeface="Times New Roman"/>
                <a:cs typeface="Times New Roman"/>
              </a:rPr>
              <a:t>Thank You!</a:t>
            </a:r>
            <a:endParaRPr lang="zh-CN" altLang="en-US" sz="7100" b="1" kern="10" dirty="0">
              <a:ln w="9525">
                <a:solidFill>
                  <a:schemeClr val="tx1"/>
                </a:solidFill>
                <a:round/>
                <a:headEnd/>
                <a:tailEnd/>
              </a:ln>
              <a:solidFill>
                <a:srgbClr val="FF6600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930588" y="2180524"/>
          <a:ext cx="3314133" cy="1804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剪辑" r:id="rId3" imgW="5349875" imgH="2911475" progId="MS_ClipArt_Gallery.2">
                  <p:embed/>
                </p:oleObj>
              </mc:Choice>
              <mc:Fallback>
                <p:oleObj name="剪辑" r:id="rId3" imgW="5349875" imgH="2911475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0588" y="2180524"/>
                        <a:ext cx="3314133" cy="18045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7527604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683" y="2130398"/>
            <a:ext cx="7772635" cy="146934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365" y="3886409"/>
            <a:ext cx="6401270" cy="1752878"/>
          </a:xfrm>
          <a:prstGeom prst="rect">
            <a:avLst/>
          </a:prstGeom>
        </p:spPr>
        <p:txBody>
          <a:bodyPr lIns="90187" tIns="45094" rIns="90187" bIns="45094"/>
          <a:lstStyle>
            <a:lvl1pPr marL="0" indent="0" algn="ctr">
              <a:buNone/>
              <a:defRPr/>
            </a:lvl1pPr>
            <a:lvl2pPr marL="450936" indent="0" algn="ctr">
              <a:buNone/>
              <a:defRPr/>
            </a:lvl2pPr>
            <a:lvl3pPr marL="901873" indent="0" algn="ctr">
              <a:buNone/>
              <a:defRPr/>
            </a:lvl3pPr>
            <a:lvl4pPr marL="1352809" indent="0" algn="ctr">
              <a:buNone/>
              <a:defRPr/>
            </a:lvl4pPr>
            <a:lvl5pPr marL="1803745" indent="0" algn="ctr">
              <a:buNone/>
              <a:defRPr/>
            </a:lvl5pPr>
            <a:lvl6pPr marL="2254682" indent="0" algn="ctr">
              <a:buNone/>
              <a:defRPr/>
            </a:lvl6pPr>
            <a:lvl7pPr marL="2705618" indent="0" algn="ctr">
              <a:buNone/>
              <a:defRPr/>
            </a:lvl7pPr>
            <a:lvl8pPr marL="3156555" indent="0" algn="ctr">
              <a:buNone/>
              <a:defRPr/>
            </a:lvl8pPr>
            <a:lvl9pPr marL="3607491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22493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22" y="1155271"/>
            <a:ext cx="8229757" cy="5115890"/>
          </a:xfrm>
          <a:prstGeom prst="rect">
            <a:avLst/>
          </a:prstGeom>
        </p:spPr>
        <p:txBody>
          <a:bodyPr lIns="90187" tIns="45094" rIns="90187" bIns="45094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333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1690" y="4406477"/>
            <a:ext cx="7772634" cy="1362828"/>
          </a:xfrm>
        </p:spPr>
        <p:txBody>
          <a:bodyPr anchor="t"/>
          <a:lstStyle>
            <a:lvl1pPr algn="l">
              <a:defRPr sz="39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1690" y="2907366"/>
            <a:ext cx="7772634" cy="1499111"/>
          </a:xfrm>
          <a:prstGeom prst="rect">
            <a:avLst/>
          </a:prstGeom>
        </p:spPr>
        <p:txBody>
          <a:bodyPr lIns="90187" tIns="45094" rIns="90187" bIns="45094" anchor="b"/>
          <a:lstStyle>
            <a:lvl1pPr marL="0" indent="0">
              <a:buNone/>
              <a:defRPr sz="2000"/>
            </a:lvl1pPr>
            <a:lvl2pPr marL="450936" indent="0">
              <a:buNone/>
              <a:defRPr sz="1800"/>
            </a:lvl2pPr>
            <a:lvl3pPr marL="901873" indent="0">
              <a:buNone/>
              <a:defRPr sz="1600"/>
            </a:lvl3pPr>
            <a:lvl4pPr marL="1352809" indent="0">
              <a:buNone/>
              <a:defRPr sz="1400"/>
            </a:lvl4pPr>
            <a:lvl5pPr marL="1803745" indent="0">
              <a:buNone/>
              <a:defRPr sz="1400"/>
            </a:lvl5pPr>
            <a:lvl6pPr marL="2254682" indent="0">
              <a:buNone/>
              <a:defRPr sz="1400"/>
            </a:lvl6pPr>
            <a:lvl7pPr marL="2705618" indent="0">
              <a:buNone/>
              <a:defRPr sz="1400"/>
            </a:lvl7pPr>
            <a:lvl8pPr marL="3156555" indent="0">
              <a:buNone/>
              <a:defRPr sz="1400"/>
            </a:lvl8pPr>
            <a:lvl9pPr marL="3607491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00105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122" y="1600931"/>
            <a:ext cx="4038952" cy="4525529"/>
          </a:xfrm>
          <a:prstGeom prst="rect">
            <a:avLst/>
          </a:prstGeom>
        </p:spPr>
        <p:txBody>
          <a:bodyPr lIns="90187" tIns="45094" rIns="90187" bIns="45094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360" y="1600931"/>
            <a:ext cx="4040518" cy="4525529"/>
          </a:xfrm>
          <a:prstGeom prst="rect">
            <a:avLst/>
          </a:prstGeom>
        </p:spPr>
        <p:txBody>
          <a:bodyPr lIns="90187" tIns="45094" rIns="90187" bIns="45094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07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22" y="274133"/>
            <a:ext cx="8229757" cy="114352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122" y="1535139"/>
            <a:ext cx="4040518" cy="639119"/>
          </a:xfrm>
          <a:prstGeom prst="rect">
            <a:avLst/>
          </a:prstGeom>
        </p:spPr>
        <p:txBody>
          <a:bodyPr lIns="90187" tIns="45094" rIns="90187" bIns="45094" anchor="b"/>
          <a:lstStyle>
            <a:lvl1pPr marL="0" indent="0">
              <a:buNone/>
              <a:defRPr sz="2400" b="1"/>
            </a:lvl1pPr>
            <a:lvl2pPr marL="450936" indent="0">
              <a:buNone/>
              <a:defRPr sz="2000" b="1"/>
            </a:lvl2pPr>
            <a:lvl3pPr marL="901873" indent="0">
              <a:buNone/>
              <a:defRPr sz="1800" b="1"/>
            </a:lvl3pPr>
            <a:lvl4pPr marL="1352809" indent="0">
              <a:buNone/>
              <a:defRPr sz="1600" b="1"/>
            </a:lvl4pPr>
            <a:lvl5pPr marL="1803745" indent="0">
              <a:buNone/>
              <a:defRPr sz="1600" b="1"/>
            </a:lvl5pPr>
            <a:lvl6pPr marL="2254682" indent="0">
              <a:buNone/>
              <a:defRPr sz="1600" b="1"/>
            </a:lvl6pPr>
            <a:lvl7pPr marL="2705618" indent="0">
              <a:buNone/>
              <a:defRPr sz="1600" b="1"/>
            </a:lvl7pPr>
            <a:lvl8pPr marL="3156555" indent="0">
              <a:buNone/>
              <a:defRPr sz="1600" b="1"/>
            </a:lvl8pPr>
            <a:lvl9pPr marL="3607491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122" y="2174259"/>
            <a:ext cx="4040518" cy="3952201"/>
          </a:xfrm>
          <a:prstGeom prst="rect">
            <a:avLst/>
          </a:prstGeom>
        </p:spPr>
        <p:txBody>
          <a:bodyPr lIns="90187" tIns="45094" rIns="90187" bIns="45094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796" y="1535139"/>
            <a:ext cx="4042083" cy="639119"/>
          </a:xfrm>
          <a:prstGeom prst="rect">
            <a:avLst/>
          </a:prstGeom>
        </p:spPr>
        <p:txBody>
          <a:bodyPr lIns="90187" tIns="45094" rIns="90187" bIns="45094" anchor="b"/>
          <a:lstStyle>
            <a:lvl1pPr marL="0" indent="0">
              <a:buNone/>
              <a:defRPr sz="2400" b="1"/>
            </a:lvl1pPr>
            <a:lvl2pPr marL="450936" indent="0">
              <a:buNone/>
              <a:defRPr sz="2000" b="1"/>
            </a:lvl2pPr>
            <a:lvl3pPr marL="901873" indent="0">
              <a:buNone/>
              <a:defRPr sz="1800" b="1"/>
            </a:lvl3pPr>
            <a:lvl4pPr marL="1352809" indent="0">
              <a:buNone/>
              <a:defRPr sz="1600" b="1"/>
            </a:lvl4pPr>
            <a:lvl5pPr marL="1803745" indent="0">
              <a:buNone/>
              <a:defRPr sz="1600" b="1"/>
            </a:lvl5pPr>
            <a:lvl6pPr marL="2254682" indent="0">
              <a:buNone/>
              <a:defRPr sz="1600" b="1"/>
            </a:lvl6pPr>
            <a:lvl7pPr marL="2705618" indent="0">
              <a:buNone/>
              <a:defRPr sz="1600" b="1"/>
            </a:lvl7pPr>
            <a:lvl8pPr marL="3156555" indent="0">
              <a:buNone/>
              <a:defRPr sz="1600" b="1"/>
            </a:lvl8pPr>
            <a:lvl9pPr marL="3607491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4796" y="2174259"/>
            <a:ext cx="4042083" cy="3952201"/>
          </a:xfrm>
          <a:prstGeom prst="rect">
            <a:avLst/>
          </a:prstGeom>
        </p:spPr>
        <p:txBody>
          <a:bodyPr lIns="90187" tIns="45094" rIns="90187" bIns="45094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251514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074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6176078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3454" y="1155271"/>
            <a:ext cx="3008863" cy="116232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568" y="1155271"/>
            <a:ext cx="5111310" cy="4971189"/>
          </a:xfrm>
          <a:prstGeom prst="rect">
            <a:avLst/>
          </a:prstGeom>
        </p:spPr>
        <p:txBody>
          <a:bodyPr lIns="90187" tIns="45094" rIns="90187" bIns="45094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122" y="2434243"/>
            <a:ext cx="3008863" cy="3692217"/>
          </a:xfrm>
          <a:prstGeom prst="rect">
            <a:avLst/>
          </a:prstGeom>
        </p:spPr>
        <p:txBody>
          <a:bodyPr lIns="90187" tIns="45094" rIns="90187" bIns="45094"/>
          <a:lstStyle>
            <a:lvl1pPr marL="0" indent="0">
              <a:buNone/>
              <a:defRPr sz="1400"/>
            </a:lvl1pPr>
            <a:lvl2pPr marL="450936" indent="0">
              <a:buNone/>
              <a:defRPr sz="1200"/>
            </a:lvl2pPr>
            <a:lvl3pPr marL="901873" indent="0">
              <a:buNone/>
              <a:defRPr sz="1000"/>
            </a:lvl3pPr>
            <a:lvl4pPr marL="1352809" indent="0">
              <a:buNone/>
              <a:defRPr sz="900"/>
            </a:lvl4pPr>
            <a:lvl5pPr marL="1803745" indent="0">
              <a:buNone/>
              <a:defRPr sz="900"/>
            </a:lvl5pPr>
            <a:lvl6pPr marL="2254682" indent="0">
              <a:buNone/>
              <a:defRPr sz="900"/>
            </a:lvl6pPr>
            <a:lvl7pPr marL="2705618" indent="0">
              <a:buNone/>
              <a:defRPr sz="900"/>
            </a:lvl7pPr>
            <a:lvl8pPr marL="3156555" indent="0">
              <a:buNone/>
              <a:defRPr sz="900"/>
            </a:lvl8pPr>
            <a:lvl9pPr marL="3607491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2067233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86113"/>
            <a:ext cx="9306810" cy="30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87" tIns="45094" rIns="90187" bIns="45094" anchor="ctr"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1146" y="225572"/>
            <a:ext cx="7916660" cy="687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0471" tIns="44442" rIns="90471" bIns="44442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Title Holder</a:t>
            </a:r>
          </a:p>
        </p:txBody>
      </p:sp>
      <p:sp>
        <p:nvSpPr>
          <p:cNvPr id="1028" name="Line 7"/>
          <p:cNvSpPr>
            <a:spLocks noChangeShapeType="1"/>
          </p:cNvSpPr>
          <p:nvPr/>
        </p:nvSpPr>
        <p:spPr bwMode="auto">
          <a:xfrm>
            <a:off x="596450" y="990008"/>
            <a:ext cx="8013719" cy="1567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87" tIns="45094" rIns="90187" bIns="45094" anchor="ctr"/>
          <a:lstStyle/>
          <a:p>
            <a:endParaRPr lang="zh-CN" altLang="en-US"/>
          </a:p>
        </p:txBody>
      </p:sp>
      <p:sp>
        <p:nvSpPr>
          <p:cNvPr id="1029" name="Rectangle 8"/>
          <p:cNvSpPr>
            <a:spLocks noChangeArrowheads="1"/>
          </p:cNvSpPr>
          <p:nvPr/>
        </p:nvSpPr>
        <p:spPr bwMode="auto">
          <a:xfrm>
            <a:off x="8278287" y="6409990"/>
            <a:ext cx="339803" cy="243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1" tIns="44442" rIns="90471" bIns="44442">
            <a:spAutoFit/>
          </a:bodyPr>
          <a:lstStyle/>
          <a:p>
            <a:pPr defTabSz="914399"/>
            <a:fld id="{B09F1797-E9CC-4B53-A690-0CEB8DFCDA48}" type="slidenum">
              <a:rPr lang="zh-CN" altLang="en-US" sz="1000">
                <a:solidFill>
                  <a:srgbClr val="CC00CC"/>
                </a:solidFill>
              </a:rPr>
              <a:pPr defTabSz="914399"/>
              <a:t>‹#›</a:t>
            </a:fld>
            <a:endParaRPr lang="en-US" altLang="zh-CN" sz="1000">
              <a:solidFill>
                <a:srgbClr val="CC00CC"/>
              </a:solidFill>
            </a:endParaRPr>
          </a:p>
        </p:txBody>
      </p:sp>
      <p:sp>
        <p:nvSpPr>
          <p:cNvPr id="1030" name="Text Box 11"/>
          <p:cNvSpPr txBox="1">
            <a:spLocks noChangeArrowheads="1"/>
          </p:cNvSpPr>
          <p:nvPr/>
        </p:nvSpPr>
        <p:spPr bwMode="auto">
          <a:xfrm>
            <a:off x="-225430" y="252202"/>
            <a:ext cx="3080875" cy="337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2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187" tIns="45094" rIns="90187" bIns="45094">
            <a:spAutoFit/>
          </a:bodyPr>
          <a:lstStyle>
            <a:lvl1pPr>
              <a:defRPr sz="1600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>
              <a:defRPr/>
            </a:pPr>
            <a:r>
              <a:rPr lang="en-US" altLang="zh-CN" b="1" i="1" smtClean="0">
                <a:solidFill>
                  <a:srgbClr val="CC00CC"/>
                </a:solidFill>
              </a:rPr>
              <a:t>                </a:t>
            </a:r>
          </a:p>
        </p:txBody>
      </p:sp>
      <p:sp>
        <p:nvSpPr>
          <p:cNvPr id="167958" name="Text Box 22"/>
          <p:cNvSpPr txBox="1">
            <a:spLocks noChangeArrowheads="1"/>
          </p:cNvSpPr>
          <p:nvPr/>
        </p:nvSpPr>
        <p:spPr bwMode="auto">
          <a:xfrm>
            <a:off x="5576258" y="6402159"/>
            <a:ext cx="2687939" cy="303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187" tIns="45094" rIns="90187" bIns="45094">
            <a:spAutoFit/>
          </a:bodyPr>
          <a:lstStyle/>
          <a:p>
            <a:pPr eaLnBrk="1" hangingPunct="1">
              <a:defRPr/>
            </a:pPr>
            <a:r>
              <a:rPr kumimoji="1" lang="zh-CN" altLang="en-US" sz="1400" b="1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</a:t>
            </a:r>
            <a:r>
              <a:rPr kumimoji="1" lang="zh-CN" altLang="en-US" sz="1400" b="1" i="1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北京亚思晟 科技有限公司</a:t>
            </a:r>
          </a:p>
        </p:txBody>
      </p:sp>
      <p:sp>
        <p:nvSpPr>
          <p:cNvPr id="1032" name="Rectangle 26"/>
          <p:cNvSpPr>
            <a:spLocks noChangeArrowheads="1"/>
          </p:cNvSpPr>
          <p:nvPr/>
        </p:nvSpPr>
        <p:spPr bwMode="auto">
          <a:xfrm>
            <a:off x="4139143" y="3189330"/>
            <a:ext cx="9144000" cy="337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187" tIns="45094" rIns="90187" bIns="45094">
            <a:spAutoFit/>
          </a:bodyPr>
          <a:lstStyle/>
          <a:p>
            <a:endParaRPr lang="zh-CN" altLang="en-US"/>
          </a:p>
        </p:txBody>
      </p:sp>
      <p:graphicFrame>
        <p:nvGraphicFramePr>
          <p:cNvPr id="1033" name="Object 25"/>
          <p:cNvGraphicFramePr>
            <a:graphicFrameLocks noChangeAspect="1"/>
          </p:cNvGraphicFramePr>
          <p:nvPr/>
        </p:nvGraphicFramePr>
        <p:xfrm>
          <a:off x="1127149" y="225571"/>
          <a:ext cx="1277436" cy="708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r:id="rId16" imgW="4466667" imgH="2514286" progId="Paint.Picture">
                  <p:embed/>
                </p:oleObj>
              </mc:Choice>
              <mc:Fallback>
                <p:oleObj r:id="rId16" imgW="4466667" imgH="251428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49" y="225571"/>
                        <a:ext cx="1277436" cy="7080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891" r:id="rId12"/>
    <p:sldLayoutId id="2147483892" r:id="rId13"/>
  </p:sldLayoutIdLst>
  <p:hf hdr="0" dt="0"/>
  <p:txStyles>
    <p:titleStyle>
      <a:lvl1pPr algn="ctr" defTabSz="914399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ctr" defTabSz="914399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defTabSz="914399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defTabSz="914399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defTabSz="914399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0936" algn="ctr" defTabSz="914399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01873" algn="ctr" defTabSz="914399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52809" algn="ctr" defTabSz="914399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03745" algn="ctr" defTabSz="914399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38202" indent="-338202" algn="l" defTabSz="914399" rtl="0" eaLnBrk="1" fontAlgn="base" hangingPunct="1">
        <a:lnSpc>
          <a:spcPts val="1800"/>
        </a:lnSpc>
        <a:spcBef>
          <a:spcPts val="1196"/>
        </a:spcBef>
        <a:spcAft>
          <a:spcPts val="395"/>
        </a:spcAft>
        <a:buClr>
          <a:srgbClr val="FFCC66"/>
        </a:buClr>
        <a:defRPr b="1">
          <a:solidFill>
            <a:schemeClr val="bg1"/>
          </a:solidFill>
          <a:latin typeface="+mn-lt"/>
          <a:ea typeface="+mn-ea"/>
          <a:cs typeface="+mn-cs"/>
        </a:defRPr>
      </a:lvl1pPr>
      <a:lvl2pPr marL="507303" indent="-278704" algn="l" defTabSz="914399" rtl="0" eaLnBrk="1" fontAlgn="base" hangingPunct="1">
        <a:lnSpc>
          <a:spcPts val="1800"/>
        </a:lnSpc>
        <a:spcBef>
          <a:spcPts val="197"/>
        </a:spcBef>
        <a:spcAft>
          <a:spcPts val="395"/>
        </a:spcAft>
        <a:buClr>
          <a:schemeClr val="tx2"/>
        </a:buClr>
        <a:buSzPct val="80000"/>
        <a:buFont typeface="Monotype Sorts" charset="2"/>
        <a:buChar char="u"/>
        <a:defRPr sz="1600">
          <a:solidFill>
            <a:schemeClr val="tx1"/>
          </a:solidFill>
          <a:latin typeface="+mn-lt"/>
          <a:ea typeface="+mn-ea"/>
        </a:defRPr>
      </a:lvl2pPr>
      <a:lvl3pPr marL="1028699" indent="-286533" algn="l" defTabSz="914399" rtl="0" eaLnBrk="1" fontAlgn="base" hangingPunct="1">
        <a:lnSpc>
          <a:spcPts val="1800"/>
        </a:lnSpc>
        <a:spcBef>
          <a:spcPts val="197"/>
        </a:spcBef>
        <a:spcAft>
          <a:spcPts val="395"/>
        </a:spcAft>
        <a:buClr>
          <a:schemeClr val="tx2"/>
        </a:buClr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1371598" indent="-228600" algn="l" defTabSz="914399" rtl="0" eaLnBrk="1" fontAlgn="base" hangingPunct="1">
        <a:lnSpc>
          <a:spcPts val="1800"/>
        </a:lnSpc>
        <a:spcBef>
          <a:spcPts val="197"/>
        </a:spcBef>
        <a:spcAft>
          <a:spcPts val="395"/>
        </a:spcAft>
        <a:buClr>
          <a:schemeClr val="tx2"/>
        </a:buClr>
        <a:buChar char="•"/>
        <a:defRPr sz="1600">
          <a:solidFill>
            <a:schemeClr val="tx1"/>
          </a:solidFill>
          <a:latin typeface="+mn-lt"/>
          <a:ea typeface="+mn-ea"/>
        </a:defRPr>
      </a:lvl4pPr>
      <a:lvl5pPr marL="1714498" indent="-228600" algn="l" defTabSz="914399" rtl="0" eaLnBrk="1" fontAlgn="base" hangingPunct="1">
        <a:spcBef>
          <a:spcPct val="50000"/>
        </a:spcBef>
        <a:spcAft>
          <a:spcPct val="50000"/>
        </a:spcAft>
        <a:buClr>
          <a:srgbClr val="FFCC66"/>
        </a:buClr>
        <a:defRPr sz="2200">
          <a:solidFill>
            <a:srgbClr val="FFFFFF"/>
          </a:solidFill>
          <a:latin typeface="+mn-lt"/>
          <a:ea typeface="+mn-ea"/>
        </a:defRPr>
      </a:lvl5pPr>
      <a:lvl6pPr marL="2165434" indent="-228600" algn="l" defTabSz="914399" rtl="0" eaLnBrk="1" fontAlgn="base" hangingPunct="1">
        <a:spcBef>
          <a:spcPct val="50000"/>
        </a:spcBef>
        <a:spcAft>
          <a:spcPct val="50000"/>
        </a:spcAft>
        <a:buClr>
          <a:srgbClr val="FFCC66"/>
        </a:buClr>
        <a:defRPr sz="2200">
          <a:solidFill>
            <a:srgbClr val="FFFFFF"/>
          </a:solidFill>
          <a:latin typeface="+mn-lt"/>
          <a:ea typeface="+mn-ea"/>
        </a:defRPr>
      </a:lvl6pPr>
      <a:lvl7pPr marL="2616371" indent="-228600" algn="l" defTabSz="914399" rtl="0" eaLnBrk="1" fontAlgn="base" hangingPunct="1">
        <a:spcBef>
          <a:spcPct val="50000"/>
        </a:spcBef>
        <a:spcAft>
          <a:spcPct val="50000"/>
        </a:spcAft>
        <a:buClr>
          <a:srgbClr val="FFCC66"/>
        </a:buClr>
        <a:defRPr sz="2200">
          <a:solidFill>
            <a:srgbClr val="FFFFFF"/>
          </a:solidFill>
          <a:latin typeface="+mn-lt"/>
          <a:ea typeface="+mn-ea"/>
        </a:defRPr>
      </a:lvl7pPr>
      <a:lvl8pPr marL="3067307" indent="-228600" algn="l" defTabSz="914399" rtl="0" eaLnBrk="1" fontAlgn="base" hangingPunct="1">
        <a:spcBef>
          <a:spcPct val="50000"/>
        </a:spcBef>
        <a:spcAft>
          <a:spcPct val="50000"/>
        </a:spcAft>
        <a:buClr>
          <a:srgbClr val="FFCC66"/>
        </a:buClr>
        <a:defRPr sz="2200">
          <a:solidFill>
            <a:srgbClr val="FFFFFF"/>
          </a:solidFill>
          <a:latin typeface="+mn-lt"/>
          <a:ea typeface="+mn-ea"/>
        </a:defRPr>
      </a:lvl8pPr>
      <a:lvl9pPr marL="3518244" indent="-228600" algn="l" defTabSz="914399" rtl="0" eaLnBrk="1" fontAlgn="base" hangingPunct="1">
        <a:spcBef>
          <a:spcPct val="50000"/>
        </a:spcBef>
        <a:spcAft>
          <a:spcPct val="50000"/>
        </a:spcAft>
        <a:buClr>
          <a:srgbClr val="FFCC66"/>
        </a:buClr>
        <a:defRPr sz="2200">
          <a:solidFill>
            <a:srgbClr val="FFFFFF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018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936" algn="l" defTabSz="9018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1873" algn="l" defTabSz="9018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2809" algn="l" defTabSz="9018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3745" algn="l" defTabSz="9018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54682" algn="l" defTabSz="9018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05618" algn="l" defTabSz="9018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56555" algn="l" defTabSz="9018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07491" algn="l" defTabSz="9018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95600" y="2209800"/>
            <a:ext cx="5943600" cy="1600200"/>
          </a:xfrm>
        </p:spPr>
        <p:txBody>
          <a:bodyPr/>
          <a:lstStyle/>
          <a:p>
            <a:pPr marL="838200" indent="-838200" algn="ctr" eaLnBrk="1" hangingPunct="1"/>
            <a:r>
              <a:rPr lang="zh-CN" altLang="en-US" sz="4000" dirty="0" smtClean="0">
                <a:solidFill>
                  <a:schemeClr val="bg1"/>
                </a:solidFill>
              </a:rPr>
              <a:t>第四章 </a:t>
            </a:r>
            <a:r>
              <a:rPr lang="en-US" altLang="zh-CN" sz="4000" dirty="0" smtClean="0">
                <a:solidFill>
                  <a:schemeClr val="bg1"/>
                </a:solidFill>
              </a:rPr>
              <a:t>JavaScript</a:t>
            </a:r>
            <a:r>
              <a:rPr lang="zh-CN" altLang="en-US" sz="3200" b="1" dirty="0"/>
              <a:t/>
            </a:r>
            <a:br>
              <a:rPr lang="zh-CN" altLang="en-US" sz="3200" b="1" dirty="0"/>
            </a:b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76275" y="1066800"/>
            <a:ext cx="7772400" cy="4114800"/>
          </a:xfrm>
          <a:prstGeom prst="rect">
            <a:avLst/>
          </a:prstGeom>
        </p:spPr>
        <p:txBody>
          <a:bodyPr/>
          <a:lstStyle/>
          <a:p>
            <a:pPr marL="266700" marR="0" lvl="0" indent="-2667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函数</a:t>
            </a:r>
          </a:p>
          <a:p>
            <a:pPr marL="542925" marR="0" lvl="1" indent="-276225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JavaScript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函数用关键字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function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定义。定义格式：</a:t>
            </a:r>
          </a:p>
          <a:p>
            <a:pPr marL="542925" marR="0" lvl="1" indent="-276225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function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函数名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(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参数表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) </a:t>
            </a:r>
          </a:p>
          <a:p>
            <a:pPr marL="542925" marR="0" lvl="1" indent="-276225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{ </a:t>
            </a:r>
          </a:p>
          <a:p>
            <a:pPr marL="542925" marR="0" lvl="1" indent="-276225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    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函数体 </a:t>
            </a:r>
          </a:p>
          <a:p>
            <a:pPr marL="542925" marR="0" lvl="1" indent="-276225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} </a:t>
            </a:r>
          </a:p>
          <a:p>
            <a:pPr marL="542925" marR="0" lvl="1" indent="-276225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函数可以有一个返回值，有返回值的函数可以作为表达式使用，语法为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return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表达式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; </a:t>
            </a:r>
          </a:p>
          <a:p>
            <a:pPr marL="542925" marR="0" lvl="1" indent="-276225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在函数外边定义的变量为全局变量，它们一直存在，在函数内和函数外都可以使用。在函数内部定义的变量它们只在函数内有效，离开函数后就不存在了。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/>
              <a:t>4.2 JavaScript</a:t>
            </a:r>
            <a:r>
              <a:rPr lang="zh-CN" altLang="en-US" sz="2800" dirty="0" smtClean="0"/>
              <a:t>对象</a:t>
            </a:r>
            <a:endParaRPr lang="zh-CN" altLang="en-US" sz="28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1524000"/>
            <a:ext cx="7772400" cy="4114800"/>
          </a:xfrm>
          <a:prstGeom prst="rect">
            <a:avLst/>
          </a:prstGeom>
        </p:spPr>
        <p:txBody>
          <a:bodyPr/>
          <a:lstStyle/>
          <a:p>
            <a:pPr marL="266700" marR="0" lvl="0" indent="-2667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  </a:t>
            </a:r>
            <a:r>
              <a:rPr kumimoji="0" lang="zh-CN" alt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   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对象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(Object)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是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JavaScript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中最重要的一种数据类型，一个对象中可包含若干属性和方法。属性相当于一种变量，有些属性有初始值，可以通过它们获取对象的参数，有些属性是只读的，这种属性可作为常量使用。引用对象属性的方法是：对象名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.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属性名 方法相当于函数，可以调用对象的方法来实现相应操作。引用对象方法的方法是：对象名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.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方法名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(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参数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)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。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1295400"/>
            <a:ext cx="7772400" cy="4114800"/>
          </a:xfrm>
          <a:prstGeom prst="rect">
            <a:avLst/>
          </a:prstGeom>
        </p:spPr>
        <p:txBody>
          <a:bodyPr/>
          <a:lstStyle/>
          <a:p>
            <a:pPr marL="266700" marR="0" lvl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内部核心对象</a:t>
            </a:r>
          </a:p>
          <a:p>
            <a:pPr marL="266700" marR="0" lvl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5712" y="1990725"/>
            <a:ext cx="6324600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914400" y="990600"/>
            <a:ext cx="7772400" cy="4114800"/>
          </a:xfrm>
          <a:prstGeom prst="rect">
            <a:avLst/>
          </a:prstGeom>
        </p:spPr>
        <p:txBody>
          <a:bodyPr/>
          <a:lstStyle/>
          <a:p>
            <a:pPr marL="266700" marR="0" lvl="0" indent="-2667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常用内部对象</a:t>
            </a:r>
          </a:p>
          <a:p>
            <a:pPr marL="542925" marR="0" lvl="1" indent="-276225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字符串对象 </a:t>
            </a:r>
          </a:p>
          <a:p>
            <a:pPr marL="542925" marR="0" lvl="1" indent="-276225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算术函数的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math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对象 </a:t>
            </a:r>
          </a:p>
          <a:p>
            <a:pPr marL="542925" marR="0" lvl="1" indent="-276225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日期及时间对象 </a:t>
            </a:r>
          </a:p>
          <a:p>
            <a:pPr marL="266700" marR="0" lvl="0" indent="-2667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JavaScript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中的系统函数 </a:t>
            </a:r>
          </a:p>
          <a:p>
            <a:pPr marL="542925" marR="0" lvl="1" indent="-276225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返回字符串表达式中的值。方法名：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eval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（字符串表达式）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 </a:t>
            </a:r>
          </a:p>
          <a:p>
            <a:pPr marL="542925" marR="0" lvl="1" indent="-276225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返回字符串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ASCII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码。方法名：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unEscape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 (string)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 </a:t>
            </a:r>
          </a:p>
          <a:p>
            <a:pPr marL="542925" marR="0" lvl="1" indent="-276225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返回字符的编码。方法名：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escape(character)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 </a:t>
            </a:r>
          </a:p>
          <a:p>
            <a:pPr marL="542925" marR="0" lvl="1" indent="-276225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返回实数。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parseFloat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floustring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)</a:t>
            </a:r>
          </a:p>
          <a:p>
            <a:pPr marL="542925" marR="0" lvl="1" indent="-276225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返回不同进制的数。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parseInt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numbestring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 ,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rad.X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)</a:t>
            </a:r>
            <a:r>
              <a:rPr kumimoji="0" lang="en-US" altLang="zh-C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 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675688" y="-990600"/>
            <a:ext cx="468312" cy="431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B849ADD-D81D-43D8-AA16-356F9AC64A3C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06438" y="982663"/>
            <a:ext cx="7961312" cy="4114800"/>
          </a:xfrm>
          <a:prstGeom prst="rect">
            <a:avLst/>
          </a:prstGeom>
        </p:spPr>
        <p:txBody>
          <a:bodyPr/>
          <a:lstStyle/>
          <a:p>
            <a:pPr marL="266700" marR="0" lvl="0" indent="-2667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浏览器对象系统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 </a:t>
            </a:r>
          </a:p>
          <a:p>
            <a:pPr marL="542925" marR="0" lvl="1" indent="-276225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使用浏览器的内部对象系统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,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可实现与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HTML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文档进行交互。它的作用是将相关元素组织包装起来，提供给程序设计人员使用，从而减轻编程人员的劳动，提高设计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Web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页面的能力。 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5550" y="3200400"/>
            <a:ext cx="43434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1066800"/>
            <a:ext cx="7772400" cy="4114800"/>
          </a:xfrm>
          <a:prstGeom prst="rect">
            <a:avLst/>
          </a:prstGeom>
        </p:spPr>
        <p:txBody>
          <a:bodyPr/>
          <a:lstStyle/>
          <a:p>
            <a:pPr marL="266700" marR="0" lvl="0" indent="-2667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窗口对象</a:t>
            </a:r>
          </a:p>
          <a:p>
            <a:pPr marL="542925" marR="0" lvl="1" indent="-276225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窗口对象简介</a:t>
            </a:r>
          </a:p>
          <a:p>
            <a:pPr marL="809625" marR="0" lvl="2" indent="-2667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Window 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对象表示浏览器中打开的窗口。如果文档包含框架（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frame 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或 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iframe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标签），浏览器会为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HTML 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文档创建一个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window 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对象，并为每个框架创建一个额外的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window 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对象。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990600"/>
            <a:ext cx="7772400" cy="5105400"/>
          </a:xfrm>
          <a:prstGeom prst="rect">
            <a:avLst/>
          </a:prstGeom>
        </p:spPr>
        <p:txBody>
          <a:bodyPr/>
          <a:lstStyle/>
          <a:p>
            <a:pPr marL="542925" marR="0" lvl="1" indent="-276225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窗口对象的事件驱动</a:t>
            </a:r>
          </a:p>
          <a:p>
            <a:pPr marL="809625" marR="0" lvl="2" indent="-2667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窗口对象主要有装入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Web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文档事件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onLoad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和卸载时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onUnload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事件。用于文档载入和停止载入时触发相关函数的执行。</a:t>
            </a:r>
          </a:p>
          <a:p>
            <a:pPr marL="542925" marR="0" lvl="1" indent="-276225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窗口对象的方法</a:t>
            </a:r>
          </a:p>
          <a:p>
            <a:pPr marL="809625" marR="0" lvl="2" indent="-2667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使用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window.open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(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URL,name,features,replace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)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方法来创建新的窗口。</a:t>
            </a:r>
          </a:p>
          <a:p>
            <a:pPr marL="809625" marR="0" lvl="2" indent="-2667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alert()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方法能创建一个具有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OK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按钮的对话框。</a:t>
            </a:r>
          </a:p>
          <a:p>
            <a:pPr marL="809625" marR="0" lvl="2" indent="-2667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confirm()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方法为编程人员提供一个具有两个按钮的对话框。</a:t>
            </a:r>
          </a:p>
          <a:p>
            <a:pPr marL="809625" marR="0" lvl="2" indent="-2667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prompt()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方法允许用户在对话框中输入信息，并可使用默认值，其基本格式如下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prompt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（“提示信息”，默认值）。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33400" y="914400"/>
            <a:ext cx="8077200" cy="5181600"/>
          </a:xfrm>
          <a:prstGeom prst="rect">
            <a:avLst/>
          </a:prstGeom>
        </p:spPr>
        <p:txBody>
          <a:bodyPr/>
          <a:lstStyle/>
          <a:p>
            <a:pPr marL="542925" marR="0" lvl="1" indent="-276225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窗口对象中的属性 </a:t>
            </a:r>
          </a:p>
          <a:p>
            <a:pPr marL="809625" marR="0" lvl="2" indent="-2667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Frames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：确定文档中帧的数目</a:t>
            </a:r>
          </a:p>
          <a:p>
            <a:pPr marL="809625" marR="0" lvl="2" indent="-2667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Parent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：指明当前窗口或帧的父窗口。</a:t>
            </a:r>
          </a:p>
          <a:p>
            <a:pPr marL="809625" marR="0" lvl="2" indent="-2667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Defaultstatus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：默认状态，它的值显示在窗口的状态栏中。</a:t>
            </a:r>
          </a:p>
          <a:p>
            <a:pPr marL="809625" marR="0" lvl="2" indent="-2667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Status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：包含文档窗口中帧中的当前信息。</a:t>
            </a:r>
          </a:p>
          <a:p>
            <a:pPr marL="809625" marR="0" lvl="2" indent="-2667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Top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：包括的是用以实现所有的下级窗口的窗口。</a:t>
            </a:r>
          </a:p>
          <a:p>
            <a:pPr marL="809625" marR="0" lvl="2" indent="-2667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Window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：指的是当前窗口</a:t>
            </a:r>
          </a:p>
          <a:p>
            <a:pPr marL="809625" marR="0" lvl="2" indent="-2667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Self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：引用当前窗口。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914400" y="1066800"/>
            <a:ext cx="7427912" cy="4114800"/>
          </a:xfrm>
          <a:prstGeom prst="rect">
            <a:avLst/>
          </a:prstGeom>
        </p:spPr>
        <p:txBody>
          <a:bodyPr/>
          <a:lstStyle/>
          <a:p>
            <a:pPr marL="266700" marR="0" lvl="0" indent="-2667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frame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对象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 </a:t>
            </a:r>
          </a:p>
          <a:p>
            <a:pPr marL="542925" marR="0" lvl="1" indent="-276225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frame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其实是单独的窗口，它对应于单独的窗口对象，有自己的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location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history 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和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document 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属性。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914400"/>
            <a:ext cx="7772400" cy="4114800"/>
          </a:xfrm>
          <a:prstGeom prst="rect">
            <a:avLst/>
          </a:prstGeom>
        </p:spPr>
        <p:txBody>
          <a:bodyPr/>
          <a:lstStyle/>
          <a:p>
            <a:pPr marL="266700" marR="0" lvl="0" indent="-2667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location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对象</a:t>
            </a:r>
          </a:p>
          <a:p>
            <a:pPr marL="542925" marR="0" lvl="1" indent="-276225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window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对象的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location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属性包含了当前页面的地址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(URL)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信息，你可以直接改变此属性值，将其设置成新的地址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(URL)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：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window.location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 = "http://www.yahoo.com";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或者</a:t>
            </a:r>
            <a:r>
              <a:rPr kumimoji="0" lang="zh-CN" alt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 </a:t>
            </a:r>
            <a:r>
              <a:rPr kumimoji="0" lang="fr-FR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location = "http://www.yahoo.com"; </a:t>
            </a:r>
          </a:p>
          <a:p>
            <a:pPr marL="542925" marR="0" lvl="1" indent="-276225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还可以通过下面两种方法中的任何一种来使浏览器从服务器上下载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(Load)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页面： </a:t>
            </a:r>
          </a:p>
          <a:p>
            <a:pPr marL="809625" marR="0" lvl="2" indent="-2667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reload() -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促使浏览器重新下载当前的页面，也就是“刷新”当前页面了。 </a:t>
            </a:r>
          </a:p>
          <a:p>
            <a:pPr marL="809625" marR="0" lvl="2" indent="-2667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replace(URL) -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促使浏览器根据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URL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参数中给出的地址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(URL)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下载页面，同时在当前浏览器存储的历史记录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(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即所浏览过的页面的列表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)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中使用新的地址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(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即此方法中的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URL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参数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)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覆盖当前的页面。 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主要内容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609600" y="1134287"/>
            <a:ext cx="7696200" cy="999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SzTx/>
              <a:buFont typeface="Wingdings" pitchFamily="2" charset="2"/>
              <a:buChar char="l"/>
            </a:pPr>
            <a:r>
              <a:rPr lang="en-US" altLang="zh-CN" sz="2400" b="1" dirty="0" smtClean="0"/>
              <a:t>JavaScript</a:t>
            </a:r>
            <a:r>
              <a:rPr lang="zh-CN" altLang="en-US" sz="2400" b="1" dirty="0" smtClean="0"/>
              <a:t>语法基础</a:t>
            </a:r>
            <a:r>
              <a:rPr lang="zh-CN" altLang="en-US" sz="2400" dirty="0" smtClean="0"/>
              <a:t> </a:t>
            </a:r>
            <a:endParaRPr lang="zh-CN" altLang="en-US" sz="2400" b="1" dirty="0" smtClean="0"/>
          </a:p>
          <a:p>
            <a:pPr>
              <a:lnSpc>
                <a:spcPct val="130000"/>
              </a:lnSpc>
              <a:buSzTx/>
              <a:buFont typeface="Wingdings" pitchFamily="2" charset="2"/>
              <a:buChar char="l"/>
            </a:pPr>
            <a:r>
              <a:rPr lang="en-US" altLang="zh-CN" sz="2400" b="1" dirty="0" smtClean="0"/>
              <a:t>JavaScript</a:t>
            </a:r>
            <a:r>
              <a:rPr lang="zh-CN" altLang="en-US" sz="2400" b="1" dirty="0" smtClean="0"/>
              <a:t>对象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09600" y="914400"/>
            <a:ext cx="7772400" cy="4114800"/>
          </a:xfrm>
          <a:prstGeom prst="rect">
            <a:avLst/>
          </a:prstGeom>
        </p:spPr>
        <p:txBody>
          <a:bodyPr/>
          <a:lstStyle/>
          <a:p>
            <a:pPr marL="266700" marR="0" lvl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history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对象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 </a:t>
            </a:r>
          </a:p>
          <a:p>
            <a:pPr marL="542925" marR="0" lvl="1" indent="-276225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history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对象是一个很有用的对象，此对象记录着浏览器所浏览过的每一个页面，这些页面组成了一个历史记录列表。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history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对象具有三个主要方法： </a:t>
            </a:r>
          </a:p>
          <a:p>
            <a:pPr marL="809625" marR="0" lvl="2" indent="-2667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forward() -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将历史记录向前移动一个页面； </a:t>
            </a:r>
          </a:p>
          <a:p>
            <a:pPr marL="809625" marR="0" lvl="2" indent="-2667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back() -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将历史记录向后移动一个页面； </a:t>
            </a:r>
          </a:p>
          <a:p>
            <a:pPr marL="809625" marR="0" lvl="2" indent="-2667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go() –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可以控制历史纪录，而且功能更加强大，使用此方法需要一个参数，这个参数值可以是正负整数、零和字符串，例如 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history.go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(-2)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将是当前页后退两页；如果给定的参数是字符串，那么浏览器就会搜索列表，找到最接近当前页面位置的并且地址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URL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中含有此字符串的页面，然后转到该页面。 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62000" y="914400"/>
            <a:ext cx="7772400" cy="4114800"/>
          </a:xfrm>
          <a:prstGeom prst="rect">
            <a:avLst/>
          </a:prstGeom>
        </p:spPr>
        <p:txBody>
          <a:bodyPr/>
          <a:lstStyle/>
          <a:p>
            <a:pPr marL="266700" marR="0" lvl="0" indent="-2667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文档对象功能及其作用</a:t>
            </a:r>
          </a:p>
          <a:p>
            <a:pPr marL="542925" marR="0" lvl="1" indent="-276225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每个载入浏览器的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HTML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文档都会成为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Document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对象。</a:t>
            </a:r>
          </a:p>
          <a:p>
            <a:pPr marL="542925" marR="0" lvl="1" indent="-276225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Document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对象使我们可以从脚本中对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HTML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页面中的所有元素进行访问。</a:t>
            </a: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  <a:p>
            <a:pPr marL="542925" marR="0" lvl="1" indent="-276225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提示：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Document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对象是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Window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对象的一部分，可通过 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window.document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属性对其进行访问。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0" y="2057400"/>
            <a:ext cx="3058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例</a:t>
            </a:r>
            <a:r>
              <a:rPr lang="en-US" altLang="zh-CN" sz="2400" dirty="0" smtClean="0"/>
              <a:t>4-1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testDom.html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2903696"/>
            <a:ext cx="3688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例</a:t>
            </a:r>
            <a:r>
              <a:rPr lang="en-US" altLang="zh-CN" sz="2400" dirty="0" smtClean="0"/>
              <a:t>4-2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randomWord.html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1502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项目案例</a:t>
            </a:r>
            <a:endParaRPr lang="zh-CN" altLang="en-US" sz="28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62000" y="1066800"/>
            <a:ext cx="7772400" cy="4114800"/>
          </a:xfrm>
          <a:prstGeom prst="rect">
            <a:avLst/>
          </a:prstGeom>
        </p:spPr>
        <p:txBody>
          <a:bodyPr/>
          <a:lstStyle/>
          <a:p>
            <a:pPr marR="0" lvl="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参见教材例子：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register.jsp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  <a:p>
            <a:pPr marL="266700" marR="0" lvl="0" indent="-2667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l"/>
              <a:tabLst/>
              <a:defRPr/>
            </a:pPr>
            <a:r>
              <a:rPr lang="zh-CN" altLang="en-US" sz="2400" b="1" noProof="0" dirty="0" smtClean="0">
                <a:latin typeface="黑体" pitchFamily="2" charset="-122"/>
                <a:ea typeface="黑体" pitchFamily="2" charset="-122"/>
                <a:cs typeface="+mn-cs"/>
              </a:rPr>
              <a:t>判断文本框输入是否为空</a:t>
            </a:r>
            <a:endParaRPr lang="en-US" altLang="zh-CN" sz="2400" b="1" noProof="0" dirty="0" smtClean="0">
              <a:latin typeface="黑体" pitchFamily="2" charset="-122"/>
              <a:ea typeface="黑体" pitchFamily="2" charset="-122"/>
              <a:cs typeface="+mn-cs"/>
            </a:endParaRPr>
          </a:p>
          <a:p>
            <a:pPr marL="266700" marR="0" lvl="0" indent="-2667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l"/>
              <a:tabLst/>
              <a:defRPr/>
            </a:pPr>
            <a:r>
              <a:rPr kumimoji="0" lang="zh-CN" altLang="en-US" sz="2400" b="1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判断文本框输入是否符合正则表达式</a:t>
            </a:r>
            <a:endParaRPr kumimoji="0" lang="en-US" altLang="zh-CN" sz="24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  <a:p>
            <a:pPr marL="266700" marR="0" lvl="0" indent="-2667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l"/>
              <a:tabLst/>
              <a:defRPr/>
            </a:pPr>
            <a:r>
              <a:rPr lang="zh-CN" altLang="en-US" sz="2400" b="1" noProof="0" dirty="0" smtClean="0">
                <a:latin typeface="黑体" pitchFamily="2" charset="-122"/>
                <a:ea typeface="黑体" pitchFamily="2" charset="-122"/>
                <a:cs typeface="+mn-cs"/>
              </a:rPr>
              <a:t>事件响应机制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508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/>
              <a:t>4.1 JavaScript</a:t>
            </a:r>
            <a:r>
              <a:rPr lang="zh-CN" altLang="en-US" sz="2800" dirty="0" smtClean="0"/>
              <a:t>语法基础 </a:t>
            </a:r>
            <a:endParaRPr lang="zh-CN" altLang="en-US" sz="2800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28600" y="1676400"/>
            <a:ext cx="8458200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ct val="130000"/>
              </a:lnSpc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b="1" dirty="0">
                <a:sym typeface="宋体" charset="-122"/>
              </a:rPr>
              <a:t>　　　</a:t>
            </a:r>
            <a:r>
              <a:rPr lang="en-US" altLang="zh-CN" sz="2400" b="1" dirty="0">
                <a:sym typeface="宋体" charset="-122"/>
              </a:rPr>
              <a:t>JavaScript</a:t>
            </a:r>
            <a:r>
              <a:rPr lang="zh-CN" altLang="en-US" sz="2400" b="1" dirty="0">
                <a:sym typeface="宋体" charset="-122"/>
              </a:rPr>
              <a:t>脚本语言同其它语言一样，有它自身的基本数据类型、表达式和算术运算符以及程序的基本框架结构。</a:t>
            </a:r>
            <a:r>
              <a:rPr lang="en-US" altLang="zh-CN" sz="2400" b="1" dirty="0">
                <a:sym typeface="宋体" charset="-122"/>
              </a:rPr>
              <a:t>JavaScript</a:t>
            </a:r>
            <a:r>
              <a:rPr lang="zh-CN" altLang="en-US" sz="2400" b="1" dirty="0">
                <a:sym typeface="宋体" charset="-122"/>
              </a:rPr>
              <a:t>提供了四种基本的数据类型用来处理数字和文字</a:t>
            </a:r>
            <a:r>
              <a:rPr lang="en-US" altLang="zh-CN" sz="2400" b="1" dirty="0">
                <a:sym typeface="宋体" charset="-122"/>
              </a:rPr>
              <a:t>, </a:t>
            </a:r>
            <a:r>
              <a:rPr lang="zh-CN" altLang="en-US" sz="2400" b="1" dirty="0">
                <a:sym typeface="宋体" charset="-122"/>
              </a:rPr>
              <a:t>而变量提供存放信息的地方</a:t>
            </a:r>
            <a:r>
              <a:rPr lang="en-US" altLang="zh-CN" sz="2400" b="1" dirty="0">
                <a:sym typeface="宋体" charset="-122"/>
              </a:rPr>
              <a:t>, </a:t>
            </a:r>
            <a:r>
              <a:rPr lang="zh-CN" altLang="en-US" sz="2400" b="1" dirty="0">
                <a:sym typeface="宋体" charset="-122"/>
              </a:rPr>
              <a:t>表达式则可以完成较复杂的信息处理。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1219200"/>
            <a:ext cx="7772400" cy="4989513"/>
          </a:xfrm>
          <a:prstGeom prst="rect">
            <a:avLst/>
          </a:prstGeom>
        </p:spPr>
        <p:txBody>
          <a:bodyPr/>
          <a:lstStyle/>
          <a:p>
            <a:pPr marL="266700" marR="0" lvl="0" indent="-2667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常量</a:t>
            </a:r>
          </a:p>
          <a:p>
            <a:pPr marL="542925" marR="0" lvl="1" indent="-276225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整型常量 </a:t>
            </a:r>
          </a:p>
          <a:p>
            <a:pPr marL="542925" marR="0" lvl="1" indent="-276225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实型常量 </a:t>
            </a:r>
          </a:p>
          <a:p>
            <a:pPr marL="542925" marR="0" lvl="1" indent="-276225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布尔值 </a:t>
            </a:r>
          </a:p>
          <a:p>
            <a:pPr marL="542925" marR="0" lvl="1" indent="-276225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字符串型常量 </a:t>
            </a:r>
          </a:p>
          <a:p>
            <a:pPr marL="542925" marR="0" lvl="1" indent="-276225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null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常量 </a:t>
            </a:r>
          </a:p>
          <a:p>
            <a:pPr marL="542925" marR="0" lvl="1" indent="-276225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undefined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常量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82688" y="1219200"/>
            <a:ext cx="7772400" cy="4913313"/>
          </a:xfrm>
          <a:prstGeom prst="rect">
            <a:avLst/>
          </a:prstGeom>
        </p:spPr>
        <p:txBody>
          <a:bodyPr/>
          <a:lstStyle/>
          <a:p>
            <a:pPr marL="609600" marR="0" lvl="0" indent="-6096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类型 </a:t>
            </a:r>
          </a:p>
          <a:p>
            <a:pPr marL="990600" marR="0" lvl="1" indent="-5334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数值类型</a:t>
            </a:r>
          </a:p>
          <a:p>
            <a:pPr marL="990600" marR="0" lvl="1" indent="-5334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字符串类型</a:t>
            </a:r>
          </a:p>
          <a:p>
            <a:pPr marL="990600" marR="0" lvl="1" indent="-5334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布尔类型</a:t>
            </a:r>
          </a:p>
          <a:p>
            <a:pPr marL="990600" marR="0" lvl="1" indent="-5334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空值类型</a:t>
            </a:r>
          </a:p>
          <a:p>
            <a:pPr marL="990600" marR="0" lvl="1" indent="-5334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未定义值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62000" y="1066800"/>
            <a:ext cx="7772400" cy="4114800"/>
          </a:xfrm>
          <a:prstGeom prst="rect">
            <a:avLst/>
          </a:prstGeom>
        </p:spPr>
        <p:txBody>
          <a:bodyPr/>
          <a:lstStyle/>
          <a:p>
            <a:pPr marL="266700" marR="0" lvl="0" indent="-2667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变量</a:t>
            </a:r>
          </a:p>
          <a:p>
            <a:pPr marL="542925" marR="0" lvl="1" indent="-276225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变量的命名规则 </a:t>
            </a:r>
          </a:p>
          <a:p>
            <a:pPr marL="809625" marR="0" lvl="2" indent="-2667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必须以字母或下划线开头，中间可以是数字、字母或下划线。</a:t>
            </a:r>
          </a:p>
          <a:p>
            <a:pPr marL="809625" marR="0" lvl="2" indent="-2667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变量名不能包含空格或加号、减号等符号。</a:t>
            </a:r>
          </a:p>
          <a:p>
            <a:pPr marL="809625" marR="0" lvl="2" indent="-2667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JavaScript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的变量名是严格区分大小写的。例如，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User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与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user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代表两个不同的变量。</a:t>
            </a:r>
          </a:p>
          <a:p>
            <a:pPr marL="809625" marR="0" lvl="2" indent="-2667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不能使用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JavaScript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中的关键字。 </a:t>
            </a:r>
          </a:p>
          <a:p>
            <a:pPr marL="266700" marR="0" lvl="0" indent="-2667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990600"/>
            <a:ext cx="7772400" cy="4114800"/>
          </a:xfrm>
          <a:prstGeom prst="rect">
            <a:avLst/>
          </a:prstGeom>
        </p:spPr>
        <p:txBody>
          <a:bodyPr/>
          <a:lstStyle/>
          <a:p>
            <a:pPr marL="542925" marR="0" lvl="1" indent="-276225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变量的声明与赋值 </a:t>
            </a:r>
          </a:p>
          <a:p>
            <a:pPr marL="809625" marR="0" lvl="2" indent="-2667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在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JavaScript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中，一般使用变量前需要先声明变量，但有时变量可以不必先声明，在使用时根据变量的实际作用来确定其所属的数据类型。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JavaScript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中的变量声明用关键字 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var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引导，变量的类型取决于它的声明方式。</a:t>
            </a:r>
          </a:p>
          <a:p>
            <a:pPr marL="809625" marR="0" lvl="2" indent="-2667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声明原始类型的变量：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var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变量名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=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值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; </a:t>
            </a:r>
          </a:p>
          <a:p>
            <a:pPr marL="809625" marR="0" lvl="2" indent="-2667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声明引用类型的变量：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var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变量名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= new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类型名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(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初值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); </a:t>
            </a:r>
          </a:p>
          <a:p>
            <a:pPr marL="809625" marR="0" lvl="2" indent="-2667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JavaScript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的变量是弱类型的，变量的类型主要取决于它的值，你可以随时更改它的类型。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var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i;i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 = 20;i = "red";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 </a:t>
            </a:r>
          </a:p>
          <a:p>
            <a:pPr marL="809625" marR="0" lvl="2" indent="-2667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62000" y="1066800"/>
            <a:ext cx="7772400" cy="4114800"/>
          </a:xfrm>
          <a:prstGeom prst="rect">
            <a:avLst/>
          </a:prstGeom>
        </p:spPr>
        <p:txBody>
          <a:bodyPr/>
          <a:lstStyle/>
          <a:p>
            <a:pPr marL="266700" marR="0" lvl="0" indent="-2667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运算符</a:t>
            </a:r>
          </a:p>
          <a:p>
            <a:pPr marL="542925" marR="0" lvl="1" indent="-276225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算术运算符</a:t>
            </a:r>
          </a:p>
          <a:p>
            <a:pPr marL="542925" marR="0" lvl="1" indent="-276225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赋值运算符 </a:t>
            </a:r>
          </a:p>
          <a:p>
            <a:pPr marL="542925" marR="0" lvl="1" indent="-276225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关系运算符</a:t>
            </a:r>
          </a:p>
          <a:p>
            <a:pPr marL="542925" marR="0" lvl="1" indent="-276225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逻辑运算符</a:t>
            </a:r>
          </a:p>
          <a:p>
            <a:pPr marL="542925" marR="0" lvl="1" indent="-276225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字符串运算符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1066800"/>
            <a:ext cx="7772400" cy="4114800"/>
          </a:xfrm>
          <a:prstGeom prst="rect">
            <a:avLst/>
          </a:prstGeom>
        </p:spPr>
        <p:txBody>
          <a:bodyPr/>
          <a:lstStyle/>
          <a:p>
            <a:pPr marL="266700" marR="0" lvl="0" indent="-2667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语句</a:t>
            </a:r>
          </a:p>
          <a:p>
            <a:pPr marL="542925" marR="0" lvl="1" indent="-276225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表达式语句 </a:t>
            </a:r>
          </a:p>
          <a:p>
            <a:pPr marL="542925" marR="0" lvl="1" indent="-276225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条件语句：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if …… else ……</a:t>
            </a:r>
          </a:p>
          <a:p>
            <a:pPr marL="542925" marR="0" lvl="1" indent="-276225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多路分支语句：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switch …… case ……</a:t>
            </a:r>
          </a:p>
          <a:p>
            <a:pPr marL="542925" marR="0" lvl="1" indent="-276225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循环语句：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while</a:t>
            </a:r>
          </a:p>
          <a:p>
            <a:pPr marL="542925" marR="0" lvl="1" indent="-276225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循环语句：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do …… while</a:t>
            </a:r>
          </a:p>
          <a:p>
            <a:pPr marL="542925" marR="0" lvl="1" indent="-276225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循环语句：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for</a:t>
            </a:r>
          </a:p>
          <a:p>
            <a:pPr marL="542925" marR="0" lvl="1" indent="-276225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退出循环：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break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、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continue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pt-template">
  <a:themeElements>
    <a:clrScheme name="Templete_Tarena 8">
      <a:dk1>
        <a:srgbClr val="000000"/>
      </a:dk1>
      <a:lt1>
        <a:srgbClr val="00279F"/>
      </a:lt1>
      <a:dk2>
        <a:srgbClr val="9E001B"/>
      </a:dk2>
      <a:lt2>
        <a:srgbClr val="C0C0C0"/>
      </a:lt2>
      <a:accent1>
        <a:srgbClr val="FFFFCC"/>
      </a:accent1>
      <a:accent2>
        <a:srgbClr val="CCECFF"/>
      </a:accent2>
      <a:accent3>
        <a:srgbClr val="AAACCD"/>
      </a:accent3>
      <a:accent4>
        <a:srgbClr val="000000"/>
      </a:accent4>
      <a:accent5>
        <a:srgbClr val="FFFFE2"/>
      </a:accent5>
      <a:accent6>
        <a:srgbClr val="B9D6E7"/>
      </a:accent6>
      <a:hlink>
        <a:srgbClr val="0066FF"/>
      </a:hlink>
      <a:folHlink>
        <a:srgbClr val="00CC66"/>
      </a:folHlink>
    </a:clrScheme>
    <a:fontScheme name="Templete_Tarena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Templete_Taren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ete_Taren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ete_Taren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ete_Taren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ete_Taren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ete_Taren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ete_Taren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ete_Tarena 8">
        <a:dk1>
          <a:srgbClr val="000000"/>
        </a:dk1>
        <a:lt1>
          <a:srgbClr val="00279F"/>
        </a:lt1>
        <a:dk2>
          <a:srgbClr val="9E001B"/>
        </a:dk2>
        <a:lt2>
          <a:srgbClr val="C0C0C0"/>
        </a:lt2>
        <a:accent1>
          <a:srgbClr val="FFFFCC"/>
        </a:accent1>
        <a:accent2>
          <a:srgbClr val="CCECFF"/>
        </a:accent2>
        <a:accent3>
          <a:srgbClr val="AAACCD"/>
        </a:accent3>
        <a:accent4>
          <a:srgbClr val="000000"/>
        </a:accent4>
        <a:accent5>
          <a:srgbClr val="FFFFE2"/>
        </a:accent5>
        <a:accent6>
          <a:srgbClr val="B9D6E7"/>
        </a:accent6>
        <a:hlink>
          <a:srgbClr val="0066FF"/>
        </a:hlink>
        <a:folHlink>
          <a:srgbClr val="00CC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hiSoft simp temp new</Template>
  <TotalTime>3515</TotalTime>
  <Words>1228</Words>
  <Application>Microsoft Office PowerPoint</Application>
  <PresentationFormat>全屏显示(4:3)</PresentationFormat>
  <Paragraphs>117</Paragraphs>
  <Slides>23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26" baseType="lpstr">
      <vt:lpstr>ppt-template</vt:lpstr>
      <vt:lpstr>Bitmap Image</vt:lpstr>
      <vt:lpstr>剪辑</vt:lpstr>
      <vt:lpstr>第四章 JavaScript </vt:lpstr>
      <vt:lpstr>主要内容</vt:lpstr>
      <vt:lpstr>4.1 JavaScript语法基础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4.2 JavaScript对象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例子</vt:lpstr>
      <vt:lpstr>项目案例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数据库设计开发案例教程（五）.pptx</dc:title>
  <dc:creator>soft</dc:creator>
  <cp:lastModifiedBy>Echo</cp:lastModifiedBy>
  <cp:revision>211</cp:revision>
  <dcterms:created xsi:type="dcterms:W3CDTF">2011-05-10T06:46:10Z</dcterms:created>
  <dcterms:modified xsi:type="dcterms:W3CDTF">2015-09-13T04:28:19Z</dcterms:modified>
</cp:coreProperties>
</file>