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62" r:id="rId3"/>
    <p:sldId id="258" r:id="rId4"/>
    <p:sldId id="333" r:id="rId5"/>
    <p:sldId id="349" r:id="rId6"/>
    <p:sldId id="458" r:id="rId7"/>
    <p:sldId id="350" r:id="rId8"/>
    <p:sldId id="354" r:id="rId9"/>
    <p:sldId id="355" r:id="rId10"/>
    <p:sldId id="356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464" r:id="rId19"/>
    <p:sldId id="367" r:id="rId20"/>
    <p:sldId id="459" r:id="rId21"/>
    <p:sldId id="369" r:id="rId22"/>
    <p:sldId id="431" r:id="rId23"/>
    <p:sldId id="466" r:id="rId24"/>
    <p:sldId id="465" r:id="rId25"/>
    <p:sldId id="402" r:id="rId26"/>
    <p:sldId id="467" r:id="rId27"/>
    <p:sldId id="468" r:id="rId28"/>
    <p:sldId id="403" r:id="rId29"/>
    <p:sldId id="404" r:id="rId30"/>
    <p:sldId id="405" r:id="rId31"/>
    <p:sldId id="406" r:id="rId32"/>
    <p:sldId id="407" r:id="rId33"/>
    <p:sldId id="408" r:id="rId34"/>
    <p:sldId id="462" r:id="rId35"/>
    <p:sldId id="451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28" r:id="rId46"/>
    <p:sldId id="469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64" autoAdjust="0"/>
  </p:normalViewPr>
  <p:slideViewPr>
    <p:cSldViewPr>
      <p:cViewPr>
        <p:scale>
          <a:sx n="71" d="100"/>
          <a:sy n="71" d="100"/>
        </p:scale>
        <p:origin x="-39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1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92825" y="0"/>
            <a:ext cx="76517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7E4CEF-DC21-4543-BCDE-A47809D572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38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A63841-6829-406F-BD0B-7735603026ED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26A7054-5A8A-479F-B5D8-978041BFE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49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6A7054-5A8A-479F-B5D8-978041BFEF6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6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6A7054-5A8A-479F-B5D8-978041BFEF6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0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context.xml</a:t>
            </a:r>
            <a:r>
              <a:rPr lang="zh-CN" altLang="en-US" dirty="0" smtClean="0"/>
              <a:t>的三个作用范围</a:t>
            </a:r>
            <a:endParaRPr lang="en-US" altLang="zh-CN" dirty="0" smtClean="0"/>
          </a:p>
          <a:p>
            <a:r>
              <a:rPr lang="en-US" altLang="zh-CN" dirty="0" smtClean="0"/>
              <a:t>1. tomcat server</a:t>
            </a:r>
            <a:r>
              <a:rPr lang="zh-CN" altLang="en-US" dirty="0" smtClean="0"/>
              <a:t>级别：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/context.xml</a:t>
            </a:r>
            <a:r>
              <a:rPr lang="zh-CN" altLang="en-US" dirty="0" smtClean="0"/>
              <a:t>里配置</a:t>
            </a:r>
          </a:p>
          <a:p>
            <a:r>
              <a:rPr lang="en-US" altLang="zh-CN" dirty="0" smtClean="0"/>
              <a:t>2. Host</a:t>
            </a:r>
            <a:r>
              <a:rPr lang="zh-CN" altLang="en-US" dirty="0" smtClean="0"/>
              <a:t>级别：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/Catalina/${</a:t>
            </a:r>
            <a:r>
              <a:rPr lang="en-US" altLang="zh-CN" dirty="0" err="1" smtClean="0"/>
              <a:t>hostName</a:t>
            </a:r>
            <a:r>
              <a:rPr lang="en-US" altLang="zh-CN" dirty="0" smtClean="0"/>
              <a:t>}</a:t>
            </a:r>
            <a:r>
              <a:rPr lang="zh-CN" altLang="en-US" dirty="0" smtClean="0"/>
              <a:t>里添加</a:t>
            </a:r>
            <a:r>
              <a:rPr lang="en-US" altLang="zh-CN" dirty="0" smtClean="0"/>
              <a:t>context.xml</a:t>
            </a:r>
            <a:r>
              <a:rPr lang="zh-CN" altLang="en-US" dirty="0" smtClean="0"/>
              <a:t>，继而进行配置</a:t>
            </a:r>
          </a:p>
          <a:p>
            <a:r>
              <a:rPr lang="en-US" altLang="zh-CN" dirty="0" smtClean="0"/>
              <a:t>3. web app </a:t>
            </a:r>
            <a:r>
              <a:rPr lang="zh-CN" altLang="en-US" dirty="0" smtClean="0"/>
              <a:t>级别：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/Catalina/${</a:t>
            </a:r>
            <a:r>
              <a:rPr lang="en-US" altLang="zh-CN" dirty="0" err="1" smtClean="0"/>
              <a:t>hostName</a:t>
            </a:r>
            <a:r>
              <a:rPr lang="en-US" altLang="zh-CN" dirty="0" smtClean="0"/>
              <a:t>}</a:t>
            </a:r>
            <a:r>
              <a:rPr lang="zh-CN" altLang="en-US" dirty="0" smtClean="0"/>
              <a:t>里添加</a:t>
            </a:r>
            <a:r>
              <a:rPr lang="en-US" altLang="zh-CN" dirty="0" smtClean="0"/>
              <a:t>${webAppName}.xml</a:t>
            </a:r>
            <a:r>
              <a:rPr lang="zh-CN" altLang="en-US" dirty="0" smtClean="0"/>
              <a:t>，继而进行配置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6A7054-5A8A-479F-B5D8-978041BFEF68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7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6A7054-5A8A-479F-B5D8-978041BFEF68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8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26"/>
          <p:cNvSpPr>
            <a:spLocks noChangeShapeType="1"/>
          </p:cNvSpPr>
          <p:nvPr/>
        </p:nvSpPr>
        <p:spPr bwMode="auto">
          <a:xfrm flipV="1">
            <a:off x="2583736" y="344624"/>
            <a:ext cx="0" cy="633323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4182977" y="6341066"/>
            <a:ext cx="1684150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</a:rPr>
              <a:t>CONFIDENTIAL</a:t>
            </a:r>
          </a:p>
        </p:txBody>
      </p:sp>
      <p:graphicFrame>
        <p:nvGraphicFramePr>
          <p:cNvPr id="7" name="Object 1033"/>
          <p:cNvGraphicFramePr>
            <a:graphicFrameLocks noChangeAspect="1"/>
          </p:cNvGraphicFramePr>
          <p:nvPr/>
        </p:nvGraphicFramePr>
        <p:xfrm>
          <a:off x="300573" y="1654191"/>
          <a:ext cx="1653152" cy="91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3" imgW="4466667" imgH="2514286" progId="Paint.Picture">
                  <p:embed/>
                </p:oleObj>
              </mc:Choice>
              <mc:Fallback>
                <p:oleObj r:id="rId3" imgW="4466667" imgH="25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73" y="1654191"/>
                        <a:ext cx="1653152" cy="916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0" y="2572142"/>
            <a:ext cx="2583736" cy="107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187" tIns="45094" rIns="90187" bIns="45094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0000CC"/>
                </a:solidFill>
              </a:rPr>
              <a:t>www.ascenttech.com.cn</a:t>
            </a:r>
          </a:p>
          <a:p>
            <a:endParaRPr lang="zh-CN" altLang="en-US" b="1" dirty="0">
              <a:solidFill>
                <a:srgbClr val="0000CC"/>
              </a:solidFill>
            </a:endParaRPr>
          </a:p>
          <a:p>
            <a:endParaRPr lang="zh-CN" altLang="en-US" b="1" dirty="0">
              <a:solidFill>
                <a:srgbClr val="0000CC"/>
              </a:solidFill>
            </a:endParaRPr>
          </a:p>
          <a:p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0625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481" y="4801227"/>
            <a:ext cx="5485460" cy="56549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481" y="1226325"/>
            <a:ext cx="5485460" cy="3501278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3200"/>
            </a:lvl1pPr>
            <a:lvl2pPr marL="450936" indent="0">
              <a:buNone/>
              <a:defRPr sz="2800"/>
            </a:lvl2pPr>
            <a:lvl3pPr marL="901873" indent="0">
              <a:buNone/>
              <a:defRPr sz="2400"/>
            </a:lvl3pPr>
            <a:lvl4pPr marL="1352809" indent="0">
              <a:buNone/>
              <a:defRPr sz="2000"/>
            </a:lvl4pPr>
            <a:lvl5pPr marL="1803745" indent="0">
              <a:buNone/>
              <a:defRPr sz="2000"/>
            </a:lvl5pPr>
            <a:lvl6pPr marL="2254682" indent="0">
              <a:buNone/>
              <a:defRPr sz="2000"/>
            </a:lvl6pPr>
            <a:lvl7pPr marL="2705618" indent="0">
              <a:buNone/>
              <a:defRPr sz="2000"/>
            </a:lvl7pPr>
            <a:lvl8pPr marL="3156555" indent="0">
              <a:buNone/>
              <a:defRPr sz="2000"/>
            </a:lvl8pPr>
            <a:lvl9pPr marL="3607491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481" y="5366722"/>
            <a:ext cx="5485460" cy="805165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400"/>
            </a:lvl1pPr>
            <a:lvl2pPr marL="450936" indent="0">
              <a:buNone/>
              <a:defRPr sz="1200"/>
            </a:lvl2pPr>
            <a:lvl3pPr marL="901873" indent="0">
              <a:buNone/>
              <a:defRPr sz="1000"/>
            </a:lvl3pPr>
            <a:lvl4pPr marL="1352809" indent="0">
              <a:buNone/>
              <a:defRPr sz="900"/>
            </a:lvl4pPr>
            <a:lvl5pPr marL="1803745" indent="0">
              <a:buNone/>
              <a:defRPr sz="900"/>
            </a:lvl5pPr>
            <a:lvl6pPr marL="2254682" indent="0">
              <a:buNone/>
              <a:defRPr sz="900"/>
            </a:lvl6pPr>
            <a:lvl7pPr marL="2705618" indent="0">
              <a:buNone/>
              <a:defRPr sz="900"/>
            </a:lvl7pPr>
            <a:lvl8pPr marL="3156555" indent="0">
              <a:buNone/>
              <a:defRPr sz="900"/>
            </a:lvl8pPr>
            <a:lvl9pPr marL="360749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45280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22" y="1600931"/>
            <a:ext cx="8229757" cy="4525529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6585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831" y="225572"/>
            <a:ext cx="2057048" cy="590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22" y="231568"/>
            <a:ext cx="6022422" cy="5894892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5217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01146" y="225572"/>
            <a:ext cx="7916660" cy="687680"/>
          </a:xfrm>
        </p:spPr>
        <p:txBody>
          <a:bodyPr/>
          <a:lstStyle/>
          <a:p>
            <a:r>
              <a:rPr lang="en-US" altLang="zh-CN" dirty="0" smtClean="0"/>
              <a:t>Question &amp; Answer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2479729" y="3458763"/>
            <a:ext cx="3935630" cy="1536706"/>
          </a:xfrm>
          <a:prstGeom prst="rect">
            <a:avLst/>
          </a:prstGeom>
        </p:spPr>
        <p:txBody>
          <a:bodyPr wrap="none" lIns="90187" tIns="45094" rIns="90187" bIns="45094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7100" b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Times New Roman"/>
                <a:cs typeface="Times New Roman"/>
              </a:rPr>
              <a:t>Thank You!</a:t>
            </a:r>
            <a:endParaRPr lang="zh-CN" altLang="en-US" sz="7100" b="1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30588" y="2180524"/>
          <a:ext cx="3314133" cy="1804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剪辑" r:id="rId3" imgW="5349875" imgH="2911475" progId="MS_ClipArt_Gallery.2">
                  <p:embed/>
                </p:oleObj>
              </mc:Choice>
              <mc:Fallback>
                <p:oleObj name="剪辑" r:id="rId3" imgW="5349875" imgH="29114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88" y="2180524"/>
                        <a:ext cx="3314133" cy="1804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52760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683" y="2130398"/>
            <a:ext cx="7772635" cy="1469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365" y="3886409"/>
            <a:ext cx="6401270" cy="1752878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 algn="ctr">
              <a:buNone/>
              <a:defRPr/>
            </a:lvl1pPr>
            <a:lvl2pPr marL="450936" indent="0" algn="ctr">
              <a:buNone/>
              <a:defRPr/>
            </a:lvl2pPr>
            <a:lvl3pPr marL="901873" indent="0" algn="ctr">
              <a:buNone/>
              <a:defRPr/>
            </a:lvl3pPr>
            <a:lvl4pPr marL="1352809" indent="0" algn="ctr">
              <a:buNone/>
              <a:defRPr/>
            </a:lvl4pPr>
            <a:lvl5pPr marL="1803745" indent="0" algn="ctr">
              <a:buNone/>
              <a:defRPr/>
            </a:lvl5pPr>
            <a:lvl6pPr marL="2254682" indent="0" algn="ctr">
              <a:buNone/>
              <a:defRPr/>
            </a:lvl6pPr>
            <a:lvl7pPr marL="2705618" indent="0" algn="ctr">
              <a:buNone/>
              <a:defRPr/>
            </a:lvl7pPr>
            <a:lvl8pPr marL="3156555" indent="0" algn="ctr">
              <a:buNone/>
              <a:defRPr/>
            </a:lvl8pPr>
            <a:lvl9pPr marL="360749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2493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22" y="1155271"/>
            <a:ext cx="8229757" cy="5115890"/>
          </a:xfrm>
          <a:prstGeom prst="rect">
            <a:avLst/>
          </a:prstGeom>
        </p:spPr>
        <p:txBody>
          <a:bodyPr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90" y="4406477"/>
            <a:ext cx="7772634" cy="1362828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90" y="2907366"/>
            <a:ext cx="7772634" cy="1499111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000"/>
            </a:lvl1pPr>
            <a:lvl2pPr marL="450936" indent="0">
              <a:buNone/>
              <a:defRPr sz="1800"/>
            </a:lvl2pPr>
            <a:lvl3pPr marL="901873" indent="0">
              <a:buNone/>
              <a:defRPr sz="1600"/>
            </a:lvl3pPr>
            <a:lvl4pPr marL="1352809" indent="0">
              <a:buNone/>
              <a:defRPr sz="1400"/>
            </a:lvl4pPr>
            <a:lvl5pPr marL="1803745" indent="0">
              <a:buNone/>
              <a:defRPr sz="1400"/>
            </a:lvl5pPr>
            <a:lvl6pPr marL="2254682" indent="0">
              <a:buNone/>
              <a:defRPr sz="1400"/>
            </a:lvl6pPr>
            <a:lvl7pPr marL="2705618" indent="0">
              <a:buNone/>
              <a:defRPr sz="1400"/>
            </a:lvl7pPr>
            <a:lvl8pPr marL="3156555" indent="0">
              <a:buNone/>
              <a:defRPr sz="1400"/>
            </a:lvl8pPr>
            <a:lvl9pPr marL="360749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01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22" y="1600931"/>
            <a:ext cx="4038952" cy="452552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360" y="1600931"/>
            <a:ext cx="4040518" cy="452552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2" y="274133"/>
            <a:ext cx="8229757" cy="114352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2" y="1535139"/>
            <a:ext cx="4040518" cy="639119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400" b="1"/>
            </a:lvl1pPr>
            <a:lvl2pPr marL="450936" indent="0">
              <a:buNone/>
              <a:defRPr sz="2000" b="1"/>
            </a:lvl2pPr>
            <a:lvl3pPr marL="901873" indent="0">
              <a:buNone/>
              <a:defRPr sz="1800" b="1"/>
            </a:lvl3pPr>
            <a:lvl4pPr marL="1352809" indent="0">
              <a:buNone/>
              <a:defRPr sz="1600" b="1"/>
            </a:lvl4pPr>
            <a:lvl5pPr marL="1803745" indent="0">
              <a:buNone/>
              <a:defRPr sz="1600" b="1"/>
            </a:lvl5pPr>
            <a:lvl6pPr marL="2254682" indent="0">
              <a:buNone/>
              <a:defRPr sz="1600" b="1"/>
            </a:lvl6pPr>
            <a:lvl7pPr marL="2705618" indent="0">
              <a:buNone/>
              <a:defRPr sz="1600" b="1"/>
            </a:lvl7pPr>
            <a:lvl8pPr marL="3156555" indent="0">
              <a:buNone/>
              <a:defRPr sz="1600" b="1"/>
            </a:lvl8pPr>
            <a:lvl9pPr marL="360749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22" y="2174259"/>
            <a:ext cx="4040518" cy="3952201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796" y="1535139"/>
            <a:ext cx="4042083" cy="639119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400" b="1"/>
            </a:lvl1pPr>
            <a:lvl2pPr marL="450936" indent="0">
              <a:buNone/>
              <a:defRPr sz="2000" b="1"/>
            </a:lvl2pPr>
            <a:lvl3pPr marL="901873" indent="0">
              <a:buNone/>
              <a:defRPr sz="1800" b="1"/>
            </a:lvl3pPr>
            <a:lvl4pPr marL="1352809" indent="0">
              <a:buNone/>
              <a:defRPr sz="1600" b="1"/>
            </a:lvl4pPr>
            <a:lvl5pPr marL="1803745" indent="0">
              <a:buNone/>
              <a:defRPr sz="1600" b="1"/>
            </a:lvl5pPr>
            <a:lvl6pPr marL="2254682" indent="0">
              <a:buNone/>
              <a:defRPr sz="1600" b="1"/>
            </a:lvl6pPr>
            <a:lvl7pPr marL="2705618" indent="0">
              <a:buNone/>
              <a:defRPr sz="1600" b="1"/>
            </a:lvl7pPr>
            <a:lvl8pPr marL="3156555" indent="0">
              <a:buNone/>
              <a:defRPr sz="1600" b="1"/>
            </a:lvl8pPr>
            <a:lvl9pPr marL="360749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796" y="2174259"/>
            <a:ext cx="4042083" cy="3952201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5151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7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1760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3454" y="1155271"/>
            <a:ext cx="3008863" cy="116232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68" y="1155271"/>
            <a:ext cx="5111310" cy="497118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22" y="2434243"/>
            <a:ext cx="3008863" cy="3692217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400"/>
            </a:lvl1pPr>
            <a:lvl2pPr marL="450936" indent="0">
              <a:buNone/>
              <a:defRPr sz="1200"/>
            </a:lvl2pPr>
            <a:lvl3pPr marL="901873" indent="0">
              <a:buNone/>
              <a:defRPr sz="1000"/>
            </a:lvl3pPr>
            <a:lvl4pPr marL="1352809" indent="0">
              <a:buNone/>
              <a:defRPr sz="900"/>
            </a:lvl4pPr>
            <a:lvl5pPr marL="1803745" indent="0">
              <a:buNone/>
              <a:defRPr sz="900"/>
            </a:lvl5pPr>
            <a:lvl6pPr marL="2254682" indent="0">
              <a:buNone/>
              <a:defRPr sz="900"/>
            </a:lvl6pPr>
            <a:lvl7pPr marL="2705618" indent="0">
              <a:buNone/>
              <a:defRPr sz="900"/>
            </a:lvl7pPr>
            <a:lvl8pPr marL="3156555" indent="0">
              <a:buNone/>
              <a:defRPr sz="900"/>
            </a:lvl8pPr>
            <a:lvl9pPr marL="360749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206723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86113"/>
            <a:ext cx="9306810" cy="3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16660" cy="6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596450" y="990008"/>
            <a:ext cx="8013719" cy="156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8278287" y="6409990"/>
            <a:ext cx="339803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1" tIns="44442" rIns="90471" bIns="44442">
            <a:spAutoFit/>
          </a:bodyPr>
          <a:lstStyle/>
          <a:p>
            <a:pPr defTabSz="914399"/>
            <a:fld id="{B09F1797-E9CC-4B53-A690-0CEB8DFCDA48}" type="slidenum">
              <a:rPr lang="zh-CN" altLang="en-US" sz="1000">
                <a:solidFill>
                  <a:srgbClr val="CC00CC"/>
                </a:solidFill>
              </a:rPr>
              <a:pPr defTabSz="914399"/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-225430" y="252202"/>
            <a:ext cx="3080875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en-US" altLang="zh-CN" b="1" i="1" smtClean="0">
                <a:solidFill>
                  <a:srgbClr val="CC00CC"/>
                </a:solidFill>
              </a:rPr>
              <a:t>                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5576258" y="6402159"/>
            <a:ext cx="2687939" cy="30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/>
          <a:p>
            <a:pPr eaLnBrk="1" hangingPunct="1">
              <a:defRPr/>
            </a:pPr>
            <a:r>
              <a:rPr kumimoji="1" lang="zh-CN" altLang="en-US" sz="14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zh-CN" altLang="en-US" sz="1400" b="1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北京亚思晟 科技有限公司</a:t>
            </a:r>
          </a:p>
        </p:txBody>
      </p:sp>
      <p:sp>
        <p:nvSpPr>
          <p:cNvPr id="1032" name="Rectangle 26"/>
          <p:cNvSpPr>
            <a:spLocks noChangeArrowheads="1"/>
          </p:cNvSpPr>
          <p:nvPr/>
        </p:nvSpPr>
        <p:spPr bwMode="auto">
          <a:xfrm>
            <a:off x="4139143" y="3189330"/>
            <a:ext cx="9144000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/>
          <a:p>
            <a:endParaRPr lang="zh-CN" altLang="en-US"/>
          </a:p>
        </p:txBody>
      </p:sp>
      <p:graphicFrame>
        <p:nvGraphicFramePr>
          <p:cNvPr id="1033" name="Object 25"/>
          <p:cNvGraphicFramePr>
            <a:graphicFrameLocks noChangeAspect="1"/>
          </p:cNvGraphicFramePr>
          <p:nvPr/>
        </p:nvGraphicFramePr>
        <p:xfrm>
          <a:off x="1127149" y="225571"/>
          <a:ext cx="1277436" cy="70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16" imgW="4466667" imgH="2514286" progId="Paint.Picture">
                  <p:embed/>
                </p:oleObj>
              </mc:Choice>
              <mc:Fallback>
                <p:oleObj r:id="rId16" imgW="4466667" imgH="25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49" y="225571"/>
                        <a:ext cx="1277436" cy="708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hf hdr="0" dt="0"/>
  <p:txStyles>
    <p:titleStyle>
      <a:lvl1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0936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01873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52809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03745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38202" indent="-338202" algn="l" defTabSz="914399" rtl="0" eaLnBrk="1" fontAlgn="base" hangingPunct="1">
        <a:lnSpc>
          <a:spcPts val="1800"/>
        </a:lnSpc>
        <a:spcBef>
          <a:spcPts val="1196"/>
        </a:spcBef>
        <a:spcAft>
          <a:spcPts val="395"/>
        </a:spcAft>
        <a:buClr>
          <a:srgbClr val="FFCC66"/>
        </a:buClr>
        <a:defRPr b="1">
          <a:solidFill>
            <a:schemeClr val="bg1"/>
          </a:solidFill>
          <a:latin typeface="+mn-lt"/>
          <a:ea typeface="+mn-ea"/>
          <a:cs typeface="+mn-cs"/>
        </a:defRPr>
      </a:lvl1pPr>
      <a:lvl2pPr marL="507303" indent="-278704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SzPct val="80000"/>
        <a:buFont typeface="Monotype Sorts" charset="2"/>
        <a:buChar char="u"/>
        <a:defRPr sz="1600">
          <a:solidFill>
            <a:schemeClr val="tx1"/>
          </a:solidFill>
          <a:latin typeface="+mn-lt"/>
          <a:ea typeface="+mn-ea"/>
        </a:defRPr>
      </a:lvl2pPr>
      <a:lvl3pPr marL="1028699" indent="-286533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1371598" indent="-228600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714498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5pPr>
      <a:lvl6pPr marL="2165434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6pPr>
      <a:lvl7pPr marL="2616371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7pPr>
      <a:lvl8pPr marL="3067307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8pPr>
      <a:lvl9pPr marL="3518244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936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873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809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74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682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618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5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91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localhost:8080/manager/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manager/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80/ProjectExample/findAllUsr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819400" y="2590800"/>
            <a:ext cx="53340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sz="4000" dirty="0">
                <a:solidFill>
                  <a:schemeClr val="bg1"/>
                </a:solidFill>
              </a:rPr>
              <a:t>  第八</a:t>
            </a:r>
            <a:r>
              <a:rPr lang="zh-CN" altLang="en-US" sz="4000" dirty="0" smtClean="0">
                <a:solidFill>
                  <a:schemeClr val="bg1"/>
                </a:solidFill>
              </a:rPr>
              <a:t>章  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Servlet</a:t>
            </a:r>
            <a:r>
              <a:rPr lang="zh-CN" altLang="en-US" sz="4000" b="1" dirty="0">
                <a:solidFill>
                  <a:schemeClr val="bg1"/>
                </a:solidFill>
              </a:rPr>
              <a:t>概述与基本原理</a:t>
            </a:r>
          </a:p>
          <a:p>
            <a:pPr marL="342900" indent="-342900" algn="ctr">
              <a:spcBef>
                <a:spcPct val="50000"/>
              </a:spcBef>
            </a:pP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3)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运行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Servlet 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我们使用的是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Tomcat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服务器，所以需要将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Servlets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部署在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%TOMCAT_HOME/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webapps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/examples/WEB-INF/classes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文件夹下， 其中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%TOMCAT_HOME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Tomcat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的安装路径，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examples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Web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应用的名字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之后如下调用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Servlet,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这里一定注意使用的是配置文件中的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http://localhost:8080/examples/helloworldservlet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的安装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Tomcat</a:t>
            </a:r>
            <a:r>
              <a:rPr lang="zh-CN" altLang="en-US" dirty="0" smtClean="0"/>
              <a:t>的安装非常简单，只需从</a:t>
            </a:r>
            <a:r>
              <a:rPr lang="en-US" altLang="zh-CN" dirty="0" smtClean="0"/>
              <a:t>http://tomcat.apache.org/whichversion.html</a:t>
            </a:r>
            <a:r>
              <a:rPr lang="zh-CN" altLang="en-US" dirty="0" smtClean="0"/>
              <a:t>处下载 </a:t>
            </a:r>
            <a:r>
              <a:rPr lang="en-US" altLang="zh-CN" dirty="0" smtClean="0"/>
              <a:t>zip/tar.gz </a:t>
            </a:r>
            <a:r>
              <a:rPr lang="zh-CN" altLang="en-US" dirty="0" smtClean="0"/>
              <a:t>任何压缩文件，之后将此文件解压到某目录。这样将会生成一子目录，如：名为“</a:t>
            </a:r>
            <a:r>
              <a:rPr lang="en-US" altLang="zh-CN" dirty="0" smtClean="0"/>
              <a:t>apache-tomcat-6.0.16”</a:t>
            </a:r>
            <a:r>
              <a:rPr lang="zh-CN" altLang="en-US" dirty="0" smtClean="0"/>
              <a:t>。之后设置环境变量</a:t>
            </a:r>
            <a:r>
              <a:rPr lang="en-US" altLang="zh-CN" dirty="0" smtClean="0"/>
              <a:t>JAVA_HOME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的目录。之后使用“</a:t>
            </a:r>
            <a:r>
              <a:rPr lang="en-US" altLang="zh-CN" dirty="0" smtClean="0"/>
              <a:t>bin”</a:t>
            </a:r>
            <a:r>
              <a:rPr lang="zh-CN" altLang="en-US" dirty="0" smtClean="0"/>
              <a:t>目录中的脚本启动与关闭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启动：</a:t>
            </a:r>
            <a:br>
              <a:rPr lang="zh-CN" altLang="en-US" dirty="0" smtClean="0"/>
            </a:br>
            <a:r>
              <a:rPr lang="en-US" altLang="zh-CN" dirty="0" err="1" smtClean="0"/>
              <a:t>uinx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bin/startup.sh</a:t>
            </a:r>
            <a:br>
              <a:rPr lang="en-US" altLang="zh-CN" dirty="0" smtClean="0"/>
            </a:br>
            <a:r>
              <a:rPr lang="en-US" altLang="zh-CN" dirty="0" smtClean="0"/>
              <a:t>win32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bin\startup.bat</a:t>
            </a:r>
            <a:br>
              <a:rPr lang="en-US" altLang="zh-CN" dirty="0" smtClean="0"/>
            </a:br>
            <a:r>
              <a:rPr lang="zh-CN" altLang="en-US" dirty="0" smtClean="0"/>
              <a:t>关闭：</a:t>
            </a:r>
            <a:br>
              <a:rPr lang="zh-CN" altLang="en-US" dirty="0" smtClean="0"/>
            </a:br>
            <a:r>
              <a:rPr lang="en-US" altLang="zh-CN" dirty="0" err="1" smtClean="0"/>
              <a:t>unix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bin/shutdown.sh</a:t>
            </a:r>
            <a:br>
              <a:rPr lang="en-US" altLang="zh-CN" dirty="0" smtClean="0"/>
            </a:br>
            <a:r>
              <a:rPr lang="en-US" altLang="zh-CN" dirty="0" smtClean="0"/>
              <a:t>win32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bin\shutdown.bat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2) Tomcat</a:t>
            </a:r>
            <a:r>
              <a:rPr lang="zh-CN" altLang="en-US" smtClean="0"/>
              <a:t>主要目录结构</a:t>
            </a:r>
            <a:br>
              <a:rPr lang="zh-CN" altLang="en-US" smtClean="0"/>
            </a:br>
            <a:r>
              <a:rPr lang="zh-CN" altLang="en-US" smtClean="0"/>
              <a:t>假设你已将</a:t>
            </a:r>
            <a:r>
              <a:rPr lang="en-US" altLang="zh-CN" smtClean="0"/>
              <a:t>Tomcat</a:t>
            </a:r>
            <a:r>
              <a:rPr lang="zh-CN" altLang="en-US" smtClean="0"/>
              <a:t>解压，你会得到下列目录结构：目录名将在下面</a:t>
            </a:r>
            <a:r>
              <a:rPr lang="en-US" altLang="zh-CN" smtClean="0"/>
              <a:t>——</a:t>
            </a:r>
            <a:r>
              <a:rPr lang="zh-CN" altLang="en-US" smtClean="0"/>
              <a:t>描述。</a:t>
            </a:r>
          </a:p>
          <a:p>
            <a:r>
              <a:rPr lang="en-US" altLang="zh-CN" smtClean="0"/>
              <a:t>bin: </a:t>
            </a:r>
            <a:r>
              <a:rPr lang="zh-CN" altLang="en-US" smtClean="0"/>
              <a:t>存放二进制命令等，包含启动</a:t>
            </a:r>
            <a:r>
              <a:rPr lang="en-US" altLang="zh-CN" smtClean="0"/>
              <a:t>/</a:t>
            </a:r>
            <a:r>
              <a:rPr lang="zh-CN" altLang="en-US" smtClean="0"/>
              <a:t>关闭脚本等</a:t>
            </a:r>
          </a:p>
          <a:p>
            <a:r>
              <a:rPr lang="en-US" altLang="zh-CN" smtClean="0"/>
              <a:t>conf: </a:t>
            </a:r>
            <a:r>
              <a:rPr lang="zh-CN" altLang="en-US" smtClean="0"/>
              <a:t>存放不同的配置文件，包括 </a:t>
            </a:r>
            <a:r>
              <a:rPr lang="en-US" altLang="zh-CN" smtClean="0"/>
              <a:t>server.xml</a:t>
            </a:r>
            <a:r>
              <a:rPr lang="zh-CN" altLang="en-US" smtClean="0"/>
              <a:t>（</a:t>
            </a:r>
            <a:r>
              <a:rPr lang="en-US" altLang="zh-CN" smtClean="0"/>
              <a:t>Tomcat</a:t>
            </a:r>
            <a:r>
              <a:rPr lang="zh-CN" altLang="en-US" smtClean="0"/>
              <a:t>的主要配置文件）和为不同的</a:t>
            </a:r>
            <a:r>
              <a:rPr lang="en-US" altLang="zh-CN" smtClean="0"/>
              <a:t>Tomcat</a:t>
            </a:r>
            <a:r>
              <a:rPr lang="zh-CN" altLang="en-US" smtClean="0"/>
              <a:t>配置的</a:t>
            </a:r>
            <a:r>
              <a:rPr lang="en-US" altLang="zh-CN" smtClean="0"/>
              <a:t>web</a:t>
            </a:r>
            <a:r>
              <a:rPr lang="zh-CN" altLang="en-US" smtClean="0"/>
              <a:t>应用设置缺省值的文件</a:t>
            </a:r>
            <a:r>
              <a:rPr lang="en-US" altLang="zh-CN" smtClean="0"/>
              <a:t>web.xml</a:t>
            </a:r>
          </a:p>
          <a:p>
            <a:r>
              <a:rPr lang="en-US" altLang="zh-CN" smtClean="0"/>
              <a:t>doc: </a:t>
            </a:r>
            <a:r>
              <a:rPr lang="zh-CN" altLang="en-US" smtClean="0"/>
              <a:t>包含各种</a:t>
            </a:r>
            <a:r>
              <a:rPr lang="en-US" altLang="zh-CN" smtClean="0"/>
              <a:t>Tomcat</a:t>
            </a:r>
            <a:r>
              <a:rPr lang="zh-CN" altLang="en-US" smtClean="0"/>
              <a:t>文档</a:t>
            </a:r>
          </a:p>
          <a:p>
            <a:r>
              <a:rPr lang="en-US" altLang="zh-CN" smtClean="0"/>
              <a:t>lib: </a:t>
            </a:r>
            <a:r>
              <a:rPr lang="zh-CN" altLang="en-US" smtClean="0"/>
              <a:t>包含</a:t>
            </a:r>
            <a:r>
              <a:rPr lang="en-US" altLang="zh-CN" smtClean="0"/>
              <a:t>Tomcat</a:t>
            </a:r>
            <a:r>
              <a:rPr lang="zh-CN" altLang="en-US" smtClean="0"/>
              <a:t>使用的</a:t>
            </a:r>
            <a:r>
              <a:rPr lang="en-US" altLang="zh-CN" smtClean="0"/>
              <a:t>jar</a:t>
            </a:r>
            <a:r>
              <a:rPr lang="zh-CN" altLang="en-US" smtClean="0"/>
              <a:t>文件。</a:t>
            </a:r>
            <a:r>
              <a:rPr lang="en-US" altLang="zh-CN" smtClean="0"/>
              <a:t>Unix</a:t>
            </a:r>
            <a:r>
              <a:rPr lang="zh-CN" altLang="en-US" smtClean="0"/>
              <a:t>或</a:t>
            </a:r>
            <a:r>
              <a:rPr lang="en-US" altLang="zh-CN" smtClean="0"/>
              <a:t>Windows</a:t>
            </a:r>
            <a:r>
              <a:rPr lang="zh-CN" altLang="en-US" smtClean="0"/>
              <a:t>平台下此目录中的任何文件都被加到</a:t>
            </a:r>
            <a:r>
              <a:rPr lang="en-US" altLang="zh-CN" smtClean="0"/>
              <a:t>Tomcat</a:t>
            </a:r>
            <a:r>
              <a:rPr lang="zh-CN" altLang="en-US" smtClean="0"/>
              <a:t>的</a:t>
            </a:r>
            <a:r>
              <a:rPr lang="en-US" altLang="zh-CN" smtClean="0"/>
              <a:t>classpath</a:t>
            </a:r>
            <a:r>
              <a:rPr lang="zh-CN" altLang="en-US" smtClean="0"/>
              <a:t>中</a:t>
            </a:r>
          </a:p>
          <a:p>
            <a:r>
              <a:rPr lang="en-US" altLang="zh-CN" smtClean="0"/>
              <a:t>logs: Tomcat</a:t>
            </a:r>
            <a:r>
              <a:rPr lang="zh-CN" altLang="en-US" smtClean="0"/>
              <a:t>摆放日志文件</a:t>
            </a:r>
            <a:r>
              <a:rPr lang="en-US" altLang="zh-CN" smtClean="0"/>
              <a:t>(log file)</a:t>
            </a:r>
            <a:r>
              <a:rPr lang="zh-CN" altLang="en-US" smtClean="0"/>
              <a:t>的地方</a:t>
            </a:r>
          </a:p>
          <a:p>
            <a:r>
              <a:rPr lang="en-US" altLang="zh-CN" smtClean="0"/>
              <a:t>webapps:</a:t>
            </a:r>
            <a:r>
              <a:rPr lang="zh-CN" altLang="en-US" smtClean="0"/>
              <a:t>包含所部署的</a:t>
            </a:r>
            <a:r>
              <a:rPr lang="en-US" altLang="zh-CN" smtClean="0"/>
              <a:t>web</a:t>
            </a:r>
            <a:r>
              <a:rPr lang="zh-CN" altLang="en-US" smtClean="0"/>
              <a:t>应用项目</a:t>
            </a:r>
            <a:br>
              <a:rPr lang="zh-CN" altLang="en-US" smtClean="0"/>
            </a:br>
            <a:r>
              <a:rPr lang="zh-CN" altLang="en-US" smtClean="0"/>
              <a:t>此外</a:t>
            </a:r>
            <a:r>
              <a:rPr lang="en-US" altLang="zh-CN" smtClean="0"/>
              <a:t>Tomcat</a:t>
            </a:r>
            <a:r>
              <a:rPr lang="zh-CN" altLang="en-US" smtClean="0"/>
              <a:t>会创建如下目录：</a:t>
            </a:r>
          </a:p>
          <a:p>
            <a:r>
              <a:rPr lang="en-US" altLang="zh-CN" smtClean="0"/>
              <a:t>work:Tomcat</a:t>
            </a:r>
            <a:r>
              <a:rPr lang="zh-CN" altLang="en-US" smtClean="0"/>
              <a:t>自动生成，放置</a:t>
            </a:r>
            <a:r>
              <a:rPr lang="en-US" altLang="zh-CN" smtClean="0"/>
              <a:t>Tomcat</a:t>
            </a:r>
            <a:r>
              <a:rPr lang="zh-CN" altLang="en-US" smtClean="0"/>
              <a:t>运行时的临时文件（如编译后的</a:t>
            </a:r>
            <a:r>
              <a:rPr lang="en-US" altLang="zh-CN" smtClean="0"/>
              <a:t>JSP</a:t>
            </a:r>
            <a:r>
              <a:rPr lang="zh-CN" altLang="en-US" smtClean="0"/>
              <a:t>文件）。我们在调试</a:t>
            </a:r>
            <a:r>
              <a:rPr lang="en-US" altLang="zh-CN" smtClean="0"/>
              <a:t>JSP</a:t>
            </a:r>
            <a:r>
              <a:rPr lang="zh-CN" altLang="en-US" smtClean="0"/>
              <a:t>程序时，要用到这些编译成</a:t>
            </a:r>
            <a:r>
              <a:rPr lang="en-US" altLang="zh-CN" smtClean="0"/>
              <a:t>Servlet</a:t>
            </a:r>
            <a:r>
              <a:rPr lang="zh-CN" altLang="en-US" smtClean="0"/>
              <a:t>的文件。如在</a:t>
            </a:r>
            <a:r>
              <a:rPr lang="en-US" altLang="zh-CN" smtClean="0"/>
              <a:t>Tomcat</a:t>
            </a:r>
            <a:r>
              <a:rPr lang="zh-CN" altLang="en-US" smtClean="0"/>
              <a:t>运行时删除此目录。</a:t>
            </a:r>
            <a:r>
              <a:rPr lang="en-US" altLang="zh-CN" smtClean="0"/>
              <a:t>JSP</a:t>
            </a:r>
            <a:r>
              <a:rPr lang="zh-CN" altLang="en-US" smtClean="0"/>
              <a:t>页面将不能运行。</a:t>
            </a:r>
            <a:r>
              <a:rPr lang="en-US" altLang="zh-CN" smtClean="0"/>
              <a:t>(JSP</a:t>
            </a:r>
            <a:r>
              <a:rPr lang="zh-CN" altLang="en-US" smtClean="0"/>
              <a:t>将在后面详细介绍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classes: </a:t>
            </a:r>
            <a:r>
              <a:rPr lang="zh-CN" altLang="en-US" smtClean="0"/>
              <a:t>你可以创建此目录来添加一些附加的类到类路径中。任何你加到此目录中的类都可在</a:t>
            </a:r>
            <a:r>
              <a:rPr lang="en-US" altLang="zh-CN" smtClean="0"/>
              <a:t>Tomcat</a:t>
            </a:r>
            <a:r>
              <a:rPr lang="zh-CN" altLang="en-US" smtClean="0"/>
              <a:t>的类路径中找到自身。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3) Tomcat</a:t>
            </a:r>
            <a:r>
              <a:rPr lang="zh-CN" altLang="en-US" dirty="0" smtClean="0"/>
              <a:t>的配置文件</a:t>
            </a:r>
            <a:br>
              <a:rPr lang="zh-CN" altLang="en-US" dirty="0" smtClean="0"/>
            </a:br>
            <a:r>
              <a:rPr lang="en-US" altLang="zh-CN" dirty="0" smtClean="0"/>
              <a:t>Tomcat</a:t>
            </a:r>
            <a:r>
              <a:rPr lang="zh-CN" altLang="en-US" dirty="0" smtClean="0"/>
              <a:t>的配置主要基于两个文件：</a:t>
            </a:r>
            <a:br>
              <a:rPr lang="zh-CN" altLang="en-US" dirty="0" smtClean="0"/>
            </a:br>
            <a:r>
              <a:rPr lang="en-US" altLang="zh-CN" dirty="0" smtClean="0"/>
              <a:t>1.  ./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/server.xml - Tomcat</a:t>
            </a:r>
            <a:r>
              <a:rPr lang="zh-CN" altLang="en-US" dirty="0" smtClean="0"/>
              <a:t>的全局配置文件</a:t>
            </a:r>
            <a:br>
              <a:rPr lang="zh-CN" altLang="en-US" dirty="0" smtClean="0"/>
            </a:br>
            <a:r>
              <a:rPr lang="en-US" altLang="zh-CN" dirty="0" smtClean="0"/>
              <a:t>server.xml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的主配置文件。完成两个目标：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提供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组件的初始配置。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说明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的结构和含义，使得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通过实例化组件完成启动及构建自身， 如在</a:t>
            </a:r>
            <a:r>
              <a:rPr lang="en-US" altLang="zh-CN" dirty="0" smtClean="0"/>
              <a:t>server.xml</a:t>
            </a:r>
            <a:r>
              <a:rPr lang="zh-CN" altLang="en-US" dirty="0" smtClean="0"/>
              <a:t>所指定的。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2 ./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/web.xml -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中配置不同的关系环境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4) Tomcat6.x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工具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  Tomcat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提供有界面的管理控制台：</a:t>
            </a:r>
            <a:r>
              <a:rPr lang="en-US" altLang="zh-CN" sz="1800" u="sng" dirty="0" smtClean="0">
                <a:latin typeface="黑体" pitchFamily="49" charset="-122"/>
                <a:ea typeface="黑体" pitchFamily="49" charset="-122"/>
                <a:hlinkClick r:id="rId2"/>
              </a:rPr>
              <a:t>Tomcat Manager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   启动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Tomcat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后， 打开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Internet Explorer,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  <a:hlinkClick r:id="rId3"/>
              </a:rPr>
              <a:t>http://localhost:8080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 界面如下（图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8-2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743200"/>
            <a:ext cx="52768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我们需要对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./conf/tomcat-users.xml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进行配置，在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&lt;tomcat-users&gt;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标识里添加以下内容到：</a:t>
            </a:r>
          </a:p>
          <a:p>
            <a:pPr>
              <a:buNone/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&lt;role </a:t>
            </a:r>
            <a:r>
              <a:rPr lang="en-US" altLang="zh-CN" sz="1800" b="1" dirty="0" err="1" smtClean="0">
                <a:latin typeface="黑体" pitchFamily="49" charset="-122"/>
                <a:ea typeface="黑体" pitchFamily="49" charset="-122"/>
              </a:rPr>
              <a:t>rolename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="manager"/&gt;</a:t>
            </a:r>
          </a:p>
          <a:p>
            <a:pPr>
              <a:buNone/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&lt;user username="admin" password="" roles="manager"/&gt;</a:t>
            </a:r>
          </a:p>
          <a:p>
            <a:pPr>
              <a:buNone/>
            </a:pP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然后选择左边的</a:t>
            </a:r>
            <a:r>
              <a:rPr lang="en-US" altLang="zh-CN" sz="1800" b="1" u="sng" dirty="0" smtClean="0">
                <a:latin typeface="黑体" pitchFamily="49" charset="-122"/>
                <a:ea typeface="黑体" pitchFamily="49" charset="-122"/>
                <a:hlinkClick r:id="rId2"/>
              </a:rPr>
              <a:t>Tomcat Manager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连接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会打开登录窗口： </a:t>
            </a:r>
          </a:p>
          <a:p>
            <a:endParaRPr lang="zh-CN" altLang="en-US" sz="1800" b="1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952750"/>
            <a:ext cx="52673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smtClean="0">
                <a:latin typeface="黑体" pitchFamily="49" charset="-122"/>
                <a:ea typeface="黑体" pitchFamily="49" charset="-122"/>
              </a:rPr>
              <a:t>输入用户名和密码，点击确定，会显示管理页面：</a:t>
            </a:r>
          </a:p>
          <a:p>
            <a:endParaRPr lang="zh-CN" altLang="en-US" sz="180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6705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04800" y="5410200"/>
            <a:ext cx="827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/>
              <a:t>它主要用来监控（启动，关闭等）和部署</a:t>
            </a:r>
            <a:r>
              <a:rPr lang="en-US" altLang="zh-CN" b="1" dirty="0"/>
              <a:t>Tomcat</a:t>
            </a:r>
            <a:r>
              <a:rPr lang="zh-CN" altLang="en-US" b="1" dirty="0"/>
              <a:t>服务器上运行的</a:t>
            </a:r>
            <a:r>
              <a:rPr lang="en-US" altLang="zh-CN" b="1" dirty="0"/>
              <a:t>Web</a:t>
            </a:r>
            <a:r>
              <a:rPr lang="zh-CN" altLang="en-US" b="1" dirty="0"/>
              <a:t>应用程序。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8.3 Servlet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的生命周期</a:t>
            </a:r>
          </a:p>
        </p:txBody>
      </p:sp>
      <p:sp>
        <p:nvSpPr>
          <p:cNvPr id="1105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Servlet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的生命周期</a:t>
            </a:r>
          </a:p>
          <a:p>
            <a:pPr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  当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被加载到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Container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时，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可以在同一个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JVM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上执行所有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之间可以有效地共享数据，但是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Servlet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本身的私有数据亦受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Java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语言机制保护。</a:t>
            </a:r>
          </a:p>
          <a:p>
            <a:pPr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  Servlet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从产生到结束的流程如图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8-5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所示。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429000"/>
            <a:ext cx="648729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19199"/>
            <a:ext cx="8001079" cy="50519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Servlet</a:t>
            </a:r>
            <a:r>
              <a:rPr lang="zh-CN" altLang="en-US" sz="2400" dirty="0"/>
              <a:t>接口定义了下列与</a:t>
            </a:r>
            <a:r>
              <a:rPr lang="en-US" altLang="zh-CN" sz="2400" dirty="0"/>
              <a:t>Servlet</a:t>
            </a:r>
            <a:r>
              <a:rPr lang="zh-CN" altLang="en-US" sz="2400" dirty="0"/>
              <a:t>生命周期相关的方法，这些方法是由</a:t>
            </a:r>
            <a:r>
              <a:rPr lang="en-US" altLang="zh-CN" sz="2400" dirty="0"/>
              <a:t>Servlet</a:t>
            </a:r>
            <a:r>
              <a:rPr lang="zh-CN" altLang="en-US" sz="2400" dirty="0"/>
              <a:t>容器调用的。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public void  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ServletConfig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 throws </a:t>
            </a:r>
            <a:r>
              <a:rPr lang="en-US" altLang="zh-CN" sz="2400" dirty="0" err="1"/>
              <a:t>ServletException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public void service(</a:t>
            </a:r>
            <a:r>
              <a:rPr lang="en-US" altLang="zh-CN" sz="2400" dirty="0" err="1"/>
              <a:t>ServletRequest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ServletResponse</a:t>
            </a:r>
            <a:r>
              <a:rPr lang="en-US" altLang="zh-CN" sz="2400" dirty="0"/>
              <a:t> res) throws </a:t>
            </a:r>
            <a:r>
              <a:rPr lang="en-US" altLang="zh-CN" sz="2400" dirty="0" err="1"/>
              <a:t>ServletException</a:t>
            </a:r>
            <a:r>
              <a:rPr lang="en-US" altLang="zh-CN" sz="2400" dirty="0"/>
              <a:t>, 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java.io.IOException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public void destroy()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05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6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Servlet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生命周期的定义，包括如何加载、实例化、初始化、处理客户端请求以及如何被删除。这个生命周期由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javax.servlet.Servlet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接口的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init ( )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service( )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destroy( )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方法表达。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5240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dirty="0"/>
              <a:t>主要内容</a:t>
            </a:r>
            <a:endParaRPr lang="en-US" altLang="zh-CN" sz="3600" dirty="0"/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381000" y="1219200"/>
            <a:ext cx="7772400" cy="334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b="1" dirty="0"/>
              <a:t>Servlet</a:t>
            </a:r>
            <a:r>
              <a:rPr lang="zh-CN" altLang="en-US" sz="2400" b="1" dirty="0"/>
              <a:t>基础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b="1" dirty="0" err="1"/>
              <a:t>Servlet</a:t>
            </a:r>
            <a:r>
              <a:rPr lang="zh-CN" altLang="en-US" sz="2400" b="1" dirty="0"/>
              <a:t>容器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b="1" dirty="0"/>
              <a:t>Servlet</a:t>
            </a:r>
            <a:r>
              <a:rPr lang="zh-CN" altLang="en-US" sz="2400" b="1" dirty="0"/>
              <a:t>的生命周期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b="1" dirty="0"/>
              <a:t>Servlet API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/>
              <a:t>重定向与转发技术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/>
              <a:t>在</a:t>
            </a:r>
            <a:r>
              <a:rPr lang="en-US" altLang="zh-CN" sz="2400" b="1" dirty="0"/>
              <a:t>servlet</a:t>
            </a:r>
            <a:r>
              <a:rPr lang="zh-CN" altLang="en-US" sz="2400" b="1" dirty="0"/>
              <a:t>中使用</a:t>
            </a:r>
            <a:r>
              <a:rPr lang="en-US" altLang="zh-CN" sz="2400" b="1" dirty="0"/>
              <a:t>JDBC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容器创建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的一个实例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、容器调用该实例的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init()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、如果容器对该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有请求，则调用此实例的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service()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、容器在销毁本实例前调用它的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destroy()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、销毁并标记该实例以供作为垃圾收集</a:t>
            </a:r>
          </a:p>
        </p:txBody>
      </p:sp>
    </p:spTree>
    <p:extLst>
      <p:ext uri="{BB962C8B-B14F-4D97-AF65-F5344CB8AC3E}">
        <p14:creationId xmlns:p14="http://schemas.microsoft.com/office/powerpoint/2010/main" val="27590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具体步骤解释如下：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加载和实例化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  当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一开始启动，或是客户端发出请求服务时，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会负责加载和实例化一个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初始化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Servlet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加载并实例化后，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再来初始化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。初始化的过程主要是读取配置信息（例如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连接）或其他须执行的任务。我们也可以借助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ServletConfig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对象取得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Container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的配置信息。例如：</a:t>
            </a:r>
          </a:p>
          <a:p>
            <a:pPr>
              <a:lnSpc>
                <a:spcPts val="12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&lt;servlet&gt;</a:t>
            </a:r>
          </a:p>
          <a:p>
            <a:pPr>
              <a:lnSpc>
                <a:spcPts val="12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 &lt;servlet-name&gt;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logservlet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&lt;/servlet-name&gt;</a:t>
            </a:r>
          </a:p>
          <a:p>
            <a:pPr>
              <a:lnSpc>
                <a:spcPts val="12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 &lt;servlet-class&gt;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sample.LogServlet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&lt;/servlet-class&gt;</a:t>
            </a:r>
          </a:p>
          <a:p>
            <a:pPr>
              <a:lnSpc>
                <a:spcPts val="12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 &lt;init-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param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&gt;</a:t>
            </a:r>
          </a:p>
          <a:p>
            <a:pPr>
              <a:lnSpc>
                <a:spcPts val="12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   &lt;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param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-name&gt;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logFileName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&lt;/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param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-name&gt;</a:t>
            </a:r>
          </a:p>
          <a:p>
            <a:pPr>
              <a:lnSpc>
                <a:spcPts val="12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   &lt;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param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-value&gt;d:\temp\testdata&lt;/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param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-value&gt;</a:t>
            </a:r>
          </a:p>
          <a:p>
            <a:pPr>
              <a:lnSpc>
                <a:spcPts val="12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 &lt;/init-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param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&gt;</a:t>
            </a:r>
          </a:p>
          <a:p>
            <a:pPr>
              <a:lnSpc>
                <a:spcPts val="12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&lt;/servlet&gt;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logFileName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为初始化的参数名称；</a:t>
            </a:r>
            <a:r>
              <a:rPr lang="en-US" altLang="zh-CN" dirty="0" smtClean="0"/>
              <a:t>d:\temp\testdata </a:t>
            </a:r>
            <a:r>
              <a:rPr lang="zh-CN" altLang="en-US" dirty="0" smtClean="0"/>
              <a:t>为初始化的值。因此，可以在</a:t>
            </a:r>
            <a:r>
              <a:rPr lang="en-US" altLang="zh-CN" dirty="0" err="1" smtClean="0"/>
              <a:t>LogServlet</a:t>
            </a:r>
            <a:r>
              <a:rPr lang="zh-CN" altLang="en-US" dirty="0" smtClean="0"/>
              <a:t>程序中使用</a:t>
            </a:r>
            <a:r>
              <a:rPr lang="en-US" altLang="zh-CN" dirty="0" err="1" smtClean="0"/>
              <a:t>ServletConfig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getInitParameter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logFileName</a:t>
            </a:r>
            <a:r>
              <a:rPr lang="en-US" altLang="zh-CN" dirty="0" smtClean="0"/>
              <a:t>")</a:t>
            </a:r>
            <a:r>
              <a:rPr lang="zh-CN" altLang="en-US" dirty="0" smtClean="0"/>
              <a:t>方法来取得。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处理请求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  Servlet </a:t>
            </a:r>
            <a:r>
              <a:rPr lang="zh-CN" altLang="en-US" dirty="0" smtClean="0"/>
              <a:t>被初始化后，就可以开始处理请求。每一个请求由</a:t>
            </a:r>
            <a:r>
              <a:rPr lang="en-US" altLang="zh-CN" dirty="0" err="1" smtClean="0"/>
              <a:t>ServletRequest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对象来接收请求；而</a:t>
            </a:r>
            <a:r>
              <a:rPr lang="en-US" altLang="zh-CN" dirty="0" err="1" smtClean="0"/>
              <a:t>ServletResponse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对象来响应该请求。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4. </a:t>
            </a:r>
            <a:r>
              <a:rPr lang="zh-CN" altLang="en-US" dirty="0" smtClean="0"/>
              <a:t>服务结束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  当</a:t>
            </a:r>
            <a:r>
              <a:rPr lang="en-US" altLang="zh-CN" dirty="0" smtClean="0"/>
              <a:t>Container </a:t>
            </a:r>
            <a:r>
              <a:rPr lang="zh-CN" altLang="en-US" dirty="0" smtClean="0"/>
              <a:t>没有限定一个加载的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能保存多长时间时，一个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实例可能只在</a:t>
            </a:r>
            <a:r>
              <a:rPr lang="en-US" altLang="zh-CN" dirty="0" smtClean="0"/>
              <a:t>Container </a:t>
            </a:r>
            <a:r>
              <a:rPr lang="zh-CN" altLang="en-US" dirty="0" smtClean="0"/>
              <a:t>中存活几毫秒，或是其他更长的任意时间。一旦</a:t>
            </a:r>
            <a:r>
              <a:rPr lang="en-US" altLang="zh-CN" dirty="0" smtClean="0"/>
              <a:t>destroy( )</a:t>
            </a:r>
            <a:r>
              <a:rPr lang="zh-CN" altLang="en-US" dirty="0" smtClean="0"/>
              <a:t>方法被调用时，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将删除该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，那么它必须释放所有使用中的任何资源，若</a:t>
            </a:r>
            <a:r>
              <a:rPr lang="en-US" altLang="zh-CN" dirty="0" smtClean="0"/>
              <a:t>Container </a:t>
            </a:r>
            <a:r>
              <a:rPr lang="zh-CN" altLang="en-US" dirty="0" smtClean="0"/>
              <a:t>需要再使用该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时，它必须重新建立新的实例。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dirty="0" smtClean="0"/>
              <a:t>1  </a:t>
            </a:r>
            <a:r>
              <a:rPr lang="zh-CN" altLang="en-US" sz="2800" dirty="0" smtClean="0"/>
              <a:t>用于获取请求参数的方法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dirty="0" smtClean="0"/>
              <a:t>Servlet</a:t>
            </a:r>
            <a:r>
              <a:rPr lang="zh-CN" altLang="en-US" sz="2800" dirty="0" smtClean="0"/>
              <a:t>主要通过</a:t>
            </a:r>
            <a:r>
              <a:rPr lang="en-US" altLang="zh-CN" sz="2800" dirty="0" err="1" smtClean="0"/>
              <a:t>HttpServletRequest</a:t>
            </a:r>
            <a:r>
              <a:rPr lang="zh-CN" altLang="en-US" sz="2800" dirty="0" smtClean="0"/>
              <a:t>对象的三种方法来获取用户请求参数：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 smtClean="0"/>
              <a:t>public String </a:t>
            </a:r>
            <a:r>
              <a:rPr lang="en-US" altLang="zh-CN" sz="2800" dirty="0" err="1" smtClean="0"/>
              <a:t>getParameter</a:t>
            </a:r>
            <a:r>
              <a:rPr lang="en-US" altLang="zh-CN" sz="2800" dirty="0" smtClean="0"/>
              <a:t>(String name)</a:t>
            </a:r>
            <a:r>
              <a:rPr lang="zh-CN" altLang="en-US" sz="2800" dirty="0" smtClean="0"/>
              <a:t>。返回由</a:t>
            </a:r>
            <a:r>
              <a:rPr lang="en-US" altLang="zh-CN" sz="2800" dirty="0" smtClean="0"/>
              <a:t>name</a:t>
            </a:r>
            <a:r>
              <a:rPr lang="zh-CN" altLang="en-US" sz="2800" dirty="0" smtClean="0"/>
              <a:t>指定的用户请求参数的值。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 smtClean="0"/>
              <a:t>public Enumeration </a:t>
            </a:r>
            <a:r>
              <a:rPr lang="en-US" altLang="zh-CN" sz="2800" dirty="0" err="1" smtClean="0"/>
              <a:t>getParameterNames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。返回所有客户请求的参数名。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 smtClean="0"/>
              <a:t>public String[] </a:t>
            </a:r>
            <a:r>
              <a:rPr lang="en-US" altLang="zh-CN" sz="2800" dirty="0" err="1" smtClean="0"/>
              <a:t>getParameterValues</a:t>
            </a:r>
            <a:r>
              <a:rPr lang="en-US" altLang="zh-CN" sz="2800" dirty="0" smtClean="0"/>
              <a:t>(String name)</a:t>
            </a:r>
            <a:r>
              <a:rPr lang="zh-CN" altLang="en-US" sz="2800" dirty="0" smtClean="0"/>
              <a:t>。返回所有客户请求的参数值。</a:t>
            </a:r>
          </a:p>
          <a:p>
            <a:pPr eaLnBrk="1" hangingPunct="1">
              <a:buFontTx/>
              <a:buNone/>
            </a:pPr>
            <a:endParaRPr lang="en-US" altLang="zh-CN" sz="2800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53546" y="347730"/>
            <a:ext cx="7916660" cy="6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b" anchorCtr="0" compatLnSpc="1">
            <a:prstTxWarp prst="textNoShape">
              <a:avLst/>
            </a:prstTxWarp>
          </a:bodyPr>
          <a:lstStyle>
            <a:lvl1pPr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0936"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01873"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52809"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03745"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8.4  Servlet  </a:t>
            </a:r>
            <a:r>
              <a:rPr lang="zh-CN" altLang="en-US" dirty="0" smtClean="0"/>
              <a:t>获取请求和响应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7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发送响应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 smtClean="0"/>
              <a:t>	HTTP</a:t>
            </a:r>
            <a:r>
              <a:rPr lang="zh-CN" altLang="en-US" sz="2400" dirty="0" smtClean="0"/>
              <a:t>响应一般由状态行、一个或多个响应标题、一个空行和一个相关联的响应文档组成。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 smtClean="0"/>
              <a:t>	服务器端对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请求的响应形式就是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响应。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请求的响应是通过</a:t>
            </a:r>
            <a:r>
              <a:rPr lang="en-US" altLang="zh-CN" sz="2400" dirty="0" err="1" smtClean="0"/>
              <a:t>HttpServletResponse</a:t>
            </a:r>
            <a:r>
              <a:rPr lang="zh-CN" altLang="en-US" sz="2400" dirty="0" smtClean="0"/>
              <a:t>对象来完成的。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75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8.5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重定向与转发技术</a:t>
            </a:r>
          </a:p>
        </p:txBody>
      </p:sp>
      <p:sp>
        <p:nvSpPr>
          <p:cNvPr id="147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容器接收到客户端的请求后，它负责创建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request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对象和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response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对象，然后将这两个对象以参数的形式传递给与请求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地址相关联的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service()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方法进行处理。但对于复杂的处理过程，仅仅通过一个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来实现对于请求的处理比较困难，这时经常需要几个资源间共同协作完成对于请求的处理。资源间的协作包括转发与重定向。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中调用转发、重定向的语句如下： </a:t>
            </a:r>
            <a:br>
              <a:rPr lang="zh-CN" altLang="en-US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request.getRequestDispatcher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("new.jsp").forward(request, response);//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转发</a:t>
            </a:r>
            <a:br>
              <a:rPr lang="zh-CN" altLang="en-US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response.sendRedirect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("new.jsp");//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重定向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转发是服务器行为，重定向是客户端行为。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指一个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把请求指派给另一个服务器资源。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处理委派的接口是</a:t>
            </a:r>
            <a:r>
              <a:rPr lang="en-US" altLang="zh-CN" sz="2400" dirty="0" err="1" smtClean="0"/>
              <a:t>javax.servlet.RequestDispatcher</a:t>
            </a:r>
            <a:r>
              <a:rPr lang="zh-CN" altLang="en-US" sz="2400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获取</a:t>
            </a:r>
            <a:r>
              <a:rPr lang="en-US" altLang="zh-CN" sz="2400" dirty="0" err="1" smtClean="0"/>
              <a:t>RequestDispatcher</a:t>
            </a:r>
            <a:r>
              <a:rPr lang="zh-CN" altLang="en-US" sz="2400" dirty="0" smtClean="0"/>
              <a:t>对象的方法：在</a:t>
            </a:r>
            <a:r>
              <a:rPr lang="en-US" altLang="zh-CN" sz="2400" dirty="0" err="1" smtClean="0"/>
              <a:t>ServletContext.getRequestDispatcher</a:t>
            </a:r>
            <a:r>
              <a:rPr lang="en-US" altLang="zh-CN" sz="2400" dirty="0" smtClean="0"/>
              <a:t>(String path);</a:t>
            </a:r>
            <a:r>
              <a:rPr lang="zh-CN" altLang="en-US" sz="2400" dirty="0" smtClean="0"/>
              <a:t>参数为资源的绝对路径。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 smtClean="0"/>
              <a:t>ServletRequest.getRequstDispatcher</a:t>
            </a:r>
            <a:r>
              <a:rPr lang="en-US" altLang="zh-CN" sz="2400" dirty="0" smtClean="0"/>
              <a:t>(String path);</a:t>
            </a:r>
            <a:r>
              <a:rPr lang="zh-CN" altLang="en-US" sz="2400" dirty="0" smtClean="0"/>
              <a:t>参数为资源的相对路径。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 bwMode="auto">
          <a:xfrm>
            <a:off x="758989" y="228600"/>
            <a:ext cx="7916660" cy="6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b" anchorCtr="0" compatLnSpc="1">
            <a:prstTxWarp prst="textNoShape">
              <a:avLst/>
            </a:prstTxWarp>
          </a:bodyPr>
          <a:lstStyle>
            <a:lvl1pPr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0936"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01873"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52809"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03745" algn="ctr" defTabSz="914399" rtl="0" eaLnBrk="1" fontAlgn="base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RequestDispatcher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接口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RequestDispatcher</a:t>
            </a:r>
            <a:r>
              <a:rPr lang="zh-CN" altLang="en-US" sz="2800" smtClean="0"/>
              <a:t>接口的方法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void forward(ServletRequest request,ServletResponse reponse) </a:t>
            </a:r>
            <a:r>
              <a:rPr lang="zh-CN" altLang="en-US" sz="2800" smtClean="0"/>
              <a:t>将请求转发给另一个资源。该方法必须在响应被提交给客户端之前调用。该方法调用后的响应无效。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void include (ServletRequest request,ServletResponse reponse) </a:t>
            </a:r>
            <a:r>
              <a:rPr lang="zh-CN" altLang="en-US" sz="2800" smtClean="0"/>
              <a:t>用于在响应中包含其他资源的内容。则请求转发后，原先的</a:t>
            </a:r>
            <a:r>
              <a:rPr lang="en-US" altLang="zh-CN" sz="2800" smtClean="0"/>
              <a:t>Servlet</a:t>
            </a:r>
            <a:r>
              <a:rPr lang="zh-CN" altLang="en-US" sz="2800" smtClean="0"/>
              <a:t>还可以继续输出响应信息，新资源的响应并入原响应对象中。</a:t>
            </a:r>
          </a:p>
        </p:txBody>
      </p:sp>
    </p:spTree>
    <p:extLst>
      <p:ext uri="{BB962C8B-B14F-4D97-AF65-F5344CB8AC3E}">
        <p14:creationId xmlns:p14="http://schemas.microsoft.com/office/powerpoint/2010/main" val="29245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工作流程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8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20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转发过程：客户浏览器发送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请求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---&gt;web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服务器接受此请求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---&gt;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调用内部的一个方法在容器内部完成请求处理和转发动作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---&gt;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将目标资源发送给客户；在这里，转发的路径必须是同一个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容器下的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，其不能转向到其他的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路径上去，中间传递的是自己的容器内的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request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。在客户浏览器路径栏显示的仍然是其第一次访问的路径，也就是说客户是感觉不到服务器做了转发的。转发行为是浏览器只做了一次访问请求。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工作流程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9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重定向过程：客户浏览器发送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请求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---&gt;web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服务器接受后发送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302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状态码响应及对应新的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location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给客户浏览器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---&gt;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客户浏览器发现是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302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响应，则自动再发送一个新的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请求，请求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是新的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location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地址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---&gt;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服务器根据此请求寻找资源并发送给客户。在这里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location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可以重定向到任意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，既然是浏览器重新发出了请求，则就没有什么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request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传递的概念了。在客户浏览器路径栏显示的是其重定向的路径，客户可以观察到地址的变化的。重定向行为是浏览器做了至少两次的访问请求的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2514600" y="0"/>
            <a:ext cx="510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/>
            <a:r>
              <a:rPr lang="en-US" altLang="zh-CN" sz="3200" b="1" dirty="0"/>
              <a:t>8.1 </a:t>
            </a:r>
            <a:r>
              <a:rPr lang="zh-CN" altLang="zh-CN" sz="3200" b="1" dirty="0"/>
              <a:t>Servlet</a:t>
            </a:r>
            <a:r>
              <a:rPr lang="zh-CN" sz="3200" b="1" dirty="0"/>
              <a:t>基础</a:t>
            </a:r>
            <a:endParaRPr lang="zh-CN" altLang="en-US" sz="3200" b="1" dirty="0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b="1" dirty="0"/>
              <a:t>8.1.1 </a:t>
            </a:r>
            <a:r>
              <a:rPr lang="zh-CN" altLang="en-US" sz="2400" b="1" dirty="0"/>
              <a:t>什么是</a:t>
            </a:r>
            <a:r>
              <a:rPr lang="en-US" altLang="zh-CN" sz="2400" b="1" dirty="0"/>
              <a:t>Servlet</a:t>
            </a:r>
          </a:p>
          <a:p>
            <a:pPr algn="just"/>
            <a:endParaRPr lang="zh-CN" altLang="en-US" sz="2400" b="1" dirty="0"/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Servlet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Java Web</a:t>
            </a:r>
            <a:r>
              <a:rPr lang="zh-CN" altLang="en-US" sz="2400" b="1" dirty="0"/>
              <a:t>程序的核心。它是一种独立于操作系统平台和网路传输协议的服务器端的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应用程序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Servlet</a:t>
            </a:r>
            <a:r>
              <a:rPr lang="zh-CN" altLang="en-US" sz="2400" b="1" dirty="0"/>
              <a:t>是由包含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虚拟机的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服务器加载和执行的。</a:t>
            </a:r>
            <a:r>
              <a:rPr lang="en-US" altLang="zh-CN" sz="2400" b="1" dirty="0"/>
              <a:t>Servlet</a:t>
            </a:r>
            <a:r>
              <a:rPr lang="zh-CN" altLang="en-US" sz="2400" b="1" dirty="0"/>
              <a:t>能够从客户端接收请求，并能对客户端进行响应。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05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尽管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HttpServletResponse.sendRedirect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RequestDispatcher.forward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方法的区别：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20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RequestDispatcher.forward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方法只能将请求转发给同一个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应用中的组件；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HttpServletResponse.sendRedirect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方法不仅可以重定向到当前应用程序中的其他资源，还可以重定向到同一个站点上的其他应用程序中的资源，甚至是使用绝对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重定向到其他站点的资源。如果传递给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HttpServletResponse.sendRedirect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方法的相对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以“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/”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开头，它是相对于整个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站点的根目录；如果创建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RequestDispatcher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对象时指定的相对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以“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/”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开头，它是相对于当前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应用程序的根目录。 </a:t>
            </a:r>
            <a:br>
              <a:rPr lang="zh-CN" altLang="en-US" sz="20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20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1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）调用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HttpServletResponse.sendRedirect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方法重定向的访问过程结束后，浏览器地址栏中显示的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会发生改变，由初始的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地址变成重定向的目标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；而调用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RequestDispatcher.forward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方法的请求转发过程结束后，浏览器地址栏保持初始的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地址不变。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HttpServletResponse.sendRedirect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方法对浏览器的请求直接作出响应，响应的结果就是告诉浏览器去重新发出对另外一个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 访问请求。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5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RequestDispatcher.forward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方法的调用者与被调用者之间共享相同的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request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对象和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response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对象，它们属于同一个访问请求和响应过程；而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HttpServletResponse.sendRedirect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方法调用者与被调用者使用各自的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request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对象和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response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对象，它们属于两个独立的访问请求和响应过程。对于同一个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应用程序的内部资源之间的跳转，特别是跳转之前要对请求进行一些前期预处理，并要使用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HttpServletRequest.setAttribute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方法传递预处理结果，那就应该使用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RequestDispatcher.forward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方法。不同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应用程序之间的重定向，特别是要重定向到另外一个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站点上的资源的情况，都应该使用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HttpServletResponse.sendRedirect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）无论是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RequestDispatcher.forward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方法，还是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HttpServletResponse.sendRedirect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方法，在调用它们之前，都不能有内容已经被实际输出到了客户端。如果缓冲区中已经有了一些内容，这些内容将被从缓冲区中清除。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8.6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中使用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JDBC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0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62025" lvl="2" indent="-419100" algn="just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宋体" charset="-122"/>
                <a:ea typeface="宋体" charset="-122"/>
              </a:rPr>
              <a:t>8.6.1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配置和使用数据源</a:t>
            </a:r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  <a:p>
            <a:pPr marL="533400" indent="0">
              <a:lnSpc>
                <a:spcPct val="100000"/>
              </a:lnSpc>
              <a:buNone/>
            </a:pPr>
            <a:r>
              <a:rPr lang="zh-CN" altLang="en-US" sz="2000" b="1" dirty="0" smtClean="0">
                <a:latin typeface="宋体" charset="-122"/>
                <a:ea typeface="宋体" charset="-122"/>
              </a:rPr>
              <a:t>在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Servlet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中我们可以使用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JDBC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来连接数据库和读取数据，为了提高性能， 我们会使用前面介绍过的连接池（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Connection Pool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）和数据源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(Data Source)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技术。我们重点介绍一下如何在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Tomcat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服务器上配置连接池和数据源</a:t>
            </a:r>
          </a:p>
          <a:p>
            <a:pPr marL="533400" indent="0">
              <a:lnSpc>
                <a:spcPct val="100000"/>
              </a:lnSpc>
              <a:buNone/>
            </a:pPr>
            <a:r>
              <a:rPr lang="en-US" altLang="zh-CN" sz="2000" b="1" dirty="0" smtClean="0">
                <a:latin typeface="宋体" charset="-122"/>
                <a:ea typeface="宋体" charset="-122"/>
              </a:rPr>
              <a:t>    1. 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修改</a:t>
            </a:r>
            <a:r>
              <a:rPr lang="en-US" altLang="zh-CN" sz="2000" dirty="0">
                <a:latin typeface="宋体" charset="-122"/>
                <a:ea typeface="宋体" charset="-122"/>
              </a:rPr>
              <a:t>\workspace\.metadata\.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plugins\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org.eclipse.wst.server.core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\tmp1\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conf</a:t>
            </a:r>
            <a:r>
              <a:rPr lang="en-US" altLang="zh-CN" sz="2000" dirty="0">
                <a:latin typeface="宋体" charset="-122"/>
                <a:ea typeface="宋体" charset="-122"/>
              </a:rPr>
              <a:t>\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context.xml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文件，添加以下信息到该文件：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0">
              <a:lnSpc>
                <a:spcPct val="100000"/>
              </a:lnSpc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&lt;Resource</a:t>
            </a:r>
          </a:p>
          <a:p>
            <a:pPr marL="533400" indent="0">
              <a:lnSpc>
                <a:spcPct val="100000"/>
              </a:lnSpc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     name="</a:t>
            </a:r>
            <a:r>
              <a:rPr lang="en-US" altLang="zh-CN" dirty="0" err="1" smtClean="0">
                <a:latin typeface="宋体" charset="-122"/>
                <a:ea typeface="宋体" charset="-122"/>
              </a:rPr>
              <a:t>jdbc</a:t>
            </a:r>
            <a:r>
              <a:rPr lang="en-US" altLang="zh-CN" dirty="0" smtClean="0">
                <a:latin typeface="宋体" charset="-122"/>
                <a:ea typeface="宋体" charset="-122"/>
              </a:rPr>
              <a:t>/</a:t>
            </a:r>
            <a:r>
              <a:rPr lang="en-US" altLang="zh-CN" dirty="0" err="1">
                <a:latin typeface="宋体" charset="-122"/>
                <a:ea typeface="宋体" charset="-122"/>
              </a:rPr>
              <a:t>ascentweb</a:t>
            </a:r>
            <a:r>
              <a:rPr lang="en-US" altLang="zh-CN" dirty="0" smtClean="0">
                <a:latin typeface="宋体" charset="-122"/>
                <a:ea typeface="宋体" charset="-122"/>
              </a:rPr>
              <a:t>"</a:t>
            </a:r>
            <a:endParaRPr lang="en-US" altLang="zh-CN" dirty="0">
              <a:latin typeface="宋体" charset="-122"/>
              <a:ea typeface="宋体" charset="-122"/>
            </a:endParaRPr>
          </a:p>
          <a:p>
            <a:pPr marL="533400" indent="0">
              <a:lnSpc>
                <a:spcPct val="100000"/>
              </a:lnSpc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     type="</a:t>
            </a:r>
            <a:r>
              <a:rPr lang="en-US" altLang="zh-CN" dirty="0" err="1">
                <a:latin typeface="宋体" charset="-122"/>
                <a:ea typeface="宋体" charset="-122"/>
              </a:rPr>
              <a:t>javax.sql.DataSource</a:t>
            </a:r>
            <a:r>
              <a:rPr lang="en-US" altLang="zh-CN" dirty="0">
                <a:latin typeface="宋体" charset="-122"/>
                <a:ea typeface="宋体" charset="-122"/>
              </a:rPr>
              <a:t>"</a:t>
            </a:r>
          </a:p>
          <a:p>
            <a:pPr marL="533400" indent="0">
              <a:lnSpc>
                <a:spcPct val="100000"/>
              </a:lnSpc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     </a:t>
            </a:r>
            <a:r>
              <a:rPr lang="en-US" altLang="zh-CN" dirty="0" err="1">
                <a:latin typeface="宋体" charset="-122"/>
                <a:ea typeface="宋体" charset="-122"/>
              </a:rPr>
              <a:t>driverClassName</a:t>
            </a:r>
            <a:r>
              <a:rPr lang="en-US" altLang="zh-CN" dirty="0">
                <a:latin typeface="宋体" charset="-122"/>
                <a:ea typeface="宋体" charset="-122"/>
              </a:rPr>
              <a:t>="</a:t>
            </a:r>
            <a:r>
              <a:rPr lang="en-US" altLang="zh-CN" dirty="0" err="1">
                <a:latin typeface="宋体" charset="-122"/>
                <a:ea typeface="宋体" charset="-122"/>
              </a:rPr>
              <a:t>com.mysql.jdbc.Driver</a:t>
            </a:r>
            <a:r>
              <a:rPr lang="en-US" altLang="zh-CN" dirty="0">
                <a:latin typeface="宋体" charset="-122"/>
                <a:ea typeface="宋体" charset="-122"/>
              </a:rPr>
              <a:t>"</a:t>
            </a:r>
          </a:p>
          <a:p>
            <a:pPr marL="533400" indent="0">
              <a:lnSpc>
                <a:spcPct val="100000"/>
              </a:lnSpc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     password=""</a:t>
            </a:r>
          </a:p>
          <a:p>
            <a:pPr marL="533400" indent="0">
              <a:lnSpc>
                <a:spcPct val="100000"/>
              </a:lnSpc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     </a:t>
            </a:r>
            <a:r>
              <a:rPr lang="en-US" altLang="zh-CN" dirty="0" err="1">
                <a:latin typeface="宋体" charset="-122"/>
                <a:ea typeface="宋体" charset="-122"/>
              </a:rPr>
              <a:t>maxIdle</a:t>
            </a:r>
            <a:r>
              <a:rPr lang="en-US" altLang="zh-CN" dirty="0">
                <a:latin typeface="宋体" charset="-122"/>
                <a:ea typeface="宋体" charset="-122"/>
              </a:rPr>
              <a:t>="20"</a:t>
            </a:r>
          </a:p>
          <a:p>
            <a:pPr marL="533400" indent="0">
              <a:lnSpc>
                <a:spcPct val="100000"/>
              </a:lnSpc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     </a:t>
            </a:r>
            <a:r>
              <a:rPr lang="en-US" altLang="zh-CN" dirty="0" err="1">
                <a:latin typeface="宋体" charset="-122"/>
                <a:ea typeface="宋体" charset="-122"/>
              </a:rPr>
              <a:t>maxWait</a:t>
            </a:r>
            <a:r>
              <a:rPr lang="en-US" altLang="zh-CN" dirty="0">
                <a:latin typeface="宋体" charset="-122"/>
                <a:ea typeface="宋体" charset="-122"/>
              </a:rPr>
              <a:t>="100"</a:t>
            </a:r>
          </a:p>
          <a:p>
            <a:pPr marL="533400" indent="0">
              <a:lnSpc>
                <a:spcPct val="100000"/>
              </a:lnSpc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     username="root"</a:t>
            </a:r>
          </a:p>
          <a:p>
            <a:pPr marL="533400" indent="0">
              <a:lnSpc>
                <a:spcPct val="100000"/>
              </a:lnSpc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     </a:t>
            </a:r>
            <a:r>
              <a:rPr lang="en-US" altLang="zh-CN" dirty="0" err="1">
                <a:latin typeface="宋体" charset="-122"/>
                <a:ea typeface="宋体" charset="-122"/>
              </a:rPr>
              <a:t>url</a:t>
            </a:r>
            <a:r>
              <a:rPr lang="en-US" altLang="zh-CN" dirty="0">
                <a:latin typeface="宋体" charset="-122"/>
                <a:ea typeface="宋体" charset="-122"/>
              </a:rPr>
              <a:t>="</a:t>
            </a:r>
            <a:r>
              <a:rPr lang="en-US" altLang="zh-CN" dirty="0" err="1">
                <a:latin typeface="宋体" charset="-122"/>
                <a:ea typeface="宋体" charset="-122"/>
              </a:rPr>
              <a:t>jdbc:mysql</a:t>
            </a:r>
            <a:r>
              <a:rPr lang="en-US" altLang="zh-CN" dirty="0">
                <a:latin typeface="宋体" charset="-122"/>
                <a:ea typeface="宋体" charset="-122"/>
              </a:rPr>
              <a:t>://localhost:3306/</a:t>
            </a:r>
            <a:r>
              <a:rPr lang="en-US" altLang="zh-CN" dirty="0" err="1">
                <a:latin typeface="宋体" charset="-122"/>
                <a:ea typeface="宋体" charset="-122"/>
              </a:rPr>
              <a:t>ascentweb</a:t>
            </a:r>
            <a:r>
              <a:rPr lang="en-US" altLang="zh-CN" dirty="0">
                <a:latin typeface="宋体" charset="-122"/>
                <a:ea typeface="宋体" charset="-122"/>
              </a:rPr>
              <a:t>"</a:t>
            </a:r>
          </a:p>
          <a:p>
            <a:pPr marL="533400" indent="0">
              <a:lnSpc>
                <a:spcPct val="100000"/>
              </a:lnSpc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     </a:t>
            </a:r>
            <a:r>
              <a:rPr lang="en-US" altLang="zh-CN" dirty="0" err="1">
                <a:latin typeface="宋体" charset="-122"/>
                <a:ea typeface="宋体" charset="-122"/>
              </a:rPr>
              <a:t>maxActive</a:t>
            </a:r>
            <a:r>
              <a:rPr lang="en-US" altLang="zh-CN" dirty="0">
                <a:latin typeface="宋体" charset="-122"/>
                <a:ea typeface="宋体" charset="-122"/>
              </a:rPr>
              <a:t>="20"/&gt;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5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altLang="zh-CN" sz="2000" b="1" dirty="0" smtClean="0">
                <a:latin typeface="宋体" charset="-122"/>
                <a:ea typeface="宋体" charset="-122"/>
              </a:rPr>
              <a:t>2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、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&lt;Resource /&gt;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标签常用属性说明：</a:t>
            </a:r>
          </a:p>
          <a:p>
            <a:pPr marL="533400" indent="-533400">
              <a:buNone/>
            </a:pPr>
            <a:r>
              <a:rPr lang="en-US" altLang="zh-CN" sz="2000" b="1" dirty="0" smtClean="0">
                <a:latin typeface="宋体" charset="-122"/>
                <a:ea typeface="宋体" charset="-122"/>
              </a:rPr>
              <a:t>name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：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表示</a:t>
            </a:r>
            <a:r>
              <a:rPr lang="zh-CN" altLang="en-US" sz="2000" dirty="0">
                <a:latin typeface="宋体" charset="-122"/>
                <a:ea typeface="宋体" charset="-122"/>
              </a:rPr>
              <a:t>指定的</a:t>
            </a:r>
            <a:r>
              <a:rPr lang="en-US" altLang="zh-CN" sz="2000" dirty="0" err="1">
                <a:latin typeface="宋体" charset="-122"/>
                <a:ea typeface="宋体" charset="-122"/>
              </a:rPr>
              <a:t>jndi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名称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 marL="533400" indent="-533400">
              <a:buNone/>
            </a:pPr>
            <a:r>
              <a:rPr lang="en-US" altLang="zh-CN" sz="2000" b="1" dirty="0" err="1" smtClean="0">
                <a:latin typeface="宋体" charset="-122"/>
                <a:ea typeface="宋体" charset="-122"/>
              </a:rPr>
              <a:t>auth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：是连接池管理权属性，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Container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表示容器管理</a:t>
            </a:r>
          </a:p>
          <a:p>
            <a:pPr marL="533400" indent="-533400">
              <a:buNone/>
            </a:pPr>
            <a:r>
              <a:rPr lang="en-US" altLang="zh-CN" sz="2000" b="1" dirty="0" smtClean="0">
                <a:latin typeface="宋体" charset="-122"/>
                <a:ea typeface="宋体" charset="-122"/>
              </a:rPr>
              <a:t>type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：是对象的类型</a:t>
            </a:r>
          </a:p>
          <a:p>
            <a:pPr marL="533400" indent="-533400">
              <a:buNone/>
            </a:pPr>
            <a:r>
              <a:rPr lang="en-US" altLang="zh-CN" sz="2000" b="1" dirty="0" err="1" smtClean="0">
                <a:latin typeface="宋体" charset="-122"/>
                <a:ea typeface="宋体" charset="-122"/>
              </a:rPr>
              <a:t>driverClassName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：是数据库驱动的名称</a:t>
            </a:r>
          </a:p>
          <a:p>
            <a:pPr marL="533400" indent="-533400">
              <a:buNone/>
            </a:pPr>
            <a:r>
              <a:rPr lang="en-US" altLang="zh-CN" sz="2000" b="1" dirty="0" err="1" smtClean="0">
                <a:latin typeface="宋体" charset="-122"/>
                <a:ea typeface="宋体" charset="-122"/>
              </a:rPr>
              <a:t>url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：是数据库的地址</a:t>
            </a:r>
          </a:p>
          <a:p>
            <a:pPr marL="533400" indent="-533400">
              <a:buNone/>
            </a:pPr>
            <a:r>
              <a:rPr lang="en-US" altLang="zh-CN" sz="2000" b="1" dirty="0" smtClean="0">
                <a:latin typeface="宋体" charset="-122"/>
                <a:ea typeface="宋体" charset="-122"/>
              </a:rPr>
              <a:t>username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：是登陆数据库的用户名</a:t>
            </a:r>
          </a:p>
          <a:p>
            <a:pPr marL="533400" indent="-533400">
              <a:buNone/>
            </a:pPr>
            <a:r>
              <a:rPr lang="en-US" altLang="zh-CN" sz="2000" b="1" dirty="0" smtClean="0">
                <a:latin typeface="宋体" charset="-122"/>
                <a:ea typeface="宋体" charset="-122"/>
              </a:rPr>
              <a:t>password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：是登陆数据库的密码</a:t>
            </a:r>
          </a:p>
          <a:p>
            <a:pPr marL="533400" indent="-533400">
              <a:buNone/>
            </a:pPr>
            <a:r>
              <a:rPr lang="en-US" altLang="zh-CN" sz="2000" b="1" dirty="0" err="1" smtClean="0">
                <a:latin typeface="宋体" charset="-122"/>
                <a:ea typeface="宋体" charset="-122"/>
              </a:rPr>
              <a:t>maxIdle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，最大空闲数，数据库连接的最大空闲时间。超过空闲时间，数据库连</a:t>
            </a:r>
          </a:p>
          <a:p>
            <a:pPr marL="533400" indent="-533400">
              <a:buNone/>
            </a:pPr>
            <a:r>
              <a:rPr lang="zh-CN" altLang="en-US" sz="2000" b="1" dirty="0" smtClean="0">
                <a:latin typeface="宋体" charset="-122"/>
                <a:ea typeface="宋体" charset="-122"/>
              </a:rPr>
              <a:t>接将被标记为不可用，然后被释放。设为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0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表示无限制。</a:t>
            </a:r>
          </a:p>
          <a:p>
            <a:pPr marL="533400" indent="-533400">
              <a:buNone/>
            </a:pPr>
            <a:r>
              <a:rPr lang="en-US" altLang="zh-CN" sz="2000" b="1" dirty="0" err="1" smtClean="0">
                <a:latin typeface="宋体" charset="-122"/>
                <a:ea typeface="宋体" charset="-122"/>
              </a:rPr>
              <a:t>maxActive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，连接池的最大数据库连接数。设为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0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表示无限制。</a:t>
            </a:r>
          </a:p>
          <a:p>
            <a:pPr marL="533400" indent="-533400">
              <a:buNone/>
            </a:pPr>
            <a:r>
              <a:rPr lang="en-US" altLang="zh-CN" sz="2000" b="1" dirty="0" err="1" smtClean="0">
                <a:latin typeface="宋体" charset="-122"/>
                <a:ea typeface="宋体" charset="-122"/>
              </a:rPr>
              <a:t>maxWait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 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，最大建立连接等待时间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(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单位为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ms)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。如果超过此时间将接到异常。设为</a:t>
            </a:r>
            <a:r>
              <a:rPr lang="en-US" altLang="zh-CN" sz="2000" b="1" dirty="0" smtClean="0">
                <a:latin typeface="宋体" charset="-122"/>
                <a:ea typeface="宋体" charset="-122"/>
              </a:rPr>
              <a:t>-1</a:t>
            </a:r>
            <a:r>
              <a:rPr lang="zh-CN" altLang="en-US" sz="2000" b="1" dirty="0" smtClean="0">
                <a:latin typeface="宋体" charset="-122"/>
                <a:ea typeface="宋体" charset="-122"/>
              </a:rPr>
              <a:t>表示无限制</a:t>
            </a:r>
          </a:p>
          <a:p>
            <a:pPr>
              <a:buNone/>
            </a:pP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./lib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目录下添加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数据库驱动程序。这样当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Tomcat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为我们创建数据源对象时就可以获得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数据库的驱动程序。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完成了数据源的配置后， 我们可以在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中使用了， 举例如下：</a:t>
            </a:r>
            <a:endParaRPr lang="zh-CN" altLang="fr-FR" sz="24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例子见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DBServlet.java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smtClean="0">
                <a:latin typeface="黑体" pitchFamily="49" charset="-122"/>
                <a:ea typeface="黑体" pitchFamily="49" charset="-122"/>
              </a:rPr>
              <a:t>8.7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项目案例</a:t>
            </a:r>
          </a:p>
        </p:txBody>
      </p:sp>
      <p:sp>
        <p:nvSpPr>
          <p:cNvPr id="155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8.7.1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学习目标	</a:t>
            </a:r>
          </a:p>
          <a:p>
            <a:pPr>
              <a:lnSpc>
                <a:spcPct val="130000"/>
              </a:lnSpc>
              <a:buNone/>
            </a:pP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、掌握</a:t>
            </a: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应用程序的开发、编译、部署、运行的整个过程。</a:t>
            </a:r>
          </a:p>
          <a:p>
            <a:pPr>
              <a:lnSpc>
                <a:spcPct val="130000"/>
              </a:lnSpc>
              <a:buNone/>
            </a:pP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、理解</a:t>
            </a: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应用程序的运行原理</a:t>
            </a:r>
          </a:p>
          <a:p>
            <a:pPr>
              <a:lnSpc>
                <a:spcPct val="130000"/>
              </a:lnSpc>
              <a:buNone/>
            </a:pP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、理解</a:t>
            </a: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JNDI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及数据源的配置和使用。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6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8.7.2 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案例描述	</a:t>
            </a:r>
          </a:p>
          <a:p>
            <a:pPr>
              <a:lnSpc>
                <a:spcPct val="120000"/>
              </a:lnSpc>
              <a:buNone/>
            </a:pP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  在艾斯医药系统中含有浏览商品的功能，管理员可以对商品进行查询并对信息进行维护；普通用户可以查询商品对商品进行购买；也可以通过关键字对商品进行检索，查找自己喜爱的商品，这样的功能是系统中常见功能，我们根据</a:t>
            </a: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Servlet+JavaBean(JDBC)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的开发方式来完成此项功能 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69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nl-NL" altLang="zh-CN" sz="2000" b="1" dirty="0" smtClean="0">
                <a:latin typeface="黑体" pitchFamily="49" charset="-122"/>
                <a:ea typeface="黑体" pitchFamily="49" charset="-122"/>
              </a:rPr>
              <a:t>8.7.3</a:t>
            </a:r>
            <a:r>
              <a:rPr lang="zh-CN" altLang="nl-NL" sz="2000" b="1" dirty="0" smtClean="0">
                <a:latin typeface="黑体" pitchFamily="49" charset="-122"/>
                <a:ea typeface="黑体" pitchFamily="49" charset="-122"/>
              </a:rPr>
              <a:t>案例要点	</a:t>
            </a:r>
          </a:p>
          <a:p>
            <a:pPr>
              <a:lnSpc>
                <a:spcPct val="120000"/>
              </a:lnSpc>
              <a:buNone/>
            </a:pPr>
            <a:r>
              <a:rPr lang="zh-CN" altLang="nl-NL" sz="2000" dirty="0" smtClean="0">
                <a:latin typeface="黑体" pitchFamily="49" charset="-122"/>
                <a:ea typeface="黑体" pitchFamily="49" charset="-122"/>
              </a:rPr>
              <a:t>	需要理解</a:t>
            </a:r>
            <a:r>
              <a:rPr lang="nl-NL" altLang="zh-CN" sz="20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nl-NL" sz="2000" dirty="0" smtClean="0">
                <a:latin typeface="黑体" pitchFamily="49" charset="-122"/>
                <a:ea typeface="黑体" pitchFamily="49" charset="-122"/>
              </a:rPr>
              <a:t>的访问方式、映射配置、单例运行、线程安全、生命周期等特性。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MyAscentWeb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工程运行时，先用用户名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admin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，密码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123456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登陆系统，则可以使用查看所有用户等功能。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04800" y="10668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1"/>
              </a:buClr>
              <a:buSzPts val="1800"/>
              <a:buFontTx/>
              <a:buChar char="•"/>
            </a:pPr>
            <a:endParaRPr lang="zh-CN" altLang="zh-CN" sz="2800"/>
          </a:p>
        </p:txBody>
      </p:sp>
      <p:sp>
        <p:nvSpPr>
          <p:cNvPr id="15364" name="TextBox 12"/>
          <p:cNvSpPr txBox="1">
            <a:spLocks noChangeArrowheads="1"/>
          </p:cNvSpPr>
          <p:nvPr/>
        </p:nvSpPr>
        <p:spPr bwMode="auto">
          <a:xfrm>
            <a:off x="381000" y="914400"/>
            <a:ext cx="8153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/>
              <a:t> </a:t>
            </a:r>
            <a:r>
              <a:rPr lang="en-US" altLang="zh-CN" sz="2400" b="1" dirty="0"/>
              <a:t>servlet</a:t>
            </a:r>
            <a:r>
              <a:rPr lang="zh-CN" altLang="en-US" sz="2400" b="1" dirty="0"/>
              <a:t>运行在包含有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容器的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服务器上，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容器负责管理</a:t>
            </a:r>
            <a:r>
              <a:rPr lang="en-US" altLang="zh-CN" sz="2400" b="1" dirty="0"/>
              <a:t>servlet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容器初始化</a:t>
            </a:r>
            <a:r>
              <a:rPr lang="en-US" altLang="zh-CN" sz="2400" b="1" dirty="0"/>
              <a:t>servlet</a:t>
            </a:r>
            <a:r>
              <a:rPr lang="zh-CN" altLang="en-US" sz="2400" b="1" dirty="0"/>
              <a:t>，管理多个</a:t>
            </a:r>
            <a:r>
              <a:rPr lang="en-US" altLang="zh-CN" sz="2400" b="1" dirty="0"/>
              <a:t>servlet</a:t>
            </a:r>
            <a:r>
              <a:rPr lang="zh-CN" altLang="en-US" sz="2400" b="1" dirty="0"/>
              <a:t>实例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30000"/>
              </a:lnSpc>
            </a:pPr>
            <a:endParaRPr lang="en-US" altLang="zh-CN" sz="2400" b="1" dirty="0"/>
          </a:p>
          <a:p>
            <a:pPr>
              <a:lnSpc>
                <a:spcPct val="130000"/>
              </a:lnSpc>
            </a:pPr>
            <a:r>
              <a:rPr lang="en-US" altLang="zh-CN" sz="2400" b="1" dirty="0" smtClean="0"/>
              <a:t>Web</a:t>
            </a:r>
            <a:r>
              <a:rPr lang="zh-CN" altLang="en-US" sz="2400" b="1" dirty="0"/>
              <a:t>容器会将客户端的请求传给</a:t>
            </a:r>
            <a:r>
              <a:rPr lang="en-US" altLang="zh-CN" sz="2400" b="1" dirty="0"/>
              <a:t>servlet</a:t>
            </a:r>
            <a:r>
              <a:rPr lang="zh-CN" altLang="en-US" sz="2400" b="1" dirty="0"/>
              <a:t>，并且将</a:t>
            </a:r>
            <a:r>
              <a:rPr lang="en-US" altLang="zh-CN" sz="2400" b="1" dirty="0"/>
              <a:t>servlet</a:t>
            </a:r>
            <a:r>
              <a:rPr lang="zh-CN" altLang="en-US" sz="2400" b="1" dirty="0"/>
              <a:t>的响应返回给客户端。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容器在</a:t>
            </a:r>
            <a:r>
              <a:rPr lang="en-US" altLang="zh-CN" sz="2400" b="1" dirty="0"/>
              <a:t>servlet</a:t>
            </a:r>
            <a:r>
              <a:rPr lang="zh-CN" altLang="en-US" sz="2400" b="1" dirty="0"/>
              <a:t>结束时终结该</a:t>
            </a:r>
            <a:r>
              <a:rPr lang="en-US" altLang="zh-CN" sz="2400" b="1" dirty="0"/>
              <a:t>servlet</a:t>
            </a:r>
            <a:r>
              <a:rPr lang="zh-CN" altLang="en-US" sz="2400" b="1" dirty="0"/>
              <a:t>，当服务器关闭时，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容器在内存中移除</a:t>
            </a:r>
            <a:r>
              <a:rPr lang="en-US" altLang="zh-CN" sz="2400" b="1" dirty="0" smtClean="0"/>
              <a:t>servlet</a:t>
            </a:r>
          </a:p>
          <a:p>
            <a:pPr>
              <a:lnSpc>
                <a:spcPct val="130000"/>
              </a:lnSpc>
            </a:pPr>
            <a:endParaRPr lang="en-US" altLang="zh-CN" sz="2400" b="1" dirty="0"/>
          </a:p>
          <a:p>
            <a:pPr>
              <a:lnSpc>
                <a:spcPct val="130000"/>
              </a:lnSpc>
            </a:pPr>
            <a:r>
              <a:rPr lang="zh-CN" altLang="en-US" sz="2400" b="1" dirty="0" smtClean="0"/>
              <a:t>使用</a:t>
            </a:r>
            <a:r>
              <a:rPr lang="en-US" altLang="zh-CN" sz="2400" b="1" dirty="0"/>
              <a:t>servlet</a:t>
            </a:r>
            <a:r>
              <a:rPr lang="zh-CN" altLang="en-US" sz="2400" b="1" dirty="0"/>
              <a:t>的基本流程如下 。</a:t>
            </a:r>
          </a:p>
          <a:p>
            <a:endParaRPr lang="zh-CN" altLang="en-US" sz="2800" b="1" dirty="0"/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2514600" y="0"/>
            <a:ext cx="5410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n-US" altLang="zh-CN" sz="3200" b="1" dirty="0"/>
              <a:t>8.1.2 Servlet</a:t>
            </a:r>
            <a:r>
              <a:rPr lang="zh-CN" altLang="en-US" sz="3200" b="1" dirty="0"/>
              <a:t>工作原理及过程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723" name="Rectangle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0625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8.7.4 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案例实施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（按步骤示范）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、创建数据库</a:t>
            </a: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ascentweb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及</a:t>
            </a: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usr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表，创建表脚本参照第二章</a:t>
            </a: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脚本。</a:t>
            </a:r>
          </a:p>
          <a:p>
            <a:pPr>
              <a:lnSpc>
                <a:spcPct val="100000"/>
              </a:lnSpc>
              <a:buNone/>
            </a:pP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、创建</a:t>
            </a: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com.ascent.bean.Usr.java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类。</a:t>
            </a:r>
          </a:p>
          <a:p>
            <a:pPr>
              <a:lnSpc>
                <a:spcPct val="100000"/>
              </a:lnSpc>
              <a:buNone/>
            </a:pP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、创建</a:t>
            </a: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com.ascent.util.DataAccessJDBC.java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类：</a:t>
            </a: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首先在</a:t>
            </a: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Tomcat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上配置好数据源</a:t>
            </a: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9747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lvl="1">
              <a:buNone/>
            </a:pP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创建</a:t>
            </a: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com.ascent.dao.UserManagerDAO.java</a:t>
            </a:r>
          </a:p>
          <a:p>
            <a:pPr lvl="1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创建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com.ascent.servlet.FindAllUsrServlet.java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</a:t>
            </a:r>
          </a:p>
          <a:p>
            <a:pPr lvl="1">
              <a:buNone/>
            </a:pP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、在</a:t>
            </a: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web.xml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文件中配置映射：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&lt;servlet&gt;</a:t>
            </a:r>
          </a:p>
          <a:p>
            <a:pPr lvl="1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&lt;servlet-name&gt;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FindAllUsrServlet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&lt;/servlet-name&gt;</a:t>
            </a:r>
          </a:p>
          <a:p>
            <a:pPr lvl="1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&lt;servlet-class&gt;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com.ascent.servlet.FindAllUsrServlet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&lt;/servlet-class&gt;</a:t>
            </a:r>
          </a:p>
          <a:p>
            <a:pPr lvl="1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&lt;/servlet&gt;</a:t>
            </a:r>
          </a:p>
          <a:p>
            <a:pPr lvl="1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&lt;servlet-mapping&gt;</a:t>
            </a:r>
          </a:p>
          <a:p>
            <a:pPr lvl="1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  &lt;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-name&gt;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FindAllUsrServlet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&lt;/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-name&gt;</a:t>
            </a:r>
          </a:p>
          <a:p>
            <a:pPr lvl="1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  &lt;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-pattern&gt;/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findAllUsr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&lt;/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url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-pattern&gt;</a:t>
            </a:r>
          </a:p>
          <a:p>
            <a:pPr lvl="1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&lt;/servlet-mapping&gt;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sz="18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nl-NL" sz="1800" dirty="0" smtClean="0">
                <a:latin typeface="黑体" pitchFamily="49" charset="-122"/>
                <a:ea typeface="黑体" pitchFamily="49" charset="-122"/>
              </a:rPr>
              <a:t>、部署应用程序到</a:t>
            </a:r>
            <a:r>
              <a:rPr lang="nl-NL" altLang="zh-CN" sz="1800" dirty="0" smtClean="0">
                <a:latin typeface="黑体" pitchFamily="49" charset="-122"/>
                <a:ea typeface="黑体" pitchFamily="49" charset="-122"/>
              </a:rPr>
              <a:t>Tomcat</a:t>
            </a:r>
            <a:r>
              <a:rPr lang="zh-CN" altLang="nl-NL" sz="1800" dirty="0" smtClean="0">
                <a:latin typeface="黑体" pitchFamily="49" charset="-122"/>
                <a:ea typeface="黑体" pitchFamily="49" charset="-122"/>
              </a:rPr>
              <a:t>服务器：在地址栏里输入：</a:t>
            </a:r>
            <a:endParaRPr lang="zh-CN" altLang="nl-NL" sz="1800" dirty="0" smtClean="0">
              <a:latin typeface="黑体" pitchFamily="49" charset="-122"/>
              <a:ea typeface="黑体" pitchFamily="49" charset="-122"/>
              <a:hlinkClick r:id="rId2"/>
            </a:endParaRPr>
          </a:p>
          <a:p>
            <a:r>
              <a:rPr lang="nl-NL" altLang="zh-CN" sz="1800" dirty="0" smtClean="0">
                <a:latin typeface="黑体" pitchFamily="49" charset="-122"/>
                <a:ea typeface="黑体" pitchFamily="49" charset="-122"/>
                <a:hlinkClick r:id="rId2"/>
              </a:rPr>
              <a:t>http://localhost:8080/MyAscentWeb/findAllUsr</a:t>
            </a:r>
            <a:endParaRPr lang="nl-NL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nl-NL" altLang="zh-CN" sz="18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nl-NL" sz="1800" dirty="0" smtClean="0">
                <a:latin typeface="黑体" pitchFamily="49" charset="-122"/>
                <a:ea typeface="黑体" pitchFamily="49" charset="-122"/>
              </a:rPr>
              <a:t>、输出结果：</a:t>
            </a:r>
          </a:p>
          <a:p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438400"/>
            <a:ext cx="7315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7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8.7.5</a:t>
            </a:r>
            <a:r>
              <a:rPr lang="zh-CN" altLang="nl-NL" sz="2400" b="1" dirty="0" smtClean="0">
                <a:latin typeface="黑体" pitchFamily="49" charset="-122"/>
                <a:ea typeface="黑体" pitchFamily="49" charset="-122"/>
              </a:rPr>
              <a:t>特别提示</a:t>
            </a:r>
          </a:p>
          <a:p>
            <a:pPr>
              <a:lnSpc>
                <a:spcPct val="120000"/>
              </a:lnSpc>
              <a:buNone/>
            </a:pP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DataAccess.java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中连接数据库的方式是通过</a:t>
            </a: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JNDI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的方式来查找数据源对象，该程序不能通过</a:t>
            </a: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Main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方法进行测试。因为查找数据源对象时必须初始化上下文环境。</a:t>
            </a:r>
            <a:endParaRPr lang="zh-CN" altLang="nl-NL" sz="24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nl-NL" altLang="zh-CN" sz="2400" b="1" dirty="0" smtClean="0">
                <a:latin typeface="黑体" pitchFamily="49" charset="-122"/>
                <a:ea typeface="黑体" pitchFamily="49" charset="-122"/>
              </a:rPr>
              <a:t>8.7.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6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拓展与提高</a:t>
            </a:r>
          </a:p>
          <a:p>
            <a:pPr>
              <a:lnSpc>
                <a:spcPct val="120000"/>
              </a:lnSpc>
              <a:buNone/>
            </a:pPr>
            <a:r>
              <a:rPr lang="nl-NL" altLang="zh-CN" sz="2400" dirty="0" smtClean="0">
                <a:latin typeface="黑体" pitchFamily="49" charset="-122"/>
                <a:ea typeface="黑体" pitchFamily="49" charset="-122"/>
              </a:rPr>
              <a:t>Servlet+JavaBean(JDBC)</a:t>
            </a:r>
            <a:r>
              <a:rPr lang="zh-CN" altLang="nl-NL" sz="2400" dirty="0" smtClean="0">
                <a:latin typeface="黑体" pitchFamily="49" charset="-122"/>
                <a:ea typeface="黑体" pitchFamily="49" charset="-122"/>
              </a:rPr>
              <a:t>的开发方式有什么缺点？如何改进？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smtClean="0">
                <a:latin typeface="黑体" pitchFamily="49" charset="-122"/>
                <a:ea typeface="黑体" pitchFamily="49" charset="-122"/>
              </a:rPr>
              <a:t>8.8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本章总结</a:t>
            </a:r>
          </a:p>
        </p:txBody>
      </p:sp>
      <p:sp>
        <p:nvSpPr>
          <p:cNvPr id="1628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应用开发中具有重要地位，而且是学习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JSP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编程的基础。在理解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的基本概念、工作原理的基础上，熟练掌握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servlet API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的具体应用。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smtClean="0">
                <a:latin typeface="黑体" pitchFamily="49" charset="-122"/>
                <a:ea typeface="黑体" pitchFamily="49" charset="-122"/>
              </a:rPr>
              <a:t>8.9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习题</a:t>
            </a:r>
          </a:p>
        </p:txBody>
      </p:sp>
      <p:sp>
        <p:nvSpPr>
          <p:cNvPr id="1740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6.4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案例基础上完成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8.7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案例。（改写原来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DAO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类，把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TestLoginDAO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类改成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FindAllUsrServlet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类，在页面上输出表格，表格内容为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Usr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表里所有的记录信息。）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创建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一个基本的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，覆盖其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doGet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doPost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方法，处理用户的登录请求，并返回一个新页面，该页面上输出“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用户名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（变量）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欢迎您”的字符串！在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web.xml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中确定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别名和访问路径模板，运行、测试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5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8.1.2 Servlet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工作原理及过程</a:t>
            </a:r>
          </a:p>
        </p:txBody>
      </p:sp>
      <p:pic>
        <p:nvPicPr>
          <p:cNvPr id="93188" name="图片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6515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647700" y="1447800"/>
            <a:ext cx="8039100" cy="2951162"/>
          </a:xfrm>
          <a:prstGeom prst="rect">
            <a:avLst/>
          </a:prstGeom>
        </p:spPr>
        <p:txBody>
          <a:bodyPr lIns="90187" tIns="45094" rIns="90187" bIns="45094"/>
          <a:lstStyle>
            <a:lvl1pPr marL="338202" indent="-338202" algn="l" defTabSz="914399" rtl="0" eaLnBrk="1" fontAlgn="base" hangingPunct="1">
              <a:lnSpc>
                <a:spcPts val="1800"/>
              </a:lnSpc>
              <a:spcBef>
                <a:spcPts val="1196"/>
              </a:spcBef>
              <a:spcAft>
                <a:spcPts val="395"/>
              </a:spcAft>
              <a:buClr>
                <a:srgbClr val="FFCC66"/>
              </a:buClr>
              <a:defRPr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7303" indent="-278704" algn="l" defTabSz="914399" rtl="0" eaLnBrk="1" fontAlgn="base" hangingPunct="1">
              <a:lnSpc>
                <a:spcPts val="1800"/>
              </a:lnSpc>
              <a:spcBef>
                <a:spcPts val="197"/>
              </a:spcBef>
              <a:spcAft>
                <a:spcPts val="395"/>
              </a:spcAft>
              <a:buClr>
                <a:schemeClr val="tx2"/>
              </a:buClr>
              <a:buSzPct val="80000"/>
              <a:buFont typeface="Monotype Sorts" charset="2"/>
              <a:buChar char="u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8699" indent="-286533" algn="l" defTabSz="914399" rtl="0" eaLnBrk="1" fontAlgn="base" hangingPunct="1">
              <a:lnSpc>
                <a:spcPts val="1800"/>
              </a:lnSpc>
              <a:spcBef>
                <a:spcPts val="197"/>
              </a:spcBef>
              <a:spcAft>
                <a:spcPts val="395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598" indent="-228600" algn="l" defTabSz="914399" rtl="0" eaLnBrk="1" fontAlgn="base" hangingPunct="1">
              <a:lnSpc>
                <a:spcPts val="1800"/>
              </a:lnSpc>
              <a:spcBef>
                <a:spcPts val="197"/>
              </a:spcBef>
              <a:spcAft>
                <a:spcPts val="395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714498" indent="-228600" algn="l" defTabSz="914399" rtl="0" eaLnBrk="1" fontAlgn="base" hangingPunct="1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  <a:ea typeface="+mn-ea"/>
              </a:defRPr>
            </a:lvl5pPr>
            <a:lvl6pPr marL="2165434" indent="-228600" algn="l" defTabSz="914399" rtl="0" eaLnBrk="1" fontAlgn="base" hangingPunct="1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  <a:ea typeface="+mn-ea"/>
              </a:defRPr>
            </a:lvl6pPr>
            <a:lvl7pPr marL="2616371" indent="-228600" algn="l" defTabSz="914399" rtl="0" eaLnBrk="1" fontAlgn="base" hangingPunct="1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  <a:ea typeface="+mn-ea"/>
              </a:defRPr>
            </a:lvl7pPr>
            <a:lvl8pPr marL="3067307" indent="-228600" algn="l" defTabSz="914399" rtl="0" eaLnBrk="1" fontAlgn="base" hangingPunct="1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  <a:ea typeface="+mn-ea"/>
              </a:defRPr>
            </a:lvl8pPr>
            <a:lvl9pPr marL="3518244" indent="-228600" algn="l" defTabSz="914399" rtl="0" eaLnBrk="1" fontAlgn="base" hangingPunct="1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客户端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一般是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浏览器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提出请求。</a:t>
            </a:r>
            <a:br>
              <a:rPr lang="zh-CN" altLang="en-US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·Web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服务器接收该请求并将其发给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。如果这个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尚未被加载，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服务器将把它加载到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虚拟机并且执行它。</a:t>
            </a:r>
            <a:br>
              <a:rPr lang="zh-CN" altLang="en-US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·servlet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将接收该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请求并执行某种处理。</a:t>
            </a:r>
            <a:br>
              <a:rPr lang="zh-CN" altLang="en-US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·servlet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将向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服务器返回应答。</a:t>
            </a:r>
            <a:br>
              <a:rPr lang="zh-CN" altLang="en-US" sz="24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·Web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服务器将从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收到的应答发送给客户端。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6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  　</a:t>
            </a:r>
          </a:p>
        </p:txBody>
      </p:sp>
    </p:spTree>
    <p:extLst>
      <p:ext uri="{BB962C8B-B14F-4D97-AF65-F5344CB8AC3E}">
        <p14:creationId xmlns:p14="http://schemas.microsoft.com/office/powerpoint/2010/main" val="32636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1116013" y="304800"/>
            <a:ext cx="8027987" cy="649288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8.1.3 Servlet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的基本结构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28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en-US" altLang="zh-CN" sz="1800" b="1" dirty="0" smtClean="0">
                <a:latin typeface="宋体" charset="-122"/>
                <a:ea typeface="宋体" charset="-122"/>
              </a:rPr>
              <a:t>8.1.3.1 Servlet</a:t>
            </a:r>
            <a:r>
              <a:rPr lang="zh-CN" altLang="en-US" sz="1800" b="1" dirty="0" smtClean="0">
                <a:latin typeface="宋体" charset="-122"/>
                <a:ea typeface="宋体" charset="-122"/>
              </a:rPr>
              <a:t>的基本结构代码框架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1800" b="1" dirty="0" smtClean="0">
                <a:latin typeface="宋体" charset="-122"/>
                <a:ea typeface="宋体" charset="-122"/>
              </a:rPr>
              <a:t>  import java.io.*;</a:t>
            </a:r>
            <a:br>
              <a:rPr lang="en-US" altLang="zh-CN" sz="1800" b="1" dirty="0" smtClean="0">
                <a:latin typeface="宋体" charset="-122"/>
                <a:ea typeface="宋体" charset="-122"/>
              </a:rPr>
            </a:br>
            <a:r>
              <a:rPr lang="en-US" altLang="zh-CN" sz="1800" b="1" dirty="0" smtClean="0">
                <a:latin typeface="宋体" charset="-122"/>
                <a:ea typeface="宋体" charset="-122"/>
              </a:rPr>
              <a:t>import 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javax.servlet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.*;</a:t>
            </a:r>
            <a:br>
              <a:rPr lang="en-US" altLang="zh-CN" sz="1800" b="1" dirty="0" smtClean="0">
                <a:latin typeface="宋体" charset="-122"/>
                <a:ea typeface="宋体" charset="-122"/>
              </a:rPr>
            </a:br>
            <a:r>
              <a:rPr lang="en-US" altLang="zh-CN" sz="1800" b="1" dirty="0" smtClean="0">
                <a:latin typeface="宋体" charset="-122"/>
                <a:ea typeface="宋体" charset="-122"/>
              </a:rPr>
              <a:t>import 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javax.servlet.http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.*;</a:t>
            </a:r>
            <a:br>
              <a:rPr lang="en-US" altLang="zh-CN" sz="1800" b="1" dirty="0" smtClean="0">
                <a:latin typeface="宋体" charset="-122"/>
                <a:ea typeface="宋体" charset="-122"/>
              </a:rPr>
            </a:br>
            <a:r>
              <a:rPr lang="en-US" altLang="zh-CN" sz="1800" b="1" dirty="0" smtClean="0">
                <a:latin typeface="宋体" charset="-122"/>
                <a:ea typeface="宋体" charset="-122"/>
              </a:rPr>
              <a:t>public class 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SomeServlet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 extends 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HttpServlet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 {</a:t>
            </a:r>
            <a:br>
              <a:rPr lang="en-US" altLang="zh-CN" sz="1800" b="1" dirty="0" smtClean="0">
                <a:latin typeface="宋体" charset="-122"/>
                <a:ea typeface="宋体" charset="-122"/>
              </a:rPr>
            </a:br>
            <a:r>
              <a:rPr lang="en-US" altLang="zh-CN" sz="1800" b="1" dirty="0" smtClean="0">
                <a:latin typeface="宋体" charset="-122"/>
                <a:ea typeface="宋体" charset="-122"/>
              </a:rPr>
              <a:t>public void 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doGet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(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HttpServletRequest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 request,</a:t>
            </a:r>
            <a:br>
              <a:rPr lang="en-US" altLang="zh-CN" sz="1800" b="1" dirty="0" smtClean="0">
                <a:latin typeface="宋体" charset="-122"/>
                <a:ea typeface="宋体" charset="-122"/>
              </a:rPr>
            </a:br>
            <a:r>
              <a:rPr lang="en-US" altLang="zh-CN" sz="1800" b="1" dirty="0" smtClean="0">
                <a:latin typeface="宋体" charset="-122"/>
                <a:ea typeface="宋体" charset="-122"/>
              </a:rPr>
              <a:t>                    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HttpServletResponse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 response)</a:t>
            </a:r>
            <a:br>
              <a:rPr lang="en-US" altLang="zh-CN" sz="1800" b="1" dirty="0" smtClean="0">
                <a:latin typeface="宋体" charset="-122"/>
                <a:ea typeface="宋体" charset="-122"/>
              </a:rPr>
            </a:br>
            <a:r>
              <a:rPr lang="en-US" altLang="zh-CN" sz="1800" b="1" dirty="0" smtClean="0">
                <a:latin typeface="宋体" charset="-122"/>
                <a:ea typeface="宋体" charset="-122"/>
              </a:rPr>
              <a:t>      throws 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ServletException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, 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IOException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1800" b="1" dirty="0" smtClean="0">
                <a:latin typeface="宋体" charset="-122"/>
                <a:ea typeface="宋体" charset="-122"/>
              </a:rPr>
              <a:t>     // </a:t>
            </a:r>
            <a:r>
              <a:rPr lang="zh-CN" altLang="en-US" sz="1800" b="1" dirty="0" smtClean="0">
                <a:latin typeface="宋体" charset="-122"/>
                <a:ea typeface="宋体" charset="-122"/>
              </a:rPr>
              <a:t>使用“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request”</a:t>
            </a:r>
            <a:r>
              <a:rPr lang="zh-CN" altLang="en-US" sz="1800" b="1" dirty="0" smtClean="0">
                <a:latin typeface="宋体" charset="-122"/>
                <a:ea typeface="宋体" charset="-122"/>
              </a:rPr>
              <a:t>读取与客户端请求有关的信息和表单数据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1800" b="1" dirty="0" smtClean="0">
                <a:latin typeface="宋体" charset="-122"/>
                <a:ea typeface="宋体" charset="-122"/>
              </a:rPr>
              <a:t>     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// </a:t>
            </a:r>
            <a:r>
              <a:rPr lang="zh-CN" altLang="en-US" sz="1800" b="1" dirty="0" smtClean="0">
                <a:latin typeface="宋体" charset="-122"/>
                <a:ea typeface="宋体" charset="-122"/>
              </a:rPr>
              <a:t>使用“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response”</a:t>
            </a:r>
            <a:r>
              <a:rPr lang="zh-CN" altLang="en-US" sz="1800" b="1" dirty="0" smtClean="0">
                <a:latin typeface="宋体" charset="-122"/>
                <a:ea typeface="宋体" charset="-122"/>
              </a:rPr>
              <a:t>指定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HTTP</a:t>
            </a:r>
            <a:r>
              <a:rPr lang="zh-CN" altLang="en-US" sz="1800" b="1" dirty="0" smtClean="0">
                <a:latin typeface="宋体" charset="-122"/>
                <a:ea typeface="宋体" charset="-122"/>
              </a:rPr>
              <a:t>应答状态代码和应答头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1800" b="1" dirty="0" smtClean="0">
                <a:latin typeface="宋体" charset="-122"/>
                <a:ea typeface="宋体" charset="-122"/>
              </a:rPr>
              <a:t>     PrintWriter out = 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response.getWriter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();</a:t>
            </a:r>
            <a:br>
              <a:rPr lang="en-US" altLang="zh-CN" sz="1800" b="1" dirty="0" smtClean="0">
                <a:latin typeface="宋体" charset="-122"/>
                <a:ea typeface="宋体" charset="-122"/>
              </a:rPr>
            </a:br>
            <a:r>
              <a:rPr lang="en-US" altLang="zh-CN" sz="1800" b="1" dirty="0" smtClean="0">
                <a:latin typeface="宋体" charset="-122"/>
                <a:ea typeface="宋体" charset="-122"/>
              </a:rPr>
              <a:t>  // </a:t>
            </a:r>
            <a:r>
              <a:rPr lang="zh-CN" altLang="en-US" sz="1800" b="1" dirty="0" smtClean="0">
                <a:latin typeface="宋体" charset="-122"/>
                <a:ea typeface="宋体" charset="-122"/>
              </a:rPr>
              <a:t>使用 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"out"</a:t>
            </a:r>
            <a:r>
              <a:rPr lang="zh-CN" altLang="en-US" sz="1800" b="1" dirty="0" smtClean="0">
                <a:latin typeface="宋体" charset="-122"/>
                <a:ea typeface="宋体" charset="-122"/>
              </a:rPr>
              <a:t>把应答内容发送到浏览器</a:t>
            </a:r>
            <a:br>
              <a:rPr lang="zh-CN" altLang="en-US" sz="1800" b="1" dirty="0" smtClean="0">
                <a:latin typeface="宋体" charset="-122"/>
                <a:ea typeface="宋体" charset="-122"/>
              </a:rPr>
            </a:br>
            <a:r>
              <a:rPr lang="zh-CN" altLang="en-US" sz="1800" b="1" dirty="0" smtClean="0">
                <a:latin typeface="宋体" charset="-122"/>
                <a:ea typeface="宋体" charset="-122"/>
              </a:rPr>
              <a:t>  </a:t>
            </a:r>
            <a:r>
              <a:rPr lang="en-US" altLang="zh-CN" sz="1800" b="1" dirty="0" smtClean="0">
                <a:latin typeface="宋体" charset="-122"/>
                <a:ea typeface="宋体" charset="-122"/>
              </a:rPr>
              <a:t>}</a:t>
            </a:r>
            <a:br>
              <a:rPr lang="en-US" altLang="zh-CN" sz="1800" b="1" dirty="0" smtClean="0">
                <a:latin typeface="宋体" charset="-122"/>
                <a:ea typeface="宋体" charset="-122"/>
              </a:rPr>
            </a:br>
            <a:r>
              <a:rPr lang="en-US" altLang="zh-CN" sz="1800" b="1" dirty="0" smtClean="0">
                <a:latin typeface="宋体" charset="-122"/>
                <a:ea typeface="宋体" charset="-122"/>
              </a:rPr>
              <a:t>}</a:t>
            </a:r>
            <a:r>
              <a:rPr lang="zh-CN" altLang="en-US" sz="1800" b="1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doPost</a:t>
            </a:r>
            <a:r>
              <a:rPr lang="zh-CN" altLang="en-US" sz="1800" b="1" dirty="0" smtClean="0">
                <a:latin typeface="宋体" charset="-122"/>
                <a:ea typeface="宋体" charset="-122"/>
              </a:rPr>
              <a:t>方法未写出，形式与</a:t>
            </a:r>
            <a:r>
              <a:rPr lang="en-US" altLang="zh-CN" sz="1800" b="1" dirty="0" err="1" smtClean="0">
                <a:latin typeface="宋体" charset="-122"/>
                <a:ea typeface="宋体" charset="-122"/>
              </a:rPr>
              <a:t>doGet</a:t>
            </a:r>
            <a:r>
              <a:rPr lang="zh-CN" altLang="en-US" sz="1800" b="1" dirty="0" smtClean="0">
                <a:latin typeface="宋体" charset="-122"/>
                <a:ea typeface="宋体" charset="-122"/>
              </a:rPr>
              <a:t>方法类似）</a:t>
            </a:r>
            <a:br>
              <a:rPr lang="zh-CN" altLang="en-US" sz="1800" b="1" dirty="0" smtClean="0">
                <a:latin typeface="宋体" charset="-122"/>
                <a:ea typeface="宋体" charset="-122"/>
              </a:rPr>
            </a:br>
            <a:r>
              <a:rPr lang="zh-CN" altLang="en-US" sz="1800" b="1" dirty="0" smtClean="0">
                <a:latin typeface="宋体" charset="-122"/>
                <a:ea typeface="宋体" charset="-122"/>
              </a:rPr>
              <a:t/>
            </a:r>
            <a:br>
              <a:rPr lang="zh-CN" altLang="en-US" sz="1800" b="1" dirty="0" smtClean="0">
                <a:latin typeface="宋体" charset="-122"/>
                <a:ea typeface="宋体" charset="-122"/>
              </a:rPr>
            </a:br>
            <a:endParaRPr lang="zh-CN" altLang="en-US" sz="1800" b="1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代码 见工程下</a:t>
            </a:r>
            <a:r>
              <a:rPr lang="en-US" altLang="zh-CN" sz="2400" dirty="0" smtClean="0"/>
              <a:t>chpat8\HelloWorldServlet.java</a:t>
            </a:r>
            <a:endParaRPr lang="zh-CN" altLang="en-US" sz="2400" dirty="0" smtClean="0"/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第一个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Servlet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2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的配置</a:t>
            </a:r>
          </a:p>
          <a:p>
            <a:pPr>
              <a:lnSpc>
                <a:spcPts val="1200"/>
              </a:lnSpc>
            </a:pPr>
            <a:r>
              <a:rPr lang="zh-CN" altLang="en-US" dirty="0" smtClean="0"/>
              <a:t>  除了代码以外，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的信息还需要在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应用的部署描述文件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中描述，它包含如何将</a:t>
            </a:r>
            <a:r>
              <a:rPr lang="en-US" altLang="zh-CN" dirty="0" smtClean="0"/>
              <a:t>URLs </a:t>
            </a:r>
            <a:r>
              <a:rPr lang="zh-CN" altLang="en-US" dirty="0" smtClean="0"/>
              <a:t>映射到 </a:t>
            </a:r>
            <a:r>
              <a:rPr lang="en-US" altLang="zh-CN" dirty="0" smtClean="0"/>
              <a:t>Servlets</a:t>
            </a:r>
            <a:r>
              <a:rPr lang="zh-CN" altLang="en-US" dirty="0" smtClean="0"/>
              <a:t>。如下所示：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&lt;?xml version="1.0" encoding="UTF-8"?&gt;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&lt;!DOCTYPE web-app PUBLIC "-//Sun Microsystems, Inc.//DTD Web Application 2.3//EN" "http://java.sun.com/</a:t>
            </a:r>
            <a:r>
              <a:rPr lang="en-US" altLang="zh-CN" dirty="0" err="1" smtClean="0"/>
              <a:t>dtd</a:t>
            </a:r>
            <a:r>
              <a:rPr lang="en-US" altLang="zh-CN" dirty="0" smtClean="0"/>
              <a:t>/web-app_2_3.dtd"&gt;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&lt;web-app&gt;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  &lt;servlet&gt;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    &lt;servlet-name&gt;</a:t>
            </a:r>
            <a:r>
              <a:rPr lang="en-US" altLang="zh-CN" dirty="0" err="1" smtClean="0"/>
              <a:t>helloworldservlet</a:t>
            </a:r>
            <a:r>
              <a:rPr lang="en-US" altLang="zh-CN" dirty="0" smtClean="0"/>
              <a:t>&lt;/servlet-name&gt;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    &lt;servlet-class&gt;</a:t>
            </a:r>
            <a:r>
              <a:rPr lang="en-US" altLang="zh-CN" dirty="0" err="1" smtClean="0"/>
              <a:t>servlet.HelloWorldServlet</a:t>
            </a:r>
            <a:r>
              <a:rPr lang="en-US" altLang="zh-CN" dirty="0" smtClean="0"/>
              <a:t>&lt;/servlet-class&gt;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  &lt;/servlet&gt;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 &lt;servlet-mapping&gt;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    &lt;servlet-name&gt;</a:t>
            </a:r>
            <a:r>
              <a:rPr lang="en-US" altLang="zh-CN" dirty="0" err="1" smtClean="0"/>
              <a:t>helloworldservlet</a:t>
            </a:r>
            <a:r>
              <a:rPr lang="en-US" altLang="zh-CN" dirty="0" smtClean="0"/>
              <a:t>&lt;/servlet-name&gt;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    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-pattern&gt;/</a:t>
            </a:r>
            <a:r>
              <a:rPr lang="en-US" altLang="zh-CN" dirty="0" err="1" smtClean="0"/>
              <a:t>helloworldservlet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 &lt;/servlet-mapping&gt;</a:t>
            </a:r>
          </a:p>
          <a:p>
            <a:pPr>
              <a:lnSpc>
                <a:spcPts val="1200"/>
              </a:lnSpc>
            </a:pPr>
            <a:r>
              <a:rPr lang="en-US" altLang="zh-CN" dirty="0" smtClean="0"/>
              <a:t>&lt;/web-app&gt;</a:t>
            </a:r>
          </a:p>
          <a:p>
            <a:pPr>
              <a:lnSpc>
                <a:spcPts val="1200"/>
              </a:lnSpc>
            </a:pPr>
            <a:r>
              <a:rPr lang="zh-CN" altLang="en-US" dirty="0" smtClean="0"/>
              <a:t>注：如果使用集成开发环境如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等，部署描述文件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是不用手工编写的。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emplate">
  <a:themeElements>
    <a:clrScheme name="Templete_Taren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Templete_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emplete_Tare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ete_Taren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hiSoft simp temp new</Template>
  <TotalTime>12980</TotalTime>
  <Words>2343</Words>
  <Application>Microsoft Office PowerPoint</Application>
  <PresentationFormat>全屏显示(4:3)</PresentationFormat>
  <Paragraphs>215</Paragraphs>
  <Slides>46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ppt-template</vt:lpstr>
      <vt:lpstr>Bitmap Image</vt:lpstr>
      <vt:lpstr>剪辑</vt:lpstr>
      <vt:lpstr>PowerPoint 演示文稿</vt:lpstr>
      <vt:lpstr>PowerPoint 演示文稿</vt:lpstr>
      <vt:lpstr>PowerPoint 演示文稿</vt:lpstr>
      <vt:lpstr>PowerPoint 演示文稿</vt:lpstr>
      <vt:lpstr>8.1.2 Servlet工作原理及过程</vt:lpstr>
      <vt:lpstr>PowerPoint 演示文稿</vt:lpstr>
      <vt:lpstr>8.1.3 Servlet的基本结构 </vt:lpstr>
      <vt:lpstr>第一个Servlet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Servlet的生命周期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发送响应</vt:lpstr>
      <vt:lpstr>8.5 重定向与转发技术</vt:lpstr>
      <vt:lpstr>PowerPoint 演示文稿</vt:lpstr>
      <vt:lpstr>PowerPoint 演示文稿</vt:lpstr>
      <vt:lpstr>工作流程</vt:lpstr>
      <vt:lpstr>工作流程</vt:lpstr>
      <vt:lpstr>PowerPoint 演示文稿</vt:lpstr>
      <vt:lpstr>PowerPoint 演示文稿</vt:lpstr>
      <vt:lpstr>PowerPoint 演示文稿</vt:lpstr>
      <vt:lpstr>8.6 在Servlet中使用JDBC</vt:lpstr>
      <vt:lpstr>PowerPoint 演示文稿</vt:lpstr>
      <vt:lpstr>PowerPoint 演示文稿</vt:lpstr>
      <vt:lpstr>PowerPoint 演示文稿</vt:lpstr>
      <vt:lpstr>8.7 项目案例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8.8 本章总结</vt:lpstr>
      <vt:lpstr>8.9 习题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数据库设计开发案例教程（五）.pptx</dc:title>
  <dc:creator>soft</dc:creator>
  <cp:lastModifiedBy>Echo</cp:lastModifiedBy>
  <cp:revision>249</cp:revision>
  <dcterms:created xsi:type="dcterms:W3CDTF">2011-05-10T06:46:10Z</dcterms:created>
  <dcterms:modified xsi:type="dcterms:W3CDTF">2018-03-26T03:30:06Z</dcterms:modified>
</cp:coreProperties>
</file>