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87" d="100"/>
          <a:sy n="87" d="100"/>
        </p:scale>
        <p:origin x="5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200177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313539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11"/>
          </p:nvPr>
        </p:nvSpPr>
        <p:spPr>
          <a:xfrm>
            <a:off x="3776135" y="6422854"/>
            <a:ext cx="4279669" cy="365125"/>
          </a:xfrm>
        </p:spPr>
        <p:txBody>
          <a:bodyPr/>
          <a:lstStyle/>
          <a:p>
            <a:endParaRPr lang="zh-CN" altLang="en-US"/>
          </a:p>
        </p:txBody>
      </p:sp>
      <p:sp>
        <p:nvSpPr>
          <p:cNvPr id="6" name="Slide Number Placeholder 5"/>
          <p:cNvSpPr>
            <a:spLocks noGrp="1"/>
          </p:cNvSpPr>
          <p:nvPr>
            <p:ph type="sldNum" sz="quarter" idx="12"/>
          </p:nvPr>
        </p:nvSpPr>
        <p:spPr>
          <a:xfrm>
            <a:off x="8073048" y="6422854"/>
            <a:ext cx="879759" cy="365125"/>
          </a:xfrm>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409061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110381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26633088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240135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65928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95187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9912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203759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86E22F17-9A1B-4F0F-8BA2-0A80DAD83007}" type="datetimeFigureOut">
              <a:rPr lang="zh-CN" altLang="en-US" smtClean="0"/>
              <a:t>2017/12/12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61373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6E22F17-9A1B-4F0F-8BA2-0A80DAD83007}" type="datetimeFigureOut">
              <a:rPr lang="zh-CN" altLang="en-US" smtClean="0"/>
              <a:t>2017/12/12</a:t>
            </a:fld>
            <a:endParaRPr lang="zh-CN" alt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zh-CN" alt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4306869-208C-4B80-B1B4-A85D8002BF8C}" type="slidenum">
              <a:rPr lang="zh-CN" altLang="en-US" smtClean="0"/>
              <a:t>‹#›</a:t>
            </a:fld>
            <a:endParaRPr lang="zh-CN" altLang="en-US"/>
          </a:p>
        </p:txBody>
      </p:sp>
    </p:spTree>
    <p:extLst>
      <p:ext uri="{BB962C8B-B14F-4D97-AF65-F5344CB8AC3E}">
        <p14:creationId xmlns:p14="http://schemas.microsoft.com/office/powerpoint/2010/main" val="347872660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D7D40-5116-418E-83CF-B4FC23994682}"/>
              </a:ext>
            </a:extLst>
          </p:cNvPr>
          <p:cNvSpPr>
            <a:spLocks noGrp="1"/>
          </p:cNvSpPr>
          <p:nvPr>
            <p:ph type="ctrTitle"/>
          </p:nvPr>
        </p:nvSpPr>
        <p:spPr/>
        <p:txBody>
          <a:bodyPr>
            <a:normAutofit/>
          </a:bodyPr>
          <a:lstStyle/>
          <a:p>
            <a:r>
              <a:rPr lang="zh-CN" altLang="en-US" dirty="0"/>
              <a:t>小组项目展示：</a:t>
            </a:r>
            <a:br>
              <a:rPr lang="en-US" altLang="zh-CN" dirty="0"/>
            </a:br>
            <a:r>
              <a:rPr lang="en-US" altLang="zh-CN" dirty="0">
                <a:latin typeface="Bahnschrift Light" panose="020B0502040204020203" pitchFamily="34" charset="0"/>
              </a:rPr>
              <a:t>symmetry</a:t>
            </a:r>
            <a:endParaRPr lang="zh-CN" altLang="en-US" dirty="0">
              <a:latin typeface="Bahnschrift Light" panose="020B0502040204020203" pitchFamily="34" charset="0"/>
            </a:endParaRPr>
          </a:p>
        </p:txBody>
      </p:sp>
      <p:sp>
        <p:nvSpPr>
          <p:cNvPr id="3" name="副标题 2">
            <a:extLst>
              <a:ext uri="{FF2B5EF4-FFF2-40B4-BE49-F238E27FC236}">
                <a16:creationId xmlns:a16="http://schemas.microsoft.com/office/drawing/2014/main" id="{3994AFA1-5D6D-439E-B99B-CF2CAE58DB08}"/>
              </a:ext>
            </a:extLst>
          </p:cNvPr>
          <p:cNvSpPr>
            <a:spLocks noGrp="1"/>
          </p:cNvSpPr>
          <p:nvPr>
            <p:ph type="subTitle" idx="1"/>
          </p:nvPr>
        </p:nvSpPr>
        <p:spPr>
          <a:xfrm>
            <a:off x="1524000" y="4165308"/>
            <a:ext cx="9144000" cy="1655762"/>
          </a:xfrm>
        </p:spPr>
        <p:txBody>
          <a:bodyPr/>
          <a:lstStyle/>
          <a:p>
            <a:r>
              <a:rPr lang="zh-CN" altLang="en-US" dirty="0"/>
              <a:t>组员：闫之明 张晓明 廖洋 朱桐</a:t>
            </a:r>
          </a:p>
        </p:txBody>
      </p:sp>
    </p:spTree>
    <p:extLst>
      <p:ext uri="{BB962C8B-B14F-4D97-AF65-F5344CB8AC3E}">
        <p14:creationId xmlns:p14="http://schemas.microsoft.com/office/powerpoint/2010/main" val="27196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8A557-7348-459F-A607-EC967C8E37BB}"/>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37FF90CC-60A1-4840-90EE-27562CBAE89C}"/>
              </a:ext>
            </a:extLst>
          </p:cNvPr>
          <p:cNvSpPr>
            <a:spLocks noGrp="1"/>
          </p:cNvSpPr>
          <p:nvPr>
            <p:ph idx="1"/>
          </p:nvPr>
        </p:nvSpPr>
        <p:spPr/>
        <p:txBody>
          <a:bodyPr/>
          <a:lstStyle/>
          <a:p>
            <a:r>
              <a:rPr lang="zh-CN" altLang="en-US" dirty="0"/>
              <a:t>我们首先想到的解决方法是改善原算法四边形的外侧的边，将其由直线改成曲线来使整个图形更加平滑。考虑到用圆弧替代直线需要复杂的计算几何的知识，而且可能存在精度问题，我们决定用</a:t>
            </a:r>
            <a:r>
              <a:rPr lang="en-US" altLang="zh-CN" dirty="0"/>
              <a:t>Canvas</a:t>
            </a:r>
            <a:r>
              <a:rPr lang="zh-CN" altLang="en-US" dirty="0"/>
              <a:t>中的二次贝赛尔曲线来代替。</a:t>
            </a:r>
          </a:p>
        </p:txBody>
      </p:sp>
      <p:pic>
        <p:nvPicPr>
          <p:cNvPr id="4" name="图片 3">
            <a:extLst>
              <a:ext uri="{FF2B5EF4-FFF2-40B4-BE49-F238E27FC236}">
                <a16:creationId xmlns:a16="http://schemas.microsoft.com/office/drawing/2014/main" id="{3C25E5FF-DDB1-4C67-87BC-1A79ED3D0BC8}"/>
              </a:ext>
            </a:extLst>
          </p:cNvPr>
          <p:cNvPicPr>
            <a:picLocks noChangeAspect="1"/>
          </p:cNvPicPr>
          <p:nvPr/>
        </p:nvPicPr>
        <p:blipFill>
          <a:blip r:embed="rId2"/>
          <a:stretch>
            <a:fillRect/>
          </a:stretch>
        </p:blipFill>
        <p:spPr>
          <a:xfrm>
            <a:off x="1780543" y="3546387"/>
            <a:ext cx="3658309" cy="3027437"/>
          </a:xfrm>
          <a:prstGeom prst="rect">
            <a:avLst/>
          </a:prstGeom>
        </p:spPr>
      </p:pic>
      <p:pic>
        <p:nvPicPr>
          <p:cNvPr id="5" name="图片 4">
            <a:extLst>
              <a:ext uri="{FF2B5EF4-FFF2-40B4-BE49-F238E27FC236}">
                <a16:creationId xmlns:a16="http://schemas.microsoft.com/office/drawing/2014/main" id="{3D722D60-31AE-46C9-8855-CFF45E077A3A}"/>
              </a:ext>
            </a:extLst>
          </p:cNvPr>
          <p:cNvPicPr>
            <a:picLocks noChangeAspect="1"/>
          </p:cNvPicPr>
          <p:nvPr/>
        </p:nvPicPr>
        <p:blipFill>
          <a:blip r:embed="rId3"/>
          <a:stretch>
            <a:fillRect/>
          </a:stretch>
        </p:blipFill>
        <p:spPr>
          <a:xfrm>
            <a:off x="6104258" y="3546387"/>
            <a:ext cx="3529862" cy="3032390"/>
          </a:xfrm>
          <a:prstGeom prst="rect">
            <a:avLst/>
          </a:prstGeom>
        </p:spPr>
      </p:pic>
    </p:spTree>
    <p:extLst>
      <p:ext uri="{BB962C8B-B14F-4D97-AF65-F5344CB8AC3E}">
        <p14:creationId xmlns:p14="http://schemas.microsoft.com/office/powerpoint/2010/main" val="246105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6C59E-6005-453D-BF47-A86755F08B4C}"/>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292E0D3E-9FA9-4E9C-8DCA-B83040310E9B}"/>
              </a:ext>
            </a:extLst>
          </p:cNvPr>
          <p:cNvSpPr>
            <a:spLocks noGrp="1"/>
          </p:cNvSpPr>
          <p:nvPr>
            <p:ph idx="1"/>
          </p:nvPr>
        </p:nvSpPr>
        <p:spPr>
          <a:xfrm>
            <a:off x="1202919" y="2011680"/>
            <a:ext cx="9784080" cy="4206240"/>
          </a:xfrm>
        </p:spPr>
        <p:txBody>
          <a:bodyPr/>
          <a:lstStyle/>
          <a:p>
            <a:r>
              <a:rPr lang="zh-CN" altLang="en-US" dirty="0"/>
              <a:t>由于贝赛尔曲线需要一个起点和一个控制点，因此我们需要保存前两次鼠标所在的位置并在每次绘图之后进行更新。</a:t>
            </a:r>
          </a:p>
        </p:txBody>
      </p:sp>
      <p:pic>
        <p:nvPicPr>
          <p:cNvPr id="4" name="图片 3">
            <a:extLst>
              <a:ext uri="{FF2B5EF4-FFF2-40B4-BE49-F238E27FC236}">
                <a16:creationId xmlns:a16="http://schemas.microsoft.com/office/drawing/2014/main" id="{A5A27727-2468-4CC4-BA4D-3E6CA00D38F0}"/>
              </a:ext>
            </a:extLst>
          </p:cNvPr>
          <p:cNvPicPr>
            <a:picLocks noChangeAspect="1"/>
          </p:cNvPicPr>
          <p:nvPr/>
        </p:nvPicPr>
        <p:blipFill>
          <a:blip r:embed="rId2"/>
          <a:stretch>
            <a:fillRect/>
          </a:stretch>
        </p:blipFill>
        <p:spPr>
          <a:xfrm>
            <a:off x="916419" y="3429000"/>
            <a:ext cx="6467475" cy="1981200"/>
          </a:xfrm>
          <a:prstGeom prst="rect">
            <a:avLst/>
          </a:prstGeom>
        </p:spPr>
      </p:pic>
      <p:pic>
        <p:nvPicPr>
          <p:cNvPr id="6" name="图片 5">
            <a:extLst>
              <a:ext uri="{FF2B5EF4-FFF2-40B4-BE49-F238E27FC236}">
                <a16:creationId xmlns:a16="http://schemas.microsoft.com/office/drawing/2014/main" id="{D7E59988-7E30-47BE-A27C-59BC11063E25}"/>
              </a:ext>
            </a:extLst>
          </p:cNvPr>
          <p:cNvPicPr>
            <a:picLocks noChangeAspect="1"/>
          </p:cNvPicPr>
          <p:nvPr/>
        </p:nvPicPr>
        <p:blipFill>
          <a:blip r:embed="rId3"/>
          <a:stretch>
            <a:fillRect/>
          </a:stretch>
        </p:blipFill>
        <p:spPr>
          <a:xfrm>
            <a:off x="7961300" y="3100387"/>
            <a:ext cx="2838450" cy="2638425"/>
          </a:xfrm>
          <a:prstGeom prst="rect">
            <a:avLst/>
          </a:prstGeom>
        </p:spPr>
      </p:pic>
    </p:spTree>
    <p:extLst>
      <p:ext uri="{BB962C8B-B14F-4D97-AF65-F5344CB8AC3E}">
        <p14:creationId xmlns:p14="http://schemas.microsoft.com/office/powerpoint/2010/main" val="11131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178E9-DDF9-4DE4-806A-AE017E867ADC}"/>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8D93C2DF-5273-4BFE-9EF4-3D735DCAE700}"/>
              </a:ext>
            </a:extLst>
          </p:cNvPr>
          <p:cNvSpPr>
            <a:spLocks noGrp="1"/>
          </p:cNvSpPr>
          <p:nvPr>
            <p:ph idx="1"/>
          </p:nvPr>
        </p:nvSpPr>
        <p:spPr/>
        <p:txBody>
          <a:bodyPr/>
          <a:lstStyle/>
          <a:p>
            <a:r>
              <a:rPr lang="zh-CN" altLang="en-US" dirty="0"/>
              <a:t>进行了改进之后，我们发现有一部分效果，但是仍旧有可见的锯齿。我们考虑到用</a:t>
            </a:r>
            <a:r>
              <a:rPr lang="en-US" altLang="zh-CN" dirty="0" err="1"/>
              <a:t>setInterval</a:t>
            </a:r>
            <a:r>
              <a:rPr lang="en-US" altLang="zh-CN" dirty="0"/>
              <a:t>()</a:t>
            </a:r>
            <a:r>
              <a:rPr lang="zh-CN" altLang="en-US" dirty="0"/>
              <a:t>函数强行降低扫描的频率。但是由于多边形用渐变颜色填充，扫描频率过低可能会出现多边形间色差明显的问题出现，经过一系列的数据调整，我们最终将扫描间隔定为</a:t>
            </a:r>
            <a:r>
              <a:rPr lang="en-US" altLang="zh-CN" dirty="0"/>
              <a:t>30ms</a:t>
            </a:r>
            <a:r>
              <a:rPr lang="zh-CN" altLang="en-US" dirty="0"/>
              <a:t>。</a:t>
            </a:r>
          </a:p>
        </p:txBody>
      </p:sp>
      <p:pic>
        <p:nvPicPr>
          <p:cNvPr id="5" name="图片 4">
            <a:extLst>
              <a:ext uri="{FF2B5EF4-FFF2-40B4-BE49-F238E27FC236}">
                <a16:creationId xmlns:a16="http://schemas.microsoft.com/office/drawing/2014/main" id="{2D7454E1-0F07-415B-BE39-028E14ED5D53}"/>
              </a:ext>
            </a:extLst>
          </p:cNvPr>
          <p:cNvPicPr>
            <a:picLocks noChangeAspect="1"/>
          </p:cNvPicPr>
          <p:nvPr/>
        </p:nvPicPr>
        <p:blipFill>
          <a:blip r:embed="rId2"/>
          <a:stretch>
            <a:fillRect/>
          </a:stretch>
        </p:blipFill>
        <p:spPr>
          <a:xfrm>
            <a:off x="235484" y="5916256"/>
            <a:ext cx="11718950" cy="364590"/>
          </a:xfrm>
          <a:prstGeom prst="rect">
            <a:avLst/>
          </a:prstGeom>
        </p:spPr>
      </p:pic>
      <p:pic>
        <p:nvPicPr>
          <p:cNvPr id="6" name="图片 5">
            <a:extLst>
              <a:ext uri="{FF2B5EF4-FFF2-40B4-BE49-F238E27FC236}">
                <a16:creationId xmlns:a16="http://schemas.microsoft.com/office/drawing/2014/main" id="{54CF234D-F729-41CC-B390-7FADB6B7A9E7}"/>
              </a:ext>
            </a:extLst>
          </p:cNvPr>
          <p:cNvPicPr>
            <a:picLocks noChangeAspect="1"/>
          </p:cNvPicPr>
          <p:nvPr/>
        </p:nvPicPr>
        <p:blipFill>
          <a:blip r:embed="rId3"/>
          <a:stretch>
            <a:fillRect/>
          </a:stretch>
        </p:blipFill>
        <p:spPr>
          <a:xfrm>
            <a:off x="787909" y="4031843"/>
            <a:ext cx="5572125" cy="733425"/>
          </a:xfrm>
          <a:prstGeom prst="rect">
            <a:avLst/>
          </a:prstGeom>
        </p:spPr>
      </p:pic>
      <p:pic>
        <p:nvPicPr>
          <p:cNvPr id="7" name="图片 6">
            <a:extLst>
              <a:ext uri="{FF2B5EF4-FFF2-40B4-BE49-F238E27FC236}">
                <a16:creationId xmlns:a16="http://schemas.microsoft.com/office/drawing/2014/main" id="{CE5F0D85-C939-45BA-8108-A381748054BD}"/>
              </a:ext>
            </a:extLst>
          </p:cNvPr>
          <p:cNvPicPr>
            <a:picLocks noChangeAspect="1"/>
          </p:cNvPicPr>
          <p:nvPr/>
        </p:nvPicPr>
        <p:blipFill>
          <a:blip r:embed="rId4"/>
          <a:stretch>
            <a:fillRect/>
          </a:stretch>
        </p:blipFill>
        <p:spPr>
          <a:xfrm>
            <a:off x="6957924" y="3460342"/>
            <a:ext cx="4029075" cy="1876425"/>
          </a:xfrm>
          <a:prstGeom prst="rect">
            <a:avLst/>
          </a:prstGeom>
        </p:spPr>
      </p:pic>
    </p:spTree>
    <p:extLst>
      <p:ext uri="{BB962C8B-B14F-4D97-AF65-F5344CB8AC3E}">
        <p14:creationId xmlns:p14="http://schemas.microsoft.com/office/powerpoint/2010/main" val="214842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4CBBA-79CD-4A2F-AF65-803457417BCB}"/>
              </a:ext>
            </a:extLst>
          </p:cNvPr>
          <p:cNvSpPr>
            <a:spLocks noGrp="1"/>
          </p:cNvSpPr>
          <p:nvPr>
            <p:ph type="title"/>
          </p:nvPr>
        </p:nvSpPr>
        <p:spPr/>
        <p:txBody>
          <a:bodyPr/>
          <a:lstStyle/>
          <a:p>
            <a:r>
              <a:rPr lang="zh-CN" altLang="en-US" dirty="0"/>
              <a:t>优点</a:t>
            </a:r>
            <a:r>
              <a:rPr lang="en-US" altLang="zh-CN" dirty="0"/>
              <a:t>&amp;</a:t>
            </a:r>
            <a:r>
              <a:rPr lang="zh-CN" altLang="en-US" dirty="0"/>
              <a:t>不足</a:t>
            </a:r>
          </a:p>
        </p:txBody>
      </p:sp>
      <p:sp>
        <p:nvSpPr>
          <p:cNvPr id="3" name="内容占位符 2">
            <a:extLst>
              <a:ext uri="{FF2B5EF4-FFF2-40B4-BE49-F238E27FC236}">
                <a16:creationId xmlns:a16="http://schemas.microsoft.com/office/drawing/2014/main" id="{59418323-0789-4119-AAAF-DC6F53170255}"/>
              </a:ext>
            </a:extLst>
          </p:cNvPr>
          <p:cNvSpPr>
            <a:spLocks noGrp="1"/>
          </p:cNvSpPr>
          <p:nvPr>
            <p:ph idx="1"/>
          </p:nvPr>
        </p:nvSpPr>
        <p:spPr/>
        <p:txBody>
          <a:bodyPr/>
          <a:lstStyle/>
          <a:p>
            <a:r>
              <a:rPr lang="zh-CN" altLang="en-US" dirty="0"/>
              <a:t>优点：</a:t>
            </a:r>
            <a:endParaRPr lang="en-US" altLang="zh-CN" dirty="0"/>
          </a:p>
          <a:p>
            <a:r>
              <a:rPr lang="zh-CN" altLang="en-US" dirty="0"/>
              <a:t>放弃</a:t>
            </a:r>
            <a:r>
              <a:rPr lang="en-US" altLang="zh-CN" dirty="0"/>
              <a:t>Bootstrap</a:t>
            </a:r>
            <a:r>
              <a:rPr lang="zh-CN" altLang="en-US" dirty="0"/>
              <a:t>而采用</a:t>
            </a:r>
            <a:r>
              <a:rPr lang="en-US" altLang="zh-CN" dirty="0"/>
              <a:t>CSS</a:t>
            </a:r>
            <a:r>
              <a:rPr lang="zh-CN" altLang="en-US" dirty="0"/>
              <a:t>纯手工实现，极大地提升了小组同学对于</a:t>
            </a:r>
            <a:r>
              <a:rPr lang="en-US" altLang="zh-CN" dirty="0"/>
              <a:t>CSS</a:t>
            </a:r>
            <a:r>
              <a:rPr lang="zh-CN" altLang="en-US" dirty="0"/>
              <a:t>布局方式的理解；</a:t>
            </a:r>
            <a:endParaRPr lang="en-US" altLang="zh-CN" dirty="0"/>
          </a:p>
          <a:p>
            <a:r>
              <a:rPr lang="zh-CN" altLang="en-US" dirty="0"/>
              <a:t>设计新颖，应用性强，在只实现前端的前提下实现了产品主体的全部功能；</a:t>
            </a:r>
            <a:endParaRPr lang="en-US" altLang="zh-CN" dirty="0"/>
          </a:p>
          <a:p>
            <a:r>
              <a:rPr lang="zh-CN" altLang="en-US" dirty="0"/>
              <a:t>图片使用少，背景全部采用</a:t>
            </a:r>
            <a:r>
              <a:rPr lang="en-US" altLang="zh-CN" dirty="0"/>
              <a:t>CSS</a:t>
            </a:r>
            <a:r>
              <a:rPr lang="zh-CN" altLang="en-US" dirty="0"/>
              <a:t>技术实现，加快实际情况下的网页加载速度的同时产生了极简主义的美感。</a:t>
            </a:r>
            <a:endParaRPr lang="en-US" altLang="zh-CN" dirty="0"/>
          </a:p>
          <a:p>
            <a:r>
              <a:rPr lang="zh-CN" altLang="en-US" dirty="0"/>
              <a:t>缺点：</a:t>
            </a:r>
            <a:endParaRPr lang="en-US" altLang="zh-CN" dirty="0"/>
          </a:p>
          <a:p>
            <a:r>
              <a:rPr lang="zh-CN" altLang="en-US" dirty="0"/>
              <a:t>在鼠标移动速度很慢时仍旧会有轻微的锯齿出现。</a:t>
            </a:r>
            <a:endParaRPr lang="en-US" altLang="zh-CN" dirty="0"/>
          </a:p>
        </p:txBody>
      </p:sp>
    </p:spTree>
    <p:extLst>
      <p:ext uri="{BB962C8B-B14F-4D97-AF65-F5344CB8AC3E}">
        <p14:creationId xmlns:p14="http://schemas.microsoft.com/office/powerpoint/2010/main" val="319115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15001-8CC7-4BAE-9255-56271446CCE5}"/>
              </a:ext>
            </a:extLst>
          </p:cNvPr>
          <p:cNvSpPr>
            <a:spLocks noGrp="1"/>
          </p:cNvSpPr>
          <p:nvPr>
            <p:ph type="title"/>
          </p:nvPr>
        </p:nvSpPr>
        <p:spPr/>
        <p:txBody>
          <a:bodyPr/>
          <a:lstStyle/>
          <a:p>
            <a:r>
              <a:rPr lang="zh-CN" altLang="en-US" dirty="0"/>
              <a:t>最后，谢谢大家！</a:t>
            </a:r>
          </a:p>
        </p:txBody>
      </p:sp>
      <p:sp>
        <p:nvSpPr>
          <p:cNvPr id="3" name="内容占位符 2">
            <a:extLst>
              <a:ext uri="{FF2B5EF4-FFF2-40B4-BE49-F238E27FC236}">
                <a16:creationId xmlns:a16="http://schemas.microsoft.com/office/drawing/2014/main" id="{EF08E2A6-9485-4473-935E-90255384ED3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0578821-94B9-4DD2-8CA2-B3E617178855}"/>
              </a:ext>
            </a:extLst>
          </p:cNvPr>
          <p:cNvPicPr>
            <a:picLocks noChangeAspect="1"/>
          </p:cNvPicPr>
          <p:nvPr/>
        </p:nvPicPr>
        <p:blipFill>
          <a:blip r:embed="rId2"/>
          <a:stretch>
            <a:fillRect/>
          </a:stretch>
        </p:blipFill>
        <p:spPr>
          <a:xfrm>
            <a:off x="3842692" y="2011680"/>
            <a:ext cx="4504533" cy="4619232"/>
          </a:xfrm>
          <a:prstGeom prst="rect">
            <a:avLst/>
          </a:prstGeom>
        </p:spPr>
      </p:pic>
    </p:spTree>
    <p:extLst>
      <p:ext uri="{BB962C8B-B14F-4D97-AF65-F5344CB8AC3E}">
        <p14:creationId xmlns:p14="http://schemas.microsoft.com/office/powerpoint/2010/main" val="107096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74D6F-BDCB-4EF5-B3D6-C631B3BE46EC}"/>
              </a:ext>
            </a:extLst>
          </p:cNvPr>
          <p:cNvSpPr>
            <a:spLocks noGrp="1"/>
          </p:cNvSpPr>
          <p:nvPr>
            <p:ph type="title"/>
          </p:nvPr>
        </p:nvSpPr>
        <p:spPr/>
        <p:txBody>
          <a:bodyPr/>
          <a:lstStyle/>
          <a:p>
            <a:r>
              <a:rPr lang="zh-CN" altLang="en-US" dirty="0"/>
              <a:t>成果展示</a:t>
            </a:r>
            <a:r>
              <a:rPr lang="en-US" altLang="zh-CN" dirty="0"/>
              <a:t>&amp;</a:t>
            </a:r>
            <a:r>
              <a:rPr lang="zh-CN" altLang="en-US" dirty="0"/>
              <a:t>引子</a:t>
            </a:r>
          </a:p>
        </p:txBody>
      </p:sp>
      <p:sp>
        <p:nvSpPr>
          <p:cNvPr id="3" name="内容占位符 2">
            <a:extLst>
              <a:ext uri="{FF2B5EF4-FFF2-40B4-BE49-F238E27FC236}">
                <a16:creationId xmlns:a16="http://schemas.microsoft.com/office/drawing/2014/main" id="{20C9C27B-0AD8-4C3C-9D79-FBF1801DD70F}"/>
              </a:ext>
            </a:extLst>
          </p:cNvPr>
          <p:cNvSpPr>
            <a:spLocks noGrp="1"/>
          </p:cNvSpPr>
          <p:nvPr>
            <p:ph idx="1"/>
          </p:nvPr>
        </p:nvSpPr>
        <p:spPr>
          <a:xfrm>
            <a:off x="1202919" y="2011679"/>
            <a:ext cx="9784080" cy="4689043"/>
          </a:xfrm>
        </p:spPr>
        <p:txBody>
          <a:bodyPr>
            <a:normAutofit lnSpcReduction="10000"/>
          </a:bodyPr>
          <a:lstStyle/>
          <a:p>
            <a:r>
              <a:rPr lang="zh-CN" altLang="en-US" dirty="0"/>
              <a:t>为什么用英文？</a:t>
            </a:r>
            <a:endParaRPr lang="en-US" altLang="zh-CN" dirty="0"/>
          </a:p>
          <a:p>
            <a:r>
              <a:rPr lang="zh-CN" altLang="en-US" dirty="0"/>
              <a:t>因为标题是</a:t>
            </a:r>
            <a:r>
              <a:rPr lang="en-US" altLang="zh-CN" dirty="0"/>
              <a:t>Symmetry</a:t>
            </a:r>
            <a:r>
              <a:rPr lang="zh-CN" altLang="en-US" dirty="0"/>
              <a:t>（对称），用中文“对称”作为标题显得太土，标题用英文、内容用中文又显得不协调，就全部换成英文了（还有是因为要在打代码的时候切换输入法太累了）。</a:t>
            </a:r>
            <a:endParaRPr lang="en-US" altLang="zh-CN" dirty="0"/>
          </a:p>
          <a:p>
            <a:r>
              <a:rPr lang="zh-CN" altLang="en-US" dirty="0"/>
              <a:t>为什么只做了三个页面？</a:t>
            </a:r>
            <a:endParaRPr lang="en-US" altLang="zh-CN" dirty="0"/>
          </a:p>
          <a:p>
            <a:r>
              <a:rPr lang="zh-CN" altLang="en-US" dirty="0"/>
              <a:t>我们认为，做好一个页面的</a:t>
            </a:r>
            <a:r>
              <a:rPr lang="en-US" altLang="zh-CN" dirty="0"/>
              <a:t>HTML</a:t>
            </a:r>
            <a:r>
              <a:rPr lang="zh-CN" altLang="en-US" dirty="0"/>
              <a:t>、</a:t>
            </a:r>
            <a:r>
              <a:rPr lang="en-US" altLang="zh-CN" dirty="0"/>
              <a:t>CSS</a:t>
            </a:r>
            <a:r>
              <a:rPr lang="zh-CN" altLang="en-US" dirty="0"/>
              <a:t>布局和做好</a:t>
            </a:r>
            <a:r>
              <a:rPr lang="en-US" altLang="zh-CN" dirty="0"/>
              <a:t>6 ~ 8</a:t>
            </a:r>
            <a:r>
              <a:rPr lang="zh-CN" altLang="en-US" dirty="0"/>
              <a:t>个同内容页面的布局技术含量相差不大，而且我们开发的是创意绘图网站，需要的页面不是很多，开发难度主要集中在绘图的实现上，因此我们决定将研发中心转移到绘图算法的研究与优化上。</a:t>
            </a:r>
            <a:endParaRPr lang="en-US" altLang="zh-CN" dirty="0"/>
          </a:p>
          <a:p>
            <a:r>
              <a:rPr lang="zh-CN" altLang="en-US" dirty="0"/>
              <a:t>在技术层面，这三张网页实际上覆盖了很多不同种类的网页：首页</a:t>
            </a:r>
            <a:r>
              <a:rPr lang="en-US" altLang="zh-CN" dirty="0"/>
              <a:t>index.html</a:t>
            </a:r>
            <a:r>
              <a:rPr lang="zh-CN" altLang="en-US" dirty="0"/>
              <a:t>和绘图页面</a:t>
            </a:r>
            <a:r>
              <a:rPr lang="en-US" altLang="zh-CN" dirty="0"/>
              <a:t>main.html</a:t>
            </a:r>
            <a:r>
              <a:rPr lang="zh-CN" altLang="en-US" dirty="0"/>
              <a:t>采用了较复杂的</a:t>
            </a:r>
            <a:r>
              <a:rPr lang="en-US" altLang="zh-CN" dirty="0"/>
              <a:t>CSS</a:t>
            </a:r>
            <a:r>
              <a:rPr lang="zh-CN" altLang="en-US" dirty="0"/>
              <a:t>布局，帮助</a:t>
            </a:r>
            <a:r>
              <a:rPr lang="en-US" altLang="zh-CN" dirty="0"/>
              <a:t>help.html</a:t>
            </a:r>
            <a:r>
              <a:rPr lang="zh-CN" altLang="en-US" dirty="0"/>
              <a:t>对应了纯文本页面的排版，绘图页面</a:t>
            </a:r>
            <a:r>
              <a:rPr lang="en-US" altLang="zh-CN" dirty="0"/>
              <a:t>main.html</a:t>
            </a:r>
            <a:r>
              <a:rPr lang="zh-CN" altLang="en-US" dirty="0"/>
              <a:t>同时采用了较复杂的</a:t>
            </a:r>
            <a:r>
              <a:rPr lang="en-US" altLang="zh-CN" dirty="0"/>
              <a:t>JavaScript</a:t>
            </a:r>
            <a:r>
              <a:rPr lang="zh-CN" altLang="en-US" dirty="0"/>
              <a:t>代码来实现小程序的功能，前端设计的知识点设计相对比较全面，</a:t>
            </a:r>
            <a:r>
              <a:rPr lang="en-US" altLang="zh-CN" dirty="0"/>
              <a:t>JavaScript</a:t>
            </a:r>
            <a:r>
              <a:rPr lang="zh-CN" altLang="en-US" dirty="0"/>
              <a:t>部分则是整个项目的亮点。</a:t>
            </a:r>
            <a:endParaRPr lang="en-US" altLang="zh-CN" dirty="0"/>
          </a:p>
        </p:txBody>
      </p:sp>
    </p:spTree>
    <p:extLst>
      <p:ext uri="{BB962C8B-B14F-4D97-AF65-F5344CB8AC3E}">
        <p14:creationId xmlns:p14="http://schemas.microsoft.com/office/powerpoint/2010/main" val="33494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9C5C6-403B-4AB1-8C43-E75F5C032601}"/>
              </a:ext>
            </a:extLst>
          </p:cNvPr>
          <p:cNvSpPr>
            <a:spLocks noGrp="1"/>
          </p:cNvSpPr>
          <p:nvPr>
            <p:ph type="title"/>
          </p:nvPr>
        </p:nvSpPr>
        <p:spPr/>
        <p:txBody>
          <a:bodyPr/>
          <a:lstStyle/>
          <a:p>
            <a:r>
              <a:rPr lang="zh-CN" altLang="en-US" dirty="0"/>
              <a:t>立项过程</a:t>
            </a:r>
            <a:r>
              <a:rPr lang="en-US" altLang="zh-CN" dirty="0"/>
              <a:t>&amp;</a:t>
            </a:r>
            <a:r>
              <a:rPr lang="zh-CN" altLang="en-US" dirty="0"/>
              <a:t>需求分析</a:t>
            </a:r>
          </a:p>
        </p:txBody>
      </p:sp>
      <p:sp>
        <p:nvSpPr>
          <p:cNvPr id="3" name="内容占位符 2">
            <a:extLst>
              <a:ext uri="{FF2B5EF4-FFF2-40B4-BE49-F238E27FC236}">
                <a16:creationId xmlns:a16="http://schemas.microsoft.com/office/drawing/2014/main" id="{F4AA7B1D-1A15-448F-B173-56A3A5AE2586}"/>
              </a:ext>
            </a:extLst>
          </p:cNvPr>
          <p:cNvSpPr>
            <a:spLocks noGrp="1"/>
          </p:cNvSpPr>
          <p:nvPr>
            <p:ph idx="1"/>
          </p:nvPr>
        </p:nvSpPr>
        <p:spPr/>
        <p:txBody>
          <a:bodyPr/>
          <a:lstStyle/>
          <a:p>
            <a:r>
              <a:rPr lang="zh-CN" altLang="en-US" dirty="0"/>
              <a:t>受到</a:t>
            </a:r>
            <a:r>
              <a:rPr lang="en-US" altLang="zh-CN" dirty="0"/>
              <a:t>Wallpaper Engine</a:t>
            </a:r>
            <a:r>
              <a:rPr lang="zh-CN" altLang="en-US" dirty="0"/>
              <a:t>中的一款动态壁纸的启发，我们小组决定设计一个可以通过尽可能简单的鼠标拖拽来创作具有艺术美感的图片的网站。</a:t>
            </a:r>
            <a:endParaRPr lang="en-US" altLang="zh-CN" dirty="0"/>
          </a:p>
          <a:p>
            <a:r>
              <a:rPr lang="zh-CN" altLang="en-US" dirty="0"/>
              <a:t>为了让用户对这个绘图网站产生兴趣，对网站的排版设计是必不可少的，同时实现什么功能的绘图网站、绘图部分的算法如何实现也需要仔细分析。</a:t>
            </a:r>
            <a:endParaRPr lang="en-US" altLang="zh-CN" dirty="0"/>
          </a:p>
          <a:p>
            <a:r>
              <a:rPr lang="zh-CN" altLang="en-US" dirty="0"/>
              <a:t>考虑到对称是美学中的一个基本元素，对称的图案搭配上矢量风格就可以带来很强的视觉冲击，小组决定设计以对称为主要特色的绘图方式，同时网站名“</a:t>
            </a:r>
            <a:r>
              <a:rPr lang="en-US" altLang="zh-CN" dirty="0"/>
              <a:t>Symmetry</a:t>
            </a:r>
            <a:r>
              <a:rPr lang="zh-CN" altLang="en-US" dirty="0"/>
              <a:t>”也由此而生。</a:t>
            </a:r>
            <a:endParaRPr lang="en-US" altLang="zh-CN" dirty="0"/>
          </a:p>
        </p:txBody>
      </p:sp>
    </p:spTree>
    <p:extLst>
      <p:ext uri="{BB962C8B-B14F-4D97-AF65-F5344CB8AC3E}">
        <p14:creationId xmlns:p14="http://schemas.microsoft.com/office/powerpoint/2010/main" val="32153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DF6C8-3047-47A7-95F8-4C9C82337452}"/>
              </a:ext>
            </a:extLst>
          </p:cNvPr>
          <p:cNvSpPr>
            <a:spLocks noGrp="1"/>
          </p:cNvSpPr>
          <p:nvPr>
            <p:ph type="title"/>
          </p:nvPr>
        </p:nvSpPr>
        <p:spPr/>
        <p:txBody>
          <a:bodyPr/>
          <a:lstStyle/>
          <a:p>
            <a:r>
              <a:rPr lang="zh-CN" altLang="en-US" dirty="0"/>
              <a:t>设计与实现</a:t>
            </a:r>
          </a:p>
        </p:txBody>
      </p:sp>
      <p:sp>
        <p:nvSpPr>
          <p:cNvPr id="3" name="内容占位符 2">
            <a:extLst>
              <a:ext uri="{FF2B5EF4-FFF2-40B4-BE49-F238E27FC236}">
                <a16:creationId xmlns:a16="http://schemas.microsoft.com/office/drawing/2014/main" id="{2F1A1C30-D496-4B98-A9EA-E9A47F30978F}"/>
              </a:ext>
            </a:extLst>
          </p:cNvPr>
          <p:cNvSpPr>
            <a:spLocks noGrp="1"/>
          </p:cNvSpPr>
          <p:nvPr>
            <p:ph idx="1"/>
          </p:nvPr>
        </p:nvSpPr>
        <p:spPr/>
        <p:txBody>
          <a:bodyPr/>
          <a:lstStyle/>
          <a:p>
            <a:r>
              <a:rPr lang="zh-CN" altLang="en-US" dirty="0"/>
              <a:t>小组考虑到前端开发的基本过程，将任务进行如下分配：</a:t>
            </a:r>
            <a:endParaRPr lang="en-US" altLang="zh-CN" dirty="0"/>
          </a:p>
          <a:p>
            <a:r>
              <a:rPr lang="zh-CN" altLang="en-US" dirty="0"/>
              <a:t>闫之明：</a:t>
            </a:r>
            <a:r>
              <a:rPr lang="en-US" altLang="zh-CN" dirty="0" err="1"/>
              <a:t>Javascript</a:t>
            </a:r>
            <a:r>
              <a:rPr lang="zh-CN" altLang="en-US" dirty="0"/>
              <a:t>逻辑部分实现</a:t>
            </a:r>
            <a:endParaRPr lang="en-US" altLang="zh-CN" dirty="0"/>
          </a:p>
          <a:p>
            <a:r>
              <a:rPr lang="zh-CN" altLang="en-US" dirty="0"/>
              <a:t>张晓明：</a:t>
            </a:r>
            <a:r>
              <a:rPr lang="en-US" altLang="zh-CN" dirty="0"/>
              <a:t>HTML+CSS</a:t>
            </a:r>
            <a:r>
              <a:rPr lang="zh-CN" altLang="en-US" dirty="0"/>
              <a:t>外观部分实现</a:t>
            </a:r>
            <a:endParaRPr lang="en-US" altLang="zh-CN" dirty="0"/>
          </a:p>
          <a:p>
            <a:r>
              <a:rPr lang="zh-CN" altLang="en-US" dirty="0"/>
              <a:t>廖洋：控制开发过程的时间及任务分配</a:t>
            </a:r>
            <a:endParaRPr lang="en-US" altLang="zh-CN" dirty="0"/>
          </a:p>
          <a:p>
            <a:r>
              <a:rPr lang="zh-CN" altLang="en-US" dirty="0"/>
              <a:t>朱桐：网页测试及提出改进建议</a:t>
            </a:r>
          </a:p>
        </p:txBody>
      </p:sp>
    </p:spTree>
    <p:extLst>
      <p:ext uri="{BB962C8B-B14F-4D97-AF65-F5344CB8AC3E}">
        <p14:creationId xmlns:p14="http://schemas.microsoft.com/office/powerpoint/2010/main" val="85904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A533-B155-41A3-A1EA-25ED7C03E4AF}"/>
              </a:ext>
            </a:extLst>
          </p:cNvPr>
          <p:cNvSpPr>
            <a:spLocks noGrp="1"/>
          </p:cNvSpPr>
          <p:nvPr>
            <p:ph type="title"/>
          </p:nvPr>
        </p:nvSpPr>
        <p:spPr/>
        <p:txBody>
          <a:bodyPr/>
          <a:lstStyle/>
          <a:p>
            <a:r>
              <a:rPr lang="zh-CN" altLang="en-US" dirty="0"/>
              <a:t>外观部分技术概览</a:t>
            </a:r>
          </a:p>
        </p:txBody>
      </p:sp>
      <p:sp>
        <p:nvSpPr>
          <p:cNvPr id="3" name="内容占位符 2">
            <a:extLst>
              <a:ext uri="{FF2B5EF4-FFF2-40B4-BE49-F238E27FC236}">
                <a16:creationId xmlns:a16="http://schemas.microsoft.com/office/drawing/2014/main" id="{4738F3E0-3472-4728-B9D6-B93852A614F3}"/>
              </a:ext>
            </a:extLst>
          </p:cNvPr>
          <p:cNvSpPr>
            <a:spLocks noGrp="1"/>
          </p:cNvSpPr>
          <p:nvPr>
            <p:ph idx="1"/>
          </p:nvPr>
        </p:nvSpPr>
        <p:spPr/>
        <p:txBody>
          <a:bodyPr/>
          <a:lstStyle/>
          <a:p>
            <a:r>
              <a:rPr lang="zh-CN" altLang="en-US" dirty="0"/>
              <a:t>考虑到本网站依赖于鼠标拖拽，不适合在移动端上浏览，因此小组没有选择</a:t>
            </a:r>
            <a:r>
              <a:rPr lang="en-US" altLang="zh-CN" dirty="0"/>
              <a:t>Bootstrap</a:t>
            </a:r>
            <a:r>
              <a:rPr lang="zh-CN" altLang="en-US" dirty="0"/>
              <a:t>等用于适应移动端的框架，而是选择纯</a:t>
            </a:r>
            <a:r>
              <a:rPr lang="en-US" altLang="zh-CN" dirty="0"/>
              <a:t>CSS</a:t>
            </a:r>
            <a:r>
              <a:rPr lang="zh-CN" altLang="en-US" dirty="0"/>
              <a:t>实现。</a:t>
            </a:r>
            <a:endParaRPr lang="en-US" altLang="zh-CN" dirty="0"/>
          </a:p>
          <a:p>
            <a:r>
              <a:rPr lang="zh-CN" altLang="en-US" dirty="0"/>
              <a:t>具体开发中没有采用传统的标准、怪异盒模型，而是使用</a:t>
            </a:r>
            <a:r>
              <a:rPr lang="en-US" altLang="zh-CN" dirty="0"/>
              <a:t>CSS3</a:t>
            </a:r>
            <a:r>
              <a:rPr lang="zh-CN" altLang="en-US" dirty="0"/>
              <a:t>新增的流动盒模型</a:t>
            </a:r>
            <a:r>
              <a:rPr lang="en-US" altLang="zh-CN" dirty="0" err="1"/>
              <a:t>display:flex</a:t>
            </a:r>
            <a:r>
              <a:rPr lang="zh-CN" altLang="en-US" dirty="0"/>
              <a:t>与</a:t>
            </a:r>
            <a:r>
              <a:rPr lang="en-US" altLang="zh-CN" dirty="0" err="1"/>
              <a:t>position:absolute</a:t>
            </a:r>
            <a:r>
              <a:rPr lang="en-US" altLang="zh-CN" dirty="0"/>
              <a:t>/relative</a:t>
            </a:r>
            <a:r>
              <a:rPr lang="zh-CN" altLang="en-US" dirty="0"/>
              <a:t>属性相结合的实现，在处理多块级元素的位置分配与脱离文档流的元素的处理上十分方便。（以上图片为未添加前缀的效果）</a:t>
            </a:r>
          </a:p>
        </p:txBody>
      </p:sp>
      <p:pic>
        <p:nvPicPr>
          <p:cNvPr id="4" name="图片 3">
            <a:extLst>
              <a:ext uri="{FF2B5EF4-FFF2-40B4-BE49-F238E27FC236}">
                <a16:creationId xmlns:a16="http://schemas.microsoft.com/office/drawing/2014/main" id="{AA4179C1-19DE-4DD9-AD9A-6DB55C2C55DE}"/>
              </a:ext>
            </a:extLst>
          </p:cNvPr>
          <p:cNvPicPr>
            <a:picLocks noChangeAspect="1"/>
          </p:cNvPicPr>
          <p:nvPr/>
        </p:nvPicPr>
        <p:blipFill>
          <a:blip r:embed="rId2"/>
          <a:stretch>
            <a:fillRect/>
          </a:stretch>
        </p:blipFill>
        <p:spPr>
          <a:xfrm>
            <a:off x="1202919" y="4114800"/>
            <a:ext cx="3009900" cy="2009775"/>
          </a:xfrm>
          <a:prstGeom prst="rect">
            <a:avLst/>
          </a:prstGeom>
        </p:spPr>
      </p:pic>
      <p:pic>
        <p:nvPicPr>
          <p:cNvPr id="5" name="图片 4">
            <a:extLst>
              <a:ext uri="{FF2B5EF4-FFF2-40B4-BE49-F238E27FC236}">
                <a16:creationId xmlns:a16="http://schemas.microsoft.com/office/drawing/2014/main" id="{FC51E0B4-5C6E-48FF-98E3-320B1F04E7FA}"/>
              </a:ext>
            </a:extLst>
          </p:cNvPr>
          <p:cNvPicPr>
            <a:picLocks noChangeAspect="1"/>
          </p:cNvPicPr>
          <p:nvPr/>
        </p:nvPicPr>
        <p:blipFill>
          <a:blip r:embed="rId3"/>
          <a:stretch>
            <a:fillRect/>
          </a:stretch>
        </p:blipFill>
        <p:spPr>
          <a:xfrm>
            <a:off x="4489996" y="3923118"/>
            <a:ext cx="3209925" cy="2771775"/>
          </a:xfrm>
          <a:prstGeom prst="rect">
            <a:avLst/>
          </a:prstGeom>
        </p:spPr>
      </p:pic>
      <p:pic>
        <p:nvPicPr>
          <p:cNvPr id="6" name="图片 5">
            <a:extLst>
              <a:ext uri="{FF2B5EF4-FFF2-40B4-BE49-F238E27FC236}">
                <a16:creationId xmlns:a16="http://schemas.microsoft.com/office/drawing/2014/main" id="{92F111FA-E1DC-4E8E-8F03-84FD4AFCCA05}"/>
              </a:ext>
            </a:extLst>
          </p:cNvPr>
          <p:cNvPicPr>
            <a:picLocks noChangeAspect="1"/>
          </p:cNvPicPr>
          <p:nvPr/>
        </p:nvPicPr>
        <p:blipFill>
          <a:blip r:embed="rId4"/>
          <a:stretch>
            <a:fillRect/>
          </a:stretch>
        </p:blipFill>
        <p:spPr>
          <a:xfrm>
            <a:off x="8254276" y="4386262"/>
            <a:ext cx="3009900" cy="1466850"/>
          </a:xfrm>
          <a:prstGeom prst="rect">
            <a:avLst/>
          </a:prstGeom>
        </p:spPr>
      </p:pic>
    </p:spTree>
    <p:extLst>
      <p:ext uri="{BB962C8B-B14F-4D97-AF65-F5344CB8AC3E}">
        <p14:creationId xmlns:p14="http://schemas.microsoft.com/office/powerpoint/2010/main" val="184385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04AC1-638E-458B-8C5F-1300E6959457}"/>
              </a:ext>
            </a:extLst>
          </p:cNvPr>
          <p:cNvSpPr>
            <a:spLocks noGrp="1"/>
          </p:cNvSpPr>
          <p:nvPr>
            <p:ph type="title"/>
          </p:nvPr>
        </p:nvSpPr>
        <p:spPr/>
        <p:txBody>
          <a:bodyPr/>
          <a:lstStyle/>
          <a:p>
            <a:r>
              <a:rPr lang="zh-CN" altLang="en-US" dirty="0"/>
              <a:t>外观部分技术概览</a:t>
            </a:r>
          </a:p>
        </p:txBody>
      </p:sp>
      <p:sp>
        <p:nvSpPr>
          <p:cNvPr id="3" name="内容占位符 2">
            <a:extLst>
              <a:ext uri="{FF2B5EF4-FFF2-40B4-BE49-F238E27FC236}">
                <a16:creationId xmlns:a16="http://schemas.microsoft.com/office/drawing/2014/main" id="{3467E7A2-FE23-44AE-AB2C-B6163893B5E2}"/>
              </a:ext>
            </a:extLst>
          </p:cNvPr>
          <p:cNvSpPr>
            <a:spLocks noGrp="1"/>
          </p:cNvSpPr>
          <p:nvPr>
            <p:ph idx="1"/>
          </p:nvPr>
        </p:nvSpPr>
        <p:spPr/>
        <p:txBody>
          <a:bodyPr/>
          <a:lstStyle/>
          <a:p>
            <a:r>
              <a:rPr lang="zh-CN" altLang="en-US" dirty="0"/>
              <a:t>考虑到不同浏览器对</a:t>
            </a:r>
            <a:r>
              <a:rPr lang="en-US" altLang="zh-CN" dirty="0"/>
              <a:t>CSS</a:t>
            </a:r>
            <a:r>
              <a:rPr lang="zh-CN" altLang="en-US" dirty="0"/>
              <a:t>的支持情况不同，小组采用了</a:t>
            </a:r>
            <a:r>
              <a:rPr lang="en-US" altLang="zh-CN" dirty="0"/>
              <a:t>Sublime Text3</a:t>
            </a:r>
            <a:r>
              <a:rPr lang="zh-CN" altLang="en-US" dirty="0"/>
              <a:t>的</a:t>
            </a:r>
            <a:r>
              <a:rPr lang="en-US" altLang="zh-CN" dirty="0" err="1"/>
              <a:t>Autoprefix</a:t>
            </a:r>
            <a:r>
              <a:rPr lang="en-US" altLang="zh-CN" dirty="0"/>
              <a:t> CSS</a:t>
            </a:r>
            <a:r>
              <a:rPr lang="zh-CN" altLang="en-US" dirty="0"/>
              <a:t>插件自动添加前缀，大大节省了工作量。</a:t>
            </a:r>
          </a:p>
        </p:txBody>
      </p:sp>
      <p:pic>
        <p:nvPicPr>
          <p:cNvPr id="4" name="图片 3">
            <a:extLst>
              <a:ext uri="{FF2B5EF4-FFF2-40B4-BE49-F238E27FC236}">
                <a16:creationId xmlns:a16="http://schemas.microsoft.com/office/drawing/2014/main" id="{1C2910BE-E1EE-439F-B306-E0B26EC2AEE0}"/>
              </a:ext>
            </a:extLst>
          </p:cNvPr>
          <p:cNvPicPr>
            <a:picLocks noChangeAspect="1"/>
          </p:cNvPicPr>
          <p:nvPr/>
        </p:nvPicPr>
        <p:blipFill>
          <a:blip r:embed="rId2"/>
          <a:stretch>
            <a:fillRect/>
          </a:stretch>
        </p:blipFill>
        <p:spPr>
          <a:xfrm>
            <a:off x="1567853" y="3000070"/>
            <a:ext cx="3248025" cy="3067050"/>
          </a:xfrm>
          <a:prstGeom prst="rect">
            <a:avLst/>
          </a:prstGeom>
        </p:spPr>
      </p:pic>
      <p:pic>
        <p:nvPicPr>
          <p:cNvPr id="5" name="图片 4">
            <a:extLst>
              <a:ext uri="{FF2B5EF4-FFF2-40B4-BE49-F238E27FC236}">
                <a16:creationId xmlns:a16="http://schemas.microsoft.com/office/drawing/2014/main" id="{00E3B0CB-951C-4072-9153-956F0DBDB01D}"/>
              </a:ext>
            </a:extLst>
          </p:cNvPr>
          <p:cNvPicPr>
            <a:picLocks noChangeAspect="1"/>
          </p:cNvPicPr>
          <p:nvPr/>
        </p:nvPicPr>
        <p:blipFill>
          <a:blip r:embed="rId3"/>
          <a:stretch>
            <a:fillRect/>
          </a:stretch>
        </p:blipFill>
        <p:spPr>
          <a:xfrm>
            <a:off x="7042062" y="2787091"/>
            <a:ext cx="3360974" cy="3875493"/>
          </a:xfrm>
          <a:prstGeom prst="rect">
            <a:avLst/>
          </a:prstGeom>
        </p:spPr>
      </p:pic>
    </p:spTree>
    <p:extLst>
      <p:ext uri="{BB962C8B-B14F-4D97-AF65-F5344CB8AC3E}">
        <p14:creationId xmlns:p14="http://schemas.microsoft.com/office/powerpoint/2010/main" val="187801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A50BB-8AA1-4324-9FF8-2A8B4AAD4153}"/>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C06A8CCB-E5ED-4E58-925C-EFC09806B8CF}"/>
              </a:ext>
            </a:extLst>
          </p:cNvPr>
          <p:cNvSpPr>
            <a:spLocks noGrp="1"/>
          </p:cNvSpPr>
          <p:nvPr>
            <p:ph idx="1"/>
          </p:nvPr>
        </p:nvSpPr>
        <p:spPr/>
        <p:txBody>
          <a:bodyPr/>
          <a:lstStyle/>
          <a:p>
            <a:r>
              <a:rPr lang="zh-CN" altLang="en-US" dirty="0"/>
              <a:t>本项目的重点、难点就是画图逻辑部分的实现。</a:t>
            </a:r>
            <a:endParaRPr lang="en-US" altLang="zh-CN" dirty="0"/>
          </a:p>
          <a:p>
            <a:r>
              <a:rPr lang="zh-CN" altLang="en-US" dirty="0"/>
              <a:t>由于画图依赖于鼠标拖拽，我们需要在网页中捕捉鼠标移动的路径并根据路径画图。考虑到画图需要的实时性以及存储路径带来的一系列问题，由鼠标位置实时画图显然是最好的选择。</a:t>
            </a:r>
            <a:endParaRPr lang="en-US" altLang="zh-CN" dirty="0"/>
          </a:p>
          <a:p>
            <a:endParaRPr lang="zh-CN" altLang="en-US" dirty="0"/>
          </a:p>
        </p:txBody>
      </p:sp>
      <p:pic>
        <p:nvPicPr>
          <p:cNvPr id="4" name="图片 3">
            <a:extLst>
              <a:ext uri="{FF2B5EF4-FFF2-40B4-BE49-F238E27FC236}">
                <a16:creationId xmlns:a16="http://schemas.microsoft.com/office/drawing/2014/main" id="{C1CD3EC0-8717-486C-A017-033F6FD9A32D}"/>
              </a:ext>
            </a:extLst>
          </p:cNvPr>
          <p:cNvPicPr>
            <a:picLocks noChangeAspect="1"/>
          </p:cNvPicPr>
          <p:nvPr/>
        </p:nvPicPr>
        <p:blipFill>
          <a:blip r:embed="rId2"/>
          <a:stretch>
            <a:fillRect/>
          </a:stretch>
        </p:blipFill>
        <p:spPr>
          <a:xfrm>
            <a:off x="2687352" y="3552816"/>
            <a:ext cx="6815214" cy="3137886"/>
          </a:xfrm>
          <a:prstGeom prst="rect">
            <a:avLst/>
          </a:prstGeom>
        </p:spPr>
      </p:pic>
    </p:spTree>
    <p:extLst>
      <p:ext uri="{BB962C8B-B14F-4D97-AF65-F5344CB8AC3E}">
        <p14:creationId xmlns:p14="http://schemas.microsoft.com/office/powerpoint/2010/main" val="288408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ACDE2-685E-4D27-BBE1-2844724EA737}"/>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13DB6ACC-FAC2-4EB4-BB91-4E3D56192A7D}"/>
              </a:ext>
            </a:extLst>
          </p:cNvPr>
          <p:cNvSpPr>
            <a:spLocks noGrp="1"/>
          </p:cNvSpPr>
          <p:nvPr>
            <p:ph idx="1"/>
          </p:nvPr>
        </p:nvSpPr>
        <p:spPr>
          <a:xfrm>
            <a:off x="1202919" y="2428646"/>
            <a:ext cx="5461228" cy="4206240"/>
          </a:xfrm>
        </p:spPr>
        <p:txBody>
          <a:bodyPr/>
          <a:lstStyle/>
          <a:p>
            <a:r>
              <a:rPr lang="zh-CN" altLang="en-US" dirty="0"/>
              <a:t>由于</a:t>
            </a:r>
            <a:r>
              <a:rPr lang="en-US" altLang="zh-CN" dirty="0" err="1"/>
              <a:t>mousemove</a:t>
            </a:r>
            <a:r>
              <a:rPr lang="en-US" altLang="zh-CN" dirty="0"/>
              <a:t>()</a:t>
            </a:r>
            <a:r>
              <a:rPr lang="zh-CN" altLang="en-US" dirty="0"/>
              <a:t>函数本质是在很短暂的时间内连续记录鼠标的位置，因此我们想到用四边形来逼近整个图形，即：</a:t>
            </a:r>
            <a:endParaRPr lang="en-US" altLang="zh-CN" dirty="0"/>
          </a:p>
          <a:p>
            <a:r>
              <a:rPr lang="zh-CN" altLang="en-US" dirty="0"/>
              <a:t>图中的点</a:t>
            </a:r>
            <a:r>
              <a:rPr lang="en-US" altLang="zh-CN" dirty="0"/>
              <a:t>(</a:t>
            </a:r>
            <a:r>
              <a:rPr lang="en-US" altLang="zh-CN" dirty="0" err="1"/>
              <a:t>lastX,lastY</a:t>
            </a:r>
            <a:r>
              <a:rPr lang="en-US" altLang="zh-CN" dirty="0"/>
              <a:t>)</a:t>
            </a:r>
            <a:r>
              <a:rPr lang="zh-CN" altLang="en-US" dirty="0"/>
              <a:t>为鼠标上次记录时所在的位置，</a:t>
            </a:r>
            <a:r>
              <a:rPr lang="en-US" altLang="zh-CN" dirty="0"/>
              <a:t>(</a:t>
            </a:r>
            <a:r>
              <a:rPr lang="en-US" altLang="zh-CN" dirty="0" err="1"/>
              <a:t>offsetX,offsetY</a:t>
            </a:r>
            <a:r>
              <a:rPr lang="en-US" altLang="zh-CN" dirty="0"/>
              <a:t>)</a:t>
            </a:r>
            <a:r>
              <a:rPr lang="zh-CN" altLang="en-US" dirty="0"/>
              <a:t>为鼠标本次记录所在位置。在</a:t>
            </a:r>
            <a:r>
              <a:rPr lang="en-US" altLang="zh-CN" dirty="0" err="1"/>
              <a:t>Javascript</a:t>
            </a:r>
            <a:r>
              <a:rPr lang="zh-CN" altLang="en-US" dirty="0"/>
              <a:t>每次捕捉到的</a:t>
            </a:r>
            <a:r>
              <a:rPr lang="en-US" altLang="zh-CN" dirty="0" err="1"/>
              <a:t>mousemove</a:t>
            </a:r>
            <a:r>
              <a:rPr lang="zh-CN" altLang="en-US" dirty="0"/>
              <a:t>事件中都按照这种方式绘制四边形，就可以绘制出图形的多边形近似。</a:t>
            </a:r>
            <a:endParaRPr lang="en-US" altLang="zh-CN" dirty="0"/>
          </a:p>
        </p:txBody>
      </p:sp>
      <p:pic>
        <p:nvPicPr>
          <p:cNvPr id="4" name="图片 3">
            <a:extLst>
              <a:ext uri="{FF2B5EF4-FFF2-40B4-BE49-F238E27FC236}">
                <a16:creationId xmlns:a16="http://schemas.microsoft.com/office/drawing/2014/main" id="{BE2E71D9-4757-4766-AC03-E132A395E8A0}"/>
              </a:ext>
            </a:extLst>
          </p:cNvPr>
          <p:cNvPicPr>
            <a:picLocks noChangeAspect="1"/>
          </p:cNvPicPr>
          <p:nvPr/>
        </p:nvPicPr>
        <p:blipFill>
          <a:blip r:embed="rId2"/>
          <a:stretch>
            <a:fillRect/>
          </a:stretch>
        </p:blipFill>
        <p:spPr>
          <a:xfrm>
            <a:off x="7061607" y="2267713"/>
            <a:ext cx="4622295" cy="3611168"/>
          </a:xfrm>
          <a:prstGeom prst="rect">
            <a:avLst/>
          </a:prstGeom>
        </p:spPr>
      </p:pic>
    </p:spTree>
    <p:extLst>
      <p:ext uri="{BB962C8B-B14F-4D97-AF65-F5344CB8AC3E}">
        <p14:creationId xmlns:p14="http://schemas.microsoft.com/office/powerpoint/2010/main" val="279031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69F99-5C4B-4A0D-B492-56657DE09213}"/>
              </a:ext>
            </a:extLst>
          </p:cNvPr>
          <p:cNvSpPr>
            <a:spLocks noGrp="1"/>
          </p:cNvSpPr>
          <p:nvPr>
            <p:ph type="title"/>
          </p:nvPr>
        </p:nvSpPr>
        <p:spPr/>
        <p:txBody>
          <a:bodyPr/>
          <a:lstStyle/>
          <a:p>
            <a:r>
              <a:rPr lang="zh-CN" altLang="en-US" dirty="0"/>
              <a:t>逻辑部分技术概览</a:t>
            </a:r>
          </a:p>
        </p:txBody>
      </p:sp>
      <p:sp>
        <p:nvSpPr>
          <p:cNvPr id="3" name="内容占位符 2">
            <a:extLst>
              <a:ext uri="{FF2B5EF4-FFF2-40B4-BE49-F238E27FC236}">
                <a16:creationId xmlns:a16="http://schemas.microsoft.com/office/drawing/2014/main" id="{32346C4B-9DA6-4729-A354-E935D10CAC1A}"/>
              </a:ext>
            </a:extLst>
          </p:cNvPr>
          <p:cNvSpPr>
            <a:spLocks noGrp="1"/>
          </p:cNvSpPr>
          <p:nvPr>
            <p:ph idx="1"/>
          </p:nvPr>
        </p:nvSpPr>
        <p:spPr>
          <a:xfrm>
            <a:off x="1202919" y="2011680"/>
            <a:ext cx="4671187" cy="4206240"/>
          </a:xfrm>
        </p:spPr>
        <p:txBody>
          <a:bodyPr/>
          <a:lstStyle/>
          <a:p>
            <a:r>
              <a:rPr lang="zh-CN" altLang="en-US" dirty="0"/>
              <a:t>但是，在实现之后我们发现可以个问题：由于</a:t>
            </a:r>
            <a:r>
              <a:rPr lang="en-US" altLang="zh-CN" dirty="0" err="1"/>
              <a:t>mousemove</a:t>
            </a:r>
            <a:r>
              <a:rPr lang="zh-CN" altLang="en-US" dirty="0"/>
              <a:t>捕捉的频率很高，用户鼠标不可控的轻微扰动会在整个图形中产生很明显的锯齿边缘，这显然是一个亟待解决的问题。</a:t>
            </a:r>
          </a:p>
        </p:txBody>
      </p:sp>
      <p:pic>
        <p:nvPicPr>
          <p:cNvPr id="4" name="图片 3">
            <a:extLst>
              <a:ext uri="{FF2B5EF4-FFF2-40B4-BE49-F238E27FC236}">
                <a16:creationId xmlns:a16="http://schemas.microsoft.com/office/drawing/2014/main" id="{20F70933-BC15-4CA8-A5FC-7E9E4582D253}"/>
              </a:ext>
            </a:extLst>
          </p:cNvPr>
          <p:cNvPicPr>
            <a:picLocks noChangeAspect="1"/>
          </p:cNvPicPr>
          <p:nvPr/>
        </p:nvPicPr>
        <p:blipFill>
          <a:blip r:embed="rId2"/>
          <a:stretch>
            <a:fillRect/>
          </a:stretch>
        </p:blipFill>
        <p:spPr>
          <a:xfrm>
            <a:off x="7015277" y="2011680"/>
            <a:ext cx="4732935" cy="4760817"/>
          </a:xfrm>
          <a:prstGeom prst="rect">
            <a:avLst/>
          </a:prstGeom>
        </p:spPr>
      </p:pic>
    </p:spTree>
    <p:extLst>
      <p:ext uri="{BB962C8B-B14F-4D97-AF65-F5344CB8AC3E}">
        <p14:creationId xmlns:p14="http://schemas.microsoft.com/office/powerpoint/2010/main" val="1147510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带状">
  <a:themeElements>
    <a:clrScheme name="带状">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带状">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带状">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镶边</Template>
  <TotalTime>109</TotalTime>
  <Words>1036</Words>
  <Application>Microsoft Office PowerPoint</Application>
  <PresentationFormat>宽屏</PresentationFormat>
  <Paragraphs>45</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Bahnschrift Light</vt:lpstr>
      <vt:lpstr>Corbel</vt:lpstr>
      <vt:lpstr>Wingdings</vt:lpstr>
      <vt:lpstr>带状</vt:lpstr>
      <vt:lpstr>小组项目展示： symmetry</vt:lpstr>
      <vt:lpstr>成果展示&amp;引子</vt:lpstr>
      <vt:lpstr>立项过程&amp;需求分析</vt:lpstr>
      <vt:lpstr>设计与实现</vt:lpstr>
      <vt:lpstr>外观部分技术概览</vt:lpstr>
      <vt:lpstr>外观部分技术概览</vt:lpstr>
      <vt:lpstr>逻辑部分技术概览</vt:lpstr>
      <vt:lpstr>逻辑部分技术概览</vt:lpstr>
      <vt:lpstr>逻辑部分技术概览</vt:lpstr>
      <vt:lpstr>逻辑部分技术概览</vt:lpstr>
      <vt:lpstr>逻辑部分技术概览</vt:lpstr>
      <vt:lpstr>逻辑部分技术概览</vt:lpstr>
      <vt:lpstr>优点&amp;不足</vt:lpstr>
      <vt:lpstr>最后，谢谢大家！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小组项目展示： symmetry</dc:title>
  <dc:creator>闫之明</dc:creator>
  <cp:lastModifiedBy>闫之明</cp:lastModifiedBy>
  <cp:revision>36</cp:revision>
  <dcterms:created xsi:type="dcterms:W3CDTF">2017-12-12T14:57:17Z</dcterms:created>
  <dcterms:modified xsi:type="dcterms:W3CDTF">2017-12-12T16:46:35Z</dcterms:modified>
</cp:coreProperties>
</file>