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9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90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148715" y="2747645"/>
            <a:ext cx="102736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/>
              <a:t>1. </a:t>
            </a:r>
            <a:r>
              <a:rPr lang="" altLang="en-US" sz="2000" b="1"/>
              <a:t>Performance</a:t>
            </a:r>
            <a:r>
              <a:rPr lang="" altLang="en-US" sz="2000"/>
              <a:t> of DDPG with different reward functions based on </a:t>
            </a:r>
            <a:r>
              <a:rPr lang="" altLang="en-US" sz="2000" b="1"/>
              <a:t>RLlib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2. </a:t>
            </a:r>
            <a:r>
              <a:rPr lang="" altLang="en-US" sz="2000" b="1"/>
              <a:t>Hyperparameter optimization</a:t>
            </a:r>
            <a:r>
              <a:rPr lang="" altLang="en-US" sz="2000"/>
              <a:t> based on </a:t>
            </a:r>
            <a:r>
              <a:rPr lang="" altLang="en-US" sz="2000" b="1"/>
              <a:t>Ray.tune</a:t>
            </a:r>
            <a:r>
              <a:rPr lang="" altLang="en-US" sz="2000"/>
              <a:t> for machine learning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3. </a:t>
            </a:r>
            <a:r>
              <a:rPr lang="" altLang="en-US" sz="2000" b="1"/>
              <a:t>Preliminary results </a:t>
            </a:r>
            <a:r>
              <a:rPr lang="" altLang="en-US" sz="2000"/>
              <a:t>and </a:t>
            </a:r>
            <a:r>
              <a:rPr lang="" altLang="en-US" sz="2000" b="1"/>
              <a:t>Progress</a:t>
            </a:r>
            <a:r>
              <a:rPr lang="" altLang="en-US" sz="2000"/>
              <a:t> of programming Ray.tune</a:t>
            </a:r>
            <a:endParaRPr lang="" altLang="en-US" sz="2000"/>
          </a:p>
        </p:txBody>
      </p:sp>
      <p:sp>
        <p:nvSpPr>
          <p:cNvPr id="5" name="Text Box 4"/>
          <p:cNvSpPr txBox="true"/>
          <p:nvPr/>
        </p:nvSpPr>
        <p:spPr>
          <a:xfrm>
            <a:off x="1148715" y="1075055"/>
            <a:ext cx="623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/>
              <a:t>Report </a:t>
            </a:r>
            <a:r>
              <a:rPr lang="en-US" sz="2800" b="1"/>
              <a:t>List</a:t>
            </a:r>
            <a:r>
              <a:rPr lang="" altLang="en-US" sz="2800" b="1"/>
              <a:t> for 20210720</a:t>
            </a:r>
            <a:endParaRPr lang="" altLang="en-US" sz="2800" b="1"/>
          </a:p>
        </p:txBody>
      </p:sp>
      <p:pic>
        <p:nvPicPr>
          <p:cNvPr id="7" name="Picture 6" descr="rllib-stack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2480" y="4575175"/>
            <a:ext cx="6819900" cy="2085975"/>
          </a:xfrm>
          <a:prstGeom prst="rect">
            <a:avLst/>
          </a:prstGeom>
        </p:spPr>
      </p:pic>
      <p:pic>
        <p:nvPicPr>
          <p:cNvPr id="8" name="Picture 7" descr="tune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15" y="4566285"/>
            <a:ext cx="3164205" cy="21037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80645"/>
            <a:ext cx="10515600" cy="1325563"/>
          </a:xfrm>
        </p:spPr>
        <p:txBody>
          <a:bodyPr/>
          <a:p>
            <a:pPr algn="ctr"/>
            <a:r>
              <a:rPr lang="en-US" altLang="en-US" sz="2000">
                <a:sym typeface="+mn-ea"/>
              </a:rPr>
              <a:t>Performance</a:t>
            </a:r>
            <a:r>
              <a:rPr lang="en-US" altLang="en-US" sz="2000" b="0">
                <a:sym typeface="+mn-ea"/>
              </a:rPr>
              <a:t> of DDPG with different reward functions based on </a:t>
            </a:r>
            <a:r>
              <a:rPr lang="en-US" altLang="en-US" sz="2000">
                <a:sym typeface="+mn-ea"/>
              </a:rPr>
              <a:t>RLlib</a:t>
            </a:r>
            <a:endParaRPr lang="en-US" altLang="en-US" sz="2000">
              <a:sym typeface="+mn-ea"/>
            </a:endParaRPr>
          </a:p>
        </p:txBody>
      </p:sp>
      <p:pic>
        <p:nvPicPr>
          <p:cNvPr id="28" name="Picture 27" descr="Quadratic rewar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033145"/>
            <a:ext cx="3586480" cy="1793875"/>
          </a:xfrm>
          <a:prstGeom prst="rect">
            <a:avLst/>
          </a:prstGeom>
        </p:spPr>
      </p:pic>
      <p:sp>
        <p:nvSpPr>
          <p:cNvPr id="29" name="Text Box 28"/>
          <p:cNvSpPr txBox="true"/>
          <p:nvPr/>
        </p:nvSpPr>
        <p:spPr>
          <a:xfrm>
            <a:off x="939800" y="1289050"/>
            <a:ext cx="17005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Quadratic</a:t>
            </a:r>
            <a:endParaRPr lang="en-US" sz="1400" b="1"/>
          </a:p>
        </p:txBody>
      </p:sp>
      <p:pic>
        <p:nvPicPr>
          <p:cNvPr id="30" name="Picture 29" descr="Absolute rewar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3042920"/>
            <a:ext cx="3586480" cy="1793240"/>
          </a:xfrm>
          <a:prstGeom prst="rect">
            <a:avLst/>
          </a:prstGeom>
        </p:spPr>
      </p:pic>
      <p:sp>
        <p:nvSpPr>
          <p:cNvPr id="31" name="Text Box 30"/>
          <p:cNvSpPr txBox="true"/>
          <p:nvPr/>
        </p:nvSpPr>
        <p:spPr>
          <a:xfrm>
            <a:off x="939800" y="3326130"/>
            <a:ext cx="1369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Absolute</a:t>
            </a:r>
            <a:endParaRPr lang="en-US" sz="1400" b="1"/>
          </a:p>
        </p:txBody>
      </p:sp>
      <p:pic>
        <p:nvPicPr>
          <p:cNvPr id="32" name="Picture 31" descr="Normalized reward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5036185"/>
            <a:ext cx="3585845" cy="1793240"/>
          </a:xfrm>
          <a:prstGeom prst="rect">
            <a:avLst/>
          </a:prstGeom>
        </p:spPr>
      </p:pic>
      <p:sp>
        <p:nvSpPr>
          <p:cNvPr id="33" name="Text Box 32"/>
          <p:cNvSpPr txBox="true"/>
          <p:nvPr/>
        </p:nvSpPr>
        <p:spPr>
          <a:xfrm>
            <a:off x="831850" y="5595620"/>
            <a:ext cx="14770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Normalized</a:t>
            </a:r>
            <a:endParaRPr lang="en-US" sz="1400" b="1"/>
          </a:p>
        </p:txBody>
      </p:sp>
      <p:pic>
        <p:nvPicPr>
          <p:cNvPr id="34" name="Picture 33" descr="Quadratic reward with ending penalty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125" y="1033145"/>
            <a:ext cx="3587115" cy="1793875"/>
          </a:xfrm>
          <a:prstGeom prst="rect">
            <a:avLst/>
          </a:prstGeom>
        </p:spPr>
      </p:pic>
      <p:sp>
        <p:nvSpPr>
          <p:cNvPr id="35" name="Text Box 34"/>
          <p:cNvSpPr txBox="true"/>
          <p:nvPr/>
        </p:nvSpPr>
        <p:spPr>
          <a:xfrm>
            <a:off x="4589145" y="1461770"/>
            <a:ext cx="33445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Quadratic with ending penalty</a:t>
            </a:r>
            <a:endParaRPr lang="en-US" sz="1400" b="1"/>
          </a:p>
        </p:txBody>
      </p:sp>
      <p:pic>
        <p:nvPicPr>
          <p:cNvPr id="36" name="Picture 35" descr="Quadratic reward with penalty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125" y="3042920"/>
            <a:ext cx="3586480" cy="1793240"/>
          </a:xfrm>
          <a:prstGeom prst="rect">
            <a:avLst/>
          </a:prstGeom>
        </p:spPr>
      </p:pic>
      <p:sp>
        <p:nvSpPr>
          <p:cNvPr id="37" name="Text Box 36"/>
          <p:cNvSpPr txBox="true"/>
          <p:nvPr/>
        </p:nvSpPr>
        <p:spPr>
          <a:xfrm>
            <a:off x="4825365" y="338899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Quadratic with penalty</a:t>
            </a:r>
            <a:endParaRPr lang="en-US" sz="1400" b="1"/>
          </a:p>
        </p:txBody>
      </p:sp>
      <p:pic>
        <p:nvPicPr>
          <p:cNvPr id="38" name="Picture 37" descr="Quadratic reward with exponential term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125" y="5036185"/>
            <a:ext cx="3585845" cy="1793240"/>
          </a:xfrm>
          <a:prstGeom prst="rect">
            <a:avLst/>
          </a:prstGeom>
        </p:spPr>
      </p:pic>
      <p:sp>
        <p:nvSpPr>
          <p:cNvPr id="39" name="Text Box 38"/>
          <p:cNvSpPr txBox="true"/>
          <p:nvPr/>
        </p:nvSpPr>
        <p:spPr>
          <a:xfrm>
            <a:off x="4991100" y="590232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Quadratic reward with exponential term</a:t>
            </a:r>
            <a:endParaRPr lang="en-US" sz="1400" b="1"/>
          </a:p>
        </p:txBody>
      </p:sp>
      <p:pic>
        <p:nvPicPr>
          <p:cNvPr id="40" name="Picture 39" descr="Quadratic reward with bonus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425815" y="979805"/>
            <a:ext cx="3586480" cy="1793875"/>
          </a:xfrm>
          <a:prstGeom prst="rect">
            <a:avLst/>
          </a:prstGeom>
        </p:spPr>
      </p:pic>
      <p:sp>
        <p:nvSpPr>
          <p:cNvPr id="41" name="Text Box 40"/>
          <p:cNvSpPr txBox="true"/>
          <p:nvPr/>
        </p:nvSpPr>
        <p:spPr>
          <a:xfrm>
            <a:off x="8689340" y="124650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Quadratic reward with bonus</a:t>
            </a:r>
            <a:endParaRPr lang="en-US" sz="1400" b="1"/>
          </a:p>
        </p:txBody>
      </p:sp>
      <p:pic>
        <p:nvPicPr>
          <p:cNvPr id="42" name="Picture 41" descr="Normalized reward with bonus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8425815" y="3042920"/>
            <a:ext cx="3646170" cy="1823085"/>
          </a:xfrm>
          <a:prstGeom prst="rect">
            <a:avLst/>
          </a:prstGeom>
        </p:spPr>
      </p:pic>
      <p:sp>
        <p:nvSpPr>
          <p:cNvPr id="43" name="Text Box 42"/>
          <p:cNvSpPr txBox="true"/>
          <p:nvPr/>
        </p:nvSpPr>
        <p:spPr>
          <a:xfrm>
            <a:off x="9205595" y="363283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Normalized reward with bonus</a:t>
            </a:r>
            <a:endParaRPr lang="en-US" sz="1400" b="1"/>
          </a:p>
        </p:txBody>
      </p:sp>
      <p:pic>
        <p:nvPicPr>
          <p:cNvPr id="44" name="Picture 43" descr="Sparse reward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8425815" y="5036185"/>
            <a:ext cx="3585210" cy="1793240"/>
          </a:xfrm>
          <a:prstGeom prst="rect">
            <a:avLst/>
          </a:prstGeom>
        </p:spPr>
      </p:pic>
      <p:sp>
        <p:nvSpPr>
          <p:cNvPr id="45" name="Text Box 44"/>
          <p:cNvSpPr txBox="true"/>
          <p:nvPr/>
        </p:nvSpPr>
        <p:spPr>
          <a:xfrm>
            <a:off x="9205595" y="538226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Sparse reward</a:t>
            </a:r>
            <a:endParaRPr lang="en-US"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6463030" y="1552575"/>
            <a:ext cx="49618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 fontAlgn="auto"/>
            <a:r>
              <a:rPr lang="en-US" sz="1600" b="1"/>
              <a:t>Hyperparameter tuning</a:t>
            </a:r>
            <a:r>
              <a:rPr lang="en-US" sz="1600"/>
              <a:t> can make the difference between an average model and a </a:t>
            </a:r>
            <a:r>
              <a:rPr lang="en-US" sz="1600" b="1"/>
              <a:t>highly accurate </a:t>
            </a:r>
            <a:r>
              <a:rPr lang="en-US" sz="1600"/>
              <a:t>one. Often simple things like choosing a different learning rate or changing a network layer size can have a dramatic impact on your model performance.</a:t>
            </a:r>
            <a:endParaRPr lang="en-US" sz="1600"/>
          </a:p>
        </p:txBody>
      </p:sp>
      <p:sp>
        <p:nvSpPr>
          <p:cNvPr id="5" name="Text Box 4"/>
          <p:cNvSpPr txBox="true"/>
          <p:nvPr/>
        </p:nvSpPr>
        <p:spPr>
          <a:xfrm>
            <a:off x="6463030" y="3531870"/>
            <a:ext cx="49618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 fontAlgn="auto"/>
            <a:r>
              <a:rPr lang="en-US" sz="1600" b="1"/>
              <a:t>Ray Tune</a:t>
            </a:r>
            <a:r>
              <a:rPr lang="en-US" sz="1600"/>
              <a:t> is an industry standard tool for distributed hyperparameter tuning. Ray Tune includes the </a:t>
            </a:r>
            <a:r>
              <a:rPr lang="en-US" sz="1600" b="1"/>
              <a:t>latest hyperparameter search algorithms</a:t>
            </a:r>
            <a:r>
              <a:rPr lang="en-US" sz="1600"/>
              <a:t>, integrates with </a:t>
            </a:r>
            <a:r>
              <a:rPr lang="en-US" sz="1600" b="1"/>
              <a:t>TensorBoard</a:t>
            </a:r>
            <a:r>
              <a:rPr lang="en-US" sz="1600"/>
              <a:t> and other </a:t>
            </a:r>
            <a:r>
              <a:rPr lang="en-US" sz="1600" b="1"/>
              <a:t>analysis libraries</a:t>
            </a:r>
            <a:r>
              <a:rPr lang="en-US" sz="1600"/>
              <a:t>, and natively supports distributed training through </a:t>
            </a:r>
            <a:r>
              <a:rPr lang="en-US" sz="1600" b="1"/>
              <a:t>Ray’s distributed machine learning engine</a:t>
            </a:r>
            <a:r>
              <a:rPr lang="en-US" sz="1600"/>
              <a:t>.</a:t>
            </a:r>
            <a:endParaRPr lang="en-US" sz="1600"/>
          </a:p>
        </p:txBody>
      </p:sp>
      <p:sp>
        <p:nvSpPr>
          <p:cNvPr id="6" name="Title 3"/>
          <p:cNvSpPr>
            <a:spLocks noGrp="true"/>
          </p:cNvSpPr>
          <p:nvPr/>
        </p:nvSpPr>
        <p:spPr>
          <a:xfrm>
            <a:off x="838200" y="80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>
                <a:sym typeface="+mn-ea"/>
              </a:rPr>
              <a:t>Hyperparameter optimization</a:t>
            </a:r>
            <a:r>
              <a:rPr lang="en-US" altLang="en-US" sz="2000" b="0">
                <a:sym typeface="+mn-ea"/>
              </a:rPr>
              <a:t> based on </a:t>
            </a:r>
            <a:r>
              <a:rPr lang="en-US" altLang="en-US" sz="2000">
                <a:sym typeface="+mn-ea"/>
              </a:rPr>
              <a:t>Ray.tune</a:t>
            </a:r>
            <a:r>
              <a:rPr lang="en-US" altLang="en-US" sz="2000" b="0">
                <a:sym typeface="+mn-ea"/>
              </a:rPr>
              <a:t> for machine learning</a:t>
            </a:r>
            <a:endParaRPr lang="en-US" altLang="en-US" sz="2000" b="0">
              <a:sym typeface="+mn-ea"/>
            </a:endParaRPr>
          </a:p>
        </p:txBody>
      </p:sp>
      <p:pic>
        <p:nvPicPr>
          <p:cNvPr id="25" name="Picture 24" descr="tune-workflow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2398395"/>
            <a:ext cx="5608320" cy="195135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2273935" y="1925320"/>
            <a:ext cx="243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tune-workflow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838200" y="80645"/>
            <a:ext cx="10515600" cy="1325563"/>
          </a:xfrm>
        </p:spPr>
        <p:txBody>
          <a:bodyPr/>
          <a:p>
            <a:pPr algn="ctr"/>
            <a:r>
              <a:rPr lang="en-US" altLang="en-US" sz="2000">
                <a:sym typeface="+mn-ea"/>
              </a:rPr>
              <a:t>Preliminary results</a:t>
            </a:r>
            <a:r>
              <a:rPr lang="en-US" altLang="en-US" sz="2000" b="0">
                <a:sym typeface="+mn-ea"/>
              </a:rPr>
              <a:t> and </a:t>
            </a:r>
            <a:r>
              <a:rPr lang="en-US" altLang="en-US" sz="2000">
                <a:sym typeface="+mn-ea"/>
              </a:rPr>
              <a:t>Progress</a:t>
            </a:r>
            <a:r>
              <a:rPr lang="en-US" altLang="en-US" sz="2000" b="0">
                <a:sym typeface="+mn-ea"/>
              </a:rPr>
              <a:t> of programming </a:t>
            </a:r>
            <a:r>
              <a:rPr lang="en-US" altLang="en-US" sz="2000">
                <a:sym typeface="+mn-ea"/>
              </a:rPr>
              <a:t>Ray.tune</a:t>
            </a:r>
            <a:endParaRPr lang="en-US" altLang="en-US" sz="2000" b="0">
              <a:sym typeface="+mn-ea"/>
            </a:endParaRPr>
          </a:p>
        </p:txBody>
      </p:sp>
      <p:pic>
        <p:nvPicPr>
          <p:cNvPr id="6" name="Picture 5" descr="10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23610" y="1517650"/>
            <a:ext cx="5090160" cy="2537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23710" y="2042795"/>
            <a:ext cx="944245" cy="98425"/>
          </a:xfrm>
          <a:prstGeom prst="rect">
            <a:avLst/>
          </a:prstGeom>
          <a:noFill/>
          <a:ln w="28575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05750" y="2183130"/>
            <a:ext cx="2223135" cy="184150"/>
          </a:xfrm>
          <a:prstGeom prst="rect">
            <a:avLst/>
          </a:prstGeom>
          <a:noFill/>
          <a:ln w="28575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3" idx="1"/>
          </p:cNvCxnSpPr>
          <p:nvPr/>
        </p:nvCxnSpPr>
        <p:spPr>
          <a:xfrm flipV="true">
            <a:off x="3649980" y="2275205"/>
            <a:ext cx="4255770" cy="544195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 flipV="true">
            <a:off x="4257040" y="2092325"/>
            <a:ext cx="2566670" cy="1873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true"/>
          <p:nvPr/>
        </p:nvSpPr>
        <p:spPr>
          <a:xfrm>
            <a:off x="1370965" y="1517650"/>
            <a:ext cx="36791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>
                <a:sym typeface="+mn-ea"/>
              </a:rPr>
              <a:t>Search Algorithms</a:t>
            </a: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/>
              <a:t>tune.run and Trials</a:t>
            </a: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/>
              <a:t>Search spaces</a:t>
            </a: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/>
              <a:t>Trial Schedulers</a:t>
            </a: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>
                <a:sym typeface="+mn-ea"/>
              </a:rPr>
              <a:t>Trainables</a:t>
            </a:r>
            <a:r>
              <a:rPr lang="en-US" altLang="en-US" b="1">
                <a:sym typeface="+mn-ea"/>
              </a:rPr>
              <a:t> </a:t>
            </a: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/>
              <a:t>Analysis</a:t>
            </a:r>
            <a:r>
              <a:rPr lang="" altLang="en-US" b="1"/>
              <a:t> </a:t>
            </a:r>
            <a:endParaRPr lang="" altLang="en-US" b="1"/>
          </a:p>
        </p:txBody>
      </p:sp>
      <p:sp>
        <p:nvSpPr>
          <p:cNvPr id="27" name="Rectangle 26"/>
          <p:cNvSpPr/>
          <p:nvPr/>
        </p:nvSpPr>
        <p:spPr>
          <a:xfrm>
            <a:off x="6318250" y="1694180"/>
            <a:ext cx="664210" cy="92710"/>
          </a:xfrm>
          <a:prstGeom prst="rect">
            <a:avLst/>
          </a:prstGeom>
          <a:noFill/>
          <a:ln w="28575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4221480" y="1715770"/>
            <a:ext cx="2096770" cy="24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64680" y="1847850"/>
            <a:ext cx="4194175" cy="1320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true">
            <a:off x="3949700" y="1993900"/>
            <a:ext cx="7048500" cy="13646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1-07-20 10-39-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5085"/>
            <a:ext cx="10058400" cy="6767195"/>
          </a:xfrm>
          <a:prstGeom prst="rect">
            <a:avLst/>
          </a:prstGeom>
        </p:spPr>
      </p:pic>
      <p:pic>
        <p:nvPicPr>
          <p:cNvPr id="5" name="Picture 4" descr="download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570990"/>
            <a:ext cx="4624070" cy="311658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24" idx="0"/>
            <a:endCxn id="19" idx="2"/>
          </p:cNvCxnSpPr>
          <p:nvPr/>
        </p:nvCxnSpPr>
        <p:spPr>
          <a:xfrm flipV="true">
            <a:off x="7702550" y="4300855"/>
            <a:ext cx="278765" cy="847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61225" y="3839845"/>
            <a:ext cx="1439545" cy="46101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true"/>
          <p:nvPr/>
        </p:nvSpPr>
        <p:spPr>
          <a:xfrm>
            <a:off x="6432550" y="514858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/>
              <a:t>T</a:t>
            </a:r>
            <a:r>
              <a:rPr lang="en-US" b="1"/>
              <a:t>erminating bad hyperparameter evaluations</a:t>
            </a:r>
            <a:endParaRPr lang="en-US" b="1"/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V="true">
            <a:off x="10647045" y="3248025"/>
            <a:ext cx="426085" cy="204533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true"/>
          <p:nvPr/>
        </p:nvSpPr>
        <p:spPr>
          <a:xfrm>
            <a:off x="9771380" y="5293360"/>
            <a:ext cx="1751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 b="1"/>
              <a:t>Best </a:t>
            </a:r>
            <a:r>
              <a:rPr lang="en-US" b="1">
                <a:sym typeface="+mn-ea"/>
              </a:rPr>
              <a:t>Trials</a:t>
            </a:r>
            <a:endParaRPr lang="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Presentation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SimSun</vt:lpstr>
      <vt:lpstr>Office Theme</vt:lpstr>
      <vt:lpstr>PowerPoint 演示文稿</vt:lpstr>
      <vt:lpstr>PowerPoint 演示文稿</vt:lpstr>
      <vt:lpstr>Hyperparameter optimization based on Ray.tune for machine learning</vt:lpstr>
      <vt:lpstr>Performance of DDPG with different reward functions based on RLlib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xiongyan</dc:creator>
  <cp:lastModifiedBy>xiongyan</cp:lastModifiedBy>
  <cp:revision>19</cp:revision>
  <dcterms:created xsi:type="dcterms:W3CDTF">2021-07-20T09:11:58Z</dcterms:created>
  <dcterms:modified xsi:type="dcterms:W3CDTF">2021-07-20T09:11:58Z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