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61" r:id="rId3"/>
    <p:sldId id="262" r:id="rId4"/>
    <p:sldId id="264" r:id="rId5"/>
    <p:sldId id="260" r:id="rId6"/>
    <p:sldId id="257" r:id="rId7"/>
    <p:sldId id="266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E4533-FD61-4DAE-993C-29FB99F9649B}" v="50" dt="2025-09-25T21:05:39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C947-2EA9-435B-B040-6C415D182B2F}" type="datetimeFigureOut">
              <a:rPr lang="en-NZ" smtClean="0"/>
              <a:t>26/09/2025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92D-8059-4DAE-A637-DCED8DFA1F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723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C947-2EA9-435B-B040-6C415D182B2F}" type="datetimeFigureOut">
              <a:rPr lang="en-NZ" smtClean="0"/>
              <a:t>26/09/2025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92D-8059-4DAE-A637-DCED8DFA1F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8240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C947-2EA9-435B-B040-6C415D182B2F}" type="datetimeFigureOut">
              <a:rPr lang="en-NZ" smtClean="0"/>
              <a:t>26/09/2025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92D-8059-4DAE-A637-DCED8DFA1F4A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6348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C947-2EA9-435B-B040-6C415D182B2F}" type="datetimeFigureOut">
              <a:rPr lang="en-NZ" smtClean="0"/>
              <a:t>26/09/2025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92D-8059-4DAE-A637-DCED8DFA1F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760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C947-2EA9-435B-B040-6C415D182B2F}" type="datetimeFigureOut">
              <a:rPr lang="en-NZ" smtClean="0"/>
              <a:t>26/09/2025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92D-8059-4DAE-A637-DCED8DFA1F4A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2722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C947-2EA9-435B-B040-6C415D182B2F}" type="datetimeFigureOut">
              <a:rPr lang="en-NZ" smtClean="0"/>
              <a:t>26/09/2025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92D-8059-4DAE-A637-DCED8DFA1F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546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C947-2EA9-435B-B040-6C415D182B2F}" type="datetimeFigureOut">
              <a:rPr lang="en-NZ" smtClean="0"/>
              <a:t>26/09/2025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92D-8059-4DAE-A637-DCED8DFA1F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0248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C947-2EA9-435B-B040-6C415D182B2F}" type="datetimeFigureOut">
              <a:rPr lang="en-NZ" smtClean="0"/>
              <a:t>26/09/2025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92D-8059-4DAE-A637-DCED8DFA1F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225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C947-2EA9-435B-B040-6C415D182B2F}" type="datetimeFigureOut">
              <a:rPr lang="en-NZ" smtClean="0"/>
              <a:t>26/09/2025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92D-8059-4DAE-A637-DCED8DFA1F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934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C947-2EA9-435B-B040-6C415D182B2F}" type="datetimeFigureOut">
              <a:rPr lang="en-NZ" smtClean="0"/>
              <a:t>26/09/2025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92D-8059-4DAE-A637-DCED8DFA1F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812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C947-2EA9-435B-B040-6C415D182B2F}" type="datetimeFigureOut">
              <a:rPr lang="en-NZ" smtClean="0"/>
              <a:t>26/09/2025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92D-8059-4DAE-A637-DCED8DFA1F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862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C947-2EA9-435B-B040-6C415D182B2F}" type="datetimeFigureOut">
              <a:rPr lang="en-NZ" smtClean="0"/>
              <a:t>26/09/2025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92D-8059-4DAE-A637-DCED8DFA1F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371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C947-2EA9-435B-B040-6C415D182B2F}" type="datetimeFigureOut">
              <a:rPr lang="en-NZ" smtClean="0"/>
              <a:t>26/09/2025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92D-8059-4DAE-A637-DCED8DFA1F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617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C947-2EA9-435B-B040-6C415D182B2F}" type="datetimeFigureOut">
              <a:rPr lang="en-NZ" smtClean="0"/>
              <a:t>26/09/2025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92D-8059-4DAE-A637-DCED8DFA1F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709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C947-2EA9-435B-B040-6C415D182B2F}" type="datetimeFigureOut">
              <a:rPr lang="en-NZ" smtClean="0"/>
              <a:t>26/09/2025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92D-8059-4DAE-A637-DCED8DFA1F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587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C947-2EA9-435B-B040-6C415D182B2F}" type="datetimeFigureOut">
              <a:rPr lang="en-NZ" smtClean="0"/>
              <a:t>26/09/2025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192D-8059-4DAE-A637-DCED8DFA1F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151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FC947-2EA9-435B-B040-6C415D182B2F}" type="datetimeFigureOut">
              <a:rPr lang="en-NZ" smtClean="0"/>
              <a:t>26/09/2025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A8192D-8059-4DAE-A637-DCED8DFA1F4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666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ublic.tableau.com/views/IndiavsChinaRevenuebyGenre/8?:language=zh-CN&amp;:sid=&amp;:redirect=auth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ublic.tableau.com/views/Top10vsBottom10MoviesbyRevenue/movie_revenue?:language=zh-CN&amp;:sid=&amp;:redirect=auth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GlobalDistributionofRevenuesandCustomerCounts/map?:language=zh-CN&amp;:sid=&amp;:redirect=auth&amp;:display_count=n&amp;:origin=viz_share_lin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ublic.tableau.com/views/Top10vsBottom10CountriesbyRevenue/country_revenue?:language=zh-CN&amp;:sid=&amp;:redirect=auth&amp;:display_count=n&amp;:origin=viz_share_lin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ublic.tableau.com/views/RevenuebyGenre_17584238767540/bubble_genre?:language=zh-CN&amp;:sid=&amp;:redirect=auth&amp;:display_count=n&amp;:origin=viz_share_li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904E-CAC3-59E0-93BD-0C3EA5326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272" y="1626457"/>
            <a:ext cx="7587339" cy="1161309"/>
          </a:xfrm>
        </p:spPr>
        <p:txBody>
          <a:bodyPr/>
          <a:lstStyle/>
          <a:p>
            <a:r>
              <a:rPr lang="en-NZ" sz="4400" dirty="0" err="1">
                <a:solidFill>
                  <a:schemeClr val="accent4">
                    <a:lumMod val="50000"/>
                  </a:schemeClr>
                </a:solidFill>
              </a:rPr>
              <a:t>Rockbuster</a:t>
            </a:r>
            <a:r>
              <a:rPr lang="en-NZ" sz="4400" dirty="0">
                <a:solidFill>
                  <a:schemeClr val="accent4">
                    <a:lumMod val="50000"/>
                  </a:schemeClr>
                </a:solidFill>
              </a:rPr>
              <a:t> Stealth LLC Marketing Transition Analysis</a:t>
            </a:r>
          </a:p>
        </p:txBody>
      </p:sp>
      <p:pic>
        <p:nvPicPr>
          <p:cNvPr id="3" name="Picture 2" descr="undefined">
            <a:extLst>
              <a:ext uri="{FF2B5EF4-FFF2-40B4-BE49-F238E27FC236}">
                <a16:creationId xmlns:a16="http://schemas.microsoft.com/office/drawing/2014/main" id="{B85A69A0-97F6-20C9-1F60-6154EFDCE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731" y="3428999"/>
            <a:ext cx="3553519" cy="266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9858E03-7D56-41FC-8CCD-A96CB57E0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071" y="3598842"/>
            <a:ext cx="3769329" cy="249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04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212B-1FA2-81CB-9F5E-47EA0365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57" y="589922"/>
            <a:ext cx="8596668" cy="1320800"/>
          </a:xfrm>
        </p:spPr>
        <p:txBody>
          <a:bodyPr/>
          <a:lstStyle/>
          <a:p>
            <a:r>
              <a:rPr lang="en-NZ" dirty="0">
                <a:solidFill>
                  <a:schemeClr val="accent4">
                    <a:lumMod val="50000"/>
                  </a:schemeClr>
                </a:solidFill>
                <a:hlinkClick r:id="rId2"/>
              </a:rPr>
              <a:t>India VS China Revenue by Genre</a:t>
            </a:r>
            <a:endParaRPr lang="en-NZ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9" name="Content Placeholder 8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904A0FF8-BB0B-ECBB-238F-8547C2448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1" y="1392994"/>
            <a:ext cx="6318967" cy="505621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63BC19-4418-3231-E07E-1269D9927F0D}"/>
              </a:ext>
            </a:extLst>
          </p:cNvPr>
          <p:cNvSpPr txBox="1"/>
          <p:nvPr/>
        </p:nvSpPr>
        <p:spPr>
          <a:xfrm>
            <a:off x="7616858" y="2274838"/>
            <a:ext cx="3903110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In India, the </a:t>
            </a:r>
            <a:r>
              <a:rPr lang="en-NZ" b="1" dirty="0"/>
              <a:t>Documentary</a:t>
            </a:r>
            <a:r>
              <a:rPr lang="en-NZ" dirty="0"/>
              <a:t> and </a:t>
            </a:r>
            <a:r>
              <a:rPr lang="en-NZ" b="1" dirty="0"/>
              <a:t>Children</a:t>
            </a:r>
            <a:r>
              <a:rPr lang="en-NZ" dirty="0"/>
              <a:t> genres attracted </a:t>
            </a:r>
            <a:r>
              <a:rPr lang="en-NZ" b="1" dirty="0"/>
              <a:t>440.0</a:t>
            </a:r>
            <a:r>
              <a:rPr lang="en-NZ" dirty="0"/>
              <a:t> and </a:t>
            </a:r>
            <a:r>
              <a:rPr lang="en-NZ" b="1" dirty="0"/>
              <a:t>432.0</a:t>
            </a:r>
            <a:r>
              <a:rPr lang="en-NZ" dirty="0"/>
              <a:t>, respectively, while in China they generated only </a:t>
            </a:r>
            <a:r>
              <a:rPr lang="en-NZ" b="1" dirty="0"/>
              <a:t>307.2</a:t>
            </a:r>
            <a:r>
              <a:rPr lang="en-NZ" dirty="0"/>
              <a:t> and </a:t>
            </a:r>
            <a:r>
              <a:rPr lang="en-NZ" b="1" dirty="0"/>
              <a:t>312.2</a:t>
            </a:r>
            <a:r>
              <a:rPr lang="en-NZ" dirty="0"/>
              <a:t>. In contrast, the </a:t>
            </a:r>
            <a:r>
              <a:rPr lang="en-NZ" b="1" dirty="0"/>
              <a:t>Family</a:t>
            </a:r>
            <a:r>
              <a:rPr lang="en-NZ" dirty="0"/>
              <a:t> genre performed better in China with </a:t>
            </a:r>
            <a:r>
              <a:rPr lang="en-NZ" b="1" dirty="0"/>
              <a:t>379.1</a:t>
            </a:r>
            <a:r>
              <a:rPr lang="en-NZ" dirty="0"/>
              <a:t>, compared to just </a:t>
            </a:r>
            <a:r>
              <a:rPr lang="en-NZ" b="1" dirty="0"/>
              <a:t>332.1</a:t>
            </a:r>
            <a:r>
              <a:rPr lang="en-NZ" dirty="0"/>
              <a:t> in India.</a:t>
            </a:r>
          </a:p>
        </p:txBody>
      </p:sp>
    </p:spTree>
    <p:extLst>
      <p:ext uri="{BB962C8B-B14F-4D97-AF65-F5344CB8AC3E}">
        <p14:creationId xmlns:p14="http://schemas.microsoft.com/office/powerpoint/2010/main" val="336723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amera with a red dot&#10;&#10;AI-generated content may be incorrect.">
            <a:extLst>
              <a:ext uri="{FF2B5EF4-FFF2-40B4-BE49-F238E27FC236}">
                <a16:creationId xmlns:a16="http://schemas.microsoft.com/office/drawing/2014/main" id="{A63AB5AF-8C2F-D12B-FBC2-C9C2C40D9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8753" y="57530"/>
            <a:ext cx="2122956" cy="1416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A7FC79-CFFE-5E1F-F054-CB5D9F45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41" y="1188868"/>
            <a:ext cx="8596668" cy="1320800"/>
          </a:xfrm>
        </p:spPr>
        <p:txBody>
          <a:bodyPr/>
          <a:lstStyle/>
          <a:p>
            <a:r>
              <a:rPr lang="en-NZ" dirty="0">
                <a:solidFill>
                  <a:schemeClr val="accent4">
                    <a:lumMod val="50000"/>
                  </a:schemeClr>
                </a:solidFill>
              </a:rPr>
              <a:t>Conclusions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C883-E4F4-53AF-4887-5442C3C1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711" y="2373276"/>
            <a:ext cx="9690315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NZ" sz="2100" b="1" dirty="0">
                <a:solidFill>
                  <a:schemeClr val="tx1"/>
                </a:solidFill>
              </a:rPr>
              <a:t>Findings</a:t>
            </a:r>
          </a:p>
          <a:p>
            <a:r>
              <a:rPr lang="en-NZ" sz="2100" b="1" dirty="0">
                <a:solidFill>
                  <a:schemeClr val="tx1"/>
                </a:solidFill>
              </a:rPr>
              <a:t>India and China dominate</a:t>
            </a:r>
            <a:r>
              <a:rPr lang="en-NZ" sz="2100" dirty="0">
                <a:solidFill>
                  <a:schemeClr val="tx1"/>
                </a:solidFill>
              </a:rPr>
              <a:t> the customer base and revenue, with India generating the most.</a:t>
            </a:r>
          </a:p>
          <a:p>
            <a:r>
              <a:rPr lang="en-NZ" sz="2100" b="1" dirty="0">
                <a:solidFill>
                  <a:schemeClr val="tx1"/>
                </a:solidFill>
              </a:rPr>
              <a:t>Sports, Sci-Fi, and Animation</a:t>
            </a:r>
            <a:r>
              <a:rPr lang="en-NZ" sz="2100" dirty="0">
                <a:solidFill>
                  <a:schemeClr val="tx1"/>
                </a:solidFill>
              </a:rPr>
              <a:t> are the top-earning genres, while </a:t>
            </a:r>
            <a:r>
              <a:rPr lang="en-NZ" sz="2100" b="1" dirty="0">
                <a:solidFill>
                  <a:schemeClr val="tx1"/>
                </a:solidFill>
              </a:rPr>
              <a:t>Children, Music, and Thriller</a:t>
            </a:r>
            <a:r>
              <a:rPr lang="en-NZ" sz="2100" dirty="0">
                <a:solidFill>
                  <a:schemeClr val="tx1"/>
                </a:solidFill>
              </a:rPr>
              <a:t> underperform.</a:t>
            </a:r>
          </a:p>
          <a:p>
            <a:r>
              <a:rPr lang="en-NZ" sz="2100" dirty="0">
                <a:solidFill>
                  <a:schemeClr val="tx1"/>
                </a:solidFill>
              </a:rPr>
              <a:t>Regional differences matter: India </a:t>
            </a:r>
            <a:r>
              <a:rPr lang="en-NZ" sz="2100" dirty="0" err="1">
                <a:solidFill>
                  <a:schemeClr val="tx1"/>
                </a:solidFill>
              </a:rPr>
              <a:t>favo</a:t>
            </a:r>
            <a:r>
              <a:rPr lang="en-US" altLang="zh-CN" sz="2100" dirty="0">
                <a:solidFill>
                  <a:schemeClr val="tx1"/>
                </a:solidFill>
              </a:rPr>
              <a:t>u</a:t>
            </a:r>
            <a:r>
              <a:rPr lang="en-NZ" sz="2100" dirty="0" err="1">
                <a:solidFill>
                  <a:schemeClr val="tx1"/>
                </a:solidFill>
              </a:rPr>
              <a:t>rs</a:t>
            </a:r>
            <a:r>
              <a:rPr lang="en-NZ" sz="2100" dirty="0">
                <a:solidFill>
                  <a:schemeClr val="tx1"/>
                </a:solidFill>
              </a:rPr>
              <a:t> </a:t>
            </a:r>
            <a:r>
              <a:rPr lang="en-NZ" sz="2100" b="1" dirty="0">
                <a:solidFill>
                  <a:schemeClr val="tx1"/>
                </a:solidFill>
              </a:rPr>
              <a:t>Documentary/Children</a:t>
            </a:r>
            <a:r>
              <a:rPr lang="en-NZ" sz="2100" dirty="0">
                <a:solidFill>
                  <a:schemeClr val="tx1"/>
                </a:solidFill>
              </a:rPr>
              <a:t>, while China favours </a:t>
            </a:r>
            <a:r>
              <a:rPr lang="en-NZ" sz="2100" b="1" dirty="0">
                <a:solidFill>
                  <a:schemeClr val="tx1"/>
                </a:solidFill>
              </a:rPr>
              <a:t>Family</a:t>
            </a:r>
            <a:endParaRPr lang="en-NZ" sz="2100" dirty="0">
              <a:solidFill>
                <a:schemeClr val="tx1"/>
              </a:solidFill>
            </a:endParaRPr>
          </a:p>
          <a:p>
            <a:endParaRPr lang="en-NZ" sz="2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NZ" sz="2100" b="1" dirty="0">
                <a:solidFill>
                  <a:schemeClr val="tx1"/>
                </a:solidFill>
              </a:rPr>
              <a:t>Recommendations</a:t>
            </a:r>
          </a:p>
          <a:p>
            <a:r>
              <a:rPr lang="en-NZ" sz="2100" b="1" dirty="0">
                <a:solidFill>
                  <a:schemeClr val="tx1"/>
                </a:solidFill>
              </a:rPr>
              <a:t>Focus on India &amp; China</a:t>
            </a:r>
            <a:r>
              <a:rPr lang="en-NZ" sz="2100" dirty="0">
                <a:solidFill>
                  <a:schemeClr val="tx1"/>
                </a:solidFill>
              </a:rPr>
              <a:t> with tailored content and localized marketing.</a:t>
            </a:r>
          </a:p>
          <a:p>
            <a:r>
              <a:rPr lang="en-NZ" sz="2100" b="1" dirty="0">
                <a:solidFill>
                  <a:schemeClr val="tx1"/>
                </a:solidFill>
              </a:rPr>
              <a:t>Prioritize high-performing genres</a:t>
            </a:r>
            <a:r>
              <a:rPr lang="en-NZ" sz="2100" dirty="0">
                <a:solidFill>
                  <a:schemeClr val="tx1"/>
                </a:solidFill>
              </a:rPr>
              <a:t> (Sports, Sci-Fi, Animation) to drive revenue.</a:t>
            </a:r>
          </a:p>
          <a:p>
            <a:r>
              <a:rPr lang="en-NZ" sz="2100" b="1" dirty="0">
                <a:solidFill>
                  <a:schemeClr val="tx1"/>
                </a:solidFill>
              </a:rPr>
              <a:t>Reassess low-performing genres</a:t>
            </a:r>
            <a:r>
              <a:rPr lang="en-NZ" sz="2100" dirty="0">
                <a:solidFill>
                  <a:schemeClr val="tx1"/>
                </a:solidFill>
              </a:rPr>
              <a:t> and adapt strategies by region.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2216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09E0C-4D98-E36B-4D2C-E10852DD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390" y="2678480"/>
            <a:ext cx="691921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5400" b="1" dirty="0">
                <a:solidFill>
                  <a:schemeClr val="accent4">
                    <a:lumMod val="50000"/>
                  </a:schemeClr>
                </a:solidFill>
              </a:rPr>
              <a:t>Thank you! </a:t>
            </a:r>
            <a:r>
              <a:rPr lang="en-US" sz="5400" dirty="0"/>
              <a:t>😊 </a:t>
            </a:r>
            <a:endParaRPr lang="en-NZ" sz="5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2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34BF-90B3-922D-BC6E-6880BB02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857" y="715896"/>
            <a:ext cx="8596668" cy="1320800"/>
          </a:xfrm>
        </p:spPr>
        <p:txBody>
          <a:bodyPr>
            <a:normAutofit/>
          </a:bodyPr>
          <a:lstStyle/>
          <a:p>
            <a:r>
              <a:rPr lang="en-NZ" sz="4000" dirty="0" err="1">
                <a:solidFill>
                  <a:schemeClr val="accent4">
                    <a:lumMod val="50000"/>
                  </a:schemeClr>
                </a:solidFill>
              </a:rPr>
              <a:t>Rockbuster</a:t>
            </a:r>
            <a:r>
              <a:rPr lang="en-NZ" sz="4000" dirty="0">
                <a:solidFill>
                  <a:schemeClr val="accent4">
                    <a:lumMod val="50000"/>
                  </a:schemeClr>
                </a:solidFill>
              </a:rPr>
              <a:t> Stealth LLC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7E2F-E788-B068-D3BF-116B94D7E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238" y="1711405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NZ" sz="2400" dirty="0" err="1">
                <a:solidFill>
                  <a:schemeClr val="tx1"/>
                </a:solidFill>
              </a:rPr>
              <a:t>Rockbuster</a:t>
            </a:r>
            <a:r>
              <a:rPr lang="en-NZ" sz="2400" dirty="0">
                <a:solidFill>
                  <a:schemeClr val="tx1"/>
                </a:solidFill>
              </a:rPr>
              <a:t> Stealth LLC is a movie rental company that used to have stores around the world. Facing stiff competition from streaming services such as Netflix and Amazon Prime, the </a:t>
            </a:r>
            <a:r>
              <a:rPr lang="en-NZ" sz="2400" dirty="0" err="1">
                <a:solidFill>
                  <a:schemeClr val="tx1"/>
                </a:solidFill>
              </a:rPr>
              <a:t>Rockbuster</a:t>
            </a:r>
            <a:r>
              <a:rPr lang="en-NZ" sz="2400" dirty="0">
                <a:solidFill>
                  <a:schemeClr val="tx1"/>
                </a:solidFill>
              </a:rPr>
              <a:t> Stealth management team is planning to use its existing movie licenses to launch an online video rental service in order to stay competitive.</a:t>
            </a:r>
          </a:p>
        </p:txBody>
      </p:sp>
      <p:pic>
        <p:nvPicPr>
          <p:cNvPr id="1030" name="Picture 6" descr="video streaming platforms">
            <a:extLst>
              <a:ext uri="{FF2B5EF4-FFF2-40B4-BE49-F238E27FC236}">
                <a16:creationId xmlns:a16="http://schemas.microsoft.com/office/drawing/2014/main" id="{937C87A5-7E3E-020A-4E62-3AF8803F7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932" y="5146595"/>
            <a:ext cx="4135280" cy="15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8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0740-E65F-9DEE-40F3-91EA9432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05" y="1128074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Questions and Objectives</a:t>
            </a:r>
            <a:endParaRPr lang="en-NZ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333F-4D35-B780-A4B5-1DA2133D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01" y="2613076"/>
            <a:ext cx="8596668" cy="3880773"/>
          </a:xfrm>
        </p:spPr>
        <p:txBody>
          <a:bodyPr/>
          <a:lstStyle/>
          <a:p>
            <a:r>
              <a:rPr lang="en-NZ" sz="2400" dirty="0">
                <a:solidFill>
                  <a:schemeClr val="tx1"/>
                </a:solidFill>
              </a:rPr>
              <a:t>Which movies contributed the most/least to revenue gain?</a:t>
            </a:r>
          </a:p>
          <a:p>
            <a:r>
              <a:rPr lang="en-NZ" sz="2400" dirty="0">
                <a:solidFill>
                  <a:schemeClr val="tx1"/>
                </a:solidFill>
              </a:rPr>
              <a:t>What was the average rental duration for all videos?</a:t>
            </a:r>
          </a:p>
          <a:p>
            <a:r>
              <a:rPr lang="en-NZ" sz="2400" dirty="0">
                <a:solidFill>
                  <a:schemeClr val="tx1"/>
                </a:solidFill>
              </a:rPr>
              <a:t>Which countries are </a:t>
            </a:r>
            <a:r>
              <a:rPr lang="en-NZ" sz="2400" dirty="0" err="1">
                <a:solidFill>
                  <a:schemeClr val="tx1"/>
                </a:solidFill>
              </a:rPr>
              <a:t>Rockbuster</a:t>
            </a:r>
            <a:r>
              <a:rPr lang="en-NZ" sz="2400" dirty="0">
                <a:solidFill>
                  <a:schemeClr val="tx1"/>
                </a:solidFill>
              </a:rPr>
              <a:t> customers based in?</a:t>
            </a:r>
          </a:p>
          <a:p>
            <a:r>
              <a:rPr lang="en-NZ" sz="2400" dirty="0">
                <a:solidFill>
                  <a:schemeClr val="tx1"/>
                </a:solidFill>
              </a:rPr>
              <a:t>Where are customers with a high lifetime value based?</a:t>
            </a:r>
          </a:p>
          <a:p>
            <a:r>
              <a:rPr lang="en-NZ" sz="2400" dirty="0">
                <a:solidFill>
                  <a:schemeClr val="tx1"/>
                </a:solidFill>
              </a:rPr>
              <a:t>Do sales figures vary between geographic regions?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7480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331E-6294-BB66-B059-0EDBBBF9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66" y="328052"/>
            <a:ext cx="8596668" cy="1320800"/>
          </a:xfrm>
        </p:spPr>
        <p:txBody>
          <a:bodyPr/>
          <a:lstStyle/>
          <a:p>
            <a:r>
              <a:rPr lang="en-NZ" dirty="0">
                <a:solidFill>
                  <a:schemeClr val="accent4">
                    <a:lumMod val="50000"/>
                  </a:schemeClr>
                </a:solidFill>
                <a:hlinkClick r:id="rId2"/>
              </a:rPr>
              <a:t>Movie Revenues</a:t>
            </a:r>
            <a:endParaRPr lang="en-NZ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CFB2C-C8E8-AE14-C11E-4EAD59237F5C}"/>
              </a:ext>
            </a:extLst>
          </p:cNvPr>
          <p:cNvSpPr txBox="1"/>
          <p:nvPr/>
        </p:nvSpPr>
        <p:spPr>
          <a:xfrm>
            <a:off x="7823247" y="977428"/>
            <a:ext cx="3337088" cy="1200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The most popular film, </a:t>
            </a:r>
            <a:r>
              <a:rPr lang="en-NZ" i="1" dirty="0"/>
              <a:t>Telegraph Voyage</a:t>
            </a:r>
            <a:r>
              <a:rPr lang="en-NZ" dirty="0"/>
              <a:t>, generated </a:t>
            </a:r>
            <a:r>
              <a:rPr lang="en-NZ" b="1" dirty="0"/>
              <a:t>40 times more revenue</a:t>
            </a:r>
            <a:r>
              <a:rPr lang="en-NZ" dirty="0"/>
              <a:t> than the least popular films.</a:t>
            </a:r>
          </a:p>
        </p:txBody>
      </p:sp>
      <p:pic>
        <p:nvPicPr>
          <p:cNvPr id="8" name="Content Placeholder 7" descr="A chart of movies by revenue&#10;&#10;AI-generated content may be incorrect.">
            <a:hlinkClick r:id="rId2"/>
            <a:extLst>
              <a:ext uri="{FF2B5EF4-FFF2-40B4-BE49-F238E27FC236}">
                <a16:creationId xmlns:a16="http://schemas.microsoft.com/office/drawing/2014/main" id="{82250D4A-F27F-B6DC-9563-5EE9667A2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64" y="1236522"/>
            <a:ext cx="6615426" cy="5293425"/>
          </a:xfrm>
        </p:spPr>
      </p:pic>
    </p:spTree>
    <p:extLst>
      <p:ext uri="{BB962C8B-B14F-4D97-AF65-F5344CB8AC3E}">
        <p14:creationId xmlns:p14="http://schemas.microsoft.com/office/powerpoint/2010/main" val="215184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D4BC-783F-5499-CD06-B9A9496A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870" y="818552"/>
            <a:ext cx="8596668" cy="1162639"/>
          </a:xfrm>
        </p:spPr>
        <p:txBody>
          <a:bodyPr/>
          <a:lstStyle/>
          <a:p>
            <a:r>
              <a:rPr lang="en-NZ" dirty="0">
                <a:solidFill>
                  <a:schemeClr val="accent4">
                    <a:lumMod val="50000"/>
                  </a:schemeClr>
                </a:solidFill>
              </a:rPr>
              <a:t>Descriptive Statistics of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8587BF-CFF8-1800-BE8A-0294B3ACA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64807"/>
              </p:ext>
            </p:extLst>
          </p:nvPr>
        </p:nvGraphicFramePr>
        <p:xfrm>
          <a:off x="970961" y="4185248"/>
          <a:ext cx="86988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08">
                  <a:extLst>
                    <a:ext uri="{9D8B030D-6E8A-4147-A177-3AD203B41FA5}">
                      <a16:colId xmlns:a16="http://schemas.microsoft.com/office/drawing/2014/main" val="1324890176"/>
                    </a:ext>
                  </a:extLst>
                </a:gridCol>
                <a:gridCol w="1951814">
                  <a:extLst>
                    <a:ext uri="{9D8B030D-6E8A-4147-A177-3AD203B41FA5}">
                      <a16:colId xmlns:a16="http://schemas.microsoft.com/office/drawing/2014/main" val="3427971704"/>
                    </a:ext>
                  </a:extLst>
                </a:gridCol>
                <a:gridCol w="2174711">
                  <a:extLst>
                    <a:ext uri="{9D8B030D-6E8A-4147-A177-3AD203B41FA5}">
                      <a16:colId xmlns:a16="http://schemas.microsoft.com/office/drawing/2014/main" val="726640953"/>
                    </a:ext>
                  </a:extLst>
                </a:gridCol>
                <a:gridCol w="2174711">
                  <a:extLst>
                    <a:ext uri="{9D8B030D-6E8A-4147-A177-3AD203B41FA5}">
                      <a16:colId xmlns:a16="http://schemas.microsoft.com/office/drawing/2014/main" val="868281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Maximum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Minimum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80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Rental Duration (Day)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07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Rental Rate ($)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15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Length(Min)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185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46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Replacement Cost ($)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4875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C2B44F8-0479-1372-B25C-7DEE9FDE521B}"/>
              </a:ext>
            </a:extLst>
          </p:cNvPr>
          <p:cNvSpPr txBox="1"/>
          <p:nvPr/>
        </p:nvSpPr>
        <p:spPr>
          <a:xfrm>
            <a:off x="970961" y="1981191"/>
            <a:ext cx="7663992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NZ" sz="2400" dirty="0"/>
              <a:t>The dataset includes </a:t>
            </a:r>
            <a:r>
              <a:rPr lang="en-NZ" sz="2400" b="1" dirty="0"/>
              <a:t>599 customers</a:t>
            </a:r>
            <a:r>
              <a:rPr lang="en-NZ" sz="2400" dirty="0"/>
              <a:t> from </a:t>
            </a:r>
            <a:r>
              <a:rPr lang="en-NZ" sz="2400" b="1" dirty="0"/>
              <a:t>600 cities</a:t>
            </a:r>
            <a:r>
              <a:rPr lang="en-NZ" sz="2400" dirty="0"/>
              <a:t> across </a:t>
            </a:r>
            <a:r>
              <a:rPr lang="en-NZ" sz="2400" b="1" dirty="0"/>
              <a:t>109 countries</a:t>
            </a:r>
            <a:r>
              <a:rPr lang="en-NZ" sz="2400" dirty="0"/>
              <a:t>. It contains </a:t>
            </a:r>
            <a:r>
              <a:rPr lang="en-NZ" sz="2400" b="1" dirty="0"/>
              <a:t>1,000 films</a:t>
            </a:r>
            <a:r>
              <a:rPr lang="en-NZ" sz="2400" dirty="0"/>
              <a:t> spanning </a:t>
            </a:r>
            <a:r>
              <a:rPr lang="en-NZ" sz="2400" b="1" dirty="0"/>
              <a:t>20 genres</a:t>
            </a:r>
            <a:r>
              <a:rPr lang="en-NZ" sz="2400" dirty="0"/>
              <a:t>, generating a total revenue of </a:t>
            </a:r>
            <a:r>
              <a:rPr lang="en-NZ" sz="2400" b="1" dirty="0"/>
              <a:t>$61,312.04</a:t>
            </a:r>
            <a:r>
              <a:rPr lang="en-NZ" sz="2400" dirty="0"/>
              <a:t>.</a:t>
            </a:r>
            <a:endParaRPr lang="en-NZ" sz="2400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914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map of the world&#10;&#10;AI-generated content may be incorrect.">
            <a:extLst>
              <a:ext uri="{FF2B5EF4-FFF2-40B4-BE49-F238E27FC236}">
                <a16:creationId xmlns:a16="http://schemas.microsoft.com/office/drawing/2014/main" id="{12E804BD-CB61-E1D4-1D94-306892125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19" y="1304902"/>
            <a:ext cx="9198117" cy="440231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148EE-26F2-9E5A-9AD0-0DFD0056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94" y="503810"/>
            <a:ext cx="5129577" cy="1320800"/>
          </a:xfrm>
        </p:spPr>
        <p:txBody>
          <a:bodyPr/>
          <a:lstStyle/>
          <a:p>
            <a:r>
              <a:rPr lang="en-NZ" dirty="0">
                <a:solidFill>
                  <a:schemeClr val="accent4">
                    <a:lumMod val="50000"/>
                  </a:schemeClr>
                </a:solidFill>
                <a:hlinkClick r:id="rId3"/>
              </a:rPr>
              <a:t>Location of Customers</a:t>
            </a:r>
            <a:endParaRPr lang="en-NZ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C3CEA-F70E-ED6F-4382-9ABBDB13D88E}"/>
              </a:ext>
            </a:extLst>
          </p:cNvPr>
          <p:cNvSpPr txBox="1"/>
          <p:nvPr/>
        </p:nvSpPr>
        <p:spPr>
          <a:xfrm>
            <a:off x="4750025" y="5091433"/>
            <a:ext cx="5515932" cy="923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India and China had the </a:t>
            </a:r>
            <a:r>
              <a:rPr lang="en-NZ" b="1" dirty="0"/>
              <a:t>largest customer bases</a:t>
            </a:r>
            <a:r>
              <a:rPr lang="en-NZ" dirty="0"/>
              <a:t>, followed by the </a:t>
            </a:r>
            <a:r>
              <a:rPr lang="en-NZ" b="1" dirty="0"/>
              <a:t>United States, Japan, Mexico, Brazil, Russia, the Philippines, and Turkey</a:t>
            </a:r>
            <a:r>
              <a:rPr lang="en-N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7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C06B-59B0-A2E3-8C9C-F2AF9A7F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90" y="1071514"/>
            <a:ext cx="8596668" cy="1320800"/>
          </a:xfrm>
        </p:spPr>
        <p:txBody>
          <a:bodyPr/>
          <a:lstStyle/>
          <a:p>
            <a:r>
              <a:rPr lang="en-NZ" dirty="0">
                <a:solidFill>
                  <a:schemeClr val="accent4">
                    <a:lumMod val="50000"/>
                  </a:schemeClr>
                </a:solidFill>
              </a:rPr>
              <a:t>High Lifetime-Value Customers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20201D-F68E-3D18-9434-5FDF845F5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419337"/>
              </p:ext>
            </p:extLst>
          </p:nvPr>
        </p:nvGraphicFramePr>
        <p:xfrm>
          <a:off x="1071924" y="2248350"/>
          <a:ext cx="81280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48012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55117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22873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2244425"/>
                    </a:ext>
                  </a:extLst>
                </a:gridCol>
              </a:tblGrid>
              <a:tr h="299023">
                <a:tc>
                  <a:txBody>
                    <a:bodyPr/>
                    <a:lstStyle/>
                    <a:p>
                      <a:r>
                        <a:rPr lang="en-NZ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Total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1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Sara Perry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Mexico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err="1">
                          <a:effectLst/>
                        </a:rPr>
                        <a:t>Atlixco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128.7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0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Gabriel Harder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Turkey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Sivas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108.75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4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Sergio Stanfield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Mexico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Celaya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102.76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7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Clinton Buford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United States</a:t>
                      </a:r>
                    </a:p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Aurora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98.76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Adam Gooch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Adoni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97.8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9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01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257F-A5F6-DBF4-7413-49FFB6EE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50" y="300919"/>
            <a:ext cx="8596668" cy="1320800"/>
          </a:xfrm>
        </p:spPr>
        <p:txBody>
          <a:bodyPr/>
          <a:lstStyle/>
          <a:p>
            <a:r>
              <a:rPr lang="en-NZ" dirty="0">
                <a:solidFill>
                  <a:schemeClr val="accent4">
                    <a:lumMod val="50000"/>
                  </a:schemeClr>
                </a:solidFill>
                <a:hlinkClick r:id="rId2"/>
              </a:rPr>
              <a:t>Country Revenues</a:t>
            </a:r>
            <a:endParaRPr lang="en-NZ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Content Placeholder 4" descr="A graph of different colored bars&#10;&#10;AI-generated content may be incorrect.">
            <a:hlinkClick r:id="rId2"/>
            <a:extLst>
              <a:ext uri="{FF2B5EF4-FFF2-40B4-BE49-F238E27FC236}">
                <a16:creationId xmlns:a16="http://schemas.microsoft.com/office/drawing/2014/main" id="{59AD672D-1944-A303-86F7-D69B8B1A1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29" y="1074441"/>
            <a:ext cx="7051250" cy="56421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1D2EAF-7A78-79CF-9E22-05B119D0DFE2}"/>
              </a:ext>
            </a:extLst>
          </p:cNvPr>
          <p:cNvSpPr txBox="1"/>
          <p:nvPr/>
        </p:nvSpPr>
        <p:spPr>
          <a:xfrm>
            <a:off x="6095422" y="605103"/>
            <a:ext cx="4812641" cy="1323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2000" dirty="0"/>
              <a:t>India generated the </a:t>
            </a:r>
            <a:r>
              <a:rPr lang="en-NZ" sz="2000" b="1" dirty="0"/>
              <a:t>highest revenues</a:t>
            </a:r>
            <a:r>
              <a:rPr lang="en-NZ" sz="2000" dirty="0"/>
              <a:t>, producing </a:t>
            </a:r>
            <a:r>
              <a:rPr lang="en-NZ" sz="2000" b="1" dirty="0"/>
              <a:t>150 times more</a:t>
            </a:r>
            <a:r>
              <a:rPr lang="en-NZ" sz="2000" dirty="0"/>
              <a:t> than American Samoa, which recorded the </a:t>
            </a:r>
            <a:r>
              <a:rPr lang="en-NZ" sz="2000" b="1" dirty="0"/>
              <a:t>lowest revenues</a:t>
            </a:r>
            <a:r>
              <a:rPr lang="en-NZ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36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5DE6-0136-3A18-9F0B-BB4F35F5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63" y="411471"/>
            <a:ext cx="8596668" cy="1320800"/>
          </a:xfrm>
        </p:spPr>
        <p:txBody>
          <a:bodyPr/>
          <a:lstStyle/>
          <a:p>
            <a:r>
              <a:rPr lang="en-NZ" dirty="0">
                <a:solidFill>
                  <a:schemeClr val="accent4">
                    <a:lumMod val="50000"/>
                  </a:schemeClr>
                </a:solidFill>
                <a:hlinkClick r:id="rId2"/>
              </a:rPr>
              <a:t>Revenue by Genre</a:t>
            </a:r>
            <a:endParaRPr lang="en-NZ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7D8B7-1C27-47E7-F4C8-4082B756AF5A}"/>
              </a:ext>
            </a:extLst>
          </p:cNvPr>
          <p:cNvSpPr txBox="1"/>
          <p:nvPr/>
        </p:nvSpPr>
        <p:spPr>
          <a:xfrm>
            <a:off x="7744625" y="1071871"/>
            <a:ext cx="4289919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2000" dirty="0"/>
              <a:t>Globally, the </a:t>
            </a:r>
            <a:r>
              <a:rPr lang="en-NZ" sz="2000" b="1" dirty="0"/>
              <a:t>Sports</a:t>
            </a:r>
            <a:r>
              <a:rPr lang="en-NZ" sz="2000" dirty="0"/>
              <a:t>, </a:t>
            </a:r>
            <a:r>
              <a:rPr lang="en-NZ" sz="2000" b="1" dirty="0"/>
              <a:t>Sci-Fi</a:t>
            </a:r>
            <a:r>
              <a:rPr lang="en-NZ" sz="2000" dirty="0"/>
              <a:t>, and </a:t>
            </a:r>
            <a:r>
              <a:rPr lang="en-NZ" sz="2000" b="1" dirty="0"/>
              <a:t>Animation</a:t>
            </a:r>
            <a:r>
              <a:rPr lang="en-NZ" sz="2000" dirty="0"/>
              <a:t> genres were the most profitable, whereas </a:t>
            </a:r>
            <a:r>
              <a:rPr lang="en-NZ" sz="2000" b="1" dirty="0"/>
              <a:t>Children</a:t>
            </a:r>
            <a:r>
              <a:rPr lang="en-NZ" sz="2000" dirty="0"/>
              <a:t>, </a:t>
            </a:r>
            <a:r>
              <a:rPr lang="en-NZ" sz="2000" b="1" dirty="0"/>
              <a:t>Music</a:t>
            </a:r>
            <a:r>
              <a:rPr lang="en-NZ" sz="2000" dirty="0"/>
              <a:t>, and </a:t>
            </a:r>
            <a:r>
              <a:rPr lang="en-NZ" sz="2000" b="1" dirty="0"/>
              <a:t>Thriller</a:t>
            </a:r>
            <a:r>
              <a:rPr lang="en-NZ" sz="2000" dirty="0"/>
              <a:t> generated the lowest revenues.</a:t>
            </a:r>
          </a:p>
        </p:txBody>
      </p:sp>
      <p:pic>
        <p:nvPicPr>
          <p:cNvPr id="16" name="Content Placeholder 15" descr="A green circles with white text&#10;&#10;AI-generated content may be incorrect.">
            <a:extLst>
              <a:ext uri="{FF2B5EF4-FFF2-40B4-BE49-F238E27FC236}">
                <a16:creationId xmlns:a16="http://schemas.microsoft.com/office/drawing/2014/main" id="{88849305-04FD-3458-F64E-645282E13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99" y="1335201"/>
            <a:ext cx="7009562" cy="5430911"/>
          </a:xfrm>
        </p:spPr>
      </p:pic>
    </p:spTree>
    <p:extLst>
      <p:ext uri="{BB962C8B-B14F-4D97-AF65-F5344CB8AC3E}">
        <p14:creationId xmlns:p14="http://schemas.microsoft.com/office/powerpoint/2010/main" val="24627555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1476</TotalTime>
  <Words>463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 Narrow</vt:lpstr>
      <vt:lpstr>Arial</vt:lpstr>
      <vt:lpstr>Trebuchet MS</vt:lpstr>
      <vt:lpstr>Wingdings 3</vt:lpstr>
      <vt:lpstr>Facet</vt:lpstr>
      <vt:lpstr>Rockbuster Stealth LLC Marketing Transition Analysis</vt:lpstr>
      <vt:lpstr>Rockbuster Stealth LLC</vt:lpstr>
      <vt:lpstr>Questions and Objectives</vt:lpstr>
      <vt:lpstr>Movie Revenues</vt:lpstr>
      <vt:lpstr>Descriptive Statistics of Data</vt:lpstr>
      <vt:lpstr>Location of Customers</vt:lpstr>
      <vt:lpstr>High Lifetime-Value Customers</vt:lpstr>
      <vt:lpstr>Country Revenues</vt:lpstr>
      <vt:lpstr>Revenue by Genre</vt:lpstr>
      <vt:lpstr>India VS China Revenue by Genre</vt:lpstr>
      <vt:lpstr>Conclusions and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Zhang</dc:creator>
  <cp:lastModifiedBy>Yan Zhang</cp:lastModifiedBy>
  <cp:revision>10</cp:revision>
  <dcterms:created xsi:type="dcterms:W3CDTF">2025-09-19T23:05:24Z</dcterms:created>
  <dcterms:modified xsi:type="dcterms:W3CDTF">2025-09-25T21:07:38Z</dcterms:modified>
</cp:coreProperties>
</file>