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" Target="slides/slide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2.xml"/><Relationship Id="rId18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Clustering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in R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Yan Zhang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Silhouette Coefficient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T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he popular method of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silhouette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coefficients combines both cohesion and separation The value of the silhouette coefficient between -1 and 1.</a:t>
            </a:r>
          </a:p>
        </p:txBody>
      </p:sp>
      <p:sp>
        <p:nvSpPr>
          <p:cNvPr id="189" name="Shape 189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a(i) =  average dissimilarity of i with all other data within in the same cluster.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b(i) = is the lowest </a:t>
            </a:r>
            <a:r>
              <a:rPr lang="en"/>
              <a:t>average</a:t>
            </a:r>
            <a:r>
              <a:rPr lang="en"/>
              <a:t> </a:t>
            </a:r>
            <a:r>
              <a:rPr lang="en"/>
              <a:t>dissimilarity</a:t>
            </a:r>
            <a:r>
              <a:rPr lang="en"/>
              <a:t> of i to any other cluster.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0575" y="3413150"/>
            <a:ext cx="2706975" cy="86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Thank you for watching!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65500" y="1912650"/>
            <a:ext cx="4045199" cy="1318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</a:p>
          <a:p>
            <a:pPr indent="-228600" lvl="0" marL="457200" rtl="0">
              <a:spcBef>
                <a:spcPts val="0"/>
              </a:spcBef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</a:p>
          <a:p>
            <a:pPr indent="-228600" lvl="0" marL="457200" rtl="0">
              <a:spcBef>
                <a:spcPts val="0"/>
              </a:spcBef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Hierarchical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Clustering</a:t>
            </a:r>
          </a:p>
          <a:p>
            <a:pPr indent="-228600" lvl="0" marL="457200" rtl="0">
              <a:spcBef>
                <a:spcPts val="0"/>
              </a:spcBef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PAM Clustering</a:t>
            </a:r>
          </a:p>
          <a:p>
            <a:pPr indent="-228600" lvl="0" marL="457200">
              <a:spcBef>
                <a:spcPts val="0"/>
              </a:spcBef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Silhouette Coefficient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65500" y="1912650"/>
            <a:ext cx="4045199" cy="1318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Cluster Analysis</a:t>
            </a:r>
          </a:p>
          <a:p>
            <a:pPr lvl="0">
              <a:spcBef>
                <a:spcPts val="0"/>
              </a:spcBef>
              <a:buNone/>
            </a:pPr>
            <a:r>
              <a:rPr lang="en" sz="1500"/>
              <a:t>Cluster analysis or clustering is the task of grouping a set of objects in such a way that objects in the same group are more similar to each other than to those in other groups.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Connectivity-based clustering (hierarchical clustering)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Centroid-based clustering (K-means clustering, PAM clustering)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b="1" lang="en" sz="2100">
                <a:solidFill>
                  <a:schemeClr val="dk1"/>
                </a:solidFill>
              </a:rPr>
              <a:t>Hierarchical Clustering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n" sz="1600"/>
              <a:t>This is a method of cluster analysis which seeks to build a hierarchy of clusters.</a:t>
            </a:r>
          </a:p>
          <a:p>
            <a:pPr lv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2.    Partition around medoids (PAM) Clustering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n" sz="1600"/>
              <a:t>This algorithm is intended to find a sequence of objects called medoids are placed into the sets of selected objects.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Hierarchical</a:t>
            </a:r>
            <a:r>
              <a:rPr lang="en"/>
              <a:t> clustering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Assignment 1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Consectetur adipiscing elit, sed do eiusmod tempor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Assignment 2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Lorem ipsum dolor sit amet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Assignment 3</a:t>
            </a:r>
          </a:p>
          <a:p>
            <a:pPr lv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Consectetur adipiscing elit, sed do eiusmod tempor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descr="Image result for Hierarchical clusterin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575" y="1458300"/>
            <a:ext cx="6820124" cy="331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04" name="Shape 104"/>
          <p:cNvSpPr/>
          <p:nvPr/>
        </p:nvSpPr>
        <p:spPr>
          <a:xfrm>
            <a:off x="340933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4294967295" type="body"/>
          </p:nvPr>
        </p:nvSpPr>
        <p:spPr>
          <a:xfrm>
            <a:off x="340923" y="2336550"/>
            <a:ext cx="14555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Step 1</a:t>
            </a:r>
          </a:p>
        </p:txBody>
      </p:sp>
      <p:grpSp>
        <p:nvGrpSpPr>
          <p:cNvPr id="106" name="Shape 106"/>
          <p:cNvGrpSpPr/>
          <p:nvPr/>
        </p:nvGrpSpPr>
        <p:grpSpPr>
          <a:xfrm>
            <a:off x="969269" y="1610215"/>
            <a:ext cx="198899" cy="593656"/>
            <a:chOff x="777446" y="1610215"/>
            <a:chExt cx="198899" cy="593656"/>
          </a:xfrm>
        </p:grpSpPr>
        <p:cxnSp>
          <p:nvCxnSpPr>
            <p:cNvPr id="107" name="Shape 10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8" name="Shape 108"/>
            <p:cNvSpPr/>
            <p:nvPr/>
          </p:nvSpPr>
          <p:spPr>
            <a:xfrm>
              <a:off x="777446" y="1610215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idx="4294967295" type="body"/>
          </p:nvPr>
        </p:nvSpPr>
        <p:spPr>
          <a:xfrm>
            <a:off x="318375" y="385666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Start by assigning each item to its own cluster. If you have N items, you now have N clusters.</a:t>
            </a:r>
          </a:p>
        </p:txBody>
      </p:sp>
      <p:sp>
        <p:nvSpPr>
          <p:cNvPr descr="Background pointer shape in timeline graphic" id="110" name="Shape 110"/>
          <p:cNvSpPr/>
          <p:nvPr/>
        </p:nvSpPr>
        <p:spPr>
          <a:xfrm>
            <a:off x="181705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4294967295" type="body"/>
          </p:nvPr>
        </p:nvSpPr>
        <p:spPr>
          <a:xfrm>
            <a:off x="2126316" y="2336550"/>
            <a:ext cx="13154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Step 2</a:t>
            </a:r>
          </a:p>
        </p:txBody>
      </p:sp>
      <p:grpSp>
        <p:nvGrpSpPr>
          <p:cNvPr id="112" name="Shape 112"/>
          <p:cNvGrpSpPr/>
          <p:nvPr/>
        </p:nvGrpSpPr>
        <p:grpSpPr>
          <a:xfrm>
            <a:off x="2684632" y="2938957"/>
            <a:ext cx="198899" cy="593655"/>
            <a:chOff x="2223534" y="2938957"/>
            <a:chExt cx="198899" cy="593655"/>
          </a:xfrm>
        </p:grpSpPr>
        <p:cxnSp>
          <p:nvCxnSpPr>
            <p:cNvPr id="113" name="Shape 113"/>
            <p:cNvCxnSpPr/>
            <p:nvPr/>
          </p:nvCxnSpPr>
          <p:spPr>
            <a:xfrm rot="10800000">
              <a:off x="2322996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4" name="Shape 114"/>
            <p:cNvSpPr/>
            <p:nvPr/>
          </p:nvSpPr>
          <p:spPr>
            <a:xfrm flipH="1" rot="10800000">
              <a:off x="2223534" y="3333713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Shape 115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Find the closest pair of clusters and merge them into a single cluster.</a:t>
            </a:r>
          </a:p>
        </p:txBody>
      </p:sp>
      <p:sp>
        <p:nvSpPr>
          <p:cNvPr descr="Background pointer shape in timeline graphic" id="116" name="Shape 116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4294967295" type="body"/>
          </p:nvPr>
        </p:nvSpPr>
        <p:spPr>
          <a:xfrm>
            <a:off x="3767754" y="2336550"/>
            <a:ext cx="13154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Step 3</a:t>
            </a:r>
          </a:p>
        </p:txBody>
      </p:sp>
      <p:grpSp>
        <p:nvGrpSpPr>
          <p:cNvPr id="118" name="Shape 118"/>
          <p:cNvGrpSpPr/>
          <p:nvPr/>
        </p:nvGrpSpPr>
        <p:grpSpPr>
          <a:xfrm>
            <a:off x="4319544" y="1610215"/>
            <a:ext cx="198899" cy="593656"/>
            <a:chOff x="3918083" y="1610215"/>
            <a:chExt cx="198899" cy="593656"/>
          </a:xfrm>
        </p:grpSpPr>
        <p:cxnSp>
          <p:nvCxnSpPr>
            <p:cNvPr id="119" name="Shape 1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0" name="Shape 120"/>
            <p:cNvSpPr/>
            <p:nvPr/>
          </p:nvSpPr>
          <p:spPr>
            <a:xfrm>
              <a:off x="3918083" y="1610215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Shape 121"/>
          <p:cNvSpPr txBox="1"/>
          <p:nvPr>
            <p:ph idx="4294967295" type="body"/>
          </p:nvPr>
        </p:nvSpPr>
        <p:spPr>
          <a:xfrm>
            <a:off x="3304094" y="385666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Compute distances between the new cluster and each of the old clusters.</a:t>
            </a:r>
          </a:p>
        </p:txBody>
      </p:sp>
      <p:sp>
        <p:nvSpPr>
          <p:cNvPr descr="Background pointer shape in timeline graphic" id="122" name="Shape 122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4294967295" type="body"/>
          </p:nvPr>
        </p:nvSpPr>
        <p:spPr>
          <a:xfrm>
            <a:off x="5416699" y="2336550"/>
            <a:ext cx="13154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Step 4</a:t>
            </a:r>
          </a:p>
        </p:txBody>
      </p:sp>
      <p:grpSp>
        <p:nvGrpSpPr>
          <p:cNvPr id="124" name="Shape 124"/>
          <p:cNvGrpSpPr/>
          <p:nvPr/>
        </p:nvGrpSpPr>
        <p:grpSpPr>
          <a:xfrm>
            <a:off x="5973069" y="2938957"/>
            <a:ext cx="198899" cy="593655"/>
            <a:chOff x="5958946" y="2938957"/>
            <a:chExt cx="198899" cy="593655"/>
          </a:xfrm>
        </p:grpSpPr>
        <p:cxnSp>
          <p:nvCxnSpPr>
            <p:cNvPr id="125" name="Shape 125"/>
            <p:cNvCxnSpPr/>
            <p:nvPr/>
          </p:nvCxnSpPr>
          <p:spPr>
            <a:xfrm rot="10800000">
              <a:off x="6058408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6" name="Shape 126"/>
            <p:cNvSpPr/>
            <p:nvPr/>
          </p:nvSpPr>
          <p:spPr>
            <a:xfrm flipH="1" rot="10800000">
              <a:off x="5958946" y="3333713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Shape 127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Repeat steps 2 and 3 until all items are clustered into a single cluster of size N.</a:t>
            </a:r>
          </a:p>
        </p:txBody>
      </p:sp>
      <p:sp>
        <p:nvSpPr>
          <p:cNvPr descr="Background pointer shape in timeline graphic" id="128" name="Shape 128"/>
          <p:cNvSpPr/>
          <p:nvPr/>
        </p:nvSpPr>
        <p:spPr>
          <a:xfrm>
            <a:off x="6781813" y="220387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4294967295" type="body"/>
          </p:nvPr>
        </p:nvSpPr>
        <p:spPr>
          <a:xfrm>
            <a:off x="7111511" y="2336550"/>
            <a:ext cx="13154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Step 5</a:t>
            </a:r>
          </a:p>
        </p:txBody>
      </p:sp>
      <p:grpSp>
        <p:nvGrpSpPr>
          <p:cNvPr id="130" name="Shape 130"/>
          <p:cNvGrpSpPr/>
          <p:nvPr/>
        </p:nvGrpSpPr>
        <p:grpSpPr>
          <a:xfrm>
            <a:off x="7669807" y="1610215"/>
            <a:ext cx="198899" cy="593656"/>
            <a:chOff x="3918083" y="1610215"/>
            <a:chExt cx="198899" cy="593656"/>
          </a:xfrm>
        </p:grpSpPr>
        <p:cxnSp>
          <p:nvCxnSpPr>
            <p:cNvPr id="131" name="Shape 13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2" name="Shape 132"/>
            <p:cNvSpPr/>
            <p:nvPr/>
          </p:nvSpPr>
          <p:spPr>
            <a:xfrm>
              <a:off x="3918083" y="1610215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Shape 133"/>
          <p:cNvSpPr txBox="1"/>
          <p:nvPr>
            <p:ph idx="4294967295" type="body"/>
          </p:nvPr>
        </p:nvSpPr>
        <p:spPr>
          <a:xfrm>
            <a:off x="6685978" y="385666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Define the number of clustering.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PAM Clustering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Accomplishment 1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n" sz="1600"/>
              <a:t>Lorem ipsum dolor sit amet, consectetur adipiscing elit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n" sz="1600"/>
              <a:t>Sed do eiusmod tempor incididunt ut labore et dolore magna aliqua. </a:t>
            </a:r>
          </a:p>
        </p:txBody>
      </p:sp>
      <p:sp>
        <p:nvSpPr>
          <p:cNvPr id="140" name="Shape 140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Accomplishment 2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n" sz="1600"/>
              <a:t>Ut enim ad minim veniam, quis nostrud exercitation ullamco laboris nisi ut aliquip ex ea commodo consequat.</a:t>
            </a:r>
          </a:p>
        </p:txBody>
      </p:sp>
      <p:pic>
        <p:nvPicPr>
          <p:cNvPr descr="Related image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300" y="1379875"/>
            <a:ext cx="6412524" cy="33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46" name="Shape 146"/>
          <p:cNvSpPr/>
          <p:nvPr/>
        </p:nvSpPr>
        <p:spPr>
          <a:xfrm>
            <a:off x="340933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Step 1</a:t>
            </a:r>
          </a:p>
        </p:txBody>
      </p:sp>
      <p:grpSp>
        <p:nvGrpSpPr>
          <p:cNvPr id="148" name="Shape 148"/>
          <p:cNvGrpSpPr/>
          <p:nvPr/>
        </p:nvGrpSpPr>
        <p:grpSpPr>
          <a:xfrm>
            <a:off x="969269" y="1610215"/>
            <a:ext cx="198900" cy="593656"/>
            <a:chOff x="777446" y="1610215"/>
            <a:chExt cx="198900" cy="593656"/>
          </a:xfrm>
        </p:grpSpPr>
        <p:cxnSp>
          <p:nvCxnSpPr>
            <p:cNvPr id="149" name="Shape 149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0" name="Shape 150"/>
            <p:cNvSpPr/>
            <p:nvPr/>
          </p:nvSpPr>
          <p:spPr>
            <a:xfrm>
              <a:off x="777446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Shape 151"/>
          <p:cNvSpPr txBox="1"/>
          <p:nvPr>
            <p:ph idx="4294967295" type="body"/>
          </p:nvPr>
        </p:nvSpPr>
        <p:spPr>
          <a:xfrm>
            <a:off x="318375" y="385666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Arbitrarily choose K data items as the initial medoids.</a:t>
            </a:r>
          </a:p>
        </p:txBody>
      </p:sp>
      <p:sp>
        <p:nvSpPr>
          <p:cNvPr descr="Background pointer shape in timeline graphic" id="152" name="Shape 152"/>
          <p:cNvSpPr/>
          <p:nvPr/>
        </p:nvSpPr>
        <p:spPr>
          <a:xfrm>
            <a:off x="181705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4294967295" type="body"/>
          </p:nvPr>
        </p:nvSpPr>
        <p:spPr>
          <a:xfrm>
            <a:off x="2126316" y="2336550"/>
            <a:ext cx="1315500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Step 2</a:t>
            </a:r>
          </a:p>
        </p:txBody>
      </p:sp>
      <p:grpSp>
        <p:nvGrpSpPr>
          <p:cNvPr id="154" name="Shape 154"/>
          <p:cNvGrpSpPr/>
          <p:nvPr/>
        </p:nvGrpSpPr>
        <p:grpSpPr>
          <a:xfrm>
            <a:off x="2684632" y="2938957"/>
            <a:ext cx="198900" cy="593655"/>
            <a:chOff x="2223534" y="2938957"/>
            <a:chExt cx="198900" cy="593655"/>
          </a:xfrm>
        </p:grpSpPr>
        <p:cxnSp>
          <p:nvCxnSpPr>
            <p:cNvPr id="155" name="Shape 155"/>
            <p:cNvCxnSpPr/>
            <p:nvPr/>
          </p:nvCxnSpPr>
          <p:spPr>
            <a:xfrm rot="10800000">
              <a:off x="2322996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6" name="Shape 156"/>
            <p:cNvSpPr/>
            <p:nvPr/>
          </p:nvSpPr>
          <p:spPr>
            <a:xfrm flipH="1" rot="10800000">
              <a:off x="2223534" y="3333713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Shape 157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Assign each remaining data item to a cluster with the nearest medoid.</a:t>
            </a:r>
          </a:p>
        </p:txBody>
      </p:sp>
      <p:sp>
        <p:nvSpPr>
          <p:cNvPr descr="Background pointer shape in timeline graphic" id="158" name="Shape 158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4294967295" type="body"/>
          </p:nvPr>
        </p:nvSpPr>
        <p:spPr>
          <a:xfrm>
            <a:off x="3767754" y="2336550"/>
            <a:ext cx="1315500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Step 3</a:t>
            </a:r>
          </a:p>
        </p:txBody>
      </p:sp>
      <p:grpSp>
        <p:nvGrpSpPr>
          <p:cNvPr id="160" name="Shape 160"/>
          <p:cNvGrpSpPr/>
          <p:nvPr/>
        </p:nvGrpSpPr>
        <p:grpSpPr>
          <a:xfrm>
            <a:off x="4319544" y="1610215"/>
            <a:ext cx="198900" cy="593656"/>
            <a:chOff x="3918083" y="1610215"/>
            <a:chExt cx="198900" cy="593656"/>
          </a:xfrm>
        </p:grpSpPr>
        <p:cxnSp>
          <p:nvCxnSpPr>
            <p:cNvPr id="161" name="Shape 16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2" name="Shape 162"/>
            <p:cNvSpPr/>
            <p:nvPr/>
          </p:nvSpPr>
          <p:spPr>
            <a:xfrm>
              <a:off x="3918083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Shape 163"/>
          <p:cNvSpPr txBox="1"/>
          <p:nvPr>
            <p:ph idx="4294967295" type="body"/>
          </p:nvPr>
        </p:nvSpPr>
        <p:spPr>
          <a:xfrm>
            <a:off x="3304094" y="385666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Randomly select a non-medoid data item and compute the total cost of swapping old medoid data item.with the currently selected non-medoid data item.</a:t>
            </a:r>
          </a:p>
        </p:txBody>
      </p:sp>
      <p:sp>
        <p:nvSpPr>
          <p:cNvPr descr="Background pointer shape in timeline graphic" id="164" name="Shape 164"/>
          <p:cNvSpPr/>
          <p:nvPr/>
        </p:nvSpPr>
        <p:spPr>
          <a:xfrm>
            <a:off x="5126893" y="2199000"/>
            <a:ext cx="2051099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Step 4</a:t>
            </a:r>
          </a:p>
        </p:txBody>
      </p:sp>
      <p:grpSp>
        <p:nvGrpSpPr>
          <p:cNvPr id="166" name="Shape 166"/>
          <p:cNvGrpSpPr/>
          <p:nvPr/>
        </p:nvGrpSpPr>
        <p:grpSpPr>
          <a:xfrm>
            <a:off x="5973069" y="2938957"/>
            <a:ext cx="198900" cy="593655"/>
            <a:chOff x="5958946" y="2938957"/>
            <a:chExt cx="198900" cy="593655"/>
          </a:xfrm>
        </p:grpSpPr>
        <p:cxnSp>
          <p:nvCxnSpPr>
            <p:cNvPr id="167" name="Shape 167"/>
            <p:cNvCxnSpPr/>
            <p:nvPr/>
          </p:nvCxnSpPr>
          <p:spPr>
            <a:xfrm rot="10800000">
              <a:off x="6058408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8" name="Shape 168"/>
            <p:cNvSpPr/>
            <p:nvPr/>
          </p:nvSpPr>
          <p:spPr>
            <a:xfrm flipH="1" rot="10800000">
              <a:off x="5958946" y="3333713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Shape 169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If the total cost of swapping is less than zero, then perform the swap operation to generate the new set of k-medoids</a:t>
            </a:r>
          </a:p>
        </p:txBody>
      </p:sp>
      <p:sp>
        <p:nvSpPr>
          <p:cNvPr descr="Background pointer shape in timeline graphic" id="170" name="Shape 170"/>
          <p:cNvSpPr/>
          <p:nvPr/>
        </p:nvSpPr>
        <p:spPr>
          <a:xfrm>
            <a:off x="6781813" y="220387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>
            <p:ph idx="4294967295" type="body"/>
          </p:nvPr>
        </p:nvSpPr>
        <p:spPr>
          <a:xfrm>
            <a:off x="7111511" y="2336550"/>
            <a:ext cx="1315500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Step 5</a:t>
            </a:r>
          </a:p>
        </p:txBody>
      </p:sp>
      <p:grpSp>
        <p:nvGrpSpPr>
          <p:cNvPr id="172" name="Shape 172"/>
          <p:cNvGrpSpPr/>
          <p:nvPr/>
        </p:nvGrpSpPr>
        <p:grpSpPr>
          <a:xfrm>
            <a:off x="7669807" y="1610215"/>
            <a:ext cx="198900" cy="593656"/>
            <a:chOff x="3918083" y="1610215"/>
            <a:chExt cx="198900" cy="593656"/>
          </a:xfrm>
        </p:grpSpPr>
        <p:cxnSp>
          <p:nvCxnSpPr>
            <p:cNvPr id="173" name="Shape 173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4" name="Shape 174"/>
            <p:cNvSpPr/>
            <p:nvPr/>
          </p:nvSpPr>
          <p:spPr>
            <a:xfrm>
              <a:off x="3918083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Shape 175"/>
          <p:cNvSpPr txBox="1"/>
          <p:nvPr>
            <p:ph idx="4294967295" type="body"/>
          </p:nvPr>
        </p:nvSpPr>
        <p:spPr>
          <a:xfrm>
            <a:off x="6685978" y="385666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Repeat steps 2, 3 and 4 till the medoids stabilize their location.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Compare with K-mean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Advantage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n" sz="1600"/>
              <a:t>The medoids we using is real variables.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n" sz="1600"/>
              <a:t>PAM analysis allow different types of data, it does not has to </a:t>
            </a:r>
            <a:r>
              <a:rPr lang="en" sz="1600"/>
              <a:t>continuous</a:t>
            </a:r>
            <a:r>
              <a:rPr lang="en" sz="1600"/>
              <a:t> variables</a:t>
            </a:r>
          </a:p>
        </p:txBody>
      </p:sp>
      <p:sp>
        <p:nvSpPr>
          <p:cNvPr id="182" name="Shape 182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n" sz="1600"/>
              <a:t>We can use any distance(Gower, Manhattan). Does not need to be euclidean distance.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