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3" r:id="rId6"/>
    <p:sldId id="260" r:id="rId7"/>
    <p:sldId id="264" r:id="rId8"/>
    <p:sldId id="265" r:id="rId9"/>
    <p:sldId id="266" r:id="rId10"/>
    <p:sldId id="261" r:id="rId11"/>
    <p:sldId id="262" r:id="rId12"/>
  </p:sldIdLst>
  <p:sldSz cx="9144000" cy="5143500" type="screen16x9"/>
  <p:notesSz cx="6858000" cy="9144000"/>
  <p:embeddedFontLst>
    <p:embeddedFont>
      <p:font typeface="Merriweather" panose="02010600030101010101" charset="0"/>
      <p:regular r:id="rId14"/>
      <p:bold r:id="rId15"/>
      <p:italic r:id="rId16"/>
      <p:boldItalic r:id="rId17"/>
    </p:embeddedFont>
    <p:embeddedFont>
      <p:font typeface="Roboto" panose="02010600030101010101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787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0" t="0" r="0" b="0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0" t="0" r="0" b="0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178825" y="844525"/>
            <a:ext cx="86535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DS 501 Project 6</a:t>
            </a:r>
            <a:br>
              <a:rPr lang="en" dirty="0"/>
            </a:br>
            <a:r>
              <a:rPr lang="en" dirty="0"/>
              <a:t>Gender Recognition by Voice Analysis</a:t>
            </a:r>
            <a:endParaRPr dirty="0"/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64362" y="27929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Group 6</a:t>
            </a:r>
            <a:endParaRPr lang="en" sz="2000" b="1" dirty="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Yan Zhao, Xingfa Zhuang, Ruojing He, Loc Nguyen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and Discussion</a:t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268225" y="1324875"/>
            <a:ext cx="86808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Recommendation</a:t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268225" y="1324875"/>
            <a:ext cx="86808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</a:t>
            </a:r>
            <a:endParaRPr dirty="0"/>
          </a:p>
        </p:txBody>
      </p:sp>
      <p:sp>
        <p:nvSpPr>
          <p:cNvPr id="78" name="Shape 78"/>
          <p:cNvSpPr txBox="1"/>
          <p:nvPr/>
        </p:nvSpPr>
        <p:spPr>
          <a:xfrm>
            <a:off x="268225" y="1324875"/>
            <a:ext cx="86808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/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Crime Detection</a:t>
            </a:r>
            <a:endParaRPr dirty="0"/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Hands-Free AI assistant (SIRI, Google Home, Alexa…)</a:t>
            </a:r>
            <a:endParaRPr dirty="0"/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 Financial Information Security (Bank Account,...)</a:t>
            </a:r>
            <a:endParaRPr dirty="0"/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1600" y="2279475"/>
            <a:ext cx="3576825" cy="23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Description</a:t>
            </a:r>
            <a:endParaRPr dirty="0"/>
          </a:p>
        </p:txBody>
      </p:sp>
      <p:sp>
        <p:nvSpPr>
          <p:cNvPr id="71" name="Shape 71"/>
          <p:cNvSpPr txBox="1"/>
          <p:nvPr/>
        </p:nvSpPr>
        <p:spPr>
          <a:xfrm>
            <a:off x="268225" y="1324875"/>
            <a:ext cx="86808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Voice dataset from Kaggle</a:t>
            </a:r>
            <a:endParaRPr dirty="0"/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3000+ voice record samples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Roughly 20 Attributes/Features for each voice measurement:</a:t>
            </a:r>
            <a:endParaRPr dirty="0"/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dirty="0"/>
              <a:t>Mean Frequency</a:t>
            </a:r>
            <a:endParaRPr dirty="0"/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Mode Frequency</a:t>
            </a:r>
            <a:endParaRPr dirty="0"/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Median Frequency</a:t>
            </a:r>
            <a:endParaRPr dirty="0"/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….</a:t>
            </a:r>
            <a:endParaRPr dirty="0"/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Label/ Response: Male or Female</a:t>
            </a:r>
            <a:endParaRPr dirty="0"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1600" y="2279475"/>
            <a:ext cx="3576825" cy="23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Reprocessing</a:t>
            </a:r>
            <a:endParaRPr dirty="0"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075" y="2268125"/>
            <a:ext cx="3557250" cy="23724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71">
            <a:extLst>
              <a:ext uri="{FF2B5EF4-FFF2-40B4-BE49-F238E27FC236}">
                <a16:creationId xmlns:a16="http://schemas.microsoft.com/office/drawing/2014/main" id="{8A85F3C0-01DA-499A-BCB0-41309D716DE4}"/>
              </a:ext>
            </a:extLst>
          </p:cNvPr>
          <p:cNvSpPr txBox="1"/>
          <p:nvPr/>
        </p:nvSpPr>
        <p:spPr>
          <a:xfrm>
            <a:off x="268225" y="1324875"/>
            <a:ext cx="86808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Check and get rid of Null values in columns</a:t>
            </a:r>
            <a:endParaRPr dirty="0"/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Check the number of two classes(Male &amp; Female), the dataset is balanced</a:t>
            </a:r>
          </a:p>
          <a:p>
            <a:pPr marL="457200" lvl="0" indent="-317500">
              <a:lnSpc>
                <a:spcPct val="150000"/>
              </a:lnSpc>
              <a:buSzPts val="1400"/>
              <a:buChar char="●"/>
            </a:pPr>
            <a:endParaRPr lang="en-US" dirty="0"/>
          </a:p>
          <a:p>
            <a:pPr marL="457200" lvl="0" indent="-317500">
              <a:lnSpc>
                <a:spcPct val="150000"/>
              </a:lnSpc>
              <a:buSzPts val="1400"/>
              <a:buChar char="●"/>
            </a:pPr>
            <a:endParaRPr lang="en-US" dirty="0"/>
          </a:p>
          <a:p>
            <a:pPr marL="457200" lvl="0" indent="-317500">
              <a:lnSpc>
                <a:spcPct val="150000"/>
              </a:lnSpc>
              <a:buSzPts val="1400"/>
              <a:buChar char="●"/>
            </a:pPr>
            <a:r>
              <a:rPr lang="en-US" dirty="0"/>
              <a:t>Change ‘Label’ as dummy variable, ‘male’ = 0 and ‘female’ = 1</a:t>
            </a:r>
          </a:p>
          <a:p>
            <a:pPr marL="457200" lvl="0" indent="-317500">
              <a:lnSpc>
                <a:spcPct val="150000"/>
              </a:lnSpc>
              <a:buSzPts val="1400"/>
              <a:buChar char="●"/>
            </a:pPr>
            <a:r>
              <a:rPr lang="en-US" dirty="0"/>
              <a:t>Standardized all features in dataset</a:t>
            </a:r>
          </a:p>
          <a:p>
            <a:pPr marL="457200" lvl="0" indent="-317500">
              <a:lnSpc>
                <a:spcPct val="150000"/>
              </a:lnSpc>
              <a:buSzPts val="1400"/>
              <a:buChar char="●"/>
            </a:pPr>
            <a:r>
              <a:rPr lang="en-US" dirty="0"/>
              <a:t>Split dataset as training dataset and test dataset</a:t>
            </a:r>
          </a:p>
          <a:p>
            <a:pPr marL="457200" lvl="0" indent="-317500">
              <a:lnSpc>
                <a:spcPct val="150000"/>
              </a:lnSpc>
              <a:buSzPts val="1400"/>
              <a:buChar char="●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4534BA-09B0-4607-AFBC-5BF57F4B5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137" y="2156475"/>
            <a:ext cx="232410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88125" y="502925"/>
            <a:ext cx="8520600" cy="510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Reprocessing --</a:t>
            </a:r>
            <a:r>
              <a:rPr lang="en-US" dirty="0" err="1"/>
              <a:t>Corrlation</a:t>
            </a:r>
            <a:endParaRPr dirty="0"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075" y="2268125"/>
            <a:ext cx="3557250" cy="23724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71">
            <a:extLst>
              <a:ext uri="{FF2B5EF4-FFF2-40B4-BE49-F238E27FC236}">
                <a16:creationId xmlns:a16="http://schemas.microsoft.com/office/drawing/2014/main" id="{8A85F3C0-01DA-499A-BCB0-41309D716DE4}"/>
              </a:ext>
            </a:extLst>
          </p:cNvPr>
          <p:cNvSpPr txBox="1"/>
          <p:nvPr/>
        </p:nvSpPr>
        <p:spPr>
          <a:xfrm>
            <a:off x="108025" y="1279905"/>
            <a:ext cx="8680800" cy="1365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lnSpc>
                <a:spcPct val="150000"/>
              </a:lnSpc>
              <a:buSzPts val="1400"/>
              <a:buChar char="●"/>
            </a:pPr>
            <a:r>
              <a:rPr lang="en-US" dirty="0"/>
              <a:t>Check the correlation of variables</a:t>
            </a:r>
          </a:p>
          <a:p>
            <a:pPr marL="914400" lvl="1" indent="-317500">
              <a:lnSpc>
                <a:spcPct val="150000"/>
              </a:lnSpc>
              <a:buSzPts val="1400"/>
              <a:buFont typeface="Arial"/>
              <a:buChar char="○"/>
            </a:pPr>
            <a:r>
              <a:rPr lang="en-US" dirty="0"/>
              <a:t>Drop ‘centroid’ (</a:t>
            </a:r>
            <a:r>
              <a:rPr lang="en-US" dirty="0" err="1"/>
              <a:t>Corr</a:t>
            </a:r>
            <a:r>
              <a:rPr lang="en-US" dirty="0"/>
              <a:t>(‘centroid’, ‘</a:t>
            </a:r>
            <a:r>
              <a:rPr lang="en-US" dirty="0" err="1"/>
              <a:t>meanfreq</a:t>
            </a:r>
            <a:r>
              <a:rPr lang="en-US" dirty="0"/>
              <a:t>’) = 1)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dirty="0"/>
              <a:t>Drop '</a:t>
            </a:r>
            <a:r>
              <a:rPr lang="en-US" dirty="0" err="1"/>
              <a:t>dfrange</a:t>
            </a:r>
            <a:r>
              <a:rPr lang="en-US" dirty="0"/>
              <a:t>’(</a:t>
            </a:r>
            <a:r>
              <a:rPr lang="en-US" dirty="0" err="1"/>
              <a:t>Corr</a:t>
            </a:r>
            <a:r>
              <a:rPr lang="en-US" dirty="0"/>
              <a:t>('</a:t>
            </a:r>
            <a:r>
              <a:rPr lang="en-US" dirty="0" err="1"/>
              <a:t>dfrange</a:t>
            </a:r>
            <a:r>
              <a:rPr lang="en-US" dirty="0"/>
              <a:t>’, ‘</a:t>
            </a:r>
            <a:r>
              <a:rPr lang="en-US" dirty="0" err="1"/>
              <a:t>maxidom</a:t>
            </a:r>
            <a:r>
              <a:rPr lang="en-US" dirty="0"/>
              <a:t>’) = 1)</a:t>
            </a:r>
          </a:p>
          <a:p>
            <a:pPr marL="914400" lvl="1" indent="-317500">
              <a:lnSpc>
                <a:spcPct val="150000"/>
              </a:lnSpc>
              <a:buSzPts val="1400"/>
              <a:buChar char="○"/>
            </a:pPr>
            <a:r>
              <a:rPr lang="en-US" dirty="0"/>
              <a:t>Drop ‘IQR’(Linearity ‘IQR’ = ‘Q75’ – ‘Q25’)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C81AA4-1E97-4BE1-A0F4-EC03DF74C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919" y="830731"/>
            <a:ext cx="4511426" cy="431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04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373156" y="1609688"/>
            <a:ext cx="8680800" cy="255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K-Nearest Neighbor</a:t>
            </a:r>
            <a:endParaRPr lang="en" dirty="0"/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Logistic Regression</a:t>
            </a:r>
            <a:endParaRPr dirty="0"/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Support Vector Machine</a:t>
            </a:r>
            <a:endParaRPr dirty="0"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1600" y="2279475"/>
            <a:ext cx="3576825" cy="23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7133-282E-4046-A67A-5701705C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</a:t>
            </a:r>
          </a:p>
        </p:txBody>
      </p:sp>
      <p:sp>
        <p:nvSpPr>
          <p:cNvPr id="3" name="Shape 71">
            <a:extLst>
              <a:ext uri="{FF2B5EF4-FFF2-40B4-BE49-F238E27FC236}">
                <a16:creationId xmlns:a16="http://schemas.microsoft.com/office/drawing/2014/main" id="{F3D3566C-26AA-49BD-97B2-13F7FCE093AE}"/>
              </a:ext>
            </a:extLst>
          </p:cNvPr>
          <p:cNvSpPr txBox="1"/>
          <p:nvPr/>
        </p:nvSpPr>
        <p:spPr>
          <a:xfrm>
            <a:off x="268225" y="1324875"/>
            <a:ext cx="86808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lnSpc>
                <a:spcPct val="150000"/>
              </a:lnSpc>
              <a:buSzPts val="1400"/>
              <a:buChar char="●"/>
            </a:pPr>
            <a:endParaRPr lang="en-US" dirty="0"/>
          </a:p>
          <a:p>
            <a:pPr marL="457200" lvl="0" indent="-317500">
              <a:lnSpc>
                <a:spcPct val="150000"/>
              </a:lnSpc>
              <a:buSzPts val="1400"/>
              <a:buChar char="●"/>
            </a:pPr>
            <a:r>
              <a:rPr lang="en-US" dirty="0"/>
              <a:t>When we use all of the 17 features, we have the accuracy of 0.719696969697.</a:t>
            </a:r>
            <a:endParaRPr dirty="0"/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Modified </a:t>
            </a:r>
            <a:r>
              <a:rPr lang="en-US" dirty="0" err="1"/>
              <a:t>Knn</a:t>
            </a:r>
            <a:r>
              <a:rPr lang="en-US" dirty="0"/>
              <a:t> model by selecting different combination of variables</a:t>
            </a:r>
          </a:p>
          <a:p>
            <a:pPr marL="457200" lvl="0" indent="-317500">
              <a:lnSpc>
                <a:spcPct val="150000"/>
              </a:lnSpc>
              <a:buSzPts val="1400"/>
              <a:buChar char="●"/>
            </a:pPr>
            <a:r>
              <a:rPr lang="en-US" dirty="0"/>
              <a:t>The combination of '</a:t>
            </a:r>
            <a:r>
              <a:rPr lang="en-US" dirty="0" err="1"/>
              <a:t>meanfreq</a:t>
            </a:r>
            <a:r>
              <a:rPr lang="en-US" dirty="0"/>
              <a:t>','</a:t>
            </a:r>
            <a:r>
              <a:rPr lang="en-US" dirty="0" err="1"/>
              <a:t>sd</a:t>
            </a:r>
            <a:r>
              <a:rPr lang="en-US" dirty="0"/>
              <a:t>','median','</a:t>
            </a:r>
            <a:r>
              <a:rPr lang="en-US" dirty="0" err="1"/>
              <a:t>meanfun</a:t>
            </a:r>
            <a:r>
              <a:rPr lang="en-US" dirty="0"/>
              <a:t>','label’ gives the best result with accuracy of 0.9734848484848485. </a:t>
            </a:r>
          </a:p>
          <a:p>
            <a:pPr marL="139700" lvl="0">
              <a:lnSpc>
                <a:spcPct val="150000"/>
              </a:lnSpc>
              <a:buSzPts val="14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5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0594-8DBB-4025-B1C6-33BF4561A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Classifier</a:t>
            </a:r>
          </a:p>
        </p:txBody>
      </p:sp>
      <p:sp>
        <p:nvSpPr>
          <p:cNvPr id="3" name="Shape 71">
            <a:extLst>
              <a:ext uri="{FF2B5EF4-FFF2-40B4-BE49-F238E27FC236}">
                <a16:creationId xmlns:a16="http://schemas.microsoft.com/office/drawing/2014/main" id="{F181816E-E01D-4090-A2DC-DA09E4634C5D}"/>
              </a:ext>
            </a:extLst>
          </p:cNvPr>
          <p:cNvSpPr txBox="1"/>
          <p:nvPr/>
        </p:nvSpPr>
        <p:spPr>
          <a:xfrm>
            <a:off x="268225" y="1324875"/>
            <a:ext cx="86808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lnSpc>
                <a:spcPct val="150000"/>
              </a:lnSpc>
              <a:buSzPts val="1400"/>
              <a:buChar char="●"/>
            </a:pPr>
            <a:endParaRPr lang="en-US" dirty="0"/>
          </a:p>
          <a:p>
            <a:pPr marL="457200" lvl="0" indent="-317500">
              <a:lnSpc>
                <a:spcPct val="150000"/>
              </a:lnSpc>
              <a:buSzPts val="1400"/>
              <a:buChar char="●"/>
            </a:pPr>
            <a:r>
              <a:rPr lang="en-US" dirty="0"/>
              <a:t>When we use all of the 17 features, we have :</a:t>
            </a:r>
          </a:p>
          <a:p>
            <a:pPr marL="139700" lvl="0">
              <a:lnSpc>
                <a:spcPct val="150000"/>
              </a:lnSpc>
              <a:buSzPts val="1400"/>
            </a:pPr>
            <a:r>
              <a:rPr lang="en-US" dirty="0"/>
              <a:t>Train Accuracy :0.8930976430976431 </a:t>
            </a:r>
          </a:p>
          <a:p>
            <a:pPr marL="139700" lvl="0">
              <a:lnSpc>
                <a:spcPct val="150000"/>
              </a:lnSpc>
              <a:buSzPts val="1400"/>
            </a:pPr>
            <a:r>
              <a:rPr lang="en-US" dirty="0"/>
              <a:t>Test Accuracy : 0.8888888888888888 </a:t>
            </a:r>
          </a:p>
          <a:p>
            <a:pPr marL="457200" lvl="0" indent="-317500">
              <a:lnSpc>
                <a:spcPct val="150000"/>
              </a:lnSpc>
              <a:buSzPts val="1400"/>
              <a:buChar char="●"/>
            </a:pPr>
            <a:r>
              <a:rPr lang="en-US" dirty="0"/>
              <a:t>Confusion Matrix</a:t>
            </a:r>
          </a:p>
          <a:p>
            <a:pPr marL="139700" lvl="0">
              <a:lnSpc>
                <a:spcPct val="150000"/>
              </a:lnSpc>
              <a:buSzPts val="1400"/>
            </a:pPr>
            <a:r>
              <a:rPr lang="en-US" dirty="0"/>
              <a:t>           [[371, 23], </a:t>
            </a:r>
          </a:p>
          <a:p>
            <a:pPr marL="139700" lvl="0">
              <a:lnSpc>
                <a:spcPct val="150000"/>
              </a:lnSpc>
              <a:buSzPts val="1400"/>
            </a:pPr>
            <a:r>
              <a:rPr lang="en-US" dirty="0"/>
              <a:t>           [ 65, 333]]</a:t>
            </a:r>
          </a:p>
          <a:p>
            <a:pPr marL="139700" lvl="0">
              <a:lnSpc>
                <a:spcPct val="150000"/>
              </a:lnSpc>
              <a:buSzPts val="1400"/>
            </a:pPr>
            <a:endParaRPr lang="en-US" dirty="0"/>
          </a:p>
          <a:p>
            <a:pPr marL="139700" lvl="0">
              <a:lnSpc>
                <a:spcPct val="150000"/>
              </a:lnSpc>
              <a:buSzPts val="1400"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E5AF3C-8FED-493C-97DA-AA8E22E8C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84315"/>
                </a:solidFill>
                <a:effectLst/>
                <a:latin typeface="Courier New" panose="02070309020205020404" pitchFamily="49" charset="0"/>
                <a:ea typeface="&amp;quot"/>
                <a:cs typeface="Courier New" panose="02070309020205020404" pitchFamily="49" charset="0"/>
              </a:rPr>
              <a:t>Out[69]: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&amp;quo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&amp;quot"/>
                <a:cs typeface="Courier New" panose="02070309020205020404" pitchFamily="49" charset="0"/>
              </a:rPr>
              <a:t>0.8888888888888888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57D5D06-53BD-4721-BD24-7D4430E64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84315"/>
                </a:solidFill>
                <a:effectLst/>
                <a:latin typeface="Courier New" panose="02070309020205020404" pitchFamily="49" charset="0"/>
                <a:ea typeface="&amp;quot"/>
                <a:cs typeface="Courier New" panose="02070309020205020404" pitchFamily="49" charset="0"/>
              </a:rPr>
              <a:t>Out[69]: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&amp;quo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&amp;quot"/>
                <a:cs typeface="Courier New" panose="02070309020205020404" pitchFamily="49" charset="0"/>
              </a:rPr>
              <a:t>0.8888888888888888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9B9313-76F7-40C0-9A8F-2BB9C2950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63" y="3184704"/>
            <a:ext cx="5555437" cy="145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6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0594-8DBB-4025-B1C6-33BF4561A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Classifier</a:t>
            </a:r>
          </a:p>
        </p:txBody>
      </p:sp>
      <p:sp>
        <p:nvSpPr>
          <p:cNvPr id="3" name="Shape 71">
            <a:extLst>
              <a:ext uri="{FF2B5EF4-FFF2-40B4-BE49-F238E27FC236}">
                <a16:creationId xmlns:a16="http://schemas.microsoft.com/office/drawing/2014/main" id="{F181816E-E01D-4090-A2DC-DA09E4634C5D}"/>
              </a:ext>
            </a:extLst>
          </p:cNvPr>
          <p:cNvSpPr txBox="1"/>
          <p:nvPr/>
        </p:nvSpPr>
        <p:spPr>
          <a:xfrm>
            <a:off x="275720" y="1324875"/>
            <a:ext cx="86808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lnSpc>
                <a:spcPct val="150000"/>
              </a:lnSpc>
              <a:buSzPts val="1400"/>
              <a:buChar char="●"/>
            </a:pPr>
            <a:endParaRPr lang="en-US" dirty="0"/>
          </a:p>
          <a:p>
            <a:pPr marL="457200" lvl="0" indent="-317500">
              <a:lnSpc>
                <a:spcPct val="150000"/>
              </a:lnSpc>
              <a:buSzPts val="1400"/>
              <a:buChar char="●"/>
            </a:pPr>
            <a:r>
              <a:rPr lang="en-US" dirty="0"/>
              <a:t>Modified Logistic model by selecting different combination of variable</a:t>
            </a:r>
          </a:p>
          <a:p>
            <a:pPr marL="457200" lvl="0" indent="-317500">
              <a:lnSpc>
                <a:spcPct val="150000"/>
              </a:lnSpc>
              <a:buSzPts val="1400"/>
              <a:buChar char="●"/>
            </a:pPr>
            <a:r>
              <a:rPr lang="en-US" dirty="0"/>
              <a:t>The best model has variables of : '</a:t>
            </a:r>
            <a:r>
              <a:rPr lang="en-US" dirty="0" err="1"/>
              <a:t>meanfreq</a:t>
            </a:r>
            <a:r>
              <a:rPr lang="en-US" dirty="0"/>
              <a:t>','</a:t>
            </a:r>
            <a:r>
              <a:rPr lang="en-US" dirty="0" err="1"/>
              <a:t>sd</a:t>
            </a:r>
            <a:r>
              <a:rPr lang="en-US" dirty="0"/>
              <a:t>','median','</a:t>
            </a:r>
            <a:r>
              <a:rPr lang="en-US" dirty="0" err="1"/>
              <a:t>meanfun</a:t>
            </a:r>
            <a:r>
              <a:rPr lang="en-US" dirty="0"/>
              <a:t>','label’</a:t>
            </a:r>
          </a:p>
          <a:p>
            <a:pPr marL="457200" lvl="0" indent="-317500">
              <a:lnSpc>
                <a:spcPct val="150000"/>
              </a:lnSpc>
              <a:buSzPts val="1400"/>
              <a:buChar char="●"/>
            </a:pPr>
            <a:r>
              <a:rPr lang="en-US" dirty="0"/>
              <a:t>Modified Logistic Train Accuracy : 0.8930976430976431 </a:t>
            </a:r>
          </a:p>
          <a:p>
            <a:pPr marL="139700" lvl="0">
              <a:lnSpc>
                <a:spcPct val="150000"/>
              </a:lnSpc>
              <a:buSzPts val="1400"/>
            </a:pPr>
            <a:r>
              <a:rPr lang="en-US" dirty="0"/>
              <a:t>      Modified Logistic Test Accuracy : 0.9090909090909091 </a:t>
            </a:r>
          </a:p>
          <a:p>
            <a:pPr marL="139700" lvl="0">
              <a:lnSpc>
                <a:spcPct val="150000"/>
              </a:lnSpc>
              <a:buSzPts val="1400"/>
            </a:pPr>
            <a:endParaRPr lang="en-US" dirty="0"/>
          </a:p>
          <a:p>
            <a:pPr marL="139700" lvl="0">
              <a:lnSpc>
                <a:spcPct val="150000"/>
              </a:lnSpc>
              <a:buSzPts val="1400"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E5AF3C-8FED-493C-97DA-AA8E22E8C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84315"/>
                </a:solidFill>
                <a:effectLst/>
                <a:latin typeface="Courier New" panose="02070309020205020404" pitchFamily="49" charset="0"/>
                <a:ea typeface="&amp;quot"/>
                <a:cs typeface="Courier New" panose="02070309020205020404" pitchFamily="49" charset="0"/>
              </a:rPr>
              <a:t>Out[69]: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&amp;quo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&amp;quot"/>
                <a:cs typeface="Courier New" panose="02070309020205020404" pitchFamily="49" charset="0"/>
              </a:rPr>
              <a:t>0.8888888888888888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57D5D06-53BD-4721-BD24-7D4430E64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84315"/>
                </a:solidFill>
                <a:effectLst/>
                <a:latin typeface="Courier New" panose="02070309020205020404" pitchFamily="49" charset="0"/>
                <a:ea typeface="&amp;quot"/>
                <a:cs typeface="Courier New" panose="02070309020205020404" pitchFamily="49" charset="0"/>
              </a:rPr>
              <a:t>Out[69]: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&amp;quo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&amp;quot"/>
                <a:cs typeface="Courier New" panose="02070309020205020404" pitchFamily="49" charset="0"/>
              </a:rPr>
              <a:t>0.8888888888888888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651318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345</Words>
  <Application>Microsoft Office PowerPoint</Application>
  <PresentationFormat>On-screen Show (16:9)</PresentationFormat>
  <Paragraphs>63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Merriweather</vt:lpstr>
      <vt:lpstr>Roboto</vt:lpstr>
      <vt:lpstr>Courier New</vt:lpstr>
      <vt:lpstr>Arial</vt:lpstr>
      <vt:lpstr>&amp;quot</vt:lpstr>
      <vt:lpstr>Paradigm</vt:lpstr>
      <vt:lpstr>DS 501 Project 6 Gender Recognition by Voice Analysis</vt:lpstr>
      <vt:lpstr>Background</vt:lpstr>
      <vt:lpstr>Dataset Description</vt:lpstr>
      <vt:lpstr>Data Reprocessing</vt:lpstr>
      <vt:lpstr>Data Reprocessing --Corrlation</vt:lpstr>
      <vt:lpstr>Methodology</vt:lpstr>
      <vt:lpstr>K-Nearest Neighbor</vt:lpstr>
      <vt:lpstr>Logistic Classifier</vt:lpstr>
      <vt:lpstr>Logistic Classifier</vt:lpstr>
      <vt:lpstr>Result and Discussion</vt:lpstr>
      <vt:lpstr>Conclusion and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501 Project 6 Gender Recognition by Voice Analysis</dc:title>
  <cp:lastModifiedBy>Zhao, Yan</cp:lastModifiedBy>
  <cp:revision>4</cp:revision>
  <dcterms:modified xsi:type="dcterms:W3CDTF">2018-04-25T17:43:23Z</dcterms:modified>
</cp:coreProperties>
</file>