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55"/>
  </p:notesMasterIdLst>
  <p:sldIdLst>
    <p:sldId id="256" r:id="rId5"/>
    <p:sldId id="257" r:id="rId6"/>
    <p:sldId id="265" r:id="rId7"/>
    <p:sldId id="291" r:id="rId8"/>
    <p:sldId id="310" r:id="rId9"/>
    <p:sldId id="295" r:id="rId10"/>
    <p:sldId id="296" r:id="rId11"/>
    <p:sldId id="289" r:id="rId12"/>
    <p:sldId id="316" r:id="rId13"/>
    <p:sldId id="297" r:id="rId14"/>
    <p:sldId id="311" r:id="rId15"/>
    <p:sldId id="312" r:id="rId16"/>
    <p:sldId id="317" r:id="rId17"/>
    <p:sldId id="318" r:id="rId18"/>
    <p:sldId id="319" r:id="rId19"/>
    <p:sldId id="321" r:id="rId20"/>
    <p:sldId id="313" r:id="rId21"/>
    <p:sldId id="314" r:id="rId22"/>
    <p:sldId id="315" r:id="rId23"/>
    <p:sldId id="348" r:id="rId24"/>
    <p:sldId id="304" r:id="rId25"/>
    <p:sldId id="322" r:id="rId26"/>
    <p:sldId id="326" r:id="rId27"/>
    <p:sldId id="324" r:id="rId28"/>
    <p:sldId id="325" r:id="rId29"/>
    <p:sldId id="327" r:id="rId30"/>
    <p:sldId id="329" r:id="rId31"/>
    <p:sldId id="328" r:id="rId32"/>
    <p:sldId id="264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03" r:id="rId51"/>
    <p:sldId id="323" r:id="rId52"/>
    <p:sldId id="347" r:id="rId53"/>
    <p:sldId id="280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  <p15:guide id="3" pos="6448" userDrawn="1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72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B8B"/>
    <a:srgbClr val="FF7E79"/>
    <a:srgbClr val="F5C6D7"/>
    <a:srgbClr val="FF2F92"/>
    <a:srgbClr val="FF8AD8"/>
    <a:srgbClr val="BBE4F5"/>
    <a:srgbClr val="FFF7E0"/>
    <a:srgbClr val="000000"/>
    <a:srgbClr val="F2F2F2"/>
    <a:srgbClr val="F8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76"/>
      </p:cViewPr>
      <p:guideLst>
        <p:guide orient="horz" pos="2160"/>
        <p:guide pos="5881"/>
        <p:guide pos="6448"/>
        <p:guide pos="6743"/>
        <p:guide pos="72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146EA-7E32-494A-A7BA-9D97704F373D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1976D-81A0-403E-858D-1A476CF77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6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1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2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9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0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4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5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01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6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69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75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6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3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03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65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6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5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25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85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63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8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0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2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2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976D-81A0-403E-858D-1A476CF778F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89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82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" y="0"/>
            <a:ext cx="6088284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4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6088284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7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13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02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1491-8EDE-4B1A-A6BA-277CD4A3B1B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3EB1-A4B7-4BD3-B7B8-9772342A46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8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821" r:id="rId5"/>
    <p:sldLayoutId id="2147483822" r:id="rId6"/>
    <p:sldLayoutId id="214748382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952106" y="1385740"/>
            <a:ext cx="12707330" cy="1583704"/>
            <a:chOff x="-506650" y="1026160"/>
            <a:chExt cx="8580427" cy="4864607"/>
          </a:xfrm>
        </p:grpSpPr>
        <p:sp>
          <p:nvSpPr>
            <p:cNvPr id="4" name="矩形 3"/>
            <p:cNvSpPr/>
            <p:nvPr/>
          </p:nvSpPr>
          <p:spPr>
            <a:xfrm>
              <a:off x="763415" y="1026160"/>
              <a:ext cx="6036094" cy="4864607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  <a:effectLst>
              <a:outerShdw dist="889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-506650" y="1343567"/>
              <a:ext cx="8580427" cy="4443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bg1"/>
                  </a:solidFill>
                  <a:effectLst>
                    <a:outerShdw dist="63500" dir="2700000" algn="tl">
                      <a:srgbClr val="000000">
                        <a:alpha val="9000"/>
                      </a:srgbClr>
                    </a:outerShdw>
                  </a:effectLst>
                </a:rPr>
                <a:t>Statistic Method</a:t>
              </a:r>
              <a:endParaRPr lang="zh-CN" altLang="en-US" sz="8800" b="1" dirty="0">
                <a:solidFill>
                  <a:schemeClr val="bg1"/>
                </a:solidFill>
                <a:effectLst>
                  <a:outerShdw dist="63500" dir="2700000" algn="tl">
                    <a:srgbClr val="000000">
                      <a:alpha val="9000"/>
                    </a:srgbClr>
                  </a:outerShdw>
                </a:effectLst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302838" y="3607403"/>
            <a:ext cx="8452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bg1"/>
                </a:solidFill>
                <a:effectLst>
                  <a:outerShdw dist="63500" dir="2700000" algn="tl">
                    <a:srgbClr val="000000">
                      <a:alpha val="9000"/>
                    </a:srgbClr>
                  </a:outerShdw>
                </a:effectLst>
              </a:defRPr>
            </a:lvl1pPr>
          </a:lstStyle>
          <a:p>
            <a:pPr algn="l"/>
            <a:r>
              <a:rPr lang="en-US" sz="8000" b="0" u="sng" dirty="0" err="1"/>
              <a:t>Bikeshare</a:t>
            </a:r>
            <a:r>
              <a:rPr lang="en-US" sz="8000" b="0" u="sng" dirty="0"/>
              <a:t> </a:t>
            </a:r>
            <a:r>
              <a:rPr lang="en-US" altLang="zh-CN" sz="8000" b="0" u="sng" dirty="0"/>
              <a:t>Analysis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670179" y="3354723"/>
            <a:ext cx="0" cy="182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72717" y="3670194"/>
            <a:ext cx="1656056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Alexander Wald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alibri"/>
              </a:rPr>
              <a:t>Xuechun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 Li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Yiyuan Ma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Yan Zhao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altLang="zh-CN" sz="16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10073946" y="1802282"/>
            <a:ext cx="1340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bg1"/>
                </a:solidFill>
                <a:effectLst>
                  <a:outerShdw dist="63500" dir="2700000" algn="tl">
                    <a:srgbClr val="000000">
                      <a:alpha val="9000"/>
                    </a:srgbClr>
                  </a:outerShdw>
                </a:effectLst>
              </a:defRPr>
            </a:lvl1pPr>
          </a:lstStyle>
          <a:p>
            <a:pPr algn="l"/>
            <a:r>
              <a:rPr lang="en-US" altLang="zh-CN" sz="54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24066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REGRESSION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RANDOM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FOREST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545447" y="1026968"/>
            <a:ext cx="8729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can we predict the number of </a:t>
            </a:r>
            <a:r>
              <a:rPr lang="en-US" sz="24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bikeshare</a:t>
            </a: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users with only time predictors?</a:t>
            </a:r>
          </a:p>
        </p:txBody>
      </p:sp>
      <p:sp>
        <p:nvSpPr>
          <p:cNvPr id="16" name="矩形 26"/>
          <p:cNvSpPr/>
          <p:nvPr/>
        </p:nvSpPr>
        <p:spPr>
          <a:xfrm>
            <a:off x="230282" y="1119495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447" y="1943745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Predictors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4 binary Season predictors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12 binary Month predictors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7 binary Weekday predictors</a:t>
            </a:r>
          </a:p>
          <a:p>
            <a:pPr marL="742950" lvl="1" indent="-285750" fontAlgn="base">
              <a:spcAft>
                <a:spcPts val="16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Holiday + Weekday + Workday</a:t>
            </a:r>
          </a:p>
        </p:txBody>
      </p:sp>
      <p:sp>
        <p:nvSpPr>
          <p:cNvPr id="18" name="矩形 28"/>
          <p:cNvSpPr/>
          <p:nvPr/>
        </p:nvSpPr>
        <p:spPr>
          <a:xfrm>
            <a:off x="235346" y="2039618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146" name="Picture 2" descr="https://lh3.googleusercontent.com/olBVnIPQlMiBo6-ANmsttHPxUjRjjh_I9YQTFnE_5sZaP43WKOnc67bkokI_9TSWPXZPtT2ttMgrIhDhA8WtSot9tCYhDFFRv2x3SXvy0XTsvuBEsIq2YglciXEHE3RBzXEyZwfgI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13" y="1857965"/>
            <a:ext cx="5515429" cy="46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019" y="3919562"/>
            <a:ext cx="4694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Best Variables number = 13</a:t>
            </a:r>
          </a:p>
          <a:p>
            <a:r>
              <a:rPr lang="en-US" sz="24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Results from 20 Training-Test Sets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79322"/>
              </p:ext>
            </p:extLst>
          </p:nvPr>
        </p:nvGraphicFramePr>
        <p:xfrm>
          <a:off x="545447" y="4740896"/>
          <a:ext cx="4766781" cy="95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88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8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8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5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9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Error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2.0</a:t>
                      </a:r>
                      <a:r>
                        <a:rPr lang="en-US" altLang="zh-CN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r>
                        <a:rPr lang="nb-NO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million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b="1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1.9</a:t>
                      </a:r>
                      <a:r>
                        <a:rPr lang="en-US" altLang="zh-CN" sz="2000" b="1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r>
                        <a:rPr lang="nb-NO" sz="2000" b="1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million</a:t>
                      </a:r>
                    </a:p>
                  </a:txBody>
                  <a:tcPr marL="127000" marR="127000" marT="127000" marB="127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58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RANDOM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FOREST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PREDICTION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23046" y="1625599"/>
            <a:ext cx="5528242" cy="4659085"/>
            <a:chOff x="78128" y="1451429"/>
            <a:chExt cx="5528242" cy="4659085"/>
          </a:xfrm>
        </p:grpSpPr>
        <p:pic>
          <p:nvPicPr>
            <p:cNvPr id="7170" name="Picture 2" descr="https://lh3.googleusercontent.com/2oMn4q4c-aRU5jURd8V_WM5Ub3u_1bwEM4LrXZvfdSHw8sITpH9Ur9F5e0EtWpOezK0y1Hn6fH5fDSdTHB7oYQf1Dap8LAZFA_tLmYnze7A0EApGlbR4tW9aeoVAMJlvfDDHWCN8qb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8" y="1451429"/>
              <a:ext cx="5528242" cy="4659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3821114" y="1575075"/>
              <a:ext cx="1727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Testing Error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Training Error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1" y="1052285"/>
            <a:ext cx="6785427" cy="5805715"/>
            <a:chOff x="6393544" y="1052285"/>
            <a:chExt cx="6785427" cy="5805715"/>
          </a:xfrm>
        </p:grpSpPr>
        <p:pic>
          <p:nvPicPr>
            <p:cNvPr id="7172" name="Picture 4" descr="https://lh3.googleusercontent.com/VN7-7MVZmufJ5EsmwsLOyjqWCKB6ytCEyRlKjE2aq7ueoXNghd_QFs2eT9wtWysIuyp0rwP1InMJeaplXwIK1uyAbZE1m9EJKb5ALlfN70bS-5IFen898as-7phuR_LsKZqfZVGU4F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544" y="1052285"/>
              <a:ext cx="5805715" cy="580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082971" y="1052285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Test Predictions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Training Predictions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54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RANDOM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FOREST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RESULT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 descr="https://lh5.googleusercontent.com/N2kLi8JpnU2jJ7e2e4w3uWCLTOI57l4yb_usLvoSiQ-WLlfXrNlcgSgMr0HaYoulrNNx6eYWCJJnKj0URlrmh2JmLD8j90El54Wn31a8gIqA4VT0K1jq6pguYHE8m1ko1jxcbgmiy9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32" y="880798"/>
            <a:ext cx="7092255" cy="597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h5.googleusercontent.com/W4ezi_GDP8kmcd8EmRJUu3DiWF5x4TcHtsQsE2ODES1GF-UCnCz4crquhvuivhksd1EBfzsVpQuYWPoAoEXDFuRnCunt1WICpP-pTEjjaYDOnfAMoWBCxPfQYyOUxiXS_LaOrRPoZ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4" y="2049891"/>
            <a:ext cx="506017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LINEAR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REGRESSION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588989" y="988599"/>
            <a:ext cx="1006449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can we predict the number of </a:t>
            </a:r>
            <a:r>
              <a:rPr lang="en-US" sz="24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bikeshare</a:t>
            </a: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users </a:t>
            </a:r>
            <a:r>
              <a:rPr lang="en-US" sz="2400" dirty="0"/>
              <a:t>using time and weather?</a:t>
            </a:r>
            <a:endParaRPr lang="en-US" sz="24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 fontAlgn="base"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Weather is unknown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Predictors 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4 binary Season predictors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12 binary Month predictors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7 binary Weekday predictors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Holiday + Workday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altLang="zh-CN" sz="20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Weather</a:t>
            </a:r>
            <a:endParaRPr lang="en-US" sz="2000" b="1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矩形 26"/>
          <p:cNvSpPr/>
          <p:nvPr/>
        </p:nvSpPr>
        <p:spPr>
          <a:xfrm>
            <a:off x="230282" y="1163037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59125" y="2005718"/>
            <a:ext cx="233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Test Predictions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Training Predictions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89" y="41050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Results from 20 Training-Test Sets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46500" y="3248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57261"/>
              </p:ext>
            </p:extLst>
          </p:nvPr>
        </p:nvGraphicFramePr>
        <p:xfrm>
          <a:off x="588989" y="4668322"/>
          <a:ext cx="5849388" cy="153207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9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97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Mean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1.54 million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b="1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1.66 million</a:t>
                      </a:r>
                    </a:p>
                  </a:txBody>
                  <a:tcPr marL="127000" marR="127000" marT="127000" marB="127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2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Std</a:t>
                      </a: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Dev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39000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143142</a:t>
                      </a:r>
                    </a:p>
                  </a:txBody>
                  <a:tcPr marL="127000" marR="127000" marT="127000" marB="1270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矩形 28"/>
          <p:cNvSpPr/>
          <p:nvPr/>
        </p:nvSpPr>
        <p:spPr>
          <a:xfrm>
            <a:off x="230282" y="2083072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smtClean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RANDOM</a:t>
            </a:r>
            <a:r>
              <a:rPr lang="zh-CN" altLang="en-US" sz="4400" b="1" dirty="0" smtClean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FOREST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6"/>
          <p:cNvSpPr/>
          <p:nvPr/>
        </p:nvSpPr>
        <p:spPr>
          <a:xfrm>
            <a:off x="230282" y="1119495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28"/>
          <p:cNvSpPr/>
          <p:nvPr/>
        </p:nvSpPr>
        <p:spPr>
          <a:xfrm>
            <a:off x="235346" y="2039618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019" y="4179206"/>
            <a:ext cx="4705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Best variable number: 17</a:t>
            </a:r>
          </a:p>
          <a:p>
            <a:r>
              <a:rPr lang="en-US" sz="24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Results from 20 Training-Test Sets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2400" b="1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5539"/>
              </p:ext>
            </p:extLst>
          </p:nvPr>
        </p:nvGraphicFramePr>
        <p:xfrm>
          <a:off x="530933" y="5113393"/>
          <a:ext cx="4766781" cy="95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88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8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8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5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9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Error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b="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</a:t>
                      </a:r>
                      <a:r>
                        <a:rPr lang="en-US" altLang="zh-CN" sz="2000" b="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30</a:t>
                      </a:r>
                      <a:r>
                        <a:rPr lang="nb-NO" sz="2000" b="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million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0.29</a:t>
                      </a:r>
                      <a:r>
                        <a:rPr lang="nb-NO" sz="2000" b="1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million</a:t>
                      </a:r>
                    </a:p>
                  </a:txBody>
                  <a:tcPr marL="127000" marR="127000" marT="127000" marB="127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42" name="Picture 2" descr="https://lh5.googleusercontent.com/cEYWpRvvup52OmQOo0YYgdIamSTwehc6Uso6sH7uXHvyZL1MuWoS_psc3xYCi2TG5Ii_S1n4-TppS8LFuZqipovD_VMXQf47OMyr8qwFh7FyxMqF7hCOIHwoPzRFUkYhKY5MzGio2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11" y="1857965"/>
            <a:ext cx="52101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73715" y="4952024"/>
            <a:ext cx="1523999" cy="1316886"/>
          </a:xfrm>
          <a:prstGeom prst="rect">
            <a:avLst/>
          </a:prstGeom>
          <a:noFill/>
          <a:ln w="571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20" y="2646512"/>
            <a:ext cx="2437881" cy="16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88989" y="988599"/>
            <a:ext cx="1006449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can we predict the number of </a:t>
            </a:r>
            <a:r>
              <a:rPr lang="en-US" sz="24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bikeshare</a:t>
            </a: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users using time and weather?</a:t>
            </a:r>
          </a:p>
          <a:p>
            <a:pPr marL="800100" lvl="1" indent="-342900" fontAlgn="base"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Weather is unknown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Predictors 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4 binary Season predictors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12 binary Month predictors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7 binary Weekday predictors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Holiday + Workday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altLang="zh-CN" sz="20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Weather</a:t>
            </a:r>
            <a:endParaRPr lang="en-US" sz="2000" b="1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1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s://lh6.googleusercontent.com/Im2XntUUCbIXRR-797Nzcc-Xj-7gLNvqNNL7Fd4FtQfwKPmy3WcS0HO9FGULyz_Pj1p4J7zwNN3Q6rOGKiCrJb5y6nFjpLk0omc714ZMcPIymHNQ8mqP84STBk0Kao60p-L-JFLmCG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940470"/>
            <a:ext cx="5907315" cy="590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RANDOM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FOREST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PREDICTION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394071" y="1572063"/>
            <a:ext cx="5380714" cy="4644127"/>
            <a:chOff x="396891" y="1578960"/>
            <a:chExt cx="5210175" cy="4391025"/>
          </a:xfrm>
        </p:grpSpPr>
        <p:pic>
          <p:nvPicPr>
            <p:cNvPr id="11266" name="Picture 2" descr="https://lh6.googleusercontent.com/JscBgxm2XQnMgOZMpusdn4WVe3IOKeazz5F-v8wIiZGwwQjUQIKlhsJc7jxhORH4MxQboGUFVq_g923t6xXWJvYF_eB8luyqlPXp9a3RTMopAB2I9zqQD69PLdRowQ_hfmQgSyzWRK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91" y="1578960"/>
              <a:ext cx="5210175" cy="439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3879866" y="1708077"/>
              <a:ext cx="1727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Testing Error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Training Error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785428" y="10522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Test Predictions</a:t>
            </a:r>
          </a:p>
          <a:p>
            <a:r>
              <a:rPr lang="en-US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Training Predictions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8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RANDOM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FOREST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RESULT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4" name="Picture 2" descr="https://lh5.googleusercontent.com/muiurG8GxOrkXAnf_Q6pv1GypRP-oScs_zmtH9C9iUn3f1Z6gG6Z3L69U9eEaCWpB4HAff0wEKbB4Bs_jm1UKcU3wl5i7KYwE4kf877TBASVIjfS0PquPAarVMuWu3XMmW7fjkxAp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71" y="814538"/>
            <a:ext cx="7170876" cy="60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2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LINEAR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REGRESSION—Best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Subset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537028" y="1046768"/>
            <a:ext cx="99132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can we predict the number of </a:t>
            </a:r>
            <a:r>
              <a:rPr lang="en-US" sz="24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bikeshare</a:t>
            </a: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users using time and weather?</a:t>
            </a:r>
          </a:p>
          <a:p>
            <a:pPr fontAlgn="base"/>
            <a:endParaRPr lang="en-US" sz="24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fontAlgn="base"/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Best Subset of 8 Predictors (BIC)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Time Category</a:t>
            </a:r>
          </a:p>
          <a:p>
            <a:pPr marL="1257300" lvl="2" indent="-342900" fontAlgn="base">
              <a:buSzPct val="100000"/>
              <a:buFont typeface="Wingdings" charset="2"/>
              <a:buChar char="§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Summer + Winter + September</a:t>
            </a:r>
          </a:p>
          <a:p>
            <a:pPr marL="1257300" lvl="2" indent="-342900" fontAlgn="base">
              <a:buSzPct val="100000"/>
              <a:buFont typeface="Wingdings" charset="2"/>
              <a:buChar char="§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Weekday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Weather</a:t>
            </a:r>
          </a:p>
          <a:p>
            <a:pPr marL="1257300" lvl="2" indent="-342900" fontAlgn="base">
              <a:buSzPct val="100000"/>
              <a:buFont typeface="Wingdings" charset="2"/>
              <a:buChar char="§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Light Snow or Rain </a:t>
            </a:r>
          </a:p>
          <a:p>
            <a:pPr marL="1257300" lvl="2" indent="-342900" fontAlgn="base">
              <a:spcAft>
                <a:spcPts val="1600"/>
              </a:spcAft>
              <a:buSzPct val="100000"/>
              <a:buFont typeface="Wingdings" charset="2"/>
              <a:buChar char="§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Temperature + Humidity + Wind</a:t>
            </a:r>
            <a:r>
              <a:rPr lang="zh-CN" alt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speed</a:t>
            </a:r>
          </a:p>
        </p:txBody>
      </p:sp>
      <p:sp>
        <p:nvSpPr>
          <p:cNvPr id="5" name="矩形 26"/>
          <p:cNvSpPr/>
          <p:nvPr/>
        </p:nvSpPr>
        <p:spPr>
          <a:xfrm>
            <a:off x="230282" y="1192065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26"/>
          <p:cNvSpPr/>
          <p:nvPr/>
        </p:nvSpPr>
        <p:spPr>
          <a:xfrm>
            <a:off x="230282" y="1917777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25494"/>
              </p:ext>
            </p:extLst>
          </p:nvPr>
        </p:nvGraphicFramePr>
        <p:xfrm>
          <a:off x="537028" y="4857008"/>
          <a:ext cx="5849388" cy="153207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9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97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Mean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1.62 million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1.60 million</a:t>
                      </a:r>
                    </a:p>
                  </a:txBody>
                  <a:tcPr marL="127000" marR="127000" marT="127000" marB="127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2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Std</a:t>
                      </a: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Dev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000" kern="120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48993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156069</a:t>
                      </a:r>
                    </a:p>
                  </a:txBody>
                  <a:tcPr marL="127000" marR="127000" marT="127000" marB="1270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7028" y="43768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Results from 20 Training-Test Sets</a:t>
            </a:r>
          </a:p>
        </p:txBody>
      </p:sp>
      <p:pic>
        <p:nvPicPr>
          <p:cNvPr id="14338" name="Picture 2" descr="https://lh5.googleusercontent.com/Ziax2FITcbrD5sRcVsDok2Y2mfduNnHbh9Qlsb7uX7wBvkTQPEN_3Rm8j0m5JAQ1cJftbiT-kI4ImA_3Z89RzG3ZPQLuoSCrWqqnO0d9n8McwykT0BzRHl63mMAY8ayQfTaDKFdwO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28" y="1894956"/>
            <a:ext cx="4847772" cy="48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359125" y="1851018"/>
            <a:ext cx="233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Test Predictions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Training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5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LINEAR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REGRESSION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0" y="936563"/>
            <a:ext cx="5428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buSzPct val="100000"/>
            </a:pPr>
            <a:r>
              <a:rPr lang="en-US" sz="32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Long Term Predictions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942" y="1521338"/>
            <a:ext cx="8011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600"/>
              </a:spcAft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Can we predict the second year from trends of the first year?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3" y="2956767"/>
            <a:ext cx="3885316" cy="228876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304793" y="2228137"/>
            <a:ext cx="6314070" cy="3740548"/>
            <a:chOff x="5569503" y="2566527"/>
            <a:chExt cx="6314070" cy="3740548"/>
          </a:xfrm>
        </p:grpSpPr>
        <p:sp>
          <p:nvSpPr>
            <p:cNvPr id="9" name="Rectangle 8"/>
            <p:cNvSpPr/>
            <p:nvPr/>
          </p:nvSpPr>
          <p:spPr>
            <a:xfrm>
              <a:off x="8998857" y="2567778"/>
              <a:ext cx="28847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u="sng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Long Term Tren</a:t>
              </a:r>
              <a:r>
                <a:rPr lang="en-US" altLang="zh-CN" sz="2400" u="sng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  <a:p>
              <a:r>
                <a:rPr lang="en-US" sz="24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  <a:r>
                <a:rPr lang="en-US" sz="2400" u="sng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400" u="sng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</a:br>
              <a:endParaRPr lang="en-US" sz="2400" u="sng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569503" y="2566527"/>
              <a:ext cx="6314070" cy="3740548"/>
              <a:chOff x="5569503" y="2566527"/>
              <a:chExt cx="6314070" cy="374054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569503" y="2566527"/>
                <a:ext cx="3263900" cy="3740548"/>
                <a:chOff x="5569503" y="2566527"/>
                <a:chExt cx="3263900" cy="374054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292673" y="2566527"/>
                  <a:ext cx="2177143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u="sng" dirty="0">
                      <a:solidFill>
                        <a:srgbClr val="595959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Yearly Trend</a:t>
                  </a:r>
                </a:p>
                <a:p>
                  <a:r>
                    <a:rPr lang="en-US" sz="2400" dirty="0">
                      <a:solidFill>
                        <a:srgbClr val="595959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abs(sin(c*time))</a:t>
                  </a:r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9503" y="3398775"/>
                  <a:ext cx="3263900" cy="290830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0973" y="3489489"/>
                <a:ext cx="3022600" cy="2755900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406950" y="2106113"/>
            <a:ext cx="4775931" cy="4572000"/>
            <a:chOff x="411752" y="1983003"/>
            <a:chExt cx="4775931" cy="457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411752" y="1983003"/>
              <a:ext cx="4712807" cy="4572000"/>
              <a:chOff x="480693" y="2027579"/>
              <a:chExt cx="4712807" cy="4572000"/>
            </a:xfrm>
          </p:grpSpPr>
          <p:pic>
            <p:nvPicPr>
              <p:cNvPr id="15380" name="Picture 20" descr="https://lh6.googleusercontent.com/tqY9CH0ZMfuflk8zNKHZgbIF6DFaPwOnQ4PgtDBDfcyS-kpn3L3ywzbInu5e3QFndMuzYccci4SGG22ioYpTRCWMGFwLLrNTczVBNAlcMwpvhnXxFWJ-zknTgO7pU0Ba3k4kAvDub_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693" y="2027579"/>
                <a:ext cx="4712807" cy="457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2084983" y="3062527"/>
                <a:ext cx="17402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</a:rPr>
                  <a:t>Test Error</a:t>
                </a:r>
                <a:endParaRPr lang="en-US" dirty="0"/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</a:rPr>
                  <a:t>(Millions)</a:t>
                </a:r>
                <a:endParaRPr lang="en-US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93371" y="3134065"/>
                <a:ext cx="698143" cy="213555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2850882" y="1983003"/>
              <a:ext cx="23368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Test Predictions</a:t>
              </a:r>
              <a:endParaRPr lang="en-US" sz="1600" dirty="0"/>
            </a:p>
            <a:p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Training Predictions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7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METHODS OF REGRESSION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327733" y="945167"/>
            <a:ext cx="4644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Predicting Future Demand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733" y="1535884"/>
            <a:ext cx="99132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many people will use </a:t>
            </a:r>
            <a:r>
              <a:rPr lang="en-US" sz="24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bikeshare</a:t>
            </a: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2 years from now? Best Subset of 8 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Varying duration of the training set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Predictors</a:t>
            </a:r>
          </a:p>
          <a:p>
            <a:pPr marL="742950" lvl="1" indent="-285750" fontAlgn="base">
              <a:buSzPct val="70000"/>
              <a:buFont typeface="Courier New" charset="0"/>
              <a:buChar char="o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Instant (days elapsed)</a:t>
            </a:r>
          </a:p>
          <a:p>
            <a:pPr marL="742950" lvl="1" indent="-285750" fontAlgn="base">
              <a:buSzPct val="70000"/>
              <a:buFont typeface="Courier New" charset="0"/>
              <a:buChar char="o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abs(sin(instant / 731days))</a:t>
            </a:r>
          </a:p>
          <a:p>
            <a:pPr marL="742950" lvl="1" indent="-285750" fontAlgn="base">
              <a:buSzPct val="70000"/>
              <a:buFont typeface="Courier New" charset="0"/>
              <a:buChar char="o"/>
            </a:pPr>
            <a:r>
              <a:rPr lang="en-US" sz="20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Weather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733" y="415005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Results from 20 Training-Test Sets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36978"/>
              </p:ext>
            </p:extLst>
          </p:nvPr>
        </p:nvGraphicFramePr>
        <p:xfrm>
          <a:off x="327733" y="4611719"/>
          <a:ext cx="5849388" cy="153207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9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97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Mean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0.39 million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b="1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1.29 million</a:t>
                      </a:r>
                    </a:p>
                  </a:txBody>
                  <a:tcPr marL="127000" marR="127000" marT="127000" marB="127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2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Std</a:t>
                      </a: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Dev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25076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78713</a:t>
                      </a:r>
                    </a:p>
                  </a:txBody>
                  <a:tcPr marL="127000" marR="127000" marT="127000" marB="1270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271657" y="2193175"/>
            <a:ext cx="4572000" cy="4591222"/>
            <a:chOff x="7271657" y="2193175"/>
            <a:chExt cx="4572000" cy="4591222"/>
          </a:xfrm>
        </p:grpSpPr>
        <p:pic>
          <p:nvPicPr>
            <p:cNvPr id="16386" name="Picture 2" descr="https://lh3.googleusercontent.com/Z5TtAa7ipLM4aH_Gc20uoYyuMqMwNTRbsuZO0K-euLq5XDtBMZ8Xo6fEGVXLmGqZTQpNzUllhv6gFLQURopM85ts7DlaCZoGaIcxVSmzBmJg0D-YbEtZXkVM4xQrL-oM9Ttm1hzVFc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1657" y="2212397"/>
              <a:ext cx="4572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9370132" y="2193175"/>
              <a:ext cx="23368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Test Predictions</a:t>
              </a:r>
              <a:endParaRPr lang="en-US" dirty="0"/>
            </a:p>
            <a:p>
              <a:r>
                <a:rPr lang="en-US" dirty="0">
                  <a:solidFill>
                    <a:srgbClr val="0000FF"/>
                  </a:solidFill>
                  <a:latin typeface="Arial" charset="0"/>
                </a:rPr>
                <a:t>Training Predictions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535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58938" y="1567778"/>
            <a:ext cx="4792272" cy="723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71269" y="2593382"/>
            <a:ext cx="5855980" cy="723319"/>
          </a:xfrm>
          <a:prstGeom prst="rect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975219" y="3640974"/>
            <a:ext cx="5452029" cy="723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67411" y="4668541"/>
            <a:ext cx="4259837" cy="723319"/>
          </a:xfrm>
          <a:prstGeom prst="rect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06295" y="877511"/>
            <a:ext cx="4924502" cy="492450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58938" y="1521656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1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94419" y="2570321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2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01156" y="3617913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3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47048" y="4645480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4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12887" y="1656428"/>
            <a:ext cx="3103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Calibri"/>
              </a:rPr>
              <a:t>Introduction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168000" y="1662110"/>
            <a:ext cx="0" cy="5232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27132" y="2696750"/>
            <a:ext cx="3823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Calibri"/>
              </a:rPr>
              <a:t>Regression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094220" y="2693431"/>
            <a:ext cx="0" cy="5232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65533" y="3741395"/>
            <a:ext cx="3485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Calibri"/>
              </a:rPr>
              <a:t>Classification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486171" y="3741023"/>
            <a:ext cx="0" cy="5232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734672" y="4768590"/>
            <a:ext cx="2886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Calibri"/>
              </a:rPr>
              <a:t>Results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679186" y="4768590"/>
            <a:ext cx="0" cy="5232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279441" y="0"/>
            <a:ext cx="2880559" cy="6858000"/>
          </a:xfrm>
          <a:prstGeom prst="line">
            <a:avLst/>
          </a:prstGeom>
          <a:ln w="76200">
            <a:solidFill>
              <a:srgbClr val="F5C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616502" y="1187718"/>
            <a:ext cx="4304089" cy="4304089"/>
          </a:xfrm>
          <a:prstGeom prst="ellips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71026" y="1798172"/>
            <a:ext cx="42988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bg1"/>
                </a:solidFill>
                <a:effectLst>
                  <a:outerShdw dist="63500" dir="2700000" algn="tl">
                    <a:srgbClr val="000000">
                      <a:alpha val="9000"/>
                    </a:srgbClr>
                  </a:outerShdw>
                </a:effectLst>
              </a:defRPr>
            </a:lvl1pPr>
          </a:lstStyle>
          <a:p>
            <a:r>
              <a:rPr lang="en-US" altLang="zh-CN" sz="8800" dirty="0"/>
              <a:t>CON-TENTS</a:t>
            </a:r>
            <a:endParaRPr lang="zh-CN" altLang="en-US" sz="8800" dirty="0"/>
          </a:p>
          <a:p>
            <a:endParaRPr lang="en-US" altLang="zh-CN" sz="8800" dirty="0"/>
          </a:p>
        </p:txBody>
      </p:sp>
    </p:spTree>
    <p:extLst>
      <p:ext uri="{BB962C8B-B14F-4D97-AF65-F5344CB8AC3E}">
        <p14:creationId xmlns:p14="http://schemas.microsoft.com/office/powerpoint/2010/main" val="2561943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121774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Important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Variables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pic>
        <p:nvPicPr>
          <p:cNvPr id="47112" name="Picture 8" descr="https://lh5.googleusercontent.com/muiurG8GxOrkXAnf_Q6pv1GypRP-oScs_zmtH9C9iUn3f1Z6gG6Z3L69U9eEaCWpB4HAff0wEKbB4Bs_jm1UKcU3wl5i7KYwE4kf877TBASVIjfS0PquPAarVMuWu3XMmW7fjkxAp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2114"/>
            <a:ext cx="3592630" cy="302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0" y="1291824"/>
            <a:ext cx="12192000" cy="4750665"/>
            <a:chOff x="0" y="1291824"/>
            <a:chExt cx="11844185" cy="4552013"/>
          </a:xfrm>
        </p:grpSpPr>
        <p:pic>
          <p:nvPicPr>
            <p:cNvPr id="47114" name="Picture 10" descr="https://lh5.googleusercontent.com/PYIIzWiVpRQqUBPo1kn96PUQSEh31e77K80hiWKDKAg_qqCldJA5mYYZV0_Amh2wOpmNa8QryK6zwDgEDWTCfXPd7cGFMqhe_7yUxrdTDpGXr7RgzR2frGpkCPLzgwaT9uSnP-lYr2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577" y="1291824"/>
              <a:ext cx="5412937" cy="455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https://lh5.googleusercontent.com/muiurG8GxOrkXAnf_Q6pv1GypRP-oScs_zmtH9C9iUn3f1Z6gG6Z3L69U9eEaCWpB4HAff0wEKbB4Bs_jm1UKcU3wl5i7KYwE4kf877TBASVIjfS0PquPAarVMuWu3XMmW7fjkxApE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18346"/>
              <a:ext cx="3592630" cy="3027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16" name="Picture 12" descr="https://lh4.googleusercontent.com/lUx5YqrXEbEycmhu0xqj3ZkdM5V04gxUOsz8tpOcH-MABYFqlHtiRFrORmcCo90zeC9wp7OmlSgGlnDYo2YDwULQz-JdB75epft0jMaISPFMZdK2REOyRBlJtNC3D9dB_c7Mbf6Q4u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989" y="1975288"/>
              <a:ext cx="3461196" cy="3141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5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4538575" y="0"/>
            <a:ext cx="4836723" cy="6857999"/>
          </a:xfrm>
          <a:prstGeom prst="rt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4991031" y="1"/>
            <a:ext cx="4842458" cy="686613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-658090" y="2874820"/>
            <a:ext cx="6857997" cy="1108363"/>
          </a:xfrm>
          <a:prstGeom prst="rect">
            <a:avLst/>
          </a:prstGeom>
          <a:solidFill>
            <a:srgbClr val="8DD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-2874819" y="2874820"/>
            <a:ext cx="6857997" cy="1108363"/>
          </a:xfrm>
          <a:prstGeom prst="rect">
            <a:avLst/>
          </a:prstGeom>
          <a:solidFill>
            <a:srgbClr val="8DD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8208818" y="2874821"/>
            <a:ext cx="6857997" cy="1108363"/>
          </a:xfrm>
          <a:prstGeom prst="rect">
            <a:avLst/>
          </a:prstGeom>
          <a:solidFill>
            <a:srgbClr val="8DD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32958" y="-573880"/>
            <a:ext cx="337143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3200" b="1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10000"/>
                    </a:prstClr>
                  </a:outerShdw>
                </a:effectLst>
              </a:rPr>
              <a:t>3</a:t>
            </a:r>
            <a:endParaRPr lang="zh-CN" altLang="en-US" sz="43200" b="1" dirty="0">
              <a:solidFill>
                <a:prstClr val="white"/>
              </a:solidFill>
              <a:effectLst>
                <a:outerShdw dist="38100" dir="2700000" algn="tl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2" name="文本框 10"/>
          <p:cNvSpPr txBox="1"/>
          <p:nvPr/>
        </p:nvSpPr>
        <p:spPr>
          <a:xfrm>
            <a:off x="4671941" y="5690937"/>
            <a:ext cx="44571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bg1"/>
                </a:solidFill>
                <a:effectLst>
                  <a:outerShdw dist="63500" dir="2700000" algn="tl">
                    <a:srgbClr val="000000">
                      <a:alpha val="9000"/>
                    </a:srgbClr>
                  </a:outerShdw>
                </a:effectLst>
              </a:defRPr>
            </a:lvl1pPr>
          </a:lstStyle>
          <a:p>
            <a:pPr algn="l"/>
            <a:r>
              <a:rPr lang="en-US" altLang="zh-CN" sz="5000" u="sng" dirty="0">
                <a:solidFill>
                  <a:srgbClr val="0C6B8B"/>
                </a:solidFill>
                <a:effectLst/>
              </a:rPr>
              <a:t>Classification</a:t>
            </a:r>
            <a:endParaRPr lang="en-US" sz="5000" dirty="0">
              <a:solidFill>
                <a:srgbClr val="0C6B8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137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115045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-- LDA, QDA, logistic &amp; KNN</a:t>
            </a:r>
          </a:p>
        </p:txBody>
      </p:sp>
      <p:sp>
        <p:nvSpPr>
          <p:cNvPr id="8" name="Rectangle 7"/>
          <p:cNvSpPr/>
          <p:nvPr/>
        </p:nvSpPr>
        <p:spPr>
          <a:xfrm>
            <a:off x="772310" y="1236758"/>
            <a:ext cx="8821633" cy="4698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600"/>
              </a:spcAft>
            </a:pP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Predict the category of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using all of the predictors denoted as </a:t>
            </a:r>
            <a:r>
              <a:rPr lang="en-US" sz="28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cnt01</a:t>
            </a:r>
          </a:p>
          <a:p>
            <a:pPr indent="381000"/>
            <a:r>
              <a:rPr lang="en-US" sz="2000" b="1" dirty="0">
                <a:solidFill>
                  <a:srgbClr val="595959"/>
                </a:solidFill>
                <a:latin typeface="Arial" charset="0"/>
              </a:rPr>
              <a:t>Cnt01</a:t>
            </a:r>
            <a:r>
              <a:rPr lang="en-US" sz="2000" dirty="0">
                <a:solidFill>
                  <a:srgbClr val="595959"/>
                </a:solidFill>
                <a:latin typeface="Arial" charset="0"/>
              </a:rPr>
              <a:t>[ 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</a:rPr>
              <a:t>cnt</a:t>
            </a:r>
            <a:r>
              <a:rPr lang="en-US" sz="2000" dirty="0">
                <a:solidFill>
                  <a:srgbClr val="595959"/>
                </a:solidFill>
                <a:latin typeface="Arial" charset="0"/>
              </a:rPr>
              <a:t> &gt;= mean(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</a:rPr>
              <a:t>cnt</a:t>
            </a:r>
            <a:r>
              <a:rPr lang="en-US" sz="2000" dirty="0">
                <a:solidFill>
                  <a:srgbClr val="595959"/>
                </a:solidFill>
                <a:latin typeface="Arial" charset="0"/>
              </a:rPr>
              <a:t>) ] =</a:t>
            </a:r>
            <a:r>
              <a:rPr lang="en-US" sz="2000" b="1" dirty="0">
                <a:solidFill>
                  <a:srgbClr val="595959"/>
                </a:solidFill>
                <a:latin typeface="Arial" charset="0"/>
              </a:rPr>
              <a:t> 1-- high demand</a:t>
            </a:r>
            <a:endParaRPr lang="en-US" sz="2000" dirty="0"/>
          </a:p>
          <a:p>
            <a:pPr indent="381000"/>
            <a:r>
              <a:rPr lang="en-US" sz="2000" b="1" dirty="0">
                <a:solidFill>
                  <a:srgbClr val="595959"/>
                </a:solidFill>
                <a:latin typeface="Arial" charset="0"/>
              </a:rPr>
              <a:t>Cnt01</a:t>
            </a:r>
            <a:r>
              <a:rPr lang="en-US" sz="2000" dirty="0">
                <a:solidFill>
                  <a:srgbClr val="595959"/>
                </a:solidFill>
                <a:latin typeface="Arial" charset="0"/>
              </a:rPr>
              <a:t>[ 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</a:rPr>
              <a:t>cnt</a:t>
            </a:r>
            <a:r>
              <a:rPr lang="en-US" sz="2000" dirty="0">
                <a:solidFill>
                  <a:srgbClr val="595959"/>
                </a:solidFill>
                <a:latin typeface="Arial" charset="0"/>
              </a:rPr>
              <a:t> &lt; mean(</a:t>
            </a:r>
            <a:r>
              <a:rPr lang="en-US" sz="2000" dirty="0" err="1">
                <a:solidFill>
                  <a:srgbClr val="595959"/>
                </a:solidFill>
                <a:latin typeface="Arial" charset="0"/>
              </a:rPr>
              <a:t>cnt</a:t>
            </a:r>
            <a:r>
              <a:rPr lang="en-US" sz="2000" dirty="0">
                <a:solidFill>
                  <a:srgbClr val="595959"/>
                </a:solidFill>
                <a:latin typeface="Arial" charset="0"/>
              </a:rPr>
              <a:t>) ] =</a:t>
            </a:r>
            <a:r>
              <a:rPr lang="en-US" sz="2000" b="1" dirty="0">
                <a:solidFill>
                  <a:srgbClr val="595959"/>
                </a:solidFill>
                <a:latin typeface="Arial" charset="0"/>
              </a:rPr>
              <a:t> 0 -- low demand</a:t>
            </a:r>
          </a:p>
          <a:p>
            <a:pPr indent="381000"/>
            <a:endParaRPr lang="en-US" dirty="0"/>
          </a:p>
          <a:p>
            <a:pPr indent="381000"/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Best: LDA, QDA &amp; logistic </a:t>
            </a:r>
          </a:p>
          <a:p>
            <a:pPr indent="457200"/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indent="457200"/>
            <a:r>
              <a:rPr lang="en-US" sz="2400" dirty="0">
                <a:solidFill>
                  <a:srgbClr val="595959"/>
                </a:solidFill>
                <a:latin typeface="Arial" charset="0"/>
              </a:rPr>
              <a:t>test error = 0.148</a:t>
            </a:r>
            <a:endParaRPr lang="en-US" sz="2400" dirty="0"/>
          </a:p>
          <a:p>
            <a:pPr indent="457200"/>
            <a:r>
              <a:rPr lang="en-US" sz="2400" dirty="0">
                <a:solidFill>
                  <a:srgbClr val="595959"/>
                </a:solidFill>
                <a:latin typeface="Arial" charset="0"/>
              </a:rPr>
              <a:t>Type I error = 0.131</a:t>
            </a:r>
            <a:endParaRPr lang="en-US" sz="2400" dirty="0"/>
          </a:p>
          <a:p>
            <a:pPr indent="457200"/>
            <a:r>
              <a:rPr lang="en-US" sz="2400" dirty="0">
                <a:solidFill>
                  <a:srgbClr val="595959"/>
                </a:solidFill>
                <a:latin typeface="Arial" charset="0"/>
              </a:rPr>
              <a:t>Type II error = 0.161</a:t>
            </a:r>
            <a:endParaRPr lang="en-US" sz="24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375425" y="1394796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6"/>
          <p:cNvSpPr/>
          <p:nvPr/>
        </p:nvSpPr>
        <p:spPr>
          <a:xfrm>
            <a:off x="375425" y="3622725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2490" y="3540164"/>
            <a:ext cx="4152418" cy="2246769"/>
          </a:xfrm>
          <a:prstGeom prst="rect">
            <a:avLst/>
          </a:prstGeom>
          <a:ln w="38100">
            <a:solidFill>
              <a:srgbClr val="FF7E79"/>
            </a:solidFill>
          </a:ln>
        </p:spPr>
        <p:txBody>
          <a:bodyPr wrap="square">
            <a:spAutoFit/>
          </a:bodyPr>
          <a:lstStyle/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Confusion Matrix  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   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0      1   (prediction)</a:t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0   73   11</a:t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1   16   83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(actual)</a:t>
            </a:r>
            <a:endParaRPr lang="is-IS" sz="2800" dirty="0"/>
          </a:p>
        </p:txBody>
      </p:sp>
    </p:spTree>
    <p:extLst>
      <p:ext uri="{BB962C8B-B14F-4D97-AF65-F5344CB8AC3E}">
        <p14:creationId xmlns:p14="http://schemas.microsoft.com/office/powerpoint/2010/main" val="203415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120323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LDA, QDA, logistic &amp; KNN</a:t>
            </a:r>
          </a:p>
        </p:txBody>
      </p:sp>
      <p:sp>
        <p:nvSpPr>
          <p:cNvPr id="27" name="矩形 26"/>
          <p:cNvSpPr/>
          <p:nvPr/>
        </p:nvSpPr>
        <p:spPr>
          <a:xfrm>
            <a:off x="593140" y="1752371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142" y="1290499"/>
            <a:ext cx="850537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can we improve the classification?</a:t>
            </a:r>
          </a:p>
          <a:p>
            <a:endParaRPr lang="en-US" sz="32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3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Firstly, is that the cnt01 binary variable reasonable?</a:t>
            </a:r>
          </a:p>
        </p:txBody>
      </p:sp>
      <p:pic>
        <p:nvPicPr>
          <p:cNvPr id="18434" name="Picture 2" descr="=3903246350,334428844&amp;fm=23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514" y="3699558"/>
            <a:ext cx="2952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6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59657" y="216654"/>
            <a:ext cx="66139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K-Means Clustering with </a:t>
            </a:r>
            <a:r>
              <a:rPr lang="en-US" sz="4400" b="1" dirty="0" err="1">
                <a:solidFill>
                  <a:srgbClr val="595959"/>
                </a:solidFill>
                <a:ea typeface="Calibri" charset="0"/>
                <a:cs typeface="Calibri" charset="0"/>
              </a:rPr>
              <a:t>cnt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pic>
        <p:nvPicPr>
          <p:cNvPr id="19458" name="Picture 2" descr="plot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57" y="1302195"/>
            <a:ext cx="7387771" cy="436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927771" y="2204276"/>
            <a:ext cx="6342743" cy="981734"/>
            <a:chOff x="9681028" y="2204276"/>
            <a:chExt cx="6342743" cy="981734"/>
          </a:xfrm>
        </p:grpSpPr>
        <p:grpSp>
          <p:nvGrpSpPr>
            <p:cNvPr id="8" name="Group 7"/>
            <p:cNvGrpSpPr/>
            <p:nvPr/>
          </p:nvGrpSpPr>
          <p:grpSpPr>
            <a:xfrm>
              <a:off x="9681028" y="2204276"/>
              <a:ext cx="6342743" cy="369332"/>
              <a:chOff x="9129486" y="5687705"/>
              <a:chExt cx="6342743" cy="3693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76229" y="5687705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charset="0"/>
                  </a:rPr>
                  <a:t>-- original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riangle 5"/>
              <p:cNvSpPr/>
              <p:nvPr/>
            </p:nvSpPr>
            <p:spPr>
              <a:xfrm>
                <a:off x="9129486" y="5762953"/>
                <a:ext cx="246743" cy="216099"/>
              </a:xfrm>
              <a:prstGeom prst="triangle">
                <a:avLst/>
              </a:prstGeom>
              <a:noFill/>
              <a:ln w="38100">
                <a:solidFill>
                  <a:srgbClr val="FF7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681028" y="2816678"/>
              <a:ext cx="1585571" cy="369332"/>
              <a:chOff x="9681028" y="2816678"/>
              <a:chExt cx="1585571" cy="3693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927771" y="2816678"/>
                <a:ext cx="1338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92D050"/>
                    </a:solidFill>
                    <a:latin typeface="Arial" charset="0"/>
                  </a:rPr>
                  <a:t>-- k-means</a:t>
                </a:r>
                <a:endParaRPr lang="en-US" b="1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681028" y="2891310"/>
                <a:ext cx="261257" cy="246743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216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binary to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4954" y="1159101"/>
            <a:ext cx="8502317" cy="506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600"/>
              </a:spcAft>
            </a:pP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Predict the demand of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using all of the predictors with </a:t>
            </a:r>
            <a:r>
              <a:rPr lang="en-US" sz="28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k-means clustering 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and keep other variables the same</a:t>
            </a:r>
          </a:p>
          <a:p>
            <a:pPr indent="381000"/>
            <a:r>
              <a:rPr lang="en-US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Cluster 1 </a:t>
            </a:r>
            <a:r>
              <a:rPr lang="en-US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-- high demand</a:t>
            </a:r>
          </a:p>
          <a:p>
            <a:pPr indent="381000"/>
            <a:r>
              <a:rPr lang="en-US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Cluster 2 </a:t>
            </a:r>
            <a:r>
              <a:rPr lang="en-US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-- low demand</a:t>
            </a:r>
          </a:p>
          <a:p>
            <a:pPr fontAlgn="base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Best: LDA, QDA &amp; logistic 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test error = 0.137 (smaller than the previous 0.148)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 I error = 0.123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 II error = 0.147</a:t>
            </a:r>
          </a:p>
          <a:p>
            <a:pPr indent="457200"/>
            <a:r>
              <a:rPr lang="en-US" sz="2400" dirty="0">
                <a:solidFill>
                  <a:srgbClr val="595959"/>
                </a:solidFill>
                <a:latin typeface="Arial" charset="0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Arial" charset="0"/>
              </a:rPr>
            </a:b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Better</a:t>
            </a:r>
            <a:r>
              <a:rPr lang="zh-CN" alt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!!</a:t>
            </a:r>
            <a:endParaRPr lang="en-US" sz="28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矩形 26"/>
          <p:cNvSpPr/>
          <p:nvPr/>
        </p:nvSpPr>
        <p:spPr>
          <a:xfrm>
            <a:off x="520568" y="1323650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26"/>
          <p:cNvSpPr/>
          <p:nvPr/>
        </p:nvSpPr>
        <p:spPr>
          <a:xfrm>
            <a:off x="520568" y="3448984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520568" y="5290011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3711" y="2899276"/>
            <a:ext cx="4152418" cy="2246769"/>
          </a:xfrm>
          <a:prstGeom prst="rect">
            <a:avLst/>
          </a:prstGeom>
          <a:ln w="38100">
            <a:solidFill>
              <a:srgbClr val="FF7E79"/>
            </a:solidFill>
          </a:ln>
        </p:spPr>
        <p:txBody>
          <a:bodyPr wrap="square">
            <a:spAutoFit/>
          </a:bodyPr>
          <a:lstStyle/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Confusion Matrix  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   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0      1   (prediction)</a:t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0   7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1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1   1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5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87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(actual)</a:t>
            </a:r>
            <a:endParaRPr lang="is-IS" sz="2800" dirty="0"/>
          </a:p>
        </p:txBody>
      </p:sp>
    </p:spTree>
    <p:extLst>
      <p:ext uri="{BB962C8B-B14F-4D97-AF65-F5344CB8AC3E}">
        <p14:creationId xmlns:p14="http://schemas.microsoft.com/office/powerpoint/2010/main" val="124892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113855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Tree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Pruned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（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y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=</a:t>
            </a:r>
            <a:r>
              <a:rPr lang="en-US" altLang="zh-CN" sz="4400" b="1" dirty="0" err="1">
                <a:solidFill>
                  <a:srgbClr val="595959"/>
                </a:solidFill>
                <a:ea typeface="Calibri" charset="0"/>
                <a:cs typeface="Calibri" charset="0"/>
              </a:rPr>
              <a:t>cnt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）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5461" y="1105738"/>
            <a:ext cx="10344693" cy="4880544"/>
            <a:chOff x="895288" y="1074861"/>
            <a:chExt cx="10344693" cy="4880544"/>
          </a:xfrm>
        </p:grpSpPr>
        <p:grpSp>
          <p:nvGrpSpPr>
            <p:cNvPr id="3" name="Group 2"/>
            <p:cNvGrpSpPr/>
            <p:nvPr/>
          </p:nvGrpSpPr>
          <p:grpSpPr>
            <a:xfrm>
              <a:off x="895288" y="1074861"/>
              <a:ext cx="10344693" cy="4878863"/>
              <a:chOff x="371609" y="1049531"/>
              <a:chExt cx="10344693" cy="4878863"/>
            </a:xfrm>
          </p:grpSpPr>
          <p:pic>
            <p:nvPicPr>
              <p:cNvPr id="12" name="Picture 11" descr="../Desktop/Screen%20Shot%202017-04-18%20at%2000.55.47.png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09" y="1049531"/>
                <a:ext cx="7320961" cy="48788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Picture 12" descr="../Desktop/Screen%20Shot%202017-04-18%20at%2000.55.29.png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2224" y="3954362"/>
                <a:ext cx="2864078" cy="18869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8332361" y="4752074"/>
              <a:ext cx="1956479" cy="1203331"/>
            </a:xfrm>
            <a:prstGeom prst="rect">
              <a:avLst/>
            </a:prstGeom>
            <a:noFill/>
            <a:ln w="38100"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086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11263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Random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Forest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(y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=</a:t>
            </a:r>
            <a:r>
              <a:rPr lang="en-US" altLang="zh-CN" sz="4400" b="1" dirty="0" err="1">
                <a:solidFill>
                  <a:srgbClr val="595959"/>
                </a:solidFill>
                <a:ea typeface="Calibri" charset="0"/>
                <a:cs typeface="Calibri" charset="0"/>
              </a:rPr>
              <a:t>cnt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)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2073" y="1159497"/>
            <a:ext cx="10871470" cy="4773025"/>
            <a:chOff x="552073" y="1159497"/>
            <a:chExt cx="10871470" cy="4773025"/>
          </a:xfrm>
        </p:grpSpPr>
        <p:grpSp>
          <p:nvGrpSpPr>
            <p:cNvPr id="9" name="Group 8"/>
            <p:cNvGrpSpPr/>
            <p:nvPr/>
          </p:nvGrpSpPr>
          <p:grpSpPr>
            <a:xfrm>
              <a:off x="552073" y="1159497"/>
              <a:ext cx="10871470" cy="4773025"/>
              <a:chOff x="0" y="0"/>
              <a:chExt cx="10018023" cy="391561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217423" cy="391561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7423" y="559134"/>
                <a:ext cx="4800600" cy="2628900"/>
              </a:xfrm>
              <a:prstGeom prst="rect">
                <a:avLst/>
              </a:prstGeom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6940778" y="3686628"/>
              <a:ext cx="3755960" cy="336687"/>
            </a:xfrm>
            <a:prstGeom prst="rect">
              <a:avLst/>
            </a:prstGeom>
            <a:noFill/>
            <a:ln w="38100"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952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binary to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4954" y="1159101"/>
            <a:ext cx="8502317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600"/>
              </a:spcAft>
            </a:pP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Predict the demand of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using all of the predictors with </a:t>
            </a:r>
            <a:r>
              <a:rPr lang="en-US" sz="28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k-means clustering 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and keep other variables the same</a:t>
            </a:r>
          </a:p>
          <a:p>
            <a:pPr indent="381000"/>
            <a:r>
              <a:rPr lang="en-US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Cluster 1 </a:t>
            </a:r>
            <a:r>
              <a:rPr lang="en-US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-- high demand</a:t>
            </a:r>
          </a:p>
          <a:p>
            <a:pPr indent="381000"/>
            <a:r>
              <a:rPr lang="en-US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Cluster 2 </a:t>
            </a:r>
            <a:r>
              <a:rPr lang="en-US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-- low demand</a:t>
            </a:r>
          </a:p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Best: LDA, QDA &amp; logistic 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test error = 0.137 (smaller than the previous 0.148)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 I error = 0.123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 II error = 0.147</a:t>
            </a:r>
          </a:p>
          <a:p>
            <a:pPr indent="457200"/>
            <a:r>
              <a:rPr lang="en-US" sz="2400" dirty="0">
                <a:solidFill>
                  <a:srgbClr val="595959"/>
                </a:solidFill>
                <a:latin typeface="Arial" charset="0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Arial" charset="0"/>
              </a:rPr>
            </a:b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Better</a:t>
            </a:r>
            <a:r>
              <a:rPr lang="zh-CN" alt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!!</a:t>
            </a:r>
            <a:endParaRPr lang="en-US" sz="28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矩形 26"/>
          <p:cNvSpPr/>
          <p:nvPr/>
        </p:nvSpPr>
        <p:spPr>
          <a:xfrm>
            <a:off x="520568" y="1323650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26"/>
          <p:cNvSpPr/>
          <p:nvPr/>
        </p:nvSpPr>
        <p:spPr>
          <a:xfrm>
            <a:off x="520568" y="3179326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520568" y="5006564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3711" y="2899276"/>
            <a:ext cx="4152418" cy="2246769"/>
          </a:xfrm>
          <a:prstGeom prst="rect">
            <a:avLst/>
          </a:prstGeom>
          <a:ln w="38100">
            <a:solidFill>
              <a:srgbClr val="FF7E79"/>
            </a:solidFill>
          </a:ln>
        </p:spPr>
        <p:txBody>
          <a:bodyPr wrap="square">
            <a:spAutoFit/>
          </a:bodyPr>
          <a:lstStyle/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Confusion Matrix  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   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0      1   (prediction)</a:t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0   7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1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1   1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5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87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(actual)</a:t>
            </a:r>
            <a:endParaRPr lang="is-IS" sz="2800" dirty="0"/>
          </a:p>
        </p:txBody>
      </p:sp>
    </p:spTree>
    <p:extLst>
      <p:ext uri="{BB962C8B-B14F-4D97-AF65-F5344CB8AC3E}">
        <p14:creationId xmlns:p14="http://schemas.microsoft.com/office/powerpoint/2010/main" val="54318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环形箭头 5"/>
          <p:cNvSpPr/>
          <p:nvPr/>
        </p:nvSpPr>
        <p:spPr>
          <a:xfrm rot="13220292" flipH="1">
            <a:off x="6644466" y="2663090"/>
            <a:ext cx="1759327" cy="267514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140965"/>
              <a:gd name="adj5" fmla="val 12500"/>
            </a:avLst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5476755" y="0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文本框 46"/>
          <p:cNvSpPr txBox="1"/>
          <p:nvPr/>
        </p:nvSpPr>
        <p:spPr>
          <a:xfrm>
            <a:off x="5240806" y="4237908"/>
            <a:ext cx="55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4578" name="Picture 2" descr="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5" y="3186010"/>
            <a:ext cx="5952012" cy="34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8337" y="1705027"/>
            <a:ext cx="6096000" cy="11900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Using diamond to represent seasons.</a:t>
            </a:r>
            <a:endParaRPr lang="en-US" dirty="0"/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Differ in seasons</a:t>
            </a:r>
          </a:p>
          <a:p>
            <a:pPr marL="800100" lvl="1" indent="-342900" fontAlgn="base">
              <a:spcAft>
                <a:spcPts val="16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Keep the same distance between each season.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337" y="61826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595959"/>
                </a:solidFill>
                <a:ea typeface="Calibri" charset="0"/>
                <a:cs typeface="Calibri" charset="0"/>
              </a:rPr>
              <a:t>Season Encoding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69212"/>
              </p:ext>
            </p:extLst>
          </p:nvPr>
        </p:nvGraphicFramePr>
        <p:xfrm>
          <a:off x="8813643" y="2022648"/>
          <a:ext cx="2131274" cy="257773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357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7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Season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659"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Summer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Fall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Winter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0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106160" cy="6858000"/>
          </a:xfrm>
          <a:prstGeom prst="rect">
            <a:avLst/>
          </a:prstGeom>
          <a:solidFill>
            <a:srgbClr val="BBE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347882" y="-169093"/>
            <a:ext cx="337143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3200" b="1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10000"/>
                    </a:prstClr>
                  </a:outerShdw>
                </a:effectLst>
              </a:rPr>
              <a:t>1</a:t>
            </a:r>
            <a:endParaRPr lang="zh-CN" altLang="en-US" sz="43200" b="1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51299" y="1236437"/>
            <a:ext cx="2674378" cy="2412121"/>
            <a:chOff x="8196179" y="1876517"/>
            <a:chExt cx="2674378" cy="2412121"/>
          </a:xfrm>
          <a:solidFill>
            <a:srgbClr val="F5C6D7"/>
          </a:solidFill>
        </p:grpSpPr>
        <p:sp>
          <p:nvSpPr>
            <p:cNvPr id="3" name="等腰三角形 2"/>
            <p:cNvSpPr/>
            <p:nvPr/>
          </p:nvSpPr>
          <p:spPr>
            <a:xfrm rot="15053306">
              <a:off x="8238855" y="3113665"/>
              <a:ext cx="439162" cy="524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458436" y="1876517"/>
              <a:ext cx="2412121" cy="2412121"/>
            </a:xfrm>
            <a:prstGeom prst="ellipse">
              <a:avLst/>
            </a:prstGeom>
            <a:grp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713788" y="2667078"/>
              <a:ext cx="190141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rgbClr val="0C6B8B"/>
                  </a:solidFill>
                  <a:effectLst>
                    <a:outerShdw dist="63500" dir="2700000" algn="tl">
                      <a:srgbClr val="000000">
                        <a:alpha val="9000"/>
                      </a:srgbClr>
                    </a:outerShdw>
                  </a:effectLst>
                </a:rPr>
                <a:t>Intro</a:t>
              </a:r>
              <a:endParaRPr lang="zh-CN" altLang="en-US" sz="4800" b="1" u="sng" dirty="0">
                <a:solidFill>
                  <a:srgbClr val="0C6B8B"/>
                </a:solidFill>
                <a:effectLst>
                  <a:outerShdw dist="63500" dir="2700000" algn="tl">
                    <a:srgbClr val="000000">
                      <a:alpha val="9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66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change of season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44954" y="1170968"/>
            <a:ext cx="850231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Predict the demand of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using all of the predictors with </a:t>
            </a:r>
            <a:r>
              <a:rPr lang="en-US" sz="28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the change of season 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and keep other variables the same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Best: LDA, QDA &amp; logistic 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test error = 0.148, larger than 0.137(previous</a:t>
            </a:r>
            <a:r>
              <a:rPr lang="en-US" altLang="zh-CN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2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 I error = 0.1</a:t>
            </a:r>
            <a:r>
              <a:rPr lang="en-US" altLang="zh-CN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36</a:t>
            </a:r>
            <a:endParaRPr lang="en-US" sz="22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 II error = 0.1</a:t>
            </a:r>
            <a:r>
              <a:rPr lang="en-US" altLang="zh-CN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7</a:t>
            </a:r>
          </a:p>
          <a:p>
            <a:pPr indent="457200"/>
            <a:endParaRPr lang="en-US" sz="2400" dirty="0">
              <a:solidFill>
                <a:srgbClr val="595959"/>
              </a:solidFill>
              <a:latin typeface="Arial" charset="0"/>
            </a:endParaRPr>
          </a:p>
          <a:p>
            <a:pPr indent="457200"/>
            <a:r>
              <a:rPr lang="en-US" sz="2400" dirty="0">
                <a:solidFill>
                  <a:srgbClr val="595959"/>
                </a:solidFill>
                <a:latin typeface="Arial" charset="0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Arial" charset="0"/>
              </a:rPr>
            </a:b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Changing of season will not lead to a good result!</a:t>
            </a:r>
          </a:p>
          <a:p>
            <a:pPr indent="457200"/>
            <a:endParaRPr lang="en-US" sz="28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矩形 26"/>
          <p:cNvSpPr/>
          <p:nvPr/>
        </p:nvSpPr>
        <p:spPr>
          <a:xfrm>
            <a:off x="520568" y="1323650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26"/>
          <p:cNvSpPr/>
          <p:nvPr/>
        </p:nvSpPr>
        <p:spPr>
          <a:xfrm>
            <a:off x="520568" y="3019669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520568" y="5162678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3711" y="2595583"/>
            <a:ext cx="4152418" cy="2246769"/>
          </a:xfrm>
          <a:prstGeom prst="rect">
            <a:avLst/>
          </a:prstGeom>
          <a:ln w="38100">
            <a:solidFill>
              <a:srgbClr val="FF7E79"/>
            </a:solidFill>
          </a:ln>
        </p:spPr>
        <p:txBody>
          <a:bodyPr wrap="square">
            <a:spAutoFit/>
          </a:bodyPr>
          <a:lstStyle/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Confusion Matrix  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   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0      1   (prediction)</a:t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0   7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1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1   1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6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86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(actual)</a:t>
            </a:r>
            <a:endParaRPr lang="is-IS" sz="2800" dirty="0"/>
          </a:p>
        </p:txBody>
      </p:sp>
    </p:spTree>
    <p:extLst>
      <p:ext uri="{BB962C8B-B14F-4D97-AF65-F5344CB8AC3E}">
        <p14:creationId xmlns:p14="http://schemas.microsoft.com/office/powerpoint/2010/main" val="1915865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48220" y="226622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Plot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year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4473" y="1395310"/>
            <a:ext cx="11766670" cy="4091090"/>
            <a:chOff x="104473" y="1395310"/>
            <a:chExt cx="11766670" cy="3581400"/>
          </a:xfrm>
        </p:grpSpPr>
        <p:grpSp>
          <p:nvGrpSpPr>
            <p:cNvPr id="3" name="Group 2"/>
            <p:cNvGrpSpPr/>
            <p:nvPr/>
          </p:nvGrpSpPr>
          <p:grpSpPr>
            <a:xfrm>
              <a:off x="104473" y="1395310"/>
              <a:ext cx="11766670" cy="3581400"/>
              <a:chOff x="288563" y="1755310"/>
              <a:chExt cx="11766670" cy="3581400"/>
            </a:xfrm>
          </p:grpSpPr>
          <p:pic>
            <p:nvPicPr>
              <p:cNvPr id="26626" name="Picture 2" descr="plo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563" y="1755310"/>
                <a:ext cx="6067425" cy="3581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28" name="Picture 4" descr="plot0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808" y="1755310"/>
                <a:ext cx="6067425" cy="3581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9766571" y="1421563"/>
              <a:ext cx="1746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Arial" charset="0"/>
                </a:rPr>
                <a:t>——</a:t>
              </a:r>
              <a:r>
                <a:rPr lang="zh-CN" altLang="en-US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1st year</a:t>
              </a:r>
              <a:endParaRPr lang="en-US" altLang="zh-CN" dirty="0">
                <a:solidFill>
                  <a:srgbClr val="FF0000"/>
                </a:solidFill>
                <a:latin typeface="Arial" charset="0"/>
              </a:endParaRPr>
            </a:p>
            <a:p>
              <a:r>
                <a:rPr lang="en-US" altLang="zh-CN" dirty="0">
                  <a:solidFill>
                    <a:srgbClr val="FF0000"/>
                  </a:solidFill>
                  <a:latin typeface="Arial" charset="0"/>
                </a:rPr>
                <a:t>——</a:t>
              </a:r>
              <a:r>
                <a:rPr lang="zh-CN" altLang="en-US" dirty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2nd year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/>
                <a:t/>
              </a:r>
              <a:br>
                <a:rPr lang="en-US" dirty="0"/>
              </a:b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4005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using year2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944954" y="1170968"/>
            <a:ext cx="1024556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Do the prediction again by focusing just on 2nd year’s  data</a:t>
            </a:r>
          </a:p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Split 2nd year’s  data set and reset the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endParaRPr lang="en-US" sz="28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Why? Reduce noise!!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Best: LDA, QDA &amp; logistic 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test error = </a:t>
            </a:r>
            <a:r>
              <a:rPr lang="en-US" sz="22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0.087 smaller</a:t>
            </a:r>
            <a:r>
              <a:rPr lang="zh-CN" alt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than 0.137(previous</a:t>
            </a:r>
            <a:r>
              <a:rPr lang="en-US" altLang="zh-CN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indent="457200"/>
            <a:endParaRPr lang="en-US" sz="22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 I error = </a:t>
            </a:r>
            <a:r>
              <a:rPr lang="hr-HR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0.074</a:t>
            </a:r>
            <a:endParaRPr lang="en-US" sz="22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 II error = </a:t>
            </a:r>
            <a:r>
              <a:rPr lang="hr-HR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0.092</a:t>
            </a:r>
            <a:endParaRPr lang="en-US" sz="2400" dirty="0">
              <a:solidFill>
                <a:srgbClr val="595959"/>
              </a:solidFill>
              <a:latin typeface="Arial" charset="0"/>
            </a:endParaRPr>
          </a:p>
        </p:txBody>
      </p:sp>
      <p:sp>
        <p:nvSpPr>
          <p:cNvPr id="8" name="矩形 26"/>
          <p:cNvSpPr/>
          <p:nvPr/>
        </p:nvSpPr>
        <p:spPr>
          <a:xfrm>
            <a:off x="520568" y="1323650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26"/>
          <p:cNvSpPr/>
          <p:nvPr/>
        </p:nvSpPr>
        <p:spPr>
          <a:xfrm>
            <a:off x="520568" y="3150295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3711" y="2595583"/>
            <a:ext cx="4152418" cy="2246769"/>
          </a:xfrm>
          <a:prstGeom prst="rect">
            <a:avLst/>
          </a:prstGeom>
          <a:ln w="38100">
            <a:solidFill>
              <a:srgbClr val="FF7E79"/>
            </a:solidFill>
          </a:ln>
        </p:spPr>
        <p:txBody>
          <a:bodyPr wrap="square">
            <a:spAutoFit/>
          </a:bodyPr>
          <a:lstStyle/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Confusion Matrix  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   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0      1   (prediction)</a:t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0   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25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1 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6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59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(actual)</a:t>
            </a:r>
            <a:endParaRPr lang="is-IS" sz="2800" dirty="0"/>
          </a:p>
        </p:txBody>
      </p:sp>
      <p:sp>
        <p:nvSpPr>
          <p:cNvPr id="12" name="矩形 26"/>
          <p:cNvSpPr/>
          <p:nvPr/>
        </p:nvSpPr>
        <p:spPr>
          <a:xfrm>
            <a:off x="520568" y="1791145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520567" y="2216610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76" y="5293846"/>
            <a:ext cx="3330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en-US" sz="36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Much better!!</a:t>
            </a:r>
          </a:p>
        </p:txBody>
      </p:sp>
    </p:spTree>
    <p:extLst>
      <p:ext uri="{BB962C8B-B14F-4D97-AF65-F5344CB8AC3E}">
        <p14:creationId xmlns:p14="http://schemas.microsoft.com/office/powerpoint/2010/main" val="167229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PCA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pic>
        <p:nvPicPr>
          <p:cNvPr id="29698" name="Picture 2" descr="plot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0" y="986096"/>
            <a:ext cx="7982857" cy="471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67" y="986096"/>
            <a:ext cx="3120573" cy="2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55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using year2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944954" y="1170968"/>
            <a:ext cx="1024556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redict the demand of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using 12 predictors from PCA: X1, X2, ……, X12</a:t>
            </a:r>
          </a:p>
          <a:p>
            <a:pPr fontAlgn="base"/>
            <a:endParaRPr lang="en-US" dirty="0"/>
          </a:p>
          <a:p>
            <a:pPr fontAlgn="base"/>
            <a:endParaRPr lang="en-US" sz="28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Best: logistic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test error = </a:t>
            </a:r>
            <a:r>
              <a:rPr lang="en-US" sz="22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0.016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smaller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than 0.137</a:t>
            </a:r>
          </a:p>
          <a:p>
            <a:pPr indent="457200"/>
            <a:endParaRPr lang="en-US" altLang="zh-CN" sz="22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indent="457200"/>
            <a:r>
              <a:rPr lang="zh-CN" alt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                    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(prediction of </a:t>
            </a:r>
            <a:r>
              <a:rPr lang="en-US" sz="22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 I error = 0.02</a:t>
            </a:r>
          </a:p>
          <a:p>
            <a:pPr indent="457200"/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 II error = 0.01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0568" y="1323650"/>
            <a:ext cx="211737" cy="1791638"/>
            <a:chOff x="520568" y="1323650"/>
            <a:chExt cx="211737" cy="1791638"/>
          </a:xfrm>
        </p:grpSpPr>
        <p:sp>
          <p:nvSpPr>
            <p:cNvPr id="8" name="矩形 26"/>
            <p:cNvSpPr/>
            <p:nvPr/>
          </p:nvSpPr>
          <p:spPr>
            <a:xfrm>
              <a:off x="520568" y="1323650"/>
              <a:ext cx="211737" cy="2117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26"/>
            <p:cNvSpPr/>
            <p:nvPr/>
          </p:nvSpPr>
          <p:spPr>
            <a:xfrm>
              <a:off x="520568" y="2903551"/>
              <a:ext cx="211737" cy="2117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583711" y="2595583"/>
            <a:ext cx="4152418" cy="2246769"/>
          </a:xfrm>
          <a:prstGeom prst="rect">
            <a:avLst/>
          </a:prstGeom>
          <a:ln w="38100">
            <a:solidFill>
              <a:srgbClr val="FF7E79"/>
            </a:solidFill>
          </a:ln>
        </p:spPr>
        <p:txBody>
          <a:bodyPr wrap="square">
            <a:spAutoFit/>
          </a:bodyPr>
          <a:lstStyle/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Confusion Matrix  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   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0      1   (prediction)</a:t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0   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85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1 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95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(actual)</a:t>
            </a:r>
            <a:endParaRPr lang="is-IS" sz="2800" dirty="0"/>
          </a:p>
        </p:txBody>
      </p:sp>
      <p:sp>
        <p:nvSpPr>
          <p:cNvPr id="3" name="Rectangle 2"/>
          <p:cNvSpPr/>
          <p:nvPr/>
        </p:nvSpPr>
        <p:spPr>
          <a:xfrm>
            <a:off x="301176" y="5293846"/>
            <a:ext cx="4195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en-US" sz="36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PCA is the best</a:t>
            </a:r>
            <a:r>
              <a:rPr lang="zh-CN" altLang="en-US" sz="36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2056034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24089"/>
            <a:ext cx="118910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registered and casual users</a:t>
            </a:r>
          </a:p>
          <a:p>
            <a:r>
              <a:rPr lang="en-US" sz="4400" dirty="0"/>
              <a:t/>
            </a:r>
            <a:br>
              <a:rPr lang="en-US" sz="4400" dirty="0"/>
            </a:b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519" y="1086623"/>
            <a:ext cx="10245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2800" dirty="0"/>
              <a:t>We can have good prediction on the demand of users.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/>
              <a:t>Can we get good prediction on registered users and casual users?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002" y="2486262"/>
            <a:ext cx="11893611" cy="3588790"/>
            <a:chOff x="0" y="2478030"/>
            <a:chExt cx="11893611" cy="3588790"/>
          </a:xfrm>
        </p:grpSpPr>
        <p:pic>
          <p:nvPicPr>
            <p:cNvPr id="31746" name="Picture 2" descr="plo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78030"/>
              <a:ext cx="6067425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50" name="Picture 6" descr="plot0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186" y="2485420"/>
              <a:ext cx="6067425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2796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0114" y="216655"/>
            <a:ext cx="114517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registered users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9426" y="1278484"/>
            <a:ext cx="10558897" cy="3693319"/>
            <a:chOff x="449426" y="1278484"/>
            <a:chExt cx="10558897" cy="3693319"/>
          </a:xfrm>
        </p:grpSpPr>
        <p:sp>
          <p:nvSpPr>
            <p:cNvPr id="4" name="Rectangle 3"/>
            <p:cNvSpPr/>
            <p:nvPr/>
          </p:nvSpPr>
          <p:spPr>
            <a:xfrm>
              <a:off x="762763" y="1278484"/>
              <a:ext cx="10245560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sz="28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Predict the demand of registered users by using all of the predictors </a:t>
              </a:r>
            </a:p>
            <a:p>
              <a:pPr fontAlgn="base"/>
              <a:endPara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fontAlgn="base"/>
              <a:r>
                <a:rPr lang="en-US" sz="28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Best: LDA</a:t>
              </a:r>
            </a:p>
            <a:p>
              <a:pPr indent="457200" fontAlgn="base"/>
              <a:r>
                <a:rPr lang="en-US" sz="22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test error = 0.153 larger than 0.137(prediction of </a:t>
              </a:r>
              <a:r>
                <a:rPr lang="en-US" sz="2200" dirty="0" err="1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cnt</a:t>
              </a:r>
              <a:r>
                <a:rPr lang="en-US" sz="22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  <a:p>
              <a:pPr indent="457200" fontAlgn="base"/>
              <a:r>
                <a:rPr lang="en-US" sz="22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Type I error = 0.18</a:t>
              </a:r>
            </a:p>
            <a:p>
              <a:pPr indent="457200" fontAlgn="base"/>
              <a:r>
                <a:rPr lang="en-US" sz="22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Type II error = 0.13</a:t>
              </a:r>
            </a:p>
            <a:p>
              <a:pPr fontAlgn="base"/>
              <a:r>
                <a:rPr lang="en-US" sz="2800" dirty="0"/>
                <a:t/>
              </a:r>
              <a:br>
                <a:rPr lang="en-US" sz="2800" dirty="0"/>
              </a:br>
              <a:r>
                <a:rPr lang="en-US" sz="28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Not</a:t>
              </a:r>
              <a:r>
                <a:rPr lang="zh-CN" altLang="en-US" sz="28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8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as</a:t>
              </a:r>
              <a:r>
                <a:rPr lang="en-US" sz="28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 predictable as </a:t>
              </a:r>
              <a:r>
                <a:rPr lang="en-US" sz="2800" b="1" dirty="0" err="1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cnt</a:t>
              </a:r>
              <a:r>
                <a:rPr lang="zh-CN" altLang="en-US" sz="28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28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!!</a:t>
              </a:r>
            </a:p>
            <a:p>
              <a:pPr fontAlgn="base"/>
              <a:endParaRPr lang="en-US" sz="28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49426" y="1444494"/>
              <a:ext cx="211737" cy="1065927"/>
              <a:chOff x="520568" y="1323650"/>
              <a:chExt cx="211737" cy="1065927"/>
            </a:xfrm>
          </p:grpSpPr>
          <p:sp>
            <p:nvSpPr>
              <p:cNvPr id="11" name="矩形 26"/>
              <p:cNvSpPr/>
              <p:nvPr/>
            </p:nvSpPr>
            <p:spPr>
              <a:xfrm>
                <a:off x="520568" y="1323650"/>
                <a:ext cx="211737" cy="2117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26"/>
              <p:cNvSpPr/>
              <p:nvPr/>
            </p:nvSpPr>
            <p:spPr>
              <a:xfrm>
                <a:off x="520568" y="2177840"/>
                <a:ext cx="211737" cy="2117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矩形 26"/>
            <p:cNvSpPr/>
            <p:nvPr/>
          </p:nvSpPr>
          <p:spPr>
            <a:xfrm>
              <a:off x="449426" y="4216134"/>
              <a:ext cx="211737" cy="2117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855905" y="3546010"/>
            <a:ext cx="4152418" cy="2246769"/>
          </a:xfrm>
          <a:prstGeom prst="rect">
            <a:avLst/>
          </a:prstGeom>
          <a:ln w="38100">
            <a:solidFill>
              <a:srgbClr val="FF7E79"/>
            </a:solidFill>
          </a:ln>
        </p:spPr>
        <p:txBody>
          <a:bodyPr wrap="square">
            <a:spAutoFit/>
          </a:bodyPr>
          <a:lstStyle/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Confusion Matrix  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   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0      1   (prediction)</a:t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0   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68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13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is-IS" sz="2800" dirty="0">
                <a:solidFill>
                  <a:srgbClr val="000000"/>
                </a:solidFill>
                <a:latin typeface="Arial" charset="0"/>
              </a:rPr>
            </a:br>
            <a:r>
              <a:rPr lang="is-IS" sz="2800" dirty="0">
                <a:solidFill>
                  <a:srgbClr val="000000"/>
                </a:solidFill>
                <a:latin typeface="Arial" charset="0"/>
              </a:rPr>
              <a:t> 1 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15</a:t>
            </a:r>
            <a:r>
              <a:rPr lang="is-IS" sz="2800" dirty="0">
                <a:solidFill>
                  <a:srgbClr val="000000"/>
                </a:solidFill>
                <a:latin typeface="Arial" charset="0"/>
              </a:rPr>
              <a:t>   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87</a:t>
            </a:r>
            <a:endParaRPr lang="is-IS" sz="2800" dirty="0"/>
          </a:p>
          <a:p>
            <a:r>
              <a:rPr lang="is-IS" sz="2800" dirty="0">
                <a:solidFill>
                  <a:srgbClr val="000000"/>
                </a:solidFill>
                <a:latin typeface="Arial" charset="0"/>
              </a:rPr>
              <a:t>(actual)</a:t>
            </a:r>
            <a:endParaRPr lang="is-IS" sz="2800" dirty="0"/>
          </a:p>
        </p:txBody>
      </p:sp>
    </p:spTree>
    <p:extLst>
      <p:ext uri="{BB962C8B-B14F-4D97-AF65-F5344CB8AC3E}">
        <p14:creationId xmlns:p14="http://schemas.microsoft.com/office/powerpoint/2010/main" val="53196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0114" y="216655"/>
            <a:ext cx="114517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casual users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6" y="1278484"/>
            <a:ext cx="10558897" cy="3693319"/>
            <a:chOff x="449426" y="1278484"/>
            <a:chExt cx="10558897" cy="3693319"/>
          </a:xfrm>
        </p:grpSpPr>
        <p:sp>
          <p:nvSpPr>
            <p:cNvPr id="11" name="Rectangle 10"/>
            <p:cNvSpPr/>
            <p:nvPr/>
          </p:nvSpPr>
          <p:spPr>
            <a:xfrm>
              <a:off x="762763" y="1278484"/>
              <a:ext cx="10245560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sz="28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Predict the demand of casual</a:t>
              </a:r>
              <a:r>
                <a:rPr lang="zh-CN" altLang="en-US" sz="28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28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users by using all of the predictors </a:t>
              </a:r>
            </a:p>
            <a:p>
              <a:pPr fontAlgn="base"/>
              <a:endPara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fontAlgn="base"/>
              <a:r>
                <a:rPr lang="en-US" sz="28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Best: KNN</a:t>
              </a:r>
            </a:p>
            <a:p>
              <a:pPr indent="457200" fontAlgn="base"/>
              <a:endPara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indent="457200" fontAlgn="base"/>
              <a:r>
                <a:rPr lang="en-US" sz="22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test error = 0.0765 much smaller than 0.137 (prediction of </a:t>
              </a:r>
              <a:r>
                <a:rPr lang="en-US" sz="2200" dirty="0" err="1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cnt</a:t>
              </a:r>
              <a:r>
                <a:rPr lang="en-US" sz="22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  <a:p>
              <a:pPr indent="457200" fontAlgn="base"/>
              <a:r>
                <a:rPr lang="en-US" altLang="zh-CN" sz="22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K=</a:t>
              </a:r>
              <a:r>
                <a:rPr lang="zh-CN" altLang="en-US" sz="22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2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2</a:t>
              </a:r>
              <a:r>
                <a:rPr lang="en-US" sz="22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  <a:p>
              <a:pPr fontAlgn="base"/>
              <a:r>
                <a:rPr lang="en-US" sz="2800" dirty="0"/>
                <a:t/>
              </a:r>
              <a:br>
                <a:rPr lang="en-US" sz="2800" dirty="0"/>
              </a:br>
              <a:r>
                <a:rPr lang="en-US" sz="28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Predictable according to weather and time!!</a:t>
              </a:r>
            </a:p>
            <a:p>
              <a:pPr fontAlgn="base"/>
              <a:endParaRPr lang="en-US" sz="28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426" y="1444494"/>
              <a:ext cx="211737" cy="1065927"/>
              <a:chOff x="520568" y="1323650"/>
              <a:chExt cx="211737" cy="1065927"/>
            </a:xfrm>
          </p:grpSpPr>
          <p:sp>
            <p:nvSpPr>
              <p:cNvPr id="14" name="矩形 26"/>
              <p:cNvSpPr/>
              <p:nvPr/>
            </p:nvSpPr>
            <p:spPr>
              <a:xfrm>
                <a:off x="520568" y="1323650"/>
                <a:ext cx="211737" cy="2117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26"/>
              <p:cNvSpPr/>
              <p:nvPr/>
            </p:nvSpPr>
            <p:spPr>
              <a:xfrm>
                <a:off x="520568" y="2177840"/>
                <a:ext cx="211737" cy="2117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矩形 26"/>
            <p:cNvSpPr/>
            <p:nvPr/>
          </p:nvSpPr>
          <p:spPr>
            <a:xfrm>
              <a:off x="449426" y="4216134"/>
              <a:ext cx="211737" cy="2117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171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6" y="216655"/>
            <a:ext cx="12352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Tree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Pruned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（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y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=registered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）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2671" y="1214545"/>
            <a:ext cx="10710273" cy="4784402"/>
            <a:chOff x="632671" y="1230908"/>
            <a:chExt cx="10710273" cy="4784402"/>
          </a:xfrm>
        </p:grpSpPr>
        <p:grpSp>
          <p:nvGrpSpPr>
            <p:cNvPr id="4" name="Group 3"/>
            <p:cNvGrpSpPr/>
            <p:nvPr/>
          </p:nvGrpSpPr>
          <p:grpSpPr>
            <a:xfrm>
              <a:off x="632671" y="1230908"/>
              <a:ext cx="10710273" cy="4755374"/>
              <a:chOff x="668928" y="1230908"/>
              <a:chExt cx="10710273" cy="4755374"/>
            </a:xfrm>
          </p:grpSpPr>
          <p:pic>
            <p:nvPicPr>
              <p:cNvPr id="11" name="Picture 10" descr="../Desktop/Screen%20Shot%202017-04-18%20at%2001.42.16.png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928" y="1230908"/>
                <a:ext cx="7415529" cy="4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Picture 14" descr="../Desktop/Screen%20Shot%202017-04-18%20at%2001.41.59.png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8532" y="4057628"/>
                <a:ext cx="3110669" cy="18851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8092881" y="4811979"/>
              <a:ext cx="1863920" cy="1203331"/>
            </a:xfrm>
            <a:prstGeom prst="rect">
              <a:avLst/>
            </a:prstGeom>
            <a:noFill/>
            <a:ln w="38100"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86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6" y="216655"/>
            <a:ext cx="12352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 err="1">
                <a:solidFill>
                  <a:srgbClr val="595959"/>
                </a:solidFill>
                <a:ea typeface="Calibri" charset="0"/>
                <a:cs typeface="Calibri" charset="0"/>
              </a:rPr>
              <a:t>RandomForest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(registered)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7681" y="1159502"/>
            <a:ext cx="10596638" cy="4646146"/>
            <a:chOff x="797681" y="1159502"/>
            <a:chExt cx="10596638" cy="4646146"/>
          </a:xfrm>
        </p:grpSpPr>
        <p:grpSp>
          <p:nvGrpSpPr>
            <p:cNvPr id="12" name="Group 11"/>
            <p:cNvGrpSpPr/>
            <p:nvPr/>
          </p:nvGrpSpPr>
          <p:grpSpPr>
            <a:xfrm>
              <a:off x="797681" y="1159502"/>
              <a:ext cx="10596638" cy="4646146"/>
              <a:chOff x="0" y="0"/>
              <a:chExt cx="7085388" cy="277327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651585" cy="277327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1585" y="301268"/>
                <a:ext cx="3433803" cy="2096772"/>
              </a:xfrm>
              <a:prstGeom prst="rect">
                <a:avLst/>
              </a:prstGeom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6940778" y="3686628"/>
              <a:ext cx="3755960" cy="336687"/>
            </a:xfrm>
            <a:prstGeom prst="rect">
              <a:avLst/>
            </a:prstGeom>
            <a:noFill/>
            <a:ln w="38100"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06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10800000">
            <a:off x="0" y="0"/>
            <a:ext cx="9850056" cy="593432"/>
          </a:xfrm>
          <a:prstGeom prst="triangle">
            <a:avLst>
              <a:gd name="adj" fmla="val 703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等腰三角形 25"/>
          <p:cNvSpPr/>
          <p:nvPr/>
        </p:nvSpPr>
        <p:spPr>
          <a:xfrm rot="10800000">
            <a:off x="1423681" y="-35216"/>
            <a:ext cx="10768315" cy="593432"/>
          </a:xfrm>
          <a:prstGeom prst="triangle">
            <a:avLst>
              <a:gd name="adj" fmla="val 19025"/>
            </a:avLst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等腰三角形 27"/>
          <p:cNvSpPr/>
          <p:nvPr/>
        </p:nvSpPr>
        <p:spPr>
          <a:xfrm>
            <a:off x="1423683" y="6295479"/>
            <a:ext cx="10768319" cy="576788"/>
          </a:xfrm>
          <a:prstGeom prst="triangle">
            <a:avLst>
              <a:gd name="adj" fmla="val 68577"/>
            </a:avLst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-3" y="6295479"/>
            <a:ext cx="9850059" cy="576788"/>
          </a:xfrm>
          <a:prstGeom prst="triangle">
            <a:avLst>
              <a:gd name="adj" fmla="val 357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-3" y="1759530"/>
            <a:ext cx="5321208" cy="3334635"/>
            <a:chOff x="-1" y="1620454"/>
            <a:chExt cx="5321208" cy="3334635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-660320" y="2280774"/>
              <a:ext cx="3334634" cy="2013995"/>
              <a:chOff x="0" y="2"/>
              <a:chExt cx="8700323" cy="6857998"/>
            </a:xfrm>
            <a:solidFill>
              <a:srgbClr val="8DD2EF"/>
            </a:solidFill>
          </p:grpSpPr>
          <p:sp>
            <p:nvSpPr>
              <p:cNvPr id="9" name="矩形 8"/>
              <p:cNvSpPr/>
              <p:nvPr/>
            </p:nvSpPr>
            <p:spPr>
              <a:xfrm rot="5400000">
                <a:off x="-1451653" y="3033532"/>
                <a:ext cx="6857997" cy="79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5400000">
                <a:off x="-3033530" y="3033532"/>
                <a:ext cx="6857997" cy="79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5400000">
                <a:off x="130224" y="3033532"/>
                <a:ext cx="6857997" cy="79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 rot="5400000">
                <a:off x="1712101" y="3033532"/>
                <a:ext cx="6857997" cy="79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3293978" y="3033533"/>
                <a:ext cx="6857997" cy="79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5400000">
                <a:off x="4875855" y="3033533"/>
                <a:ext cx="6857997" cy="79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50" name="Picture 2" descr="https://lh3.googleusercontent.com/9kD5i-C5My5GhnWZF7WxbtV6LdvVCwhnyg3_BHuP-u4y_Dbf1KmFMrjPWke8euhYTDJtWSURI6NgWvxKvoS10ESGzaVGPrZCCn2DfhfusaOK8Eudg-I05dq6wI3FVZZvyGKYUFvTZJ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16" y="1620454"/>
              <a:ext cx="5054791" cy="3326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1006994" y="5302494"/>
            <a:ext cx="35971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C6B8B"/>
                </a:solidFill>
              </a:rPr>
              <a:t>Capital </a:t>
            </a:r>
            <a:r>
              <a:rPr lang="en-US" sz="2800" b="1" dirty="0" err="1">
                <a:solidFill>
                  <a:srgbClr val="0C6B8B"/>
                </a:solidFill>
              </a:rPr>
              <a:t>Bikeshare</a:t>
            </a:r>
            <a:r>
              <a:rPr lang="en-US" sz="2800" b="1" dirty="0">
                <a:solidFill>
                  <a:srgbClr val="0C6B8B"/>
                </a:solidFill>
              </a:rPr>
              <a:t> Dock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endParaRPr lang="en-US" sz="2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45949" y="161941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Systems that provide bikes for people to ride in cities</a:t>
            </a:r>
          </a:p>
          <a:p>
            <a:pPr marL="285750" indent="-285750" fontAlgn="base">
              <a:buFont typeface="Arial" charset="0"/>
              <a:buChar char="•"/>
            </a:pPr>
            <a:endParaRPr lang="en-US" sz="24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Take a bike from a dock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Ride for a short time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Return the bike to a different dock</a:t>
            </a:r>
          </a:p>
          <a:p>
            <a:pPr marL="742950" lvl="1" indent="-285750" fontAlgn="base">
              <a:buFont typeface="Arial" charset="0"/>
              <a:buChar char="•"/>
            </a:pPr>
            <a:endParaRPr lang="en-US" sz="24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Types of Users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Casual - user pays for each use</a:t>
            </a:r>
          </a:p>
          <a:p>
            <a:pPr marL="742950" lvl="1" indent="-285750" fontAlgn="base">
              <a:spcAft>
                <a:spcPts val="160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Registered - user registers for a year long 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2340" y="721702"/>
            <a:ext cx="58736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C6B8B"/>
                </a:solidFill>
              </a:rPr>
              <a:t>What is </a:t>
            </a:r>
            <a:r>
              <a:rPr lang="en-US" sz="4400" b="1" dirty="0" err="1">
                <a:solidFill>
                  <a:srgbClr val="0C6B8B"/>
                </a:solidFill>
              </a:rPr>
              <a:t>Bikeshare</a:t>
            </a:r>
            <a:r>
              <a:rPr lang="en-US" sz="4400" b="1" dirty="0">
                <a:solidFill>
                  <a:srgbClr val="0C6B8B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7103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107405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Tree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Pruned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（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y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=casual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）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8169" y="1448051"/>
            <a:ext cx="10582002" cy="4550896"/>
            <a:chOff x="768169" y="1448051"/>
            <a:chExt cx="10582002" cy="4550896"/>
          </a:xfrm>
        </p:grpSpPr>
        <p:pic>
          <p:nvPicPr>
            <p:cNvPr id="13" name="Picture 12" descr="../Desktop/Screen%20Shot%202017-04-18%20at%2001.57.58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881" y="4050013"/>
              <a:ext cx="3257290" cy="193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8092881" y="4876800"/>
              <a:ext cx="1776833" cy="1122147"/>
            </a:xfrm>
            <a:prstGeom prst="rect">
              <a:avLst/>
            </a:prstGeom>
            <a:noFill/>
            <a:ln w="38100"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../Desktop/Screen%20Shot%202017-04-18%20at%2001.58.06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69" y="1448051"/>
              <a:ext cx="6895374" cy="45418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72650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657" y="216655"/>
            <a:ext cx="11364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—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Random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Forest</a:t>
            </a:r>
            <a:r>
              <a:rPr lang="zh-CN" alt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(casual)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266" y="1155181"/>
            <a:ext cx="10864077" cy="4729316"/>
            <a:chOff x="660266" y="1155181"/>
            <a:chExt cx="10864077" cy="4729316"/>
          </a:xfrm>
        </p:grpSpPr>
        <p:grpSp>
          <p:nvGrpSpPr>
            <p:cNvPr id="11" name="Group 10"/>
            <p:cNvGrpSpPr/>
            <p:nvPr/>
          </p:nvGrpSpPr>
          <p:grpSpPr>
            <a:xfrm>
              <a:off x="660266" y="1155181"/>
              <a:ext cx="10864077" cy="4729316"/>
              <a:chOff x="0" y="1"/>
              <a:chExt cx="6939523" cy="2528646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3492967" cy="252864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2967" y="354481"/>
                <a:ext cx="3446556" cy="1866886"/>
              </a:xfrm>
              <a:prstGeom prst="rect">
                <a:avLst/>
              </a:prstGeom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6948508" y="3846285"/>
              <a:ext cx="3755960" cy="336687"/>
            </a:xfrm>
            <a:prstGeom prst="rect">
              <a:avLst/>
            </a:prstGeom>
            <a:noFill/>
            <a:ln w="38100"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497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48220" y="227748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Registered and </a:t>
            </a:r>
            <a:r>
              <a:rPr lang="en-US" sz="4400" b="1">
                <a:solidFill>
                  <a:srgbClr val="595959"/>
                </a:solidFill>
                <a:ea typeface="Calibri" charset="0"/>
                <a:cs typeface="Calibri" charset="0"/>
              </a:rPr>
              <a:t>Casual Result</a:t>
            </a:r>
            <a:endParaRPr lang="en-US" sz="4400" b="1" dirty="0">
              <a:solidFill>
                <a:srgbClr val="595959"/>
              </a:solidFill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56" y="1321105"/>
            <a:ext cx="100003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Registered users: 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higher test error -- much harder to predict using past data -- flexible from time to time</a:t>
            </a:r>
          </a:p>
          <a:p>
            <a:pPr marL="742950" lvl="1" indent="-285750" fontAlgn="base">
              <a:buFont typeface="Arial" charset="0"/>
              <a:buChar char="•"/>
            </a:pP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Casual users:</a:t>
            </a:r>
          </a:p>
          <a:p>
            <a:pPr marL="742950" lvl="1" indent="-285750" fontAlgn="base">
              <a:spcAft>
                <a:spcPts val="160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lower test error -- much easier to predict using past data -- fixed pattern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矩形 26"/>
          <p:cNvSpPr/>
          <p:nvPr/>
        </p:nvSpPr>
        <p:spPr>
          <a:xfrm>
            <a:off x="449426" y="1444494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448220" y="2940419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53661" y="4286704"/>
            <a:ext cx="8906092" cy="1053735"/>
            <a:chOff x="1596467" y="4293534"/>
            <a:chExt cx="8906092" cy="1053735"/>
          </a:xfrm>
        </p:grpSpPr>
        <p:sp>
          <p:nvSpPr>
            <p:cNvPr id="7" name="Rectangle 6"/>
            <p:cNvSpPr/>
            <p:nvPr/>
          </p:nvSpPr>
          <p:spPr>
            <a:xfrm>
              <a:off x="1596467" y="4560432"/>
              <a:ext cx="89060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>
                <a:spcAft>
                  <a:spcPts val="1600"/>
                </a:spcAft>
              </a:pPr>
              <a:r>
                <a:rPr lang="en-US" sz="32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To make money, to attract</a:t>
              </a:r>
              <a:r>
                <a:rPr lang="zh-CN" altLang="en-US" sz="32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32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 MORE REGISTERED!!!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50596" y="4293534"/>
              <a:ext cx="3851963" cy="1053735"/>
            </a:xfrm>
            <a:prstGeom prst="rect">
              <a:avLst/>
            </a:prstGeom>
            <a:noFill/>
            <a:ln w="38100"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3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48220" y="227748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Registered and Casual Result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870856" y="1321105"/>
            <a:ext cx="100003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Registered users: 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higher test error -- much harder to predict using past data -- flexible from time to time</a:t>
            </a:r>
          </a:p>
          <a:p>
            <a:pPr marL="742950" lvl="1" indent="-285750" fontAlgn="base">
              <a:buFont typeface="Arial" charset="0"/>
              <a:buChar char="•"/>
            </a:pP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Casual users:</a:t>
            </a:r>
          </a:p>
          <a:p>
            <a:pPr marL="742950" lvl="1" indent="-285750" fontAlgn="base">
              <a:spcAft>
                <a:spcPts val="160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lower test error -- much easier to predict using past data -- fixed pattern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矩形 26"/>
          <p:cNvSpPr/>
          <p:nvPr/>
        </p:nvSpPr>
        <p:spPr>
          <a:xfrm>
            <a:off x="449426" y="1444494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448220" y="2940419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53661" y="4286704"/>
            <a:ext cx="8906092" cy="1053735"/>
            <a:chOff x="1596467" y="4293534"/>
            <a:chExt cx="8906092" cy="1053735"/>
          </a:xfrm>
        </p:grpSpPr>
        <p:sp>
          <p:nvSpPr>
            <p:cNvPr id="7" name="Rectangle 6"/>
            <p:cNvSpPr/>
            <p:nvPr/>
          </p:nvSpPr>
          <p:spPr>
            <a:xfrm>
              <a:off x="1596467" y="4560432"/>
              <a:ext cx="89060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>
                <a:spcAft>
                  <a:spcPts val="1600"/>
                </a:spcAft>
              </a:pPr>
              <a:r>
                <a:rPr lang="en-US" sz="32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To make money, to attract</a:t>
              </a:r>
              <a:r>
                <a:rPr lang="zh-CN" altLang="en-US" sz="32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3200" b="1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rPr>
                <a:t> MORE REGISTERED!!!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50596" y="4293534"/>
              <a:ext cx="3851963" cy="1053735"/>
            </a:xfrm>
            <a:prstGeom prst="rect">
              <a:avLst/>
            </a:prstGeom>
            <a:noFill/>
            <a:ln w="38100"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950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48220" y="227748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Logistic -- more</a:t>
            </a:r>
          </a:p>
        </p:txBody>
      </p:sp>
      <p:sp>
        <p:nvSpPr>
          <p:cNvPr id="3" name="Rectangle 2"/>
          <p:cNvSpPr/>
          <p:nvPr/>
        </p:nvSpPr>
        <p:spPr>
          <a:xfrm>
            <a:off x="870856" y="1321105"/>
            <a:ext cx="10000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Using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atemp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to predict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: confidence of 0.743</a:t>
            </a:r>
            <a:endParaRPr lang="en-US" dirty="0"/>
          </a:p>
        </p:txBody>
      </p:sp>
      <p:sp>
        <p:nvSpPr>
          <p:cNvPr id="12" name="矩形 26"/>
          <p:cNvSpPr/>
          <p:nvPr/>
        </p:nvSpPr>
        <p:spPr>
          <a:xfrm>
            <a:off x="449426" y="1444494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575" y="2272995"/>
            <a:ext cx="11909878" cy="3581400"/>
            <a:chOff x="28575" y="2272995"/>
            <a:chExt cx="11909878" cy="3581400"/>
          </a:xfrm>
        </p:grpSpPr>
        <p:pic>
          <p:nvPicPr>
            <p:cNvPr id="41986" name="Picture 2" descr="plot0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" y="2272995"/>
              <a:ext cx="6067425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88" name="Picture 4" descr="plot0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028" y="2272995"/>
              <a:ext cx="6067425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9144000" y="23588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higher demand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lower demand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83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48220" y="227748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Logistic -- more</a:t>
            </a:r>
          </a:p>
        </p:txBody>
      </p:sp>
      <p:sp>
        <p:nvSpPr>
          <p:cNvPr id="3" name="Rectangle 2"/>
          <p:cNvSpPr/>
          <p:nvPr/>
        </p:nvSpPr>
        <p:spPr>
          <a:xfrm>
            <a:off x="870856" y="1321105"/>
            <a:ext cx="10000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Using winter to predict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: confidence of 0.64</a:t>
            </a:r>
          </a:p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Using summer to predict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: confidence of 0.61</a:t>
            </a:r>
          </a:p>
        </p:txBody>
      </p:sp>
      <p:sp>
        <p:nvSpPr>
          <p:cNvPr id="12" name="矩形 26"/>
          <p:cNvSpPr/>
          <p:nvPr/>
        </p:nvSpPr>
        <p:spPr>
          <a:xfrm>
            <a:off x="449426" y="1444494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448220" y="1902608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2355238"/>
            <a:ext cx="12134850" cy="3606160"/>
            <a:chOff x="0" y="2355238"/>
            <a:chExt cx="12134850" cy="3606160"/>
          </a:xfrm>
        </p:grpSpPr>
        <p:pic>
          <p:nvPicPr>
            <p:cNvPr id="44034" name="Picture 2" descr="plot0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55238"/>
              <a:ext cx="6067425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6" name="Picture 4" descr="plot1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2379998"/>
              <a:ext cx="6067425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3746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57058"/>
            <a:ext cx="12192000" cy="30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ChangeAspect="1" noEditPoints="1"/>
          </p:cNvSpPr>
          <p:nvPr/>
        </p:nvSpPr>
        <p:spPr bwMode="auto">
          <a:xfrm>
            <a:off x="5515908" y="2826010"/>
            <a:ext cx="943803" cy="720000"/>
          </a:xfrm>
          <a:custGeom>
            <a:avLst/>
            <a:gdLst/>
            <a:ahLst/>
            <a:cxnLst>
              <a:cxn ang="0">
                <a:pos x="620" y="254"/>
              </a:cxn>
              <a:cxn ang="0">
                <a:pos x="577" y="321"/>
              </a:cxn>
              <a:cxn ang="0">
                <a:pos x="376" y="464"/>
              </a:cxn>
              <a:cxn ang="0">
                <a:pos x="349" y="322"/>
              </a:cxn>
              <a:cxn ang="0">
                <a:pos x="405" y="242"/>
              </a:cxn>
              <a:cxn ang="0">
                <a:pos x="398" y="208"/>
              </a:cxn>
              <a:cxn ang="0">
                <a:pos x="362" y="202"/>
              </a:cxn>
              <a:cxn ang="0">
                <a:pos x="306" y="245"/>
              </a:cxn>
              <a:cxn ang="0">
                <a:pos x="255" y="230"/>
              </a:cxn>
              <a:cxn ang="0">
                <a:pos x="182" y="352"/>
              </a:cxn>
              <a:cxn ang="0">
                <a:pos x="33" y="204"/>
              </a:cxn>
              <a:cxn ang="0">
                <a:pos x="135" y="141"/>
              </a:cxn>
              <a:cxn ang="0">
                <a:pos x="168" y="118"/>
              </a:cxn>
              <a:cxn ang="0">
                <a:pos x="270" y="45"/>
              </a:cxn>
              <a:cxn ang="0">
                <a:pos x="328" y="17"/>
              </a:cxn>
              <a:cxn ang="0">
                <a:pos x="426" y="0"/>
              </a:cxn>
              <a:cxn ang="0">
                <a:pos x="500" y="54"/>
              </a:cxn>
              <a:cxn ang="0">
                <a:pos x="528" y="80"/>
              </a:cxn>
              <a:cxn ang="0">
                <a:pos x="644" y="112"/>
              </a:cxn>
              <a:cxn ang="0">
                <a:pos x="656" y="164"/>
              </a:cxn>
              <a:cxn ang="0">
                <a:pos x="386" y="161"/>
              </a:cxn>
              <a:cxn ang="0">
                <a:pos x="358" y="200"/>
              </a:cxn>
              <a:cxn ang="0">
                <a:pos x="386" y="161"/>
              </a:cxn>
              <a:cxn ang="0">
                <a:pos x="486" y="88"/>
              </a:cxn>
              <a:cxn ang="0">
                <a:pos x="432" y="73"/>
              </a:cxn>
              <a:cxn ang="0">
                <a:pos x="466" y="115"/>
              </a:cxn>
              <a:cxn ang="0">
                <a:pos x="403" y="87"/>
              </a:cxn>
              <a:cxn ang="0">
                <a:pos x="429" y="149"/>
              </a:cxn>
              <a:cxn ang="0">
                <a:pos x="127" y="251"/>
              </a:cxn>
              <a:cxn ang="0">
                <a:pos x="60" y="325"/>
              </a:cxn>
              <a:cxn ang="0">
                <a:pos x="127" y="251"/>
              </a:cxn>
              <a:cxn ang="0">
                <a:pos x="350" y="352"/>
              </a:cxn>
              <a:cxn ang="0">
                <a:pos x="478" y="452"/>
              </a:cxn>
            </a:cxnLst>
            <a:rect l="0" t="0" r="r" b="b"/>
            <a:pathLst>
              <a:path w="662" h="505">
                <a:moveTo>
                  <a:pt x="658" y="194"/>
                </a:moveTo>
                <a:cubicBezTo>
                  <a:pt x="620" y="254"/>
                  <a:pt x="620" y="254"/>
                  <a:pt x="620" y="254"/>
                </a:cubicBezTo>
                <a:cubicBezTo>
                  <a:pt x="614" y="271"/>
                  <a:pt x="603" y="291"/>
                  <a:pt x="600" y="298"/>
                </a:cubicBezTo>
                <a:cubicBezTo>
                  <a:pt x="595" y="308"/>
                  <a:pt x="577" y="321"/>
                  <a:pt x="577" y="321"/>
                </a:cubicBezTo>
                <a:cubicBezTo>
                  <a:pt x="568" y="345"/>
                  <a:pt x="510" y="452"/>
                  <a:pt x="510" y="453"/>
                </a:cubicBezTo>
                <a:cubicBezTo>
                  <a:pt x="478" y="505"/>
                  <a:pt x="424" y="496"/>
                  <a:pt x="376" y="464"/>
                </a:cubicBezTo>
                <a:cubicBezTo>
                  <a:pt x="332" y="434"/>
                  <a:pt x="314" y="383"/>
                  <a:pt x="331" y="345"/>
                </a:cubicBezTo>
                <a:cubicBezTo>
                  <a:pt x="331" y="344"/>
                  <a:pt x="344" y="326"/>
                  <a:pt x="349" y="322"/>
                </a:cubicBezTo>
                <a:cubicBezTo>
                  <a:pt x="365" y="305"/>
                  <a:pt x="406" y="273"/>
                  <a:pt x="414" y="265"/>
                </a:cubicBezTo>
                <a:cubicBezTo>
                  <a:pt x="408" y="259"/>
                  <a:pt x="405" y="251"/>
                  <a:pt x="405" y="242"/>
                </a:cubicBezTo>
                <a:cubicBezTo>
                  <a:pt x="405" y="234"/>
                  <a:pt x="408" y="226"/>
                  <a:pt x="412" y="221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4" y="209"/>
                  <a:pt x="390" y="209"/>
                  <a:pt x="386" y="209"/>
                </a:cubicBezTo>
                <a:cubicBezTo>
                  <a:pt x="377" y="209"/>
                  <a:pt x="368" y="207"/>
                  <a:pt x="362" y="202"/>
                </a:cubicBezTo>
                <a:cubicBezTo>
                  <a:pt x="352" y="213"/>
                  <a:pt x="342" y="224"/>
                  <a:pt x="338" y="228"/>
                </a:cubicBezTo>
                <a:cubicBezTo>
                  <a:pt x="330" y="238"/>
                  <a:pt x="316" y="245"/>
                  <a:pt x="306" y="245"/>
                </a:cubicBezTo>
                <a:cubicBezTo>
                  <a:pt x="297" y="246"/>
                  <a:pt x="255" y="231"/>
                  <a:pt x="255" y="231"/>
                </a:cubicBezTo>
                <a:cubicBezTo>
                  <a:pt x="255" y="231"/>
                  <a:pt x="255" y="231"/>
                  <a:pt x="255" y="230"/>
                </a:cubicBezTo>
                <a:cubicBezTo>
                  <a:pt x="241" y="255"/>
                  <a:pt x="210" y="308"/>
                  <a:pt x="201" y="323"/>
                </a:cubicBezTo>
                <a:cubicBezTo>
                  <a:pt x="200" y="324"/>
                  <a:pt x="190" y="345"/>
                  <a:pt x="182" y="352"/>
                </a:cubicBezTo>
                <a:cubicBezTo>
                  <a:pt x="149" y="386"/>
                  <a:pt x="89" y="380"/>
                  <a:pt x="48" y="339"/>
                </a:cubicBezTo>
                <a:cubicBezTo>
                  <a:pt x="7" y="298"/>
                  <a:pt x="0" y="237"/>
                  <a:pt x="33" y="204"/>
                </a:cubicBezTo>
                <a:cubicBezTo>
                  <a:pt x="41" y="196"/>
                  <a:pt x="50" y="191"/>
                  <a:pt x="61" y="187"/>
                </a:cubicBezTo>
                <a:cubicBezTo>
                  <a:pt x="75" y="177"/>
                  <a:pt x="126" y="145"/>
                  <a:pt x="135" y="141"/>
                </a:cubicBezTo>
                <a:cubicBezTo>
                  <a:pt x="143" y="138"/>
                  <a:pt x="168" y="118"/>
                  <a:pt x="168" y="118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78" y="109"/>
                  <a:pt x="197" y="90"/>
                  <a:pt x="206" y="89"/>
                </a:cubicBezTo>
                <a:cubicBezTo>
                  <a:pt x="219" y="88"/>
                  <a:pt x="270" y="45"/>
                  <a:pt x="270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83" y="30"/>
                  <a:pt x="307" y="17"/>
                  <a:pt x="328" y="17"/>
                </a:cubicBezTo>
                <a:cubicBezTo>
                  <a:pt x="347" y="17"/>
                  <a:pt x="364" y="24"/>
                  <a:pt x="374" y="34"/>
                </a:cubicBezTo>
                <a:cubicBezTo>
                  <a:pt x="389" y="16"/>
                  <a:pt x="412" y="0"/>
                  <a:pt x="426" y="0"/>
                </a:cubicBezTo>
                <a:cubicBezTo>
                  <a:pt x="444" y="0"/>
                  <a:pt x="473" y="22"/>
                  <a:pt x="485" y="42"/>
                </a:cubicBezTo>
                <a:cubicBezTo>
                  <a:pt x="491" y="43"/>
                  <a:pt x="497" y="48"/>
                  <a:pt x="500" y="54"/>
                </a:cubicBezTo>
                <a:cubicBezTo>
                  <a:pt x="503" y="58"/>
                  <a:pt x="504" y="62"/>
                  <a:pt x="504" y="65"/>
                </a:cubicBezTo>
                <a:cubicBezTo>
                  <a:pt x="528" y="80"/>
                  <a:pt x="528" y="80"/>
                  <a:pt x="528" y="80"/>
                </a:cubicBezTo>
                <a:cubicBezTo>
                  <a:pt x="543" y="61"/>
                  <a:pt x="562" y="45"/>
                  <a:pt x="575" y="45"/>
                </a:cubicBezTo>
                <a:cubicBezTo>
                  <a:pt x="600" y="45"/>
                  <a:pt x="644" y="62"/>
                  <a:pt x="644" y="112"/>
                </a:cubicBezTo>
                <a:cubicBezTo>
                  <a:pt x="644" y="118"/>
                  <a:pt x="642" y="126"/>
                  <a:pt x="637" y="133"/>
                </a:cubicBezTo>
                <a:cubicBezTo>
                  <a:pt x="656" y="164"/>
                  <a:pt x="656" y="164"/>
                  <a:pt x="656" y="164"/>
                </a:cubicBezTo>
                <a:cubicBezTo>
                  <a:pt x="662" y="170"/>
                  <a:pt x="662" y="189"/>
                  <a:pt x="658" y="194"/>
                </a:cubicBezTo>
                <a:close/>
                <a:moveTo>
                  <a:pt x="386" y="161"/>
                </a:moveTo>
                <a:cubicBezTo>
                  <a:pt x="373" y="152"/>
                  <a:pt x="356" y="153"/>
                  <a:pt x="348" y="163"/>
                </a:cubicBezTo>
                <a:cubicBezTo>
                  <a:pt x="340" y="174"/>
                  <a:pt x="345" y="191"/>
                  <a:pt x="358" y="200"/>
                </a:cubicBezTo>
                <a:cubicBezTo>
                  <a:pt x="371" y="210"/>
                  <a:pt x="388" y="208"/>
                  <a:pt x="396" y="198"/>
                </a:cubicBezTo>
                <a:cubicBezTo>
                  <a:pt x="404" y="187"/>
                  <a:pt x="399" y="170"/>
                  <a:pt x="386" y="161"/>
                </a:cubicBezTo>
                <a:close/>
                <a:moveTo>
                  <a:pt x="483" y="95"/>
                </a:moveTo>
                <a:cubicBezTo>
                  <a:pt x="483" y="98"/>
                  <a:pt x="486" y="93"/>
                  <a:pt x="486" y="88"/>
                </a:cubicBezTo>
                <a:cubicBezTo>
                  <a:pt x="486" y="73"/>
                  <a:pt x="473" y="61"/>
                  <a:pt x="456" y="61"/>
                </a:cubicBezTo>
                <a:cubicBezTo>
                  <a:pt x="446" y="61"/>
                  <a:pt x="437" y="66"/>
                  <a:pt x="432" y="73"/>
                </a:cubicBezTo>
                <a:cubicBezTo>
                  <a:pt x="456" y="61"/>
                  <a:pt x="483" y="80"/>
                  <a:pt x="483" y="95"/>
                </a:cubicBezTo>
                <a:close/>
                <a:moveTo>
                  <a:pt x="466" y="115"/>
                </a:moveTo>
                <a:cubicBezTo>
                  <a:pt x="470" y="111"/>
                  <a:pt x="445" y="95"/>
                  <a:pt x="438" y="93"/>
                </a:cubicBezTo>
                <a:cubicBezTo>
                  <a:pt x="438" y="93"/>
                  <a:pt x="407" y="83"/>
                  <a:pt x="403" y="87"/>
                </a:cubicBezTo>
                <a:cubicBezTo>
                  <a:pt x="403" y="87"/>
                  <a:pt x="366" y="127"/>
                  <a:pt x="372" y="127"/>
                </a:cubicBezTo>
                <a:cubicBezTo>
                  <a:pt x="397" y="127"/>
                  <a:pt x="429" y="149"/>
                  <a:pt x="429" y="149"/>
                </a:cubicBezTo>
                <a:cubicBezTo>
                  <a:pt x="434" y="153"/>
                  <a:pt x="466" y="115"/>
                  <a:pt x="466" y="115"/>
                </a:cubicBezTo>
                <a:close/>
                <a:moveTo>
                  <a:pt x="127" y="251"/>
                </a:moveTo>
                <a:cubicBezTo>
                  <a:pt x="96" y="223"/>
                  <a:pt x="55" y="216"/>
                  <a:pt x="37" y="237"/>
                </a:cubicBezTo>
                <a:cubicBezTo>
                  <a:pt x="18" y="257"/>
                  <a:pt x="29" y="297"/>
                  <a:pt x="60" y="325"/>
                </a:cubicBezTo>
                <a:cubicBezTo>
                  <a:pt x="92" y="354"/>
                  <a:pt x="132" y="360"/>
                  <a:pt x="151" y="340"/>
                </a:cubicBezTo>
                <a:cubicBezTo>
                  <a:pt x="169" y="319"/>
                  <a:pt x="159" y="280"/>
                  <a:pt x="127" y="251"/>
                </a:cubicBezTo>
                <a:close/>
                <a:moveTo>
                  <a:pt x="444" y="362"/>
                </a:moveTo>
                <a:cubicBezTo>
                  <a:pt x="409" y="335"/>
                  <a:pt x="367" y="330"/>
                  <a:pt x="350" y="352"/>
                </a:cubicBezTo>
                <a:cubicBezTo>
                  <a:pt x="333" y="374"/>
                  <a:pt x="348" y="414"/>
                  <a:pt x="384" y="441"/>
                </a:cubicBezTo>
                <a:cubicBezTo>
                  <a:pt x="419" y="469"/>
                  <a:pt x="461" y="473"/>
                  <a:pt x="478" y="452"/>
                </a:cubicBezTo>
                <a:cubicBezTo>
                  <a:pt x="495" y="430"/>
                  <a:pt x="480" y="390"/>
                  <a:pt x="444" y="3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48220" y="227748"/>
            <a:ext cx="9840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Classification</a:t>
            </a:r>
            <a:r>
              <a:rPr lang="en-US" sz="4400" b="1" dirty="0">
                <a:solidFill>
                  <a:srgbClr val="595959"/>
                </a:solidFill>
                <a:ea typeface="Calibri" charset="0"/>
                <a:cs typeface="Calibri" charset="0"/>
              </a:rPr>
              <a:t> -- more</a:t>
            </a:r>
          </a:p>
        </p:txBody>
      </p:sp>
      <p:sp>
        <p:nvSpPr>
          <p:cNvPr id="12" name="矩形 26"/>
          <p:cNvSpPr/>
          <p:nvPr/>
        </p:nvSpPr>
        <p:spPr>
          <a:xfrm>
            <a:off x="449426" y="1444494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5058" name="Picture 2" descr="plot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51" y="1586869"/>
            <a:ext cx="7758114" cy="457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等腰三角形 34"/>
          <p:cNvSpPr/>
          <p:nvPr/>
        </p:nvSpPr>
        <p:spPr>
          <a:xfrm>
            <a:off x="5368563" y="6042489"/>
            <a:ext cx="1238491" cy="815511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870856" y="1321105"/>
            <a:ext cx="10000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Week -- Messed up!</a:t>
            </a:r>
          </a:p>
        </p:txBody>
      </p:sp>
    </p:spTree>
    <p:extLst>
      <p:ext uri="{BB962C8B-B14F-4D97-AF65-F5344CB8AC3E}">
        <p14:creationId xmlns:p14="http://schemas.microsoft.com/office/powerpoint/2010/main" val="1416785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直角三角形 4"/>
          <p:cNvSpPr/>
          <p:nvPr/>
        </p:nvSpPr>
        <p:spPr>
          <a:xfrm flipH="1">
            <a:off x="6915747" y="2200379"/>
            <a:ext cx="5276253" cy="4657621"/>
          </a:xfrm>
          <a:custGeom>
            <a:avLst/>
            <a:gdLst>
              <a:gd name="connsiteX0" fmla="*/ 0 w 4891106"/>
              <a:gd name="connsiteY0" fmla="*/ 4859163 h 4859163"/>
              <a:gd name="connsiteX1" fmla="*/ 0 w 4891106"/>
              <a:gd name="connsiteY1" fmla="*/ 0 h 4859163"/>
              <a:gd name="connsiteX2" fmla="*/ 4891106 w 4891106"/>
              <a:gd name="connsiteY2" fmla="*/ 4859163 h 4859163"/>
              <a:gd name="connsiteX3" fmla="*/ 0 w 4891106"/>
              <a:gd name="connsiteY3" fmla="*/ 4859163 h 4859163"/>
              <a:gd name="connsiteX0" fmla="*/ 0 w 5504564"/>
              <a:gd name="connsiteY0" fmla="*/ 4859163 h 4859163"/>
              <a:gd name="connsiteX1" fmla="*/ 0 w 5504564"/>
              <a:gd name="connsiteY1" fmla="*/ 0 h 4859163"/>
              <a:gd name="connsiteX2" fmla="*/ 5504564 w 5504564"/>
              <a:gd name="connsiteY2" fmla="*/ 4859163 h 4859163"/>
              <a:gd name="connsiteX3" fmla="*/ 0 w 5504564"/>
              <a:gd name="connsiteY3" fmla="*/ 4859163 h 485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564" h="4859163">
                <a:moveTo>
                  <a:pt x="0" y="4859163"/>
                </a:moveTo>
                <a:lnTo>
                  <a:pt x="0" y="0"/>
                </a:lnTo>
                <a:lnTo>
                  <a:pt x="5504564" y="4859163"/>
                </a:lnTo>
                <a:lnTo>
                  <a:pt x="0" y="4859163"/>
                </a:lnTo>
                <a:close/>
              </a:path>
            </a:pathLst>
          </a:custGeom>
          <a:solidFill>
            <a:srgbClr val="F5C6D7"/>
          </a:solidFill>
          <a:ln>
            <a:solidFill>
              <a:srgbClr val="F5C6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手动输入 26"/>
          <p:cNvSpPr/>
          <p:nvPr/>
        </p:nvSpPr>
        <p:spPr>
          <a:xfrm rot="16200000" flipV="1">
            <a:off x="3666417" y="-3666420"/>
            <a:ext cx="4859165" cy="12192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6596 h 14596"/>
              <a:gd name="connsiteX1" fmla="*/ 10000 w 10000"/>
              <a:gd name="connsiteY1" fmla="*/ 0 h 14596"/>
              <a:gd name="connsiteX2" fmla="*/ 10000 w 10000"/>
              <a:gd name="connsiteY2" fmla="*/ 14596 h 14596"/>
              <a:gd name="connsiteX3" fmla="*/ 0 w 10000"/>
              <a:gd name="connsiteY3" fmla="*/ 14596 h 14596"/>
              <a:gd name="connsiteX4" fmla="*/ 0 w 10000"/>
              <a:gd name="connsiteY4" fmla="*/ 6596 h 1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596">
                <a:moveTo>
                  <a:pt x="0" y="6596"/>
                </a:moveTo>
                <a:lnTo>
                  <a:pt x="10000" y="0"/>
                </a:lnTo>
                <a:lnTo>
                  <a:pt x="10000" y="14596"/>
                </a:lnTo>
                <a:lnTo>
                  <a:pt x="0" y="14596"/>
                </a:lnTo>
                <a:lnTo>
                  <a:pt x="0" y="659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 flipH="1">
            <a:off x="-1" y="-3"/>
            <a:ext cx="5504564" cy="4859163"/>
          </a:xfrm>
          <a:custGeom>
            <a:avLst/>
            <a:gdLst>
              <a:gd name="connsiteX0" fmla="*/ 0 w 4891106"/>
              <a:gd name="connsiteY0" fmla="*/ 4859163 h 4859163"/>
              <a:gd name="connsiteX1" fmla="*/ 0 w 4891106"/>
              <a:gd name="connsiteY1" fmla="*/ 0 h 4859163"/>
              <a:gd name="connsiteX2" fmla="*/ 4891106 w 4891106"/>
              <a:gd name="connsiteY2" fmla="*/ 4859163 h 4859163"/>
              <a:gd name="connsiteX3" fmla="*/ 0 w 4891106"/>
              <a:gd name="connsiteY3" fmla="*/ 4859163 h 4859163"/>
              <a:gd name="connsiteX0" fmla="*/ 0 w 5504564"/>
              <a:gd name="connsiteY0" fmla="*/ 4859163 h 4859163"/>
              <a:gd name="connsiteX1" fmla="*/ 0 w 5504564"/>
              <a:gd name="connsiteY1" fmla="*/ 0 h 4859163"/>
              <a:gd name="connsiteX2" fmla="*/ 5504564 w 5504564"/>
              <a:gd name="connsiteY2" fmla="*/ 4859163 h 4859163"/>
              <a:gd name="connsiteX3" fmla="*/ 0 w 5504564"/>
              <a:gd name="connsiteY3" fmla="*/ 4859163 h 485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564" h="4859163">
                <a:moveTo>
                  <a:pt x="0" y="4859163"/>
                </a:moveTo>
                <a:lnTo>
                  <a:pt x="0" y="0"/>
                </a:lnTo>
                <a:lnTo>
                  <a:pt x="5504564" y="4859163"/>
                </a:lnTo>
                <a:lnTo>
                  <a:pt x="0" y="4859163"/>
                </a:lnTo>
                <a:close/>
              </a:path>
            </a:pathLst>
          </a:custGeom>
          <a:solidFill>
            <a:srgbClr val="BBE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16200000">
            <a:off x="8429642" y="3110315"/>
            <a:ext cx="2022883" cy="550183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34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346 h 10000"/>
              <a:gd name="connsiteX0" fmla="*/ 0 w 10000"/>
              <a:gd name="connsiteY0" fmla="*/ 322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22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322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322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873" y="-998374"/>
            <a:ext cx="337143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3200" b="1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10000"/>
                    </a:prstClr>
                  </a:outerShdw>
                </a:effectLst>
              </a:rPr>
              <a:t>4</a:t>
            </a:r>
            <a:endParaRPr lang="zh-CN" altLang="en-US" sz="43200" b="1" dirty="0">
              <a:solidFill>
                <a:prstClr val="white"/>
              </a:solidFill>
              <a:effectLst>
                <a:outerShdw dist="38100" dir="2700000" algn="tl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6932" y="1402678"/>
            <a:ext cx="141957" cy="1827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直角三角形 4"/>
          <p:cNvSpPr/>
          <p:nvPr/>
        </p:nvSpPr>
        <p:spPr>
          <a:xfrm flipH="1">
            <a:off x="8472668" y="3574753"/>
            <a:ext cx="3719332" cy="3283247"/>
          </a:xfrm>
          <a:custGeom>
            <a:avLst/>
            <a:gdLst>
              <a:gd name="connsiteX0" fmla="*/ 0 w 4891106"/>
              <a:gd name="connsiteY0" fmla="*/ 4859163 h 4859163"/>
              <a:gd name="connsiteX1" fmla="*/ 0 w 4891106"/>
              <a:gd name="connsiteY1" fmla="*/ 0 h 4859163"/>
              <a:gd name="connsiteX2" fmla="*/ 4891106 w 4891106"/>
              <a:gd name="connsiteY2" fmla="*/ 4859163 h 4859163"/>
              <a:gd name="connsiteX3" fmla="*/ 0 w 4891106"/>
              <a:gd name="connsiteY3" fmla="*/ 4859163 h 4859163"/>
              <a:gd name="connsiteX0" fmla="*/ 0 w 5504564"/>
              <a:gd name="connsiteY0" fmla="*/ 4859163 h 4859163"/>
              <a:gd name="connsiteX1" fmla="*/ 0 w 5504564"/>
              <a:gd name="connsiteY1" fmla="*/ 0 h 4859163"/>
              <a:gd name="connsiteX2" fmla="*/ 5504564 w 5504564"/>
              <a:gd name="connsiteY2" fmla="*/ 4859163 h 4859163"/>
              <a:gd name="connsiteX3" fmla="*/ 0 w 5504564"/>
              <a:gd name="connsiteY3" fmla="*/ 4859163 h 485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564" h="4859163">
                <a:moveTo>
                  <a:pt x="0" y="4859163"/>
                </a:moveTo>
                <a:lnTo>
                  <a:pt x="0" y="0"/>
                </a:lnTo>
                <a:lnTo>
                  <a:pt x="5504564" y="4859163"/>
                </a:lnTo>
                <a:lnTo>
                  <a:pt x="0" y="4859163"/>
                </a:lnTo>
                <a:close/>
              </a:path>
            </a:pathLst>
          </a:custGeom>
          <a:solidFill>
            <a:srgbClr val="BBE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48889" y="1500828"/>
            <a:ext cx="3513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bg1"/>
                </a:solidFill>
                <a:effectLst>
                  <a:outerShdw dist="63500" dir="2700000" algn="tl">
                    <a:srgbClr val="000000">
                      <a:alpha val="9000"/>
                    </a:srgbClr>
                  </a:outerShdw>
                </a:effectLst>
              </a:defRPr>
            </a:lvl1pPr>
          </a:lstStyle>
          <a:p>
            <a:r>
              <a:rPr lang="en-US" sz="5000" u="sng">
                <a:solidFill>
                  <a:srgbClr val="0C6B8B"/>
                </a:solidFill>
                <a:effectLst/>
              </a:rPr>
              <a:t>Results</a:t>
            </a:r>
            <a:endParaRPr lang="en-US" sz="5000">
              <a:solidFill>
                <a:srgbClr val="0C6B8B"/>
              </a:solidFill>
              <a:effectLst/>
            </a:endParaRPr>
          </a:p>
          <a:p>
            <a:r>
              <a:rPr lang="en-US" altLang="zh-CN" sz="5000" u="sng" dirty="0">
                <a:solidFill>
                  <a:srgbClr val="0C6B8B"/>
                </a:solidFill>
                <a:effectLst/>
              </a:rPr>
              <a:t>Summary</a:t>
            </a:r>
            <a:endParaRPr lang="en-US" sz="5000" dirty="0">
              <a:solidFill>
                <a:srgbClr val="0C6B8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1926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2"/>
          <p:cNvSpPr/>
          <p:nvPr/>
        </p:nvSpPr>
        <p:spPr>
          <a:xfrm>
            <a:off x="7038" y="541798"/>
            <a:ext cx="3066138" cy="61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Results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8955314" y="1458947"/>
            <a:ext cx="3229646" cy="61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Summary</a:t>
            </a:r>
            <a:endParaRPr lang="zh-CN" altLang="en-US" sz="3200" b="1" dirty="0"/>
          </a:p>
        </p:txBody>
      </p:sp>
      <p:sp>
        <p:nvSpPr>
          <p:cNvPr id="27" name="矩形 27"/>
          <p:cNvSpPr/>
          <p:nvPr/>
        </p:nvSpPr>
        <p:spPr>
          <a:xfrm rot="5400000">
            <a:off x="452098" y="-452096"/>
            <a:ext cx="204166" cy="1108363"/>
          </a:xfrm>
          <a:prstGeom prst="rect">
            <a:avLst/>
          </a:prstGeom>
          <a:solidFill>
            <a:srgbClr val="8DD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31"/>
          <p:cNvSpPr/>
          <p:nvPr/>
        </p:nvSpPr>
        <p:spPr>
          <a:xfrm rot="5400000">
            <a:off x="11146437" y="-62799"/>
            <a:ext cx="982761" cy="1108363"/>
          </a:xfrm>
          <a:prstGeom prst="rect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直角三角形 32"/>
          <p:cNvSpPr/>
          <p:nvPr/>
        </p:nvSpPr>
        <p:spPr>
          <a:xfrm rot="5400000">
            <a:off x="63660" y="140508"/>
            <a:ext cx="981041" cy="110836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33"/>
          <p:cNvSpPr/>
          <p:nvPr/>
        </p:nvSpPr>
        <p:spPr>
          <a:xfrm rot="10800000">
            <a:off x="11083636" y="967744"/>
            <a:ext cx="1108364" cy="1108363"/>
          </a:xfrm>
          <a:prstGeom prst="rt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800923" y="1389377"/>
            <a:ext cx="86478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When predicting number of 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Bikeshare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Users (</a:t>
            </a:r>
            <a:r>
              <a:rPr lang="en-US" sz="28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cnt</a:t>
            </a:r>
            <a:r>
              <a:rPr lang="en-US" sz="28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Random Forest is better for considering the Weather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Linear Regression is better for considering long term trends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矩形 26"/>
          <p:cNvSpPr/>
          <p:nvPr/>
        </p:nvSpPr>
        <p:spPr>
          <a:xfrm>
            <a:off x="448311" y="1553939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807" y="2839400"/>
            <a:ext cx="1039685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fontAlgn="base">
              <a:buFont typeface="Wingdings" charset="2"/>
              <a:buChar char="q"/>
            </a:pP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can we predict the number of </a:t>
            </a:r>
            <a:r>
              <a:rPr lang="en-US" sz="22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bikeshare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users with only time predictors?</a:t>
            </a:r>
          </a:p>
          <a:p>
            <a:pPr marL="1257300" lvl="2" indent="-342900" fontAlgn="base">
              <a:buSzPct val="70000"/>
              <a:buFont typeface="Wingdings" charset="2"/>
              <a:buChar char="q"/>
            </a:pP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Linear Regression (</a:t>
            </a:r>
            <a:r>
              <a:rPr lang="en-US" sz="2200" b="1" dirty="0">
                <a:solidFill>
                  <a:srgbClr val="0C6B8B"/>
                </a:solidFill>
                <a:latin typeface="Calibri" charset="0"/>
                <a:ea typeface="Calibri" charset="0"/>
                <a:cs typeface="Calibri" charset="0"/>
              </a:rPr>
              <a:t>mean test error =  2.24 million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1257300" lvl="2" indent="-342900" fontAlgn="base">
              <a:buSzPct val="70000"/>
              <a:buFont typeface="Wingdings" charset="2"/>
              <a:buChar char="q"/>
            </a:pP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Random Forest (</a:t>
            </a:r>
            <a:r>
              <a:rPr lang="en-US" sz="2200" b="1" dirty="0">
                <a:solidFill>
                  <a:srgbClr val="0C6B8B"/>
                </a:solidFill>
                <a:latin typeface="Calibri" charset="0"/>
                <a:ea typeface="Calibri" charset="0"/>
                <a:cs typeface="Calibri" charset="0"/>
              </a:rPr>
              <a:t>mean test error =</a:t>
            </a:r>
            <a:r>
              <a:rPr lang="zh-CN" altLang="en-US" sz="2200" b="1" dirty="0">
                <a:solidFill>
                  <a:srgbClr val="0C6B8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b="1" dirty="0">
                <a:solidFill>
                  <a:srgbClr val="0C6B8B"/>
                </a:solidFill>
                <a:latin typeface="Calibri" charset="0"/>
                <a:ea typeface="Calibri" charset="0"/>
                <a:cs typeface="Calibri" charset="0"/>
              </a:rPr>
              <a:t>1.95million 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1257300" lvl="2" indent="-342900" fontAlgn="base">
              <a:buSzPct val="70000"/>
              <a:buFont typeface="Wingdings" charset="2"/>
              <a:buChar char="q"/>
            </a:pPr>
            <a:endParaRPr lang="en-US" sz="22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 fontAlgn="base">
              <a:buFont typeface="Wingdings" charset="2"/>
              <a:buChar char="q"/>
            </a:pP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can we predict the number of </a:t>
            </a:r>
            <a:r>
              <a:rPr lang="en-US" sz="22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bikeshare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users using time and weather?</a:t>
            </a:r>
          </a:p>
          <a:p>
            <a:pPr marL="1257300" lvl="2" indent="-342900" fontAlgn="base">
              <a:buSzPct val="70000"/>
              <a:buFont typeface="Wingdings" charset="2"/>
              <a:buChar char="q"/>
            </a:pP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Linear Regression (</a:t>
            </a:r>
            <a:r>
              <a:rPr lang="en-US" sz="2200" b="1" dirty="0">
                <a:solidFill>
                  <a:srgbClr val="0C6B8B"/>
                </a:solidFill>
                <a:latin typeface="Calibri" charset="0"/>
                <a:ea typeface="Calibri" charset="0"/>
                <a:cs typeface="Calibri" charset="0"/>
              </a:rPr>
              <a:t>mean test error = 1.66 million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1257300" lvl="2" indent="-342900" fontAlgn="base">
              <a:buSzPct val="70000"/>
              <a:buFont typeface="Wingdings" charset="2"/>
              <a:buChar char="q"/>
            </a:pP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Random Forest (</a:t>
            </a:r>
            <a:r>
              <a:rPr lang="en-US" sz="2200" b="1" dirty="0">
                <a:solidFill>
                  <a:srgbClr val="0C6B8B"/>
                </a:solidFill>
                <a:latin typeface="Calibri" charset="0"/>
                <a:ea typeface="Calibri" charset="0"/>
                <a:cs typeface="Calibri" charset="0"/>
              </a:rPr>
              <a:t>mean test error = 0.29 million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1257300" lvl="2" indent="-342900" fontAlgn="base">
              <a:buSzPct val="70000"/>
              <a:buFont typeface="Wingdings" charset="2"/>
              <a:buChar char="q"/>
            </a:pPr>
            <a:endParaRPr lang="en-US" sz="22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 fontAlgn="base">
              <a:buFont typeface="Wingdings" charset="2"/>
              <a:buChar char="q"/>
            </a:pP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Can we predict the second year from trends of the first year?</a:t>
            </a:r>
          </a:p>
          <a:p>
            <a:pPr marL="1257300" lvl="2" indent="-342900" fontAlgn="base">
              <a:buSzPct val="70000"/>
              <a:buFont typeface="Wingdings" charset="2"/>
              <a:buChar char="q"/>
            </a:pP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Linear Regression (</a:t>
            </a:r>
            <a:r>
              <a:rPr lang="en-US" sz="2200" b="1" dirty="0">
                <a:solidFill>
                  <a:srgbClr val="0C6B8B"/>
                </a:solidFill>
                <a:latin typeface="Calibri" charset="0"/>
                <a:ea typeface="Calibri" charset="0"/>
                <a:cs typeface="Calibri" charset="0"/>
              </a:rPr>
              <a:t>mean test error = 1.29 million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1257300" lvl="2" indent="-342900" fontAlgn="base">
              <a:spcAft>
                <a:spcPts val="1600"/>
              </a:spcAft>
              <a:buSzPct val="70000"/>
              <a:buFont typeface="Wingdings" charset="2"/>
              <a:buChar char="q"/>
            </a:pP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Random Forest (</a:t>
            </a:r>
            <a:r>
              <a:rPr lang="en-US" sz="2200" b="1" dirty="0">
                <a:solidFill>
                  <a:srgbClr val="0C6B8B"/>
                </a:solidFill>
                <a:latin typeface="Calibri" charset="0"/>
                <a:ea typeface="Calibri" charset="0"/>
                <a:cs typeface="Calibri" charset="0"/>
              </a:rPr>
              <a:t>unable to extrapolate for long term trends</a:t>
            </a:r>
            <a:r>
              <a:rPr lang="en-US" sz="22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25990" y="276453"/>
            <a:ext cx="3738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600"/>
              </a:spcAft>
            </a:pPr>
            <a:r>
              <a:rPr lang="en-US" altLang="zh-CN" sz="4800" b="1" dirty="0">
                <a:solidFill>
                  <a:srgbClr val="0C6B8B"/>
                </a:solidFill>
                <a:latin typeface="+mj-lt"/>
                <a:ea typeface="Calibri" charset="0"/>
                <a:cs typeface="Calibri" charset="0"/>
              </a:rPr>
              <a:t>Regression</a:t>
            </a:r>
            <a:endParaRPr lang="en-US" sz="4800" b="1" dirty="0">
              <a:solidFill>
                <a:srgbClr val="0C6B8B"/>
              </a:solidFill>
              <a:latin typeface="+mj-lt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64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2"/>
          <p:cNvSpPr/>
          <p:nvPr/>
        </p:nvSpPr>
        <p:spPr>
          <a:xfrm>
            <a:off x="7038" y="541798"/>
            <a:ext cx="3066138" cy="61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Results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8955314" y="1458947"/>
            <a:ext cx="3229646" cy="61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Summary</a:t>
            </a:r>
            <a:endParaRPr lang="zh-CN" altLang="en-US" sz="3200" b="1" dirty="0"/>
          </a:p>
        </p:txBody>
      </p:sp>
      <p:sp>
        <p:nvSpPr>
          <p:cNvPr id="27" name="矩形 27"/>
          <p:cNvSpPr/>
          <p:nvPr/>
        </p:nvSpPr>
        <p:spPr>
          <a:xfrm rot="5400000">
            <a:off x="452098" y="-452096"/>
            <a:ext cx="204166" cy="1108363"/>
          </a:xfrm>
          <a:prstGeom prst="rect">
            <a:avLst/>
          </a:prstGeom>
          <a:solidFill>
            <a:srgbClr val="8DD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31"/>
          <p:cNvSpPr/>
          <p:nvPr/>
        </p:nvSpPr>
        <p:spPr>
          <a:xfrm rot="5400000">
            <a:off x="11146437" y="-62799"/>
            <a:ext cx="982761" cy="1108363"/>
          </a:xfrm>
          <a:prstGeom prst="rect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直角三角形 32"/>
          <p:cNvSpPr/>
          <p:nvPr/>
        </p:nvSpPr>
        <p:spPr>
          <a:xfrm rot="5400000">
            <a:off x="63660" y="140508"/>
            <a:ext cx="981041" cy="110836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33"/>
          <p:cNvSpPr/>
          <p:nvPr/>
        </p:nvSpPr>
        <p:spPr>
          <a:xfrm rot="10800000">
            <a:off x="11083636" y="967744"/>
            <a:ext cx="1108364" cy="1108363"/>
          </a:xfrm>
          <a:prstGeom prst="rt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6638693" y="276453"/>
            <a:ext cx="4325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600"/>
              </a:spcAft>
            </a:pPr>
            <a:r>
              <a:rPr lang="en-US" altLang="zh-CN" sz="4800" b="1" dirty="0">
                <a:solidFill>
                  <a:srgbClr val="0C6B8B"/>
                </a:solidFill>
                <a:latin typeface="+mj-lt"/>
                <a:ea typeface="Calibri" charset="0"/>
                <a:cs typeface="Calibri" charset="0"/>
              </a:rPr>
              <a:t>Classification</a:t>
            </a:r>
            <a:endParaRPr lang="en-US" sz="4800" b="1" dirty="0">
              <a:solidFill>
                <a:srgbClr val="0C6B8B"/>
              </a:solidFill>
              <a:latin typeface="+mj-lt"/>
              <a:ea typeface="Calibri" charset="0"/>
              <a:cs typeface="Calibri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4180" y="1598653"/>
            <a:ext cx="8984590" cy="3463646"/>
            <a:chOff x="448310" y="1389377"/>
            <a:chExt cx="8984590" cy="3463646"/>
          </a:xfrm>
        </p:grpSpPr>
        <p:grpSp>
          <p:nvGrpSpPr>
            <p:cNvPr id="5" name="Group 4"/>
            <p:cNvGrpSpPr/>
            <p:nvPr/>
          </p:nvGrpSpPr>
          <p:grpSpPr>
            <a:xfrm>
              <a:off x="448311" y="1389377"/>
              <a:ext cx="8257162" cy="1446550"/>
              <a:chOff x="448311" y="1389377"/>
              <a:chExt cx="8257162" cy="144655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79681" y="1389377"/>
                <a:ext cx="792579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24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When predicting the demand of number of </a:t>
                </a:r>
                <a:r>
                  <a:rPr lang="en-US" sz="2400" dirty="0" err="1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bikeshare</a:t>
                </a:r>
                <a:r>
                  <a:rPr lang="en-US" sz="24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users (</a:t>
                </a:r>
                <a:r>
                  <a:rPr lang="en-US" sz="2400" dirty="0" err="1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cnt</a:t>
                </a:r>
                <a:r>
                  <a:rPr lang="en-US" sz="24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  <a:p>
                <a:pPr marL="342900" indent="-342900" fontAlgn="base">
                  <a:buFont typeface="Arial" charset="0"/>
                  <a:buChar char="•"/>
                </a:pPr>
                <a:r>
                  <a:rPr 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PCA(with logistic) is the best one</a:t>
                </a: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.</a:t>
                </a:r>
                <a:r>
                  <a:rPr lang="zh-CN" alt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Test</a:t>
                </a:r>
                <a:r>
                  <a:rPr lang="zh-CN" altLang="en-US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Error:</a:t>
                </a:r>
                <a:r>
                  <a:rPr lang="zh-CN" altLang="en-US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0.016</a:t>
                </a:r>
                <a:endParaRPr lang="en-US" sz="20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marL="342900" indent="-342900" fontAlgn="base">
                  <a:buFont typeface="Arial" charset="0"/>
                  <a:buChar char="•"/>
                </a:pPr>
                <a:r>
                  <a:rPr 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Random forest better than tree, LDA, QDA &amp; logistic</a:t>
                </a:r>
              </a:p>
            </p:txBody>
          </p:sp>
          <p:sp>
            <p:nvSpPr>
              <p:cNvPr id="19" name="矩形 26"/>
              <p:cNvSpPr/>
              <p:nvPr/>
            </p:nvSpPr>
            <p:spPr>
              <a:xfrm>
                <a:off x="448311" y="1553939"/>
                <a:ext cx="211737" cy="2117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8311" y="3058343"/>
              <a:ext cx="8257162" cy="769441"/>
              <a:chOff x="448311" y="1234389"/>
              <a:chExt cx="8257162" cy="76944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79681" y="1234389"/>
                <a:ext cx="792579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24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When predicting the demand of number of registered users </a:t>
                </a:r>
              </a:p>
              <a:p>
                <a:pPr marL="342900" indent="-342900" fontAlgn="base">
                  <a:buFont typeface="Arial" charset="0"/>
                  <a:buChar char="•"/>
                </a:pP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Random</a:t>
                </a:r>
                <a:r>
                  <a:rPr lang="zh-CN" alt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Forest</a:t>
                </a:r>
                <a:r>
                  <a:rPr lang="zh-CN" alt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performed </a:t>
                </a:r>
                <a:r>
                  <a:rPr 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better than others</a:t>
                </a: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.</a:t>
                </a:r>
                <a:r>
                  <a:rPr lang="zh-CN" alt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Test</a:t>
                </a:r>
                <a:r>
                  <a:rPr lang="zh-CN" altLang="en-US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Error:</a:t>
                </a:r>
                <a:r>
                  <a:rPr lang="zh-CN" altLang="en-US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0.1163</a:t>
                </a:r>
                <a:endParaRPr lang="en-US" sz="2000" b="1" dirty="0">
                  <a:solidFill>
                    <a:srgbClr val="0C6B8B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6" name="矩形 26"/>
              <p:cNvSpPr/>
              <p:nvPr/>
            </p:nvSpPr>
            <p:spPr>
              <a:xfrm>
                <a:off x="448311" y="1365254"/>
                <a:ext cx="211737" cy="2117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8310" y="4083582"/>
              <a:ext cx="8984590" cy="769441"/>
              <a:chOff x="448311" y="707435"/>
              <a:chExt cx="8229306" cy="76944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51825" y="707435"/>
                <a:ext cx="792579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24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When predicting the demand of number of </a:t>
                </a:r>
                <a:r>
                  <a:rPr lang="en-US" altLang="zh-CN" sz="24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casual</a:t>
                </a:r>
                <a:r>
                  <a:rPr lang="zh-CN" altLang="en-US" sz="24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4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users </a:t>
                </a:r>
                <a:r>
                  <a:rPr lang="en-US" altLang="zh-CN" sz="24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.</a:t>
                </a:r>
                <a:endParaRPr lang="en-US" sz="2400" dirty="0">
                  <a:solidFill>
                    <a:srgbClr val="595959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marL="342900" indent="-342900" fontAlgn="base">
                  <a:buFont typeface="Arial" charset="0"/>
                  <a:buChar char="•"/>
                </a:pP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Random</a:t>
                </a:r>
                <a:r>
                  <a:rPr lang="zh-CN" alt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Forest</a:t>
                </a:r>
                <a:r>
                  <a:rPr lang="zh-CN" alt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performed </a:t>
                </a:r>
                <a:r>
                  <a:rPr 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better than others</a:t>
                </a: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—only</a:t>
                </a:r>
                <a:r>
                  <a:rPr lang="zh-CN" alt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lang="zh-CN" alt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bit.</a:t>
                </a:r>
                <a:r>
                  <a:rPr lang="zh-CN" altLang="en-US" sz="2000" dirty="0">
                    <a:solidFill>
                      <a:srgbClr val="59595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Test</a:t>
                </a:r>
                <a:r>
                  <a:rPr lang="zh-CN" altLang="en-US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Error:</a:t>
                </a:r>
                <a:r>
                  <a:rPr lang="zh-CN" altLang="en-US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sz="2000" b="1" dirty="0">
                    <a:solidFill>
                      <a:srgbClr val="0C6B8B"/>
                    </a:solidFill>
                    <a:latin typeface="Calibri" charset="0"/>
                    <a:ea typeface="Calibri" charset="0"/>
                    <a:cs typeface="Calibri" charset="0"/>
                  </a:rPr>
                  <a:t>0.0752</a:t>
                </a:r>
                <a:endParaRPr lang="en-US" sz="2000" b="1" dirty="0">
                  <a:solidFill>
                    <a:srgbClr val="0C6B8B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" name="矩形 26"/>
              <p:cNvSpPr/>
              <p:nvPr/>
            </p:nvSpPr>
            <p:spPr>
              <a:xfrm>
                <a:off x="448311" y="842743"/>
                <a:ext cx="211737" cy="2117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54180" y="5457848"/>
            <a:ext cx="109997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Normally, PCA &gt;&gt; Random Forest &gt;&gt; tree &gt;&gt; LDA, QDA &amp; logistic</a:t>
            </a:r>
          </a:p>
        </p:txBody>
      </p:sp>
    </p:spTree>
    <p:extLst>
      <p:ext uri="{BB962C8B-B14F-4D97-AF65-F5344CB8AC3E}">
        <p14:creationId xmlns:p14="http://schemas.microsoft.com/office/powerpoint/2010/main" val="516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10800000">
            <a:off x="0" y="0"/>
            <a:ext cx="9850056" cy="593432"/>
          </a:xfrm>
          <a:prstGeom prst="triangle">
            <a:avLst>
              <a:gd name="adj" fmla="val 703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等腰三角形 25"/>
          <p:cNvSpPr/>
          <p:nvPr/>
        </p:nvSpPr>
        <p:spPr>
          <a:xfrm rot="10800000">
            <a:off x="1423681" y="-35216"/>
            <a:ext cx="10768315" cy="593432"/>
          </a:xfrm>
          <a:prstGeom prst="triangle">
            <a:avLst>
              <a:gd name="adj" fmla="val 19025"/>
            </a:avLst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等腰三角形 27"/>
          <p:cNvSpPr/>
          <p:nvPr/>
        </p:nvSpPr>
        <p:spPr>
          <a:xfrm>
            <a:off x="1423683" y="6295479"/>
            <a:ext cx="10768319" cy="576788"/>
          </a:xfrm>
          <a:prstGeom prst="triangle">
            <a:avLst>
              <a:gd name="adj" fmla="val 68577"/>
            </a:avLst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-3" y="6295479"/>
            <a:ext cx="9850059" cy="576788"/>
          </a:xfrm>
          <a:prstGeom prst="triangle">
            <a:avLst>
              <a:gd name="adj" fmla="val 357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711298" y="2470826"/>
            <a:ext cx="3436586" cy="2013995"/>
            <a:chOff x="0" y="2"/>
            <a:chExt cx="8700323" cy="6857998"/>
          </a:xfrm>
          <a:solidFill>
            <a:srgbClr val="8DD2EF"/>
          </a:solidFill>
        </p:grpSpPr>
        <p:sp>
          <p:nvSpPr>
            <p:cNvPr id="9" name="矩形 8"/>
            <p:cNvSpPr/>
            <p:nvPr/>
          </p:nvSpPr>
          <p:spPr>
            <a:xfrm rot="5400000">
              <a:off x="-1451653" y="3033532"/>
              <a:ext cx="6857997" cy="79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-3033530" y="3033532"/>
              <a:ext cx="6857997" cy="79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30224" y="3033532"/>
              <a:ext cx="6857997" cy="79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1712101" y="3033532"/>
              <a:ext cx="6857997" cy="79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293978" y="3033533"/>
              <a:ext cx="6857997" cy="79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4875855" y="3033533"/>
              <a:ext cx="6857997" cy="79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-66910" y="5528667"/>
            <a:ext cx="7483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C6B8B"/>
                </a:solidFill>
              </a:rPr>
              <a:t>Total </a:t>
            </a:r>
            <a:r>
              <a:rPr lang="en-US" sz="2400" b="1" dirty="0" err="1">
                <a:solidFill>
                  <a:srgbClr val="0C6B8B"/>
                </a:solidFill>
              </a:rPr>
              <a:t>Bikeshare</a:t>
            </a:r>
            <a:r>
              <a:rPr lang="en-US" sz="2400" b="1" dirty="0">
                <a:solidFill>
                  <a:srgbClr val="0C6B8B"/>
                </a:solidFill>
              </a:rPr>
              <a:t> Users each Day over Two Years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08455" y="736534"/>
            <a:ext cx="58736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C6B8B"/>
                </a:solidFill>
              </a:rPr>
              <a:t>Bikeshare</a:t>
            </a:r>
            <a:r>
              <a:rPr lang="zh-CN" altLang="en-US" sz="4400" b="1" dirty="0">
                <a:solidFill>
                  <a:srgbClr val="0C6B8B"/>
                </a:solidFill>
              </a:rPr>
              <a:t> </a:t>
            </a:r>
            <a:r>
              <a:rPr lang="en-US" sz="4400" b="1" dirty="0">
                <a:solidFill>
                  <a:srgbClr val="0C6B8B"/>
                </a:solidFill>
              </a:rPr>
              <a:t>Dataset</a:t>
            </a:r>
          </a:p>
        </p:txBody>
      </p:sp>
      <p:pic>
        <p:nvPicPr>
          <p:cNvPr id="3074" name="Picture 2" descr="https://lh5.googleusercontent.com/ndTYgd5n0y1qTMNdILF77z1fKe8UTSnRFU0D2v_z5B3ier7Nv2gEJZZoS3Skl-aVlw0braokbFvs3XEv95Q6RJijev6O0pOwhVUP5-sEsixN2cHjiSs6Au3k-JZITIvknd_eygFI7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5" y="1794747"/>
            <a:ext cx="4918511" cy="338685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45700" y="168429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Capital </a:t>
            </a:r>
            <a:r>
              <a:rPr lang="en-US" sz="24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Bikeshare</a:t>
            </a: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System in Washington D.C.</a:t>
            </a:r>
          </a:p>
          <a:p>
            <a:pPr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Collected from 2011 to 2012</a:t>
            </a:r>
          </a:p>
          <a:p>
            <a:pPr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One record per day</a:t>
            </a:r>
          </a:p>
          <a:p>
            <a:pPr indent="-28575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Variables</a:t>
            </a:r>
          </a:p>
          <a:p>
            <a:pPr marL="800100" lvl="1" indent="-342900" fontAlgn="base">
              <a:buSzPct val="70000"/>
              <a:buFont typeface="Courier New" charset="0"/>
              <a:buChar char="o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Season + Year + Month + Weekday</a:t>
            </a:r>
          </a:p>
          <a:p>
            <a:pPr marL="800100" lvl="1" indent="-342900" fontAlgn="base">
              <a:buSzPct val="70000"/>
              <a:buFont typeface="Courier New" charset="0"/>
              <a:buChar char="o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Holiday + </a:t>
            </a:r>
            <a:r>
              <a:rPr lang="en-US" sz="24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Workingday</a:t>
            </a:r>
            <a:endParaRPr lang="en-US" sz="24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 fontAlgn="base">
              <a:buSzPct val="70000"/>
              <a:buFont typeface="Courier New" charset="0"/>
              <a:buChar char="o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Weather</a:t>
            </a:r>
          </a:p>
          <a:p>
            <a:pPr marL="1200150" lvl="2" indent="-342900" fontAlgn="base">
              <a:buFont typeface="Wingdings" charset="2"/>
              <a:buChar char="§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Type</a:t>
            </a:r>
          </a:p>
          <a:p>
            <a:pPr marL="1200150" lvl="2" indent="-342900" fontAlgn="base">
              <a:buFont typeface="Wingdings" charset="2"/>
              <a:buChar char="§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Temperature + Humidity + Wind Speed (Normalized)</a:t>
            </a:r>
          </a:p>
          <a:p>
            <a:pPr marL="800100" lvl="1" indent="-342900" fontAlgn="base">
              <a:buSzPct val="70000"/>
              <a:buFont typeface="Courier New" charset="0"/>
              <a:buChar char="o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Users in a day (response): </a:t>
            </a:r>
          </a:p>
          <a:p>
            <a:pPr marL="1314450" lvl="2" indent="-457200" fontAlgn="base">
              <a:spcAft>
                <a:spcPts val="1600"/>
              </a:spcAft>
              <a:buFont typeface="Wingdings" charset="2"/>
              <a:buChar char="§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Total, Registered, Casual</a:t>
            </a:r>
          </a:p>
        </p:txBody>
      </p:sp>
    </p:spTree>
    <p:extLst>
      <p:ext uri="{BB962C8B-B14F-4D97-AF65-F5344CB8AC3E}">
        <p14:creationId xmlns:p14="http://schemas.microsoft.com/office/powerpoint/2010/main" val="154575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74513" y="2306926"/>
            <a:ext cx="60358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F5C6D7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THANKS</a:t>
            </a:r>
            <a:endParaRPr lang="zh-CN" altLang="en-US" sz="13800" b="1" dirty="0">
              <a:solidFill>
                <a:srgbClr val="F5C6D7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686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4913970" y="1121099"/>
            <a:ext cx="2490439" cy="461665"/>
          </a:xfrm>
          <a:prstGeom prst="rect">
            <a:avLst/>
          </a:prstGeom>
          <a:solidFill>
            <a:srgbClr val="F5C6D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Raw Data Set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DATA Preprocessing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9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35165" y="1780721"/>
            <a:ext cx="11921672" cy="901700"/>
            <a:chOff x="1" y="1635579"/>
            <a:chExt cx="11921672" cy="9017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35579"/>
              <a:ext cx="6451600" cy="901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573" y="1635579"/>
              <a:ext cx="5499100" cy="9017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33639" y="2775168"/>
            <a:ext cx="5579835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Categorical Variables</a:t>
            </a:r>
          </a:p>
          <a:p>
            <a:pPr marL="342900" indent="-342900" fontAlgn="base">
              <a:buFont typeface="Arial" charset="0"/>
              <a:buChar char="•"/>
            </a:pPr>
            <a:endParaRPr lang="en-US" sz="24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indent="-342900" fontAlgn="base">
              <a:spcAft>
                <a:spcPts val="160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Split Season, Weather Type, Month and</a:t>
            </a:r>
            <a:r>
              <a:rPr lang="zh-CN" alt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Weekday.</a:t>
            </a:r>
          </a:p>
          <a:p>
            <a:pPr marL="342900" indent="-342900" fontAlgn="base">
              <a:spcAft>
                <a:spcPts val="160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Split into test and training sets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53133"/>
              </p:ext>
            </p:extLst>
          </p:nvPr>
        </p:nvGraphicFramePr>
        <p:xfrm>
          <a:off x="5562456" y="3663112"/>
          <a:ext cx="1510434" cy="24979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7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2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Summer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Winter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95591"/>
              </p:ext>
            </p:extLst>
          </p:nvPr>
        </p:nvGraphicFramePr>
        <p:xfrm>
          <a:off x="7131484" y="3663111"/>
          <a:ext cx="5060516" cy="24979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347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52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01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50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Winter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Summer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n-US" altLang="zh-CN" dirty="0"/>
                        <a:t>Winter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562456" y="2844466"/>
            <a:ext cx="58736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0C6B8B"/>
                </a:solidFill>
              </a:rPr>
              <a:t>Example:</a:t>
            </a:r>
            <a:endParaRPr lang="en-US" sz="4400" b="1" dirty="0">
              <a:solidFill>
                <a:srgbClr val="0C6B8B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40797" y="5283040"/>
            <a:ext cx="364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C6B8B"/>
                </a:solidFill>
                <a:latin typeface="Calibri" charset="0"/>
                <a:ea typeface="Calibri" charset="0"/>
                <a:cs typeface="Calibri" charset="0"/>
              </a:rPr>
              <a:t>Falsely implies that </a:t>
            </a:r>
          </a:p>
          <a:p>
            <a:r>
              <a:rPr lang="en-US" sz="2400" b="1" dirty="0">
                <a:solidFill>
                  <a:srgbClr val="0C6B8B"/>
                </a:solidFill>
                <a:latin typeface="Calibri" charset="0"/>
                <a:ea typeface="Calibri" charset="0"/>
                <a:cs typeface="Calibri" charset="0"/>
              </a:rPr>
              <a:t>Spring is far from Winter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996557" y="4403930"/>
            <a:ext cx="1597547" cy="1130986"/>
          </a:xfrm>
          <a:prstGeom prst="straightConnector1">
            <a:avLst/>
          </a:prstGeom>
          <a:ln w="38100">
            <a:solidFill>
              <a:srgbClr val="0C6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96557" y="5625292"/>
            <a:ext cx="1535824" cy="40534"/>
          </a:xfrm>
          <a:prstGeom prst="straightConnector1">
            <a:avLst/>
          </a:prstGeom>
          <a:ln w="38100">
            <a:solidFill>
              <a:srgbClr val="0C6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5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146446" y="55285"/>
            <a:ext cx="11045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CLASSIFICATION OF SHOPPING DATA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cxnSp>
        <p:nvCxnSpPr>
          <p:cNvPr id="19" name="直接连接符 2"/>
          <p:cNvCxnSpPr/>
          <p:nvPr/>
        </p:nvCxnSpPr>
        <p:spPr>
          <a:xfrm>
            <a:off x="1059362" y="549457"/>
            <a:ext cx="0" cy="603327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I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MPORTANT</a:t>
            </a:r>
            <a:r>
              <a:rPr 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QUESTIONS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2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843387" y="1115864"/>
            <a:ext cx="8688323" cy="236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solidFill>
                  <a:srgbClr val="0C6B8B"/>
                </a:solidFill>
              </a:rPr>
              <a:t>Questions</a:t>
            </a:r>
          </a:p>
          <a:p>
            <a:pPr fontAlgn="base"/>
            <a:endParaRPr lang="en-US" sz="1050" b="1" dirty="0">
              <a:solidFill>
                <a:srgbClr val="0C6B8B"/>
              </a:solidFill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to use weather related terms and date related terms to predict the total number of users?</a:t>
            </a:r>
          </a:p>
          <a:p>
            <a:pPr marL="285750" indent="-285750" fontAlgn="base">
              <a:buFont typeface="Arial" charset="0"/>
              <a:buChar char="•"/>
            </a:pPr>
            <a:endParaRPr lang="en-US" sz="21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 fontAlgn="base">
              <a:spcAft>
                <a:spcPts val="1600"/>
              </a:spcAft>
              <a:buFont typeface="Arial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What can we find by analy</a:t>
            </a:r>
            <a:r>
              <a:rPr lang="en-US" altLang="zh-CN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z</a:t>
            </a: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ing the number of registered users and casual users separately?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33553" y="1327929"/>
            <a:ext cx="211737" cy="2882052"/>
            <a:chOff x="1433553" y="1327929"/>
            <a:chExt cx="211737" cy="2882052"/>
          </a:xfrm>
        </p:grpSpPr>
        <p:sp>
          <p:nvSpPr>
            <p:cNvPr id="26" name="矩形 28"/>
            <p:cNvSpPr/>
            <p:nvPr/>
          </p:nvSpPr>
          <p:spPr>
            <a:xfrm>
              <a:off x="1433553" y="3998244"/>
              <a:ext cx="211737" cy="2117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26"/>
            <p:cNvSpPr/>
            <p:nvPr/>
          </p:nvSpPr>
          <p:spPr>
            <a:xfrm>
              <a:off x="1433553" y="1327929"/>
              <a:ext cx="211737" cy="2117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843387" y="3769187"/>
            <a:ext cx="8577870" cy="24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600"/>
              </a:spcAft>
            </a:pPr>
            <a:r>
              <a:rPr lang="en-US" sz="3200" b="1" dirty="0">
                <a:solidFill>
                  <a:srgbClr val="0C6B8B"/>
                </a:solidFill>
              </a:rPr>
              <a:t>How we will attempt to answer them</a:t>
            </a:r>
            <a:r>
              <a:rPr lang="en-US" altLang="zh-CN" sz="3200" b="1" dirty="0">
                <a:solidFill>
                  <a:srgbClr val="0C6B8B"/>
                </a:solidFill>
              </a:rPr>
              <a:t>?</a:t>
            </a:r>
            <a:endParaRPr lang="en-US" sz="3200" b="1" dirty="0">
              <a:solidFill>
                <a:srgbClr val="0C6B8B"/>
              </a:solidFill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Regression model (Linear regression, regression tree &amp; random forest)</a:t>
            </a:r>
          </a:p>
          <a:p>
            <a:pPr marL="285750" indent="-285750" fontAlgn="base">
              <a:buFont typeface="Arial" charset="0"/>
              <a:buChar char="•"/>
            </a:pPr>
            <a:endParaRPr lang="en-US" sz="21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Classification (LDA,</a:t>
            </a:r>
            <a:r>
              <a:rPr lang="zh-CN" alt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QDA,</a:t>
            </a:r>
            <a:r>
              <a:rPr lang="zh-CN" alt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KNN,</a:t>
            </a:r>
            <a:r>
              <a:rPr lang="zh-CN" alt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logistic</a:t>
            </a:r>
            <a:r>
              <a:rPr lang="en-US" altLang="zh-CN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classification tree &amp;</a:t>
            </a:r>
            <a:r>
              <a:rPr lang="zh-CN" alt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bagging</a:t>
            </a: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285750" indent="-285750" fontAlgn="base">
              <a:buFont typeface="Arial" charset="0"/>
              <a:buChar char="•"/>
            </a:pPr>
            <a:endParaRPr lang="en-US" sz="21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 fontAlgn="base">
              <a:spcAft>
                <a:spcPts val="1600"/>
              </a:spcAft>
              <a:buFont typeface="Arial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8381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8193" y="0"/>
            <a:ext cx="522018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759272" y="311728"/>
            <a:ext cx="4658025" cy="6234545"/>
          </a:xfrm>
          <a:prstGeom prst="rect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402566" y="-573458"/>
            <a:ext cx="337143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3200" b="1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10000"/>
                    </a:prstClr>
                  </a:outerShdw>
                </a:effectLst>
              </a:rPr>
              <a:t>2</a:t>
            </a:r>
            <a:endParaRPr lang="zh-CN" altLang="en-US" sz="43200" b="1" dirty="0">
              <a:solidFill>
                <a:prstClr val="white"/>
              </a:solidFill>
              <a:effectLst>
                <a:outerShdw dist="38100" dir="2700000" algn="tl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4056" y="5135358"/>
            <a:ext cx="364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bg1"/>
                </a:solidFill>
                <a:effectLst>
                  <a:outerShdw dist="63500" dir="2700000" algn="tl">
                    <a:srgbClr val="000000">
                      <a:alpha val="9000"/>
                    </a:srgbClr>
                  </a:outerShdw>
                </a:effectLst>
              </a:defRPr>
            </a:lvl1pPr>
          </a:lstStyle>
          <a:p>
            <a:r>
              <a:rPr lang="en-US" altLang="zh-CN" sz="5000" u="sng" dirty="0">
                <a:solidFill>
                  <a:srgbClr val="0C6B8B"/>
                </a:solidFill>
                <a:effectLst/>
              </a:rPr>
              <a:t>Regression</a:t>
            </a:r>
            <a:endParaRPr lang="en-US" sz="5000" dirty="0">
              <a:solidFill>
                <a:srgbClr val="0C6B8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54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0"/>
            <a:ext cx="12192000" cy="814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LINEAR</a:t>
            </a:r>
            <a:r>
              <a:rPr lang="zh-CN" altLang="en-US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</a:rPr>
              <a:t>REGRESSION</a:t>
            </a:r>
            <a:endParaRPr lang="zh-CN" altLang="en-US" sz="4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327733" y="-4"/>
            <a:ext cx="1515654" cy="549460"/>
          </a:xfrm>
          <a:prstGeom prst="triangle">
            <a:avLst/>
          </a:prstGeom>
          <a:solidFill>
            <a:srgbClr val="F5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588989" y="988599"/>
            <a:ext cx="1006449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How can we predict the number of </a:t>
            </a:r>
            <a:r>
              <a:rPr lang="en-US" sz="2400" dirty="0" err="1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bikeshare</a:t>
            </a: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users with only time predictors?</a:t>
            </a:r>
          </a:p>
          <a:p>
            <a:pPr marL="800100" lvl="1" indent="-342900" fontAlgn="base"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Weather is unknown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Time Predictors 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4 binary </a:t>
            </a:r>
            <a:r>
              <a:rPr lang="en-US" sz="20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Season</a:t>
            </a: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predictors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12 binary </a:t>
            </a:r>
            <a:r>
              <a:rPr lang="en-US" sz="20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Month</a:t>
            </a: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predictors</a:t>
            </a:r>
          </a:p>
          <a:p>
            <a:pPr marL="800100" lvl="1" indent="-342900" fontAlgn="base"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7 binary </a:t>
            </a:r>
            <a:r>
              <a:rPr lang="en-US" sz="20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Weekday</a:t>
            </a:r>
            <a:r>
              <a:rPr lang="en-US" sz="2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 predictors</a:t>
            </a:r>
          </a:p>
          <a:p>
            <a:pPr marL="800100" lvl="1" indent="-342900" fontAlgn="base">
              <a:spcAft>
                <a:spcPts val="1600"/>
              </a:spcAft>
              <a:buSzPct val="100000"/>
              <a:buFont typeface="Arial" charset="0"/>
              <a:buChar char="•"/>
            </a:pPr>
            <a:r>
              <a:rPr lang="en-US" sz="20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Holiday + Workday</a:t>
            </a:r>
          </a:p>
        </p:txBody>
      </p:sp>
      <p:sp>
        <p:nvSpPr>
          <p:cNvPr id="8" name="矩形 26"/>
          <p:cNvSpPr/>
          <p:nvPr/>
        </p:nvSpPr>
        <p:spPr>
          <a:xfrm>
            <a:off x="230282" y="1163037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122" name="Picture 2" descr="https://lh6.googleusercontent.com/vj5iSH68Bzlz_B2mbUtSh58u4l6xBOKmiKjefRocYGlBL60FCmBYBzvH-SWswJsw-9aowN7dOxuE5mugQHjuu0f1QfUTbPN_fbaCp62adP5thac_rJBw8pbyLEKURmXomuhxr6xKm3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75" y="2018745"/>
            <a:ext cx="4675025" cy="46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257527" y="1968546"/>
            <a:ext cx="233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Test Predictions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Training Predictions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89" y="406151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</a:rPr>
              <a:t>Results from 20 Training-Test Sets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46500" y="3248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81636"/>
              </p:ext>
            </p:extLst>
          </p:nvPr>
        </p:nvGraphicFramePr>
        <p:xfrm>
          <a:off x="588989" y="4523182"/>
          <a:ext cx="5849388" cy="153207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9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97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Mean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2.17 million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2.24 million</a:t>
                      </a:r>
                    </a:p>
                  </a:txBody>
                  <a:tcPr marL="127000" marR="127000" marT="127000" marB="127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2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Std</a:t>
                      </a: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Dev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0.07 million</a:t>
                      </a: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 dirty="0">
                          <a:solidFill>
                            <a:srgbClr val="595959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0.22 million</a:t>
                      </a:r>
                    </a:p>
                  </a:txBody>
                  <a:tcPr marL="127000" marR="127000" marT="127000" marB="1270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矩形 28"/>
          <p:cNvSpPr/>
          <p:nvPr/>
        </p:nvSpPr>
        <p:spPr>
          <a:xfrm>
            <a:off x="230282" y="2083072"/>
            <a:ext cx="211737" cy="211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397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世界杯阿根廷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DD2EF"/>
      </a:accent1>
      <a:accent2>
        <a:srgbClr val="FFD966"/>
      </a:accent2>
      <a:accent3>
        <a:srgbClr val="0C6B8B"/>
      </a:accent3>
      <a:accent4>
        <a:srgbClr val="FFC000"/>
      </a:accent4>
      <a:accent5>
        <a:srgbClr val="2E75B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Segoe UI Light 8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24B2CC5FC5F9F44B65FC68F61F04E7E" ma:contentTypeVersion="2" ma:contentTypeDescription="新建文档。" ma:contentTypeScope="" ma:versionID="4dd3d463c68b540ab36d039143f8afb6">
  <xsd:schema xmlns:xsd="http://www.w3.org/2001/XMLSchema" xmlns:xs="http://www.w3.org/2001/XMLSchema" xmlns:p="http://schemas.microsoft.com/office/2006/metadata/properties" xmlns:ns2="574c69b0-6739-4ba3-ac0b-bc0800769761" targetNamespace="http://schemas.microsoft.com/office/2006/metadata/properties" ma:root="true" ma:fieldsID="240522f954bac15516e3f165cfb59a92" ns2:_="">
    <xsd:import namespace="574c69b0-6739-4ba3-ac0b-bc080076976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c69b0-6739-4ba3-ac0b-bc08007697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共享提示哈希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E0040F-7A3E-4C56-B844-E6BC164A2A0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74c69b0-6739-4ba3-ac0b-bc080076976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F57252-FE0F-4B32-A875-6F134FF573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D0084-99D8-4A3C-945A-BC5433EFC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4c69b0-6739-4ba3-ac0b-bc08007697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11633</TotalTime>
  <Words>1467</Words>
  <Application>Microsoft Macintosh PowerPoint</Application>
  <PresentationFormat>Widescreen</PresentationFormat>
  <Paragraphs>472</Paragraphs>
  <Slides>50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Courier New</vt:lpstr>
      <vt:lpstr>Wingdings</vt:lpstr>
      <vt:lpstr>Arial</vt:lpstr>
      <vt:lpstr>Calibri</vt:lpstr>
      <vt:lpstr>Segoe UI</vt:lpstr>
      <vt:lpstr>Segoe UI Light 8</vt:lpstr>
      <vt:lpstr>宋体</vt:lpstr>
      <vt:lpstr>微软雅黑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Yiyuan Ma</cp:lastModifiedBy>
  <cp:revision>248</cp:revision>
  <dcterms:created xsi:type="dcterms:W3CDTF">2014-07-07T05:23:43Z</dcterms:created>
  <dcterms:modified xsi:type="dcterms:W3CDTF">2017-04-18T19:42:56Z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0x010100324B2CC5FC5F9F44B65FC68F61F04E7E</vt:lpwstr>
  </property>
</Properties>
</file>