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83"/>
  </p:notesMasterIdLst>
  <p:handoutMasterIdLst>
    <p:handoutMasterId r:id="rId84"/>
  </p:handoutMasterIdLst>
  <p:sldIdLst>
    <p:sldId id="462" r:id="rId8"/>
    <p:sldId id="463" r:id="rId9"/>
    <p:sldId id="464" r:id="rId10"/>
    <p:sldId id="1186" r:id="rId11"/>
    <p:sldId id="1164" r:id="rId12"/>
    <p:sldId id="1178" r:id="rId13"/>
    <p:sldId id="1175" r:id="rId14"/>
    <p:sldId id="1193" r:id="rId15"/>
    <p:sldId id="1194" r:id="rId16"/>
    <p:sldId id="1195" r:id="rId17"/>
    <p:sldId id="1170" r:id="rId18"/>
    <p:sldId id="1144" r:id="rId19"/>
    <p:sldId id="1253" r:id="rId20"/>
    <p:sldId id="1254" r:id="rId21"/>
    <p:sldId id="1255" r:id="rId22"/>
    <p:sldId id="1256" r:id="rId23"/>
    <p:sldId id="1257" r:id="rId24"/>
    <p:sldId id="1167" r:id="rId25"/>
    <p:sldId id="1249" r:id="rId26"/>
    <p:sldId id="1166" r:id="rId27"/>
    <p:sldId id="1250" r:id="rId28"/>
    <p:sldId id="1198" r:id="rId29"/>
    <p:sldId id="1199" r:id="rId30"/>
    <p:sldId id="1251" r:id="rId31"/>
    <p:sldId id="1187" r:id="rId32"/>
    <p:sldId id="1200" r:id="rId33"/>
    <p:sldId id="1202" r:id="rId34"/>
    <p:sldId id="1204" r:id="rId35"/>
    <p:sldId id="1205" r:id="rId36"/>
    <p:sldId id="1203" r:id="rId37"/>
    <p:sldId id="1206" r:id="rId38"/>
    <p:sldId id="1207" r:id="rId39"/>
    <p:sldId id="1188" r:id="rId40"/>
    <p:sldId id="1171" r:id="rId41"/>
    <p:sldId id="1145" r:id="rId42"/>
    <p:sldId id="1168" r:id="rId43"/>
    <p:sldId id="1210" r:id="rId44"/>
    <p:sldId id="1211" r:id="rId45"/>
    <p:sldId id="1259" r:id="rId46"/>
    <p:sldId id="1258" r:id="rId47"/>
    <p:sldId id="1215" r:id="rId48"/>
    <p:sldId id="1260" r:id="rId49"/>
    <p:sldId id="1209" r:id="rId50"/>
    <p:sldId id="1212" r:id="rId51"/>
    <p:sldId id="1169" r:id="rId52"/>
    <p:sldId id="1189" r:id="rId53"/>
    <p:sldId id="1213" r:id="rId54"/>
    <p:sldId id="1190" r:id="rId55"/>
    <p:sldId id="1172" r:id="rId56"/>
    <p:sldId id="1146" r:id="rId57"/>
    <p:sldId id="1160" r:id="rId58"/>
    <p:sldId id="1214" r:id="rId59"/>
    <p:sldId id="1216" r:id="rId60"/>
    <p:sldId id="1217" r:id="rId61"/>
    <p:sldId id="1161" r:id="rId62"/>
    <p:sldId id="1191" r:id="rId63"/>
    <p:sldId id="1218" r:id="rId64"/>
    <p:sldId id="1219" r:id="rId65"/>
    <p:sldId id="1192" r:id="rId66"/>
    <p:sldId id="1173" r:id="rId67"/>
    <p:sldId id="1148" r:id="rId68"/>
    <p:sldId id="1162" r:id="rId69"/>
    <p:sldId id="1224" r:id="rId70"/>
    <p:sldId id="1225" r:id="rId71"/>
    <p:sldId id="1163" r:id="rId72"/>
    <p:sldId id="1226" r:id="rId73"/>
    <p:sldId id="1220" r:id="rId74"/>
    <p:sldId id="1221" r:id="rId75"/>
    <p:sldId id="1227" r:id="rId76"/>
    <p:sldId id="1229" r:id="rId77"/>
    <p:sldId id="1228" r:id="rId78"/>
    <p:sldId id="1230" r:id="rId79"/>
    <p:sldId id="1231" r:id="rId80"/>
    <p:sldId id="1223" r:id="rId81"/>
    <p:sldId id="1174"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595959"/>
    <a:srgbClr val="AEB9C0"/>
    <a:srgbClr val="40B6E0"/>
    <a:srgbClr val="D9D9D9"/>
    <a:srgbClr val="F2F2F2"/>
    <a:srgbClr val="FFFFFF"/>
    <a:srgbClr val="E1E1E1"/>
    <a:srgbClr val="0070C0"/>
    <a:srgbClr val="FFFF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78" autoAdjust="0"/>
    <p:restoredTop sz="95963" autoAdjust="0"/>
  </p:normalViewPr>
  <p:slideViewPr>
    <p:cSldViewPr snapToGrid="0">
      <p:cViewPr varScale="1">
        <p:scale>
          <a:sx n="100" d="100"/>
          <a:sy n="100" d="100"/>
        </p:scale>
        <p:origin x="72" y="306"/>
      </p:cViewPr>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showGuides="1">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handoutMaster" Target="handoutMasters/handoutMaster1.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theme" Target="theme/theme1.xml"/><Relationship Id="rId61" Type="http://schemas.openxmlformats.org/officeDocument/2006/relationships/slide" Target="slides/slide54.xml"/><Relationship Id="rId82"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2021/5/31</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8</a:t>
            </a:fld>
            <a:endParaRPr lang="zh-CN" altLang="en-US"/>
          </a:p>
        </p:txBody>
      </p:sp>
    </p:spTree>
    <p:extLst>
      <p:ext uri="{BB962C8B-B14F-4D97-AF65-F5344CB8AC3E}">
        <p14:creationId xmlns:p14="http://schemas.microsoft.com/office/powerpoint/2010/main" val="2953354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41</a:t>
            </a:fld>
            <a:endParaRPr lang="zh-CN" altLang="en-US"/>
          </a:p>
        </p:txBody>
      </p:sp>
    </p:spTree>
    <p:extLst>
      <p:ext uri="{BB962C8B-B14F-4D97-AF65-F5344CB8AC3E}">
        <p14:creationId xmlns:p14="http://schemas.microsoft.com/office/powerpoint/2010/main" val="2125690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42</a:t>
            </a:fld>
            <a:endParaRPr lang="zh-CN" altLang="en-US"/>
          </a:p>
        </p:txBody>
      </p:sp>
    </p:spTree>
    <p:extLst>
      <p:ext uri="{BB962C8B-B14F-4D97-AF65-F5344CB8AC3E}">
        <p14:creationId xmlns:p14="http://schemas.microsoft.com/office/powerpoint/2010/main" val="3226779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51</a:t>
            </a:fld>
            <a:endParaRPr lang="zh-CN" altLang="en-US"/>
          </a:p>
        </p:txBody>
      </p:sp>
    </p:spTree>
    <p:extLst>
      <p:ext uri="{BB962C8B-B14F-4D97-AF65-F5344CB8AC3E}">
        <p14:creationId xmlns:p14="http://schemas.microsoft.com/office/powerpoint/2010/main" val="1075125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53</a:t>
            </a:fld>
            <a:endParaRPr lang="zh-CN" altLang="en-US"/>
          </a:p>
        </p:txBody>
      </p:sp>
    </p:spTree>
    <p:extLst>
      <p:ext uri="{BB962C8B-B14F-4D97-AF65-F5344CB8AC3E}">
        <p14:creationId xmlns:p14="http://schemas.microsoft.com/office/powerpoint/2010/main" val="176135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54</a:t>
            </a:fld>
            <a:endParaRPr lang="zh-CN" altLang="en-US"/>
          </a:p>
        </p:txBody>
      </p:sp>
    </p:spTree>
    <p:extLst>
      <p:ext uri="{BB962C8B-B14F-4D97-AF65-F5344CB8AC3E}">
        <p14:creationId xmlns:p14="http://schemas.microsoft.com/office/powerpoint/2010/main" val="2136565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59</a:t>
            </a:fld>
            <a:endParaRPr lang="zh-CN" altLang="en-US"/>
          </a:p>
        </p:txBody>
      </p:sp>
    </p:spTree>
    <p:extLst>
      <p:ext uri="{BB962C8B-B14F-4D97-AF65-F5344CB8AC3E}">
        <p14:creationId xmlns:p14="http://schemas.microsoft.com/office/powerpoint/2010/main" val="2761666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61</a:t>
            </a:fld>
            <a:endParaRPr lang="zh-CN" altLang="en-US"/>
          </a:p>
        </p:txBody>
      </p:sp>
    </p:spTree>
    <p:extLst>
      <p:ext uri="{BB962C8B-B14F-4D97-AF65-F5344CB8AC3E}">
        <p14:creationId xmlns:p14="http://schemas.microsoft.com/office/powerpoint/2010/main" val="396906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22</a:t>
            </a:fld>
            <a:endParaRPr lang="zh-CN" altLang="en-US"/>
          </a:p>
        </p:txBody>
      </p:sp>
    </p:spTree>
    <p:extLst>
      <p:ext uri="{BB962C8B-B14F-4D97-AF65-F5344CB8AC3E}">
        <p14:creationId xmlns:p14="http://schemas.microsoft.com/office/powerpoint/2010/main" val="1009115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27</a:t>
            </a:fld>
            <a:endParaRPr lang="zh-CN" altLang="en-US"/>
          </a:p>
        </p:txBody>
      </p:sp>
    </p:spTree>
    <p:extLst>
      <p:ext uri="{BB962C8B-B14F-4D97-AF65-F5344CB8AC3E}">
        <p14:creationId xmlns:p14="http://schemas.microsoft.com/office/powerpoint/2010/main" val="1549404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28</a:t>
            </a:fld>
            <a:endParaRPr lang="zh-CN" altLang="en-US"/>
          </a:p>
        </p:txBody>
      </p:sp>
    </p:spTree>
    <p:extLst>
      <p:ext uri="{BB962C8B-B14F-4D97-AF65-F5344CB8AC3E}">
        <p14:creationId xmlns:p14="http://schemas.microsoft.com/office/powerpoint/2010/main" val="2518383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29</a:t>
            </a:fld>
            <a:endParaRPr lang="zh-CN" altLang="en-US"/>
          </a:p>
        </p:txBody>
      </p:sp>
    </p:spTree>
    <p:extLst>
      <p:ext uri="{BB962C8B-B14F-4D97-AF65-F5344CB8AC3E}">
        <p14:creationId xmlns:p14="http://schemas.microsoft.com/office/powerpoint/2010/main" val="4286265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37</a:t>
            </a:fld>
            <a:endParaRPr lang="zh-CN" altLang="en-US"/>
          </a:p>
        </p:txBody>
      </p:sp>
    </p:spTree>
    <p:extLst>
      <p:ext uri="{BB962C8B-B14F-4D97-AF65-F5344CB8AC3E}">
        <p14:creationId xmlns:p14="http://schemas.microsoft.com/office/powerpoint/2010/main" val="252714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38</a:t>
            </a:fld>
            <a:endParaRPr lang="zh-CN" altLang="en-US"/>
          </a:p>
        </p:txBody>
      </p:sp>
    </p:spTree>
    <p:extLst>
      <p:ext uri="{BB962C8B-B14F-4D97-AF65-F5344CB8AC3E}">
        <p14:creationId xmlns:p14="http://schemas.microsoft.com/office/powerpoint/2010/main" val="871019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39</a:t>
            </a:fld>
            <a:endParaRPr lang="zh-CN" altLang="en-US"/>
          </a:p>
        </p:txBody>
      </p:sp>
    </p:spTree>
    <p:extLst>
      <p:ext uri="{BB962C8B-B14F-4D97-AF65-F5344CB8AC3E}">
        <p14:creationId xmlns:p14="http://schemas.microsoft.com/office/powerpoint/2010/main" val="1288570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40</a:t>
            </a:fld>
            <a:endParaRPr lang="zh-CN" altLang="en-US"/>
          </a:p>
        </p:txBody>
      </p:sp>
    </p:spTree>
    <p:extLst>
      <p:ext uri="{BB962C8B-B14F-4D97-AF65-F5344CB8AC3E}">
        <p14:creationId xmlns:p14="http://schemas.microsoft.com/office/powerpoint/2010/main" val="565705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extLst>
      <p:ext uri="{BB962C8B-B14F-4D97-AF65-F5344CB8AC3E}">
        <p14:creationId xmlns:p14="http://schemas.microsoft.com/office/powerpoint/2010/main" val="23611379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小</a:t>
              </a:r>
              <a:r>
                <a:rPr lang="zh-CN" altLang="en-US" sz="40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340059499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91851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6.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 id="214748371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8" cstate="hq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1" r:id="rId14"/>
    <p:sldLayoutId id="2147483710" r:id="rId15"/>
    <p:sldLayoutId id="2147483706"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par>
    </p:tnLst>
  </p:timing>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jpe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hyperlink" Target="https://help.sonatype.com/repomanager3/download" TargetMode="Externa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en-US" altLang="zh-CN" dirty="0" smtClean="0">
                <a:latin typeface="Consolas" panose="020B0609020204030204" pitchFamily="49" charset="0"/>
                <a:sym typeface="Consolas" panose="020B0609020204030204" pitchFamily="49" charset="0"/>
              </a:rPr>
              <a:t>Maven</a:t>
            </a:r>
            <a:r>
              <a:rPr kumimoji="1" lang="zh-CN" altLang="en-US" dirty="0">
                <a:latin typeface="Consolas" panose="020B0609020204030204" pitchFamily="49" charset="0"/>
                <a:sym typeface="Consolas" panose="020B0609020204030204" pitchFamily="49" charset="0"/>
              </a:rPr>
              <a:t>进阶</a:t>
            </a:r>
          </a:p>
        </p:txBody>
      </p:sp>
    </p:spTree>
    <p:extLst>
      <p:ext uri="{BB962C8B-B14F-4D97-AF65-F5344CB8AC3E}">
        <p14:creationId xmlns:p14="http://schemas.microsoft.com/office/powerpoint/2010/main" val="3833974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分模块开发</a:t>
            </a: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③：通过</a:t>
            </a:r>
            <a:r>
              <a:rPr lang="en-US" altLang="zh-CN"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maven</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指令安装模块到本地仓库（</a:t>
            </a:r>
            <a:r>
              <a:rPr lang="en-US" altLang="zh-CN"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install</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指令）</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1" name="三角形 9">
            <a:extLst>
              <a:ext uri="{FF2B5EF4-FFF2-40B4-BE49-F238E27FC236}">
                <a16:creationId xmlns:a16="http://schemas.microsoft.com/office/drawing/2014/main" id="{6C3710E9-2588-F946-B755-060464DABD9F}"/>
              </a:ext>
            </a:extLst>
          </p:cNvPr>
          <p:cNvSpPr/>
          <p:nvPr/>
        </p:nvSpPr>
        <p:spPr>
          <a:xfrm rot="2651319">
            <a:off x="851566" y="5473407"/>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12" name="TextBox 6">
            <a:extLst>
              <a:ext uri="{FF2B5EF4-FFF2-40B4-BE49-F238E27FC236}">
                <a16:creationId xmlns:a16="http://schemas.microsoft.com/office/drawing/2014/main" id="{34FCCE8B-9629-7E4B-B3A9-E87708BF9B85}"/>
              </a:ext>
            </a:extLst>
          </p:cNvPr>
          <p:cNvSpPr txBox="1"/>
          <p:nvPr/>
        </p:nvSpPr>
        <p:spPr>
          <a:xfrm>
            <a:off x="1189355" y="5614468"/>
            <a:ext cx="10057765" cy="383631"/>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团队内部开发需要发布模块功能到团队内部可共享的仓库中（私服）</a:t>
            </a:r>
            <a:endParaRPr lang="zh-CN" altLang="en-US" sz="1400" dirty="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3" name="矩形 12">
            <a:extLst>
              <a:ext uri="{FF2B5EF4-FFF2-40B4-BE49-F238E27FC236}">
                <a16:creationId xmlns:a16="http://schemas.microsoft.com/office/drawing/2014/main" id="{E0A4F270-7F30-AE46-96EF-656D6943C707}"/>
              </a:ext>
            </a:extLst>
          </p:cNvPr>
          <p:cNvSpPr/>
          <p:nvPr/>
        </p:nvSpPr>
        <p:spPr>
          <a:xfrm>
            <a:off x="944880" y="5116824"/>
            <a:ext cx="10302240" cy="115200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14" name="矩形 13">
            <a:extLst>
              <a:ext uri="{FF2B5EF4-FFF2-40B4-BE49-F238E27FC236}">
                <a16:creationId xmlns:a16="http://schemas.microsoft.com/office/drawing/2014/main" id="{ED3E04DF-C15D-7146-95A9-19AF703E9900}"/>
              </a:ext>
            </a:extLst>
          </p:cNvPr>
          <p:cNvSpPr/>
          <p:nvPr/>
        </p:nvSpPr>
        <p:spPr>
          <a:xfrm>
            <a:off x="844952" y="5189294"/>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Consolas" panose="020B0609020204030204" pitchFamily="49" charset="0"/>
                <a:ea typeface="Alibaba PuHuiTi R" pitchFamily="18" charset="-122"/>
                <a:cs typeface="Alibaba PuHuiTi R" pitchFamily="18" charset="-122"/>
                <a:sym typeface="Consolas" panose="020B0609020204030204" pitchFamily="49" charset="0"/>
              </a:rPr>
              <a:t>注意事项</a:t>
            </a:r>
          </a:p>
        </p:txBody>
      </p:sp>
      <p:sp>
        <p:nvSpPr>
          <p:cNvPr id="15"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分模块开发与设计</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1793023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分模块开发意义</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分模块</a:t>
            </a:r>
            <a:r>
              <a:rPr lang="zh-CN" altLang="en-US" dirty="0">
                <a:latin typeface="Consolas" panose="020B0609020204030204" pitchFamily="49" charset="0"/>
                <a:sym typeface="Consolas" panose="020B0609020204030204" pitchFamily="49" charset="0"/>
              </a:rPr>
              <a:t>开发（模块拆分）</a:t>
            </a:r>
          </a:p>
        </p:txBody>
      </p:sp>
      <p:sp>
        <p:nvSpPr>
          <p:cNvPr id="8"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分模块开发与设计</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883040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zh-CN" altLang="en-US" dirty="0" smtClean="0">
                <a:latin typeface="Consolas" panose="020B0609020204030204" pitchFamily="49" charset="0"/>
                <a:sym typeface="Consolas" panose="020B0609020204030204" pitchFamily="49" charset="0"/>
              </a:rPr>
              <a:t>依赖管理</a:t>
            </a:r>
            <a:endParaRPr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273040" y="3069272"/>
            <a:ext cx="5466080" cy="3124494"/>
          </a:xfrm>
        </p:spPr>
        <p:txBody>
          <a:bodyPr/>
          <a:lstStyle/>
          <a:p>
            <a:r>
              <a:rPr lang="zh-CN" altLang="en-US" dirty="0" smtClean="0">
                <a:latin typeface="Consolas" panose="020B0609020204030204" pitchFamily="49" charset="0"/>
                <a:sym typeface="Consolas" panose="020B0609020204030204" pitchFamily="49" charset="0"/>
              </a:rPr>
              <a:t>依赖传递</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可选依赖</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排除依赖</a:t>
            </a:r>
            <a:endParaRPr lang="zh-CN" altLang="en-US" dirty="0">
              <a:latin typeface="Consolas" panose="020B0609020204030204" pitchFamily="49" charset="0"/>
              <a:sym typeface="Consolas" panose="020B0609020204030204" pitchFamily="49" charset="0"/>
            </a:endParaRP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smtClean="0">
                <a:latin typeface="Consolas" panose="020B0609020204030204" pitchFamily="49" charset="0"/>
                <a:sym typeface="Consolas" panose="020B0609020204030204" pitchFamily="49" charset="0"/>
              </a:rPr>
              <a:t>02</a:t>
            </a:r>
            <a:endParaRPr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2602285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smtClean="0">
                <a:latin typeface="Consolas" panose="020B0609020204030204" pitchFamily="49" charset="0"/>
                <a:sym typeface="Consolas" panose="020B0609020204030204" pitchFamily="49" charset="0"/>
              </a:rPr>
              <a:t>依赖管理</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依赖管理</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pPr>
              <a:defRPr/>
            </a:pPr>
            <a:r>
              <a:rPr lang="zh-CN" altLang="en-US" dirty="0">
                <a:latin typeface="Consolas" panose="020B0609020204030204" pitchFamily="49" charset="0"/>
                <a:ea typeface="Alibaba PuHuiTi R"/>
                <a:sym typeface="Consolas" panose="020B0609020204030204" pitchFamily="49" charset="0"/>
              </a:rPr>
              <a:t>依赖指当前项目运行所需的</a:t>
            </a:r>
            <a:r>
              <a:rPr lang="en-US" altLang="zh-CN" dirty="0">
                <a:latin typeface="Consolas" panose="020B0609020204030204" pitchFamily="49" charset="0"/>
                <a:ea typeface="Alibaba PuHuiTi R"/>
                <a:sym typeface="Consolas" panose="020B0609020204030204" pitchFamily="49" charset="0"/>
              </a:rPr>
              <a:t>jar</a:t>
            </a:r>
            <a:r>
              <a:rPr lang="zh-CN" altLang="en-US" dirty="0">
                <a:latin typeface="Consolas" panose="020B0609020204030204" pitchFamily="49" charset="0"/>
                <a:ea typeface="Alibaba PuHuiTi R"/>
                <a:sym typeface="Consolas" panose="020B0609020204030204" pitchFamily="49" charset="0"/>
              </a:rPr>
              <a:t>，一个项目可以设置多个依赖</a:t>
            </a:r>
            <a:endParaRPr lang="en-US" altLang="zh-CN" dirty="0">
              <a:latin typeface="Consolas" panose="020B0609020204030204" pitchFamily="49" charset="0"/>
              <a:ea typeface="Alibaba PuHuiTi R"/>
              <a:sym typeface="Consolas" panose="020B0609020204030204" pitchFamily="49" charset="0"/>
            </a:endParaRPr>
          </a:p>
          <a:p>
            <a:pPr>
              <a:defRPr/>
            </a:pPr>
            <a:r>
              <a:rPr lang="zh-CN" altLang="en-US" dirty="0">
                <a:latin typeface="Consolas" panose="020B0609020204030204" pitchFamily="49" charset="0"/>
                <a:ea typeface="Alibaba PuHuiTi R"/>
                <a:sym typeface="Consolas" panose="020B0609020204030204" pitchFamily="49" charset="0"/>
              </a:rPr>
              <a:t>格式：</a:t>
            </a:r>
          </a:p>
        </p:txBody>
      </p:sp>
      <p:sp>
        <p:nvSpPr>
          <p:cNvPr id="6" name="TextBox 3">
            <a:extLst>
              <a:ext uri="{FF2B5EF4-FFF2-40B4-BE49-F238E27FC236}">
                <a16:creationId xmlns:a16="http://schemas.microsoft.com/office/drawing/2014/main" id="{0C998B78-AB18-3C47-A1C7-25AE9A3A40B0}"/>
              </a:ext>
            </a:extLst>
          </p:cNvPr>
          <p:cNvSpPr txBox="1"/>
          <p:nvPr/>
        </p:nvSpPr>
        <p:spPr>
          <a:xfrm>
            <a:off x="1184564" y="2638102"/>
            <a:ext cx="10225116" cy="3935693"/>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&lt;!--设置当前</a:t>
            </a:r>
            <a:r>
              <a:rPr lang="zh-CN" altLang="en-US"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项目</a:t>
            </a: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所依赖</a:t>
            </a:r>
            <a:r>
              <a:rPr lang="zh-CN" altLang="en-US"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的所有</a:t>
            </a:r>
            <a:r>
              <a:rPr lang="en-US"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jar</a:t>
            </a: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--&gt; </a:t>
            </a:r>
            <a:endParaRPr lang="en-US" altLang="zh-CN" sz="1400" i="1" dirty="0" smtClean="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endParaRPr>
          </a:p>
          <a:p>
            <a:pPr lvl="0" eaLnBrk="0" fontAlgn="base" hangingPunct="0">
              <a:lnSpc>
                <a:spcPct val="150000"/>
              </a:lnSpc>
              <a:spcBef>
                <a:spcPct val="0"/>
              </a:spcBef>
              <a:spcAft>
                <a:spcPct val="0"/>
              </a:spcAft>
            </a:pPr>
            <a:r>
              <a:rPr lang="zh-CN" altLang="zh-CN" sz="1400" dirty="0" smtClean="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dependencies</a:t>
            </a:r>
            <a:r>
              <a:rPr lang="zh-CN" altLang="zh-CN" sz="1400" dirty="0" smtClean="0">
                <a:solidFill>
                  <a:srgbClr val="080808"/>
                </a:solidFill>
                <a:latin typeface="Consolas" panose="020B0609020204030204" pitchFamily="49" charset="0"/>
                <a:ea typeface="Alibaba PuHuiTi R"/>
              </a:rPr>
              <a:t>&gt;</a:t>
            </a:r>
            <a:endParaRPr lang="en-US" altLang="zh-CN" sz="1400" dirty="0" smtClean="0">
              <a:solidFill>
                <a:srgbClr val="080808"/>
              </a:solidFill>
              <a:latin typeface="Consolas" panose="020B0609020204030204" pitchFamily="49" charset="0"/>
              <a:ea typeface="Alibaba PuHuiTi R"/>
            </a:endParaRPr>
          </a:p>
          <a:p>
            <a:pPr lvl="0" eaLnBrk="0" fontAlgn="base" hangingPunct="0">
              <a:lnSpc>
                <a:spcPct val="150000"/>
              </a:lnSpc>
              <a:spcBef>
                <a:spcPct val="0"/>
              </a:spcBef>
              <a:spcAft>
                <a:spcPct val="0"/>
              </a:spcAft>
            </a:pPr>
            <a:r>
              <a:rPr lang="zh-CN" altLang="zh-CN" sz="1400" dirty="0">
                <a:solidFill>
                  <a:srgbClr val="000000"/>
                </a:solidFill>
                <a:latin typeface="Consolas" panose="020B0609020204030204" pitchFamily="49" charset="0"/>
                <a:ea typeface="Alibaba PuHuiTi R"/>
                <a:cs typeface="Courier New" panose="02070309020205020404" pitchFamily="49" charset="0"/>
                <a:sym typeface="Consolas" panose="020B0609020204030204" pitchFamily="49" charset="0"/>
              </a:rPr>
              <a:t> </a:t>
            </a:r>
            <a:r>
              <a:rPr lang="en-US" altLang="zh-CN" sz="1400" dirty="0" smtClean="0">
                <a:solidFill>
                  <a:srgbClr val="000000"/>
                </a:solidFill>
                <a:latin typeface="Consolas" panose="020B0609020204030204" pitchFamily="49" charset="0"/>
                <a:ea typeface="Alibaba PuHuiTi R"/>
                <a:cs typeface="Courier New" panose="02070309020205020404" pitchFamily="49" charset="0"/>
                <a:sym typeface="Consolas" panose="020B0609020204030204" pitchFamily="49" charset="0"/>
              </a:rPr>
              <a:t> </a:t>
            </a:r>
            <a:r>
              <a:rPr lang="zh-CN" altLang="zh-CN" sz="1400" i="1" dirty="0" smtClean="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&lt;</a:t>
            </a: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a:t>
            </a:r>
            <a:r>
              <a:rPr lang="en-US"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a:t>
            </a:r>
            <a:r>
              <a:rPr lang="zh-CN" altLang="en-US"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设置</a:t>
            </a: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具体的依赖--&gt;</a:t>
            </a:r>
            <a:r>
              <a:rPr lang="zh-CN" altLang="zh-CN" sz="1400" dirty="0">
                <a:solidFill>
                  <a:srgbClr val="080808"/>
                </a:solidFill>
                <a:latin typeface="Consolas" panose="020B0609020204030204" pitchFamily="49" charset="0"/>
                <a:ea typeface="Alibaba PuHuiTi R"/>
              </a:rPr>
              <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&lt;</a:t>
            </a:r>
            <a:r>
              <a:rPr lang="zh-CN" altLang="zh-CN" sz="1400" dirty="0">
                <a:solidFill>
                  <a:srgbClr val="0033B3"/>
                </a:solidFill>
                <a:latin typeface="Consolas" panose="020B0609020204030204" pitchFamily="49" charset="0"/>
                <a:ea typeface="Alibaba PuHuiTi R"/>
              </a:rPr>
              <a:t>dependency</a:t>
            </a:r>
            <a:r>
              <a:rPr lang="zh-CN" altLang="zh-CN" sz="1400" dirty="0" smtClean="0">
                <a:solidFill>
                  <a:srgbClr val="080808"/>
                </a:solidFill>
                <a:latin typeface="Consolas" panose="020B0609020204030204" pitchFamily="49" charset="0"/>
                <a:ea typeface="Alibaba PuHuiTi R"/>
              </a:rPr>
              <a:t>&gt;</a:t>
            </a:r>
            <a:endParaRPr lang="en-US" altLang="zh-CN" sz="1400" dirty="0" smtClean="0">
              <a:solidFill>
                <a:srgbClr val="080808"/>
              </a:solidFill>
              <a:latin typeface="Consolas" panose="020B0609020204030204" pitchFamily="49" charset="0"/>
              <a:ea typeface="Alibaba PuHuiTi R"/>
            </a:endParaRPr>
          </a:p>
          <a:p>
            <a:pPr lvl="0" eaLnBrk="0" fontAlgn="base" hangingPunct="0">
              <a:lnSpc>
                <a:spcPct val="150000"/>
              </a:lnSpc>
              <a:spcBef>
                <a:spcPct val="0"/>
              </a:spcBef>
              <a:spcAft>
                <a:spcPct val="0"/>
              </a:spcAft>
            </a:pPr>
            <a:r>
              <a:rPr lang="en-US" altLang="zh-CN" sz="1400" dirty="0">
                <a:solidFill>
                  <a:srgbClr val="000000"/>
                </a:solidFill>
                <a:latin typeface="Consolas" panose="020B0609020204030204" pitchFamily="49" charset="0"/>
                <a:ea typeface="Alibaba PuHuiTi R"/>
                <a:cs typeface="Courier New" panose="02070309020205020404" pitchFamily="49" charset="0"/>
                <a:sym typeface="Consolas" panose="020B0609020204030204" pitchFamily="49" charset="0"/>
              </a:rPr>
              <a:t> </a:t>
            </a:r>
            <a:r>
              <a:rPr lang="en-US" altLang="zh-CN" sz="1400" dirty="0" smtClean="0">
                <a:solidFill>
                  <a:srgbClr val="000000"/>
                </a:solidFill>
                <a:latin typeface="Consolas" panose="020B0609020204030204" pitchFamily="49" charset="0"/>
                <a:ea typeface="Alibaba PuHuiTi R"/>
                <a:cs typeface="Courier New" panose="02070309020205020404" pitchFamily="49" charset="0"/>
                <a:sym typeface="Consolas" panose="020B0609020204030204" pitchFamily="49" charset="0"/>
              </a:rPr>
              <a:t>   </a:t>
            </a:r>
            <a:r>
              <a:rPr lang="zh-CN" altLang="zh-CN" sz="1400" i="1" dirty="0" smtClean="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&lt;</a:t>
            </a: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a:t>
            </a:r>
            <a:r>
              <a:rPr lang="en-US"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a:t>
            </a: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依赖</a:t>
            </a:r>
            <a:r>
              <a:rPr lang="zh-CN" altLang="en-US"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所属群组</a:t>
            </a:r>
            <a:r>
              <a:rPr lang="en-US"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id</a:t>
            </a: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--&gt;</a:t>
            </a:r>
            <a:r>
              <a:rPr lang="zh-CN" altLang="zh-CN" sz="1400" dirty="0">
                <a:solidFill>
                  <a:srgbClr val="080808"/>
                </a:solidFill>
                <a:latin typeface="Consolas" panose="020B0609020204030204" pitchFamily="49" charset="0"/>
                <a:ea typeface="Alibaba PuHuiTi R"/>
              </a:rPr>
              <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&lt;</a:t>
            </a:r>
            <a:r>
              <a:rPr lang="zh-CN" altLang="zh-CN" sz="1400" dirty="0">
                <a:solidFill>
                  <a:srgbClr val="0033B3"/>
                </a:solidFill>
                <a:latin typeface="Consolas" panose="020B0609020204030204" pitchFamily="49" charset="0"/>
                <a:ea typeface="Alibaba PuHuiTi R"/>
              </a:rPr>
              <a:t>groupId</a:t>
            </a:r>
            <a:r>
              <a:rPr lang="zh-CN" altLang="zh-CN" sz="1400" dirty="0">
                <a:solidFill>
                  <a:srgbClr val="080808"/>
                </a:solidFill>
                <a:latin typeface="Consolas" panose="020B0609020204030204" pitchFamily="49" charset="0"/>
                <a:ea typeface="Alibaba PuHuiTi R"/>
              </a:rPr>
              <a:t>&gt;org.springframework&lt;/</a:t>
            </a:r>
            <a:r>
              <a:rPr lang="zh-CN" altLang="zh-CN" sz="1400" dirty="0">
                <a:solidFill>
                  <a:srgbClr val="0033B3"/>
                </a:solidFill>
                <a:latin typeface="Consolas" panose="020B0609020204030204" pitchFamily="49" charset="0"/>
                <a:ea typeface="Alibaba PuHuiTi R"/>
              </a:rPr>
              <a:t>groupId</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en-US"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 </a:t>
            </a:r>
            <a:r>
              <a:rPr lang="en-US" altLang="zh-CN" sz="1400" i="1" dirty="0" smtClean="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   </a:t>
            </a:r>
            <a:r>
              <a:rPr lang="zh-CN" altLang="zh-CN" sz="1400" i="1" dirty="0" smtClean="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&lt;</a:t>
            </a: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a:t>
            </a:r>
            <a:r>
              <a:rPr lang="en-US"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a:t>
            </a: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依赖</a:t>
            </a:r>
            <a:r>
              <a:rPr lang="zh-CN" altLang="en-US"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所属项目</a:t>
            </a:r>
            <a:r>
              <a:rPr lang="en-US"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id</a:t>
            </a:r>
            <a:r>
              <a:rPr lang="zh-CN" altLang="zh-CN" sz="1400" i="1" dirty="0" smtClean="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--&gt;</a:t>
            </a:r>
            <a:endParaRPr lang="en-US" altLang="zh-CN" sz="1400" i="1" dirty="0" smtClean="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endParaRPr>
          </a:p>
          <a:p>
            <a:pPr lvl="0" eaLnBrk="0" fontAlgn="base" hangingPunct="0">
              <a:lnSpc>
                <a:spcPct val="150000"/>
              </a:lnSpc>
              <a:spcBef>
                <a:spcPct val="0"/>
              </a:spcBef>
              <a:spcAft>
                <a:spcPct val="0"/>
              </a:spcAft>
            </a:pPr>
            <a:r>
              <a:rPr lang="zh-CN" altLang="zh-CN" sz="1400" dirty="0" smtClean="0">
                <a:solidFill>
                  <a:srgbClr val="080808"/>
                </a:solidFill>
                <a:latin typeface="Consolas" panose="020B0609020204030204" pitchFamily="49" charset="0"/>
                <a:ea typeface="Alibaba PuHuiTi R"/>
              </a:rPr>
              <a:t>    </a:t>
            </a:r>
            <a:r>
              <a:rPr lang="zh-CN" altLang="zh-CN" sz="1400" dirty="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artifactId</a:t>
            </a:r>
            <a:r>
              <a:rPr lang="zh-CN" altLang="zh-CN" sz="1400" dirty="0">
                <a:solidFill>
                  <a:srgbClr val="080808"/>
                </a:solidFill>
                <a:latin typeface="Consolas" panose="020B0609020204030204" pitchFamily="49" charset="0"/>
                <a:ea typeface="Alibaba PuHuiTi R"/>
              </a:rPr>
              <a:t>&gt;spring-webmvc&lt;/</a:t>
            </a:r>
            <a:r>
              <a:rPr lang="zh-CN" altLang="zh-CN" sz="1400" dirty="0">
                <a:solidFill>
                  <a:srgbClr val="0033B3"/>
                </a:solidFill>
                <a:latin typeface="Consolas" panose="020B0609020204030204" pitchFamily="49" charset="0"/>
                <a:ea typeface="Alibaba PuHuiTi R"/>
              </a:rPr>
              <a:t>artifactId</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en-US"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 </a:t>
            </a:r>
            <a:r>
              <a:rPr lang="en-US" altLang="zh-CN" sz="1400" i="1" dirty="0" smtClean="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   </a:t>
            </a:r>
            <a:r>
              <a:rPr lang="zh-CN" altLang="zh-CN" sz="1400" i="1" dirty="0" smtClean="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&lt;</a:t>
            </a: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a:t>
            </a:r>
            <a:r>
              <a:rPr lang="en-US"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a:t>
            </a: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依赖</a:t>
            </a:r>
            <a:r>
              <a:rPr lang="zh-CN" altLang="en-US"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版本号</a:t>
            </a:r>
            <a:r>
              <a:rPr lang="zh-CN" altLang="zh-CN" sz="1400" i="1" dirty="0" smtClean="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--&gt;</a:t>
            </a:r>
            <a:endParaRPr lang="en-US" altLang="zh-CN" sz="1400" i="1" dirty="0" smtClean="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endParaRPr>
          </a:p>
          <a:p>
            <a:pPr lvl="0" eaLnBrk="0" fontAlgn="base" hangingPunct="0">
              <a:lnSpc>
                <a:spcPct val="150000"/>
              </a:lnSpc>
              <a:spcBef>
                <a:spcPct val="0"/>
              </a:spcBef>
              <a:spcAft>
                <a:spcPct val="0"/>
              </a:spcAft>
            </a:pPr>
            <a:r>
              <a:rPr lang="zh-CN" altLang="zh-CN" sz="1400" dirty="0" smtClean="0">
                <a:solidFill>
                  <a:srgbClr val="080808"/>
                </a:solidFill>
                <a:latin typeface="Consolas" panose="020B0609020204030204" pitchFamily="49" charset="0"/>
                <a:ea typeface="Alibaba PuHuiTi R"/>
              </a:rPr>
              <a:t>    </a:t>
            </a:r>
            <a:r>
              <a:rPr lang="zh-CN" altLang="zh-CN" sz="1400" dirty="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version</a:t>
            </a:r>
            <a:r>
              <a:rPr lang="zh-CN" altLang="zh-CN" sz="1400" dirty="0">
                <a:solidFill>
                  <a:srgbClr val="080808"/>
                </a:solidFill>
                <a:latin typeface="Consolas" panose="020B0609020204030204" pitchFamily="49" charset="0"/>
                <a:ea typeface="Alibaba PuHuiTi R"/>
              </a:rPr>
              <a:t>&gt;5.2.10.RELEASE&lt;/</a:t>
            </a:r>
            <a:r>
              <a:rPr lang="zh-CN" altLang="zh-CN" sz="1400" dirty="0">
                <a:solidFill>
                  <a:srgbClr val="0033B3"/>
                </a:solidFill>
                <a:latin typeface="Consolas" panose="020B0609020204030204" pitchFamily="49" charset="0"/>
                <a:ea typeface="Alibaba PuHuiTi R"/>
              </a:rPr>
              <a:t>version</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&lt;/</a:t>
            </a:r>
            <a:r>
              <a:rPr lang="zh-CN" altLang="zh-CN" sz="1400" dirty="0">
                <a:solidFill>
                  <a:srgbClr val="0033B3"/>
                </a:solidFill>
                <a:latin typeface="Consolas" panose="020B0609020204030204" pitchFamily="49" charset="0"/>
                <a:ea typeface="Alibaba PuHuiTi R"/>
              </a:rPr>
              <a:t>dependency</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smtClean="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dependencies</a:t>
            </a:r>
            <a:r>
              <a:rPr lang="zh-CN" altLang="zh-CN" sz="1400" dirty="0" smtClean="0">
                <a:solidFill>
                  <a:srgbClr val="080808"/>
                </a:solidFill>
                <a:latin typeface="Consolas" panose="020B0609020204030204" pitchFamily="49" charset="0"/>
                <a:ea typeface="Alibaba PuHuiTi R"/>
              </a:rPr>
              <a:t>&gt;</a:t>
            </a:r>
            <a:endParaRPr lang="en-US" altLang="zh-CN" sz="1400" dirty="0" smtClean="0">
              <a:solidFill>
                <a:srgbClr val="080808"/>
              </a:solidFill>
              <a:latin typeface="Consolas" panose="020B0609020204030204" pitchFamily="49" charset="0"/>
              <a:ea typeface="Alibaba PuHuiTi R"/>
            </a:endParaRPr>
          </a:p>
        </p:txBody>
      </p:sp>
    </p:spTree>
    <p:extLst>
      <p:ext uri="{BB962C8B-B14F-4D97-AF65-F5344CB8AC3E}">
        <p14:creationId xmlns:p14="http://schemas.microsoft.com/office/powerpoint/2010/main" val="2696086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smtClean="0">
                <a:latin typeface="Consolas" panose="020B0609020204030204" pitchFamily="49" charset="0"/>
                <a:sym typeface="Consolas" panose="020B0609020204030204" pitchFamily="49" charset="0"/>
              </a:rPr>
              <a:t>依赖管理</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依赖传递</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pPr>
              <a:defRPr/>
            </a:pPr>
            <a:r>
              <a:rPr lang="zh-CN" altLang="en-US" dirty="0">
                <a:latin typeface="Consolas" panose="020B0609020204030204" pitchFamily="49" charset="0"/>
                <a:ea typeface="Alibaba PuHuiTi R"/>
                <a:sym typeface="Consolas" panose="020B0609020204030204" pitchFamily="49" charset="0"/>
              </a:rPr>
              <a:t>依赖具有传递性</a:t>
            </a:r>
            <a:endParaRPr lang="en-US" altLang="zh-CN" dirty="0">
              <a:latin typeface="Consolas" panose="020B0609020204030204" pitchFamily="49" charset="0"/>
              <a:ea typeface="Alibaba PuHuiTi R"/>
              <a:sym typeface="Consolas" panose="020B0609020204030204" pitchFamily="49" charset="0"/>
            </a:endParaRPr>
          </a:p>
          <a:p>
            <a:pPr marL="990575" lvl="1" indent="-380990">
              <a:buFont typeface="Wingdings" panose="05000000000000000000" pitchFamily="2" charset="2"/>
              <a:buChar char="n"/>
              <a:defRPr/>
            </a:pPr>
            <a:r>
              <a:rPr lang="zh-CN" altLang="en-US" sz="1600" dirty="0">
                <a:latin typeface="Consolas" panose="020B0609020204030204" pitchFamily="49" charset="0"/>
                <a:ea typeface="Alibaba PuHuiTi R"/>
                <a:sym typeface="Consolas" panose="020B0609020204030204" pitchFamily="49" charset="0"/>
              </a:rPr>
              <a:t>直接依赖：在当前项目中通过依赖配置建立的依赖关系</a:t>
            </a:r>
            <a:endParaRPr lang="en-US" altLang="zh-CN" sz="1600" dirty="0">
              <a:latin typeface="Consolas" panose="020B0609020204030204" pitchFamily="49" charset="0"/>
              <a:ea typeface="Alibaba PuHuiTi R"/>
              <a:sym typeface="Consolas" panose="020B0609020204030204" pitchFamily="49" charset="0"/>
            </a:endParaRPr>
          </a:p>
          <a:p>
            <a:pPr marL="990575" lvl="1" indent="-380990">
              <a:buFont typeface="Wingdings" panose="05000000000000000000" pitchFamily="2" charset="2"/>
              <a:buChar char="n"/>
              <a:defRPr/>
            </a:pPr>
            <a:r>
              <a:rPr lang="zh-CN" altLang="en-US" sz="1600" dirty="0">
                <a:latin typeface="Consolas" panose="020B0609020204030204" pitchFamily="49" charset="0"/>
                <a:ea typeface="Alibaba PuHuiTi R"/>
                <a:sym typeface="Consolas" panose="020B0609020204030204" pitchFamily="49" charset="0"/>
              </a:rPr>
              <a:t>间接依赖：被资源的资源如果依赖其他资源，当前项目间接依赖其他资源</a:t>
            </a:r>
            <a:endParaRPr lang="en-US" altLang="zh-CN" sz="1600" dirty="0">
              <a:latin typeface="Consolas" panose="020B0609020204030204" pitchFamily="49" charset="0"/>
              <a:ea typeface="Alibaba PuHuiTi R"/>
              <a:sym typeface="Consolas" panose="020B0609020204030204" pitchFamily="49" charset="0"/>
            </a:endParaRPr>
          </a:p>
        </p:txBody>
      </p:sp>
      <p:pic>
        <p:nvPicPr>
          <p:cNvPr id="5" name="图片 4"/>
          <p:cNvPicPr>
            <a:picLocks noChangeAspect="1"/>
          </p:cNvPicPr>
          <p:nvPr/>
        </p:nvPicPr>
        <p:blipFill>
          <a:blip r:embed="rId2"/>
          <a:stretch>
            <a:fillRect/>
          </a:stretch>
        </p:blipFill>
        <p:spPr>
          <a:xfrm>
            <a:off x="3775396" y="3717032"/>
            <a:ext cx="533400" cy="431800"/>
          </a:xfrm>
          <a:prstGeom prst="rect">
            <a:avLst/>
          </a:prstGeom>
        </p:spPr>
      </p:pic>
      <p:pic>
        <p:nvPicPr>
          <p:cNvPr id="6" name="图片 5"/>
          <p:cNvPicPr>
            <a:picLocks noChangeAspect="1"/>
          </p:cNvPicPr>
          <p:nvPr/>
        </p:nvPicPr>
        <p:blipFill>
          <a:blip r:embed="rId2"/>
          <a:stretch>
            <a:fillRect/>
          </a:stretch>
        </p:blipFill>
        <p:spPr>
          <a:xfrm>
            <a:off x="6318548" y="5653708"/>
            <a:ext cx="533400" cy="431800"/>
          </a:xfrm>
          <a:prstGeom prst="rect">
            <a:avLst/>
          </a:prstGeom>
        </p:spPr>
      </p:pic>
      <p:pic>
        <p:nvPicPr>
          <p:cNvPr id="7" name="图片 6"/>
          <p:cNvPicPr>
            <a:picLocks noChangeAspect="1"/>
          </p:cNvPicPr>
          <p:nvPr/>
        </p:nvPicPr>
        <p:blipFill>
          <a:blip r:embed="rId2"/>
          <a:stretch>
            <a:fillRect/>
          </a:stretch>
        </p:blipFill>
        <p:spPr>
          <a:xfrm>
            <a:off x="6318548" y="4018536"/>
            <a:ext cx="533400" cy="431800"/>
          </a:xfrm>
          <a:prstGeom prst="rect">
            <a:avLst/>
          </a:prstGeom>
        </p:spPr>
      </p:pic>
      <p:pic>
        <p:nvPicPr>
          <p:cNvPr id="8" name="图片 7"/>
          <p:cNvPicPr>
            <a:picLocks noChangeAspect="1"/>
          </p:cNvPicPr>
          <p:nvPr/>
        </p:nvPicPr>
        <p:blipFill>
          <a:blip r:embed="rId2"/>
          <a:stretch>
            <a:fillRect/>
          </a:stretch>
        </p:blipFill>
        <p:spPr>
          <a:xfrm>
            <a:off x="5046972" y="5077644"/>
            <a:ext cx="533400" cy="431800"/>
          </a:xfrm>
          <a:prstGeom prst="rect">
            <a:avLst/>
          </a:prstGeom>
        </p:spPr>
      </p:pic>
      <p:pic>
        <p:nvPicPr>
          <p:cNvPr id="9" name="图片 8"/>
          <p:cNvPicPr>
            <a:picLocks noChangeAspect="1"/>
          </p:cNvPicPr>
          <p:nvPr/>
        </p:nvPicPr>
        <p:blipFill>
          <a:blip r:embed="rId2"/>
          <a:stretch>
            <a:fillRect/>
          </a:stretch>
        </p:blipFill>
        <p:spPr>
          <a:xfrm>
            <a:off x="5046972" y="5653708"/>
            <a:ext cx="533400" cy="431800"/>
          </a:xfrm>
          <a:prstGeom prst="rect">
            <a:avLst/>
          </a:prstGeom>
        </p:spPr>
      </p:pic>
      <p:pic>
        <p:nvPicPr>
          <p:cNvPr id="10" name="图片 9"/>
          <p:cNvPicPr>
            <a:picLocks noChangeAspect="1"/>
          </p:cNvPicPr>
          <p:nvPr/>
        </p:nvPicPr>
        <p:blipFill>
          <a:blip r:embed="rId2"/>
          <a:stretch>
            <a:fillRect/>
          </a:stretch>
        </p:blipFill>
        <p:spPr>
          <a:xfrm>
            <a:off x="7590124" y="3707355"/>
            <a:ext cx="533400" cy="431800"/>
          </a:xfrm>
          <a:prstGeom prst="rect">
            <a:avLst/>
          </a:prstGeom>
        </p:spPr>
      </p:pic>
      <p:pic>
        <p:nvPicPr>
          <p:cNvPr id="11" name="图片 10"/>
          <p:cNvPicPr>
            <a:picLocks noChangeAspect="1"/>
          </p:cNvPicPr>
          <p:nvPr/>
        </p:nvPicPr>
        <p:blipFill>
          <a:blip r:embed="rId2"/>
          <a:stretch>
            <a:fillRect/>
          </a:stretch>
        </p:blipFill>
        <p:spPr>
          <a:xfrm>
            <a:off x="8861700" y="3707355"/>
            <a:ext cx="533400" cy="431800"/>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5574" y="4146086"/>
            <a:ext cx="781647" cy="781647"/>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3098" y="5117490"/>
            <a:ext cx="783909" cy="783909"/>
          </a:xfrm>
          <a:prstGeom prst="rect">
            <a:avLst/>
          </a:prstGeom>
        </p:spPr>
      </p:pic>
      <p:pic>
        <p:nvPicPr>
          <p:cNvPr id="14" name="图片 13"/>
          <p:cNvPicPr>
            <a:picLocks noChangeAspect="1"/>
          </p:cNvPicPr>
          <p:nvPr/>
        </p:nvPicPr>
        <p:blipFill>
          <a:blip r:embed="rId2"/>
          <a:stretch>
            <a:fillRect/>
          </a:stretch>
        </p:blipFill>
        <p:spPr>
          <a:xfrm>
            <a:off x="7590124" y="4276632"/>
            <a:ext cx="533400" cy="431800"/>
          </a:xfrm>
          <a:prstGeom prst="rect">
            <a:avLst/>
          </a:prstGeom>
        </p:spPr>
      </p:pic>
      <p:pic>
        <p:nvPicPr>
          <p:cNvPr id="15" name="图片 14"/>
          <p:cNvPicPr>
            <a:picLocks noChangeAspect="1"/>
          </p:cNvPicPr>
          <p:nvPr/>
        </p:nvPicPr>
        <p:blipFill>
          <a:blip r:embed="rId2"/>
          <a:stretch>
            <a:fillRect/>
          </a:stretch>
        </p:blipFill>
        <p:spPr>
          <a:xfrm>
            <a:off x="7590124" y="5653708"/>
            <a:ext cx="533400" cy="431800"/>
          </a:xfrm>
          <a:prstGeom prst="rect">
            <a:avLst/>
          </a:prstGeom>
        </p:spPr>
      </p:pic>
      <p:pic>
        <p:nvPicPr>
          <p:cNvPr id="16" name="图片 15"/>
          <p:cNvPicPr>
            <a:picLocks noChangeAspect="1"/>
          </p:cNvPicPr>
          <p:nvPr/>
        </p:nvPicPr>
        <p:blipFill>
          <a:blip r:embed="rId2"/>
          <a:stretch>
            <a:fillRect/>
          </a:stretch>
        </p:blipFill>
        <p:spPr>
          <a:xfrm>
            <a:off x="5046972" y="3450331"/>
            <a:ext cx="533400" cy="431800"/>
          </a:xfrm>
          <a:prstGeom prst="rect">
            <a:avLst/>
          </a:prstGeom>
        </p:spPr>
      </p:pic>
      <p:pic>
        <p:nvPicPr>
          <p:cNvPr id="17" name="图片 16"/>
          <p:cNvPicPr>
            <a:picLocks noChangeAspect="1"/>
          </p:cNvPicPr>
          <p:nvPr/>
        </p:nvPicPr>
        <p:blipFill>
          <a:blip r:embed="rId2"/>
          <a:stretch>
            <a:fillRect/>
          </a:stretch>
        </p:blipFill>
        <p:spPr>
          <a:xfrm>
            <a:off x="5046972" y="4026395"/>
            <a:ext cx="533400" cy="431800"/>
          </a:xfrm>
          <a:prstGeom prst="rect">
            <a:avLst/>
          </a:prstGeom>
        </p:spPr>
      </p:pic>
      <p:cxnSp>
        <p:nvCxnSpPr>
          <p:cNvPr id="18" name="肘形连接符 17"/>
          <p:cNvCxnSpPr>
            <a:stCxn id="12" idx="3"/>
            <a:endCxn id="5" idx="1"/>
          </p:cNvCxnSpPr>
          <p:nvPr/>
        </p:nvCxnSpPr>
        <p:spPr>
          <a:xfrm flipV="1">
            <a:off x="3037220" y="3932933"/>
            <a:ext cx="738176" cy="603977"/>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2" idx="3"/>
            <a:endCxn id="13" idx="1"/>
          </p:cNvCxnSpPr>
          <p:nvPr/>
        </p:nvCxnSpPr>
        <p:spPr>
          <a:xfrm>
            <a:off x="3037220" y="4536910"/>
            <a:ext cx="605877" cy="972535"/>
          </a:xfrm>
          <a:prstGeom prst="bentConnector3">
            <a:avLst>
              <a:gd name="adj1" fmla="val 61179"/>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a:endCxn id="16" idx="1"/>
          </p:cNvCxnSpPr>
          <p:nvPr/>
        </p:nvCxnSpPr>
        <p:spPr>
          <a:xfrm flipV="1">
            <a:off x="4308796" y="3666231"/>
            <a:ext cx="738176" cy="266701"/>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5" idx="3"/>
            <a:endCxn id="17" idx="1"/>
          </p:cNvCxnSpPr>
          <p:nvPr/>
        </p:nvCxnSpPr>
        <p:spPr>
          <a:xfrm>
            <a:off x="4308796" y="3932932"/>
            <a:ext cx="738176" cy="309363"/>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3"/>
            <a:endCxn id="7" idx="1"/>
          </p:cNvCxnSpPr>
          <p:nvPr/>
        </p:nvCxnSpPr>
        <p:spPr>
          <a:xfrm flipV="1">
            <a:off x="5580372" y="4234436"/>
            <a:ext cx="738176" cy="7859"/>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7" idx="3"/>
            <a:endCxn id="10" idx="1"/>
          </p:cNvCxnSpPr>
          <p:nvPr/>
        </p:nvCxnSpPr>
        <p:spPr>
          <a:xfrm flipV="1">
            <a:off x="6851948" y="3923255"/>
            <a:ext cx="738176" cy="311181"/>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4" idx="1"/>
          </p:cNvCxnSpPr>
          <p:nvPr/>
        </p:nvCxnSpPr>
        <p:spPr>
          <a:xfrm>
            <a:off x="6851948" y="4234436"/>
            <a:ext cx="738176" cy="258096"/>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3"/>
            <a:endCxn id="11" idx="1"/>
          </p:cNvCxnSpPr>
          <p:nvPr/>
        </p:nvCxnSpPr>
        <p:spPr>
          <a:xfrm>
            <a:off x="8123524" y="3923255"/>
            <a:ext cx="738176" cy="0"/>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3" idx="3"/>
            <a:endCxn id="8" idx="1"/>
          </p:cNvCxnSpPr>
          <p:nvPr/>
        </p:nvCxnSpPr>
        <p:spPr>
          <a:xfrm flipV="1">
            <a:off x="4427007" y="5293545"/>
            <a:ext cx="619965" cy="215900"/>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3" idx="3"/>
            <a:endCxn id="9" idx="1"/>
          </p:cNvCxnSpPr>
          <p:nvPr/>
        </p:nvCxnSpPr>
        <p:spPr>
          <a:xfrm>
            <a:off x="4427007" y="5509445"/>
            <a:ext cx="619965" cy="360164"/>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3"/>
            <a:endCxn id="6" idx="1"/>
          </p:cNvCxnSpPr>
          <p:nvPr/>
        </p:nvCxnSpPr>
        <p:spPr>
          <a:xfrm>
            <a:off x="5580372" y="5869608"/>
            <a:ext cx="738176" cy="0"/>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3"/>
            <a:endCxn id="15" idx="1"/>
          </p:cNvCxnSpPr>
          <p:nvPr/>
        </p:nvCxnSpPr>
        <p:spPr>
          <a:xfrm>
            <a:off x="6851948" y="5869608"/>
            <a:ext cx="738176" cy="0"/>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24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
                                        <p:tgtEl>
                                          <p:spTgt spid="18"/>
                                        </p:tgtEl>
                                      </p:cBhvr>
                                    </p:animEffect>
                                  </p:childTnLst>
                                </p:cTn>
                              </p:par>
                            </p:childTnLst>
                          </p:cTn>
                        </p:par>
                        <p:par>
                          <p:cTn id="13" fill="hold">
                            <p:stCondLst>
                              <p:cond delay="2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200"/>
                                        <p:tgtEl>
                                          <p:spTgt spid="5"/>
                                        </p:tgtEl>
                                      </p:cBhvr>
                                    </p:animEffect>
                                  </p:childTnLst>
                                </p:cTn>
                              </p:par>
                            </p:childTnLst>
                          </p:cTn>
                        </p:par>
                        <p:par>
                          <p:cTn id="17" fill="hold">
                            <p:stCondLst>
                              <p:cond delay="400"/>
                            </p:stCondLst>
                            <p:childTnLst>
                              <p:par>
                                <p:cTn id="18" presetID="22" presetClass="entr" presetSubtype="1"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200"/>
                                        <p:tgtEl>
                                          <p:spTgt spid="19"/>
                                        </p:tgtEl>
                                      </p:cBhvr>
                                    </p:animEffect>
                                  </p:childTnLst>
                                </p:cTn>
                              </p:par>
                            </p:childTnLst>
                          </p:cTn>
                        </p:par>
                        <p:par>
                          <p:cTn id="21" fill="hold">
                            <p:stCondLst>
                              <p:cond delay="600"/>
                            </p:stCondLst>
                            <p:childTnLst>
                              <p:par>
                                <p:cTn id="22" presetID="22" presetClass="entr" presetSubtype="8"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2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200"/>
                                        <p:tgtEl>
                                          <p:spTgt spid="21"/>
                                        </p:tgtEl>
                                      </p:cBhvr>
                                    </p:animEffect>
                                  </p:childTnLst>
                                </p:cTn>
                              </p:par>
                              <p:par>
                                <p:cTn id="30" presetID="22" presetClass="entr" presetSubtype="8"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200"/>
                                        <p:tgtEl>
                                          <p:spTgt spid="20"/>
                                        </p:tgtEl>
                                      </p:cBhvr>
                                    </p:animEffect>
                                  </p:childTnLst>
                                </p:cTn>
                              </p:par>
                            </p:childTnLst>
                          </p:cTn>
                        </p:par>
                        <p:par>
                          <p:cTn id="33" fill="hold">
                            <p:stCondLst>
                              <p:cond delay="200"/>
                            </p:stCondLst>
                            <p:childTnLst>
                              <p:par>
                                <p:cTn id="34" presetID="22" presetClass="entr" presetSubtype="8"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200"/>
                                        <p:tgtEl>
                                          <p:spTgt spid="16"/>
                                        </p:tgtEl>
                                      </p:cBhvr>
                                    </p:animEffect>
                                  </p:childTnLst>
                                </p:cTn>
                              </p:par>
                              <p:par>
                                <p:cTn id="37" presetID="22" presetClass="entr" presetSubtype="8"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200"/>
                                        <p:tgtEl>
                                          <p:spTgt spid="17"/>
                                        </p:tgtEl>
                                      </p:cBhvr>
                                    </p:animEffect>
                                  </p:childTnLst>
                                </p:cTn>
                              </p:par>
                            </p:childTnLst>
                          </p:cTn>
                        </p:par>
                        <p:par>
                          <p:cTn id="40" fill="hold">
                            <p:stCondLst>
                              <p:cond delay="400"/>
                            </p:stCondLst>
                            <p:childTnLst>
                              <p:par>
                                <p:cTn id="41" presetID="22" presetClass="entr" presetSubtype="8"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200"/>
                                        <p:tgtEl>
                                          <p:spTgt spid="22"/>
                                        </p:tgtEl>
                                      </p:cBhvr>
                                    </p:animEffect>
                                  </p:childTnLst>
                                </p:cTn>
                              </p:par>
                            </p:childTnLst>
                          </p:cTn>
                        </p:par>
                        <p:par>
                          <p:cTn id="44" fill="hold">
                            <p:stCondLst>
                              <p:cond delay="600"/>
                            </p:stCondLst>
                            <p:childTnLst>
                              <p:par>
                                <p:cTn id="45" presetID="22" presetClass="entr" presetSubtype="8"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200"/>
                                        <p:tgtEl>
                                          <p:spTgt spid="7"/>
                                        </p:tgtEl>
                                      </p:cBhvr>
                                    </p:animEffect>
                                  </p:childTnLst>
                                </p:cTn>
                              </p:par>
                            </p:childTnLst>
                          </p:cTn>
                        </p:par>
                        <p:par>
                          <p:cTn id="48" fill="hold">
                            <p:stCondLst>
                              <p:cond delay="800"/>
                            </p:stCondLst>
                            <p:childTnLst>
                              <p:par>
                                <p:cTn id="49" presetID="22" presetClass="entr" presetSubtype="8"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200"/>
                                        <p:tgtEl>
                                          <p:spTgt spid="24"/>
                                        </p:tgtEl>
                                      </p:cBhvr>
                                    </p:animEffect>
                                  </p:childTnLst>
                                </p:cTn>
                              </p:par>
                              <p:par>
                                <p:cTn id="52" presetID="22" presetClass="entr" presetSubtype="8"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200"/>
                                        <p:tgtEl>
                                          <p:spTgt spid="23"/>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200"/>
                                        <p:tgtEl>
                                          <p:spTgt spid="10"/>
                                        </p:tgtEl>
                                      </p:cBhvr>
                                    </p:animEffect>
                                  </p:childTnLst>
                                </p:cTn>
                              </p:par>
                              <p:par>
                                <p:cTn id="59" presetID="22" presetClass="entr" presetSubtype="8"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200"/>
                                        <p:tgtEl>
                                          <p:spTgt spid="14"/>
                                        </p:tgtEl>
                                      </p:cBhvr>
                                    </p:animEffect>
                                  </p:childTnLst>
                                </p:cTn>
                              </p:par>
                            </p:childTnLst>
                          </p:cTn>
                        </p:par>
                        <p:par>
                          <p:cTn id="62" fill="hold">
                            <p:stCondLst>
                              <p:cond delay="1200"/>
                            </p:stCondLst>
                            <p:childTnLst>
                              <p:par>
                                <p:cTn id="63" presetID="22" presetClass="entr" presetSubtype="8" fill="hold"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200"/>
                                        <p:tgtEl>
                                          <p:spTgt spid="26"/>
                                        </p:tgtEl>
                                      </p:cBhvr>
                                    </p:animEffect>
                                  </p:childTnLst>
                                </p:cTn>
                              </p:par>
                            </p:childTnLst>
                          </p:cTn>
                        </p:par>
                        <p:par>
                          <p:cTn id="66" fill="hold">
                            <p:stCondLst>
                              <p:cond delay="1400"/>
                            </p:stCondLst>
                            <p:childTnLst>
                              <p:par>
                                <p:cTn id="67" presetID="22" presetClass="entr" presetSubtype="8" fill="hold"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left)">
                                      <p:cBhvr>
                                        <p:cTn id="69" dur="200"/>
                                        <p:tgtEl>
                                          <p:spTgt spid="1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200"/>
                                        <p:tgtEl>
                                          <p:spTgt spid="27"/>
                                        </p:tgtEl>
                                      </p:cBhvr>
                                    </p:animEffect>
                                  </p:childTnLst>
                                </p:cTn>
                              </p:par>
                              <p:par>
                                <p:cTn id="75" presetID="22" presetClass="entr" presetSubtype="8"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200"/>
                                        <p:tgtEl>
                                          <p:spTgt spid="28"/>
                                        </p:tgtEl>
                                      </p:cBhvr>
                                    </p:animEffect>
                                  </p:childTnLst>
                                </p:cTn>
                              </p:par>
                            </p:childTnLst>
                          </p:cTn>
                        </p:par>
                        <p:par>
                          <p:cTn id="78" fill="hold">
                            <p:stCondLst>
                              <p:cond delay="200"/>
                            </p:stCondLst>
                            <p:childTnLst>
                              <p:par>
                                <p:cTn id="79" presetID="22" presetClass="entr" presetSubtype="8" fill="hold" nodeType="after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left)">
                                      <p:cBhvr>
                                        <p:cTn id="81" dur="200"/>
                                        <p:tgtEl>
                                          <p:spTgt spid="8"/>
                                        </p:tgtEl>
                                      </p:cBhvr>
                                    </p:animEffect>
                                  </p:childTnLst>
                                </p:cTn>
                              </p:par>
                              <p:par>
                                <p:cTn id="82" presetID="22" presetClass="entr" presetSubtype="8" fill="hold"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left)">
                                      <p:cBhvr>
                                        <p:cTn id="84" dur="200"/>
                                        <p:tgtEl>
                                          <p:spTgt spid="9"/>
                                        </p:tgtEl>
                                      </p:cBhvr>
                                    </p:animEffect>
                                  </p:childTnLst>
                                </p:cTn>
                              </p:par>
                            </p:childTnLst>
                          </p:cTn>
                        </p:par>
                        <p:par>
                          <p:cTn id="85" fill="hold">
                            <p:stCondLst>
                              <p:cond delay="400"/>
                            </p:stCondLst>
                            <p:childTnLst>
                              <p:par>
                                <p:cTn id="86" presetID="22" presetClass="entr" presetSubtype="8" fill="hold" nodeType="after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wipe(left)">
                                      <p:cBhvr>
                                        <p:cTn id="88" dur="200"/>
                                        <p:tgtEl>
                                          <p:spTgt spid="29"/>
                                        </p:tgtEl>
                                      </p:cBhvr>
                                    </p:animEffect>
                                  </p:childTnLst>
                                </p:cTn>
                              </p:par>
                            </p:childTnLst>
                          </p:cTn>
                        </p:par>
                        <p:par>
                          <p:cTn id="89" fill="hold">
                            <p:stCondLst>
                              <p:cond delay="600"/>
                            </p:stCondLst>
                            <p:childTnLst>
                              <p:par>
                                <p:cTn id="90" presetID="22" presetClass="entr" presetSubtype="8" fill="hold" nodeType="after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left)">
                                      <p:cBhvr>
                                        <p:cTn id="92" dur="200"/>
                                        <p:tgtEl>
                                          <p:spTgt spid="6"/>
                                        </p:tgtEl>
                                      </p:cBhvr>
                                    </p:animEffect>
                                  </p:childTnLst>
                                </p:cTn>
                              </p:par>
                            </p:childTnLst>
                          </p:cTn>
                        </p:par>
                        <p:par>
                          <p:cTn id="93" fill="hold">
                            <p:stCondLst>
                              <p:cond delay="800"/>
                            </p:stCondLst>
                            <p:childTnLst>
                              <p:par>
                                <p:cTn id="94" presetID="22" presetClass="entr" presetSubtype="8" fill="hold" nodeType="after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left)">
                                      <p:cBhvr>
                                        <p:cTn id="96" dur="200"/>
                                        <p:tgtEl>
                                          <p:spTgt spid="30"/>
                                        </p:tgtEl>
                                      </p:cBhvr>
                                    </p:animEffect>
                                  </p:childTnLst>
                                </p:cTn>
                              </p:par>
                            </p:childTnLst>
                          </p:cTn>
                        </p:par>
                        <p:par>
                          <p:cTn id="97" fill="hold">
                            <p:stCondLst>
                              <p:cond delay="1000"/>
                            </p:stCondLst>
                            <p:childTnLst>
                              <p:par>
                                <p:cTn id="98" presetID="22" presetClass="entr" presetSubtype="8" fill="hold" nodeType="after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wipe(left)">
                                      <p:cBhvr>
                                        <p:cTn id="100" dur="200"/>
                                        <p:tgtEl>
                                          <p:spTgt spid="15"/>
                                        </p:tgtEl>
                                      </p:cBhvr>
                                    </p:animEffect>
                                  </p:childTnLst>
                                </p:cTn>
                              </p:par>
                            </p:childTnLst>
                          </p:cTn>
                        </p:par>
                      </p:childTnLst>
                    </p:cTn>
                  </p:par>
                  <p:par>
                    <p:cTn id="101" fill="hold">
                      <p:stCondLst>
                        <p:cond delay="indefinite"/>
                      </p:stCondLst>
                      <p:childTnLst>
                        <p:par>
                          <p:cTn id="102" fill="hold">
                            <p:stCondLst>
                              <p:cond delay="0"/>
                            </p:stCondLst>
                            <p:childTnLst>
                              <p:par>
                                <p:cTn id="103" presetID="26" presetClass="emph" presetSubtype="0" fill="hold" nodeType="clickEffect">
                                  <p:stCondLst>
                                    <p:cond delay="0"/>
                                  </p:stCondLst>
                                  <p:childTnLst>
                                    <p:animEffect transition="out" filter="fade">
                                      <p:cBhvr>
                                        <p:cTn id="104" dur="500" tmFilter="0, 0; .2, .5; .8, .5; 1, 0"/>
                                        <p:tgtEl>
                                          <p:spTgt spid="5"/>
                                        </p:tgtEl>
                                      </p:cBhvr>
                                    </p:animEffect>
                                    <p:animScale>
                                      <p:cBhvr>
                                        <p:cTn id="105" dur="250" autoRev="1" fill="hold"/>
                                        <p:tgtEl>
                                          <p:spTgt spid="5"/>
                                        </p:tgtEl>
                                      </p:cBhvr>
                                      <p:by x="105000" y="105000"/>
                                    </p:animScale>
                                  </p:childTnLst>
                                </p:cTn>
                              </p:par>
                              <p:par>
                                <p:cTn id="106" presetID="26" presetClass="emph" presetSubtype="0" fill="hold" nodeType="withEffect">
                                  <p:stCondLst>
                                    <p:cond delay="0"/>
                                  </p:stCondLst>
                                  <p:childTnLst>
                                    <p:animEffect transition="out" filter="fade">
                                      <p:cBhvr>
                                        <p:cTn id="107" dur="500" tmFilter="0, 0; .2, .5; .8, .5; 1, 0"/>
                                        <p:tgtEl>
                                          <p:spTgt spid="13"/>
                                        </p:tgtEl>
                                      </p:cBhvr>
                                    </p:animEffect>
                                    <p:animScale>
                                      <p:cBhvr>
                                        <p:cTn id="108" dur="250" autoRev="1" fill="hold"/>
                                        <p:tgtEl>
                                          <p:spTgt spid="13"/>
                                        </p:tgtEl>
                                      </p:cBhvr>
                                      <p:by x="105000" y="105000"/>
                                    </p:animScale>
                                  </p:childTnLst>
                                </p:cTn>
                              </p:par>
                              <p:par>
                                <p:cTn id="109" presetID="26" presetClass="emph" presetSubtype="0" fill="hold" nodeType="withEffect">
                                  <p:stCondLst>
                                    <p:cond delay="0"/>
                                  </p:stCondLst>
                                  <p:childTnLst>
                                    <p:animEffect transition="out" filter="fade">
                                      <p:cBhvr>
                                        <p:cTn id="110" dur="500" tmFilter="0, 0; .2, .5; .8, .5; 1, 0"/>
                                        <p:tgtEl>
                                          <p:spTgt spid="16"/>
                                        </p:tgtEl>
                                      </p:cBhvr>
                                    </p:animEffect>
                                    <p:animScale>
                                      <p:cBhvr>
                                        <p:cTn id="111" dur="250" autoRev="1" fill="hold"/>
                                        <p:tgtEl>
                                          <p:spTgt spid="16"/>
                                        </p:tgtEl>
                                      </p:cBhvr>
                                      <p:by x="105000" y="105000"/>
                                    </p:animScale>
                                  </p:childTnLst>
                                </p:cTn>
                              </p:par>
                              <p:par>
                                <p:cTn id="112" presetID="26" presetClass="emph" presetSubtype="0" fill="hold" nodeType="withEffect">
                                  <p:stCondLst>
                                    <p:cond delay="0"/>
                                  </p:stCondLst>
                                  <p:childTnLst>
                                    <p:animEffect transition="out" filter="fade">
                                      <p:cBhvr>
                                        <p:cTn id="113" dur="500" tmFilter="0, 0; .2, .5; .8, .5; 1, 0"/>
                                        <p:tgtEl>
                                          <p:spTgt spid="17"/>
                                        </p:tgtEl>
                                      </p:cBhvr>
                                    </p:animEffect>
                                    <p:animScale>
                                      <p:cBhvr>
                                        <p:cTn id="114" dur="250" autoRev="1" fill="hold"/>
                                        <p:tgtEl>
                                          <p:spTgt spid="17"/>
                                        </p:tgtEl>
                                      </p:cBhvr>
                                      <p:by x="105000" y="105000"/>
                                    </p:animScale>
                                  </p:childTnLst>
                                </p:cTn>
                              </p:par>
                              <p:par>
                                <p:cTn id="115" presetID="26" presetClass="emph" presetSubtype="0" fill="hold" nodeType="withEffect">
                                  <p:stCondLst>
                                    <p:cond delay="0"/>
                                  </p:stCondLst>
                                  <p:childTnLst>
                                    <p:animEffect transition="out" filter="fade">
                                      <p:cBhvr>
                                        <p:cTn id="116" dur="500" tmFilter="0, 0; .2, .5; .8, .5; 1, 0"/>
                                        <p:tgtEl>
                                          <p:spTgt spid="7"/>
                                        </p:tgtEl>
                                      </p:cBhvr>
                                    </p:animEffect>
                                    <p:animScale>
                                      <p:cBhvr>
                                        <p:cTn id="117" dur="250" autoRev="1" fill="hold"/>
                                        <p:tgtEl>
                                          <p:spTgt spid="7"/>
                                        </p:tgtEl>
                                      </p:cBhvr>
                                      <p:by x="105000" y="105000"/>
                                    </p:animScale>
                                  </p:childTnLst>
                                </p:cTn>
                              </p:par>
                              <p:par>
                                <p:cTn id="118" presetID="26" presetClass="emph" presetSubtype="0" fill="hold" nodeType="withEffect">
                                  <p:stCondLst>
                                    <p:cond delay="0"/>
                                  </p:stCondLst>
                                  <p:childTnLst>
                                    <p:animEffect transition="out" filter="fade">
                                      <p:cBhvr>
                                        <p:cTn id="119" dur="500" tmFilter="0, 0; .2, .5; .8, .5; 1, 0"/>
                                        <p:tgtEl>
                                          <p:spTgt spid="10"/>
                                        </p:tgtEl>
                                      </p:cBhvr>
                                    </p:animEffect>
                                    <p:animScale>
                                      <p:cBhvr>
                                        <p:cTn id="120" dur="250" autoRev="1" fill="hold"/>
                                        <p:tgtEl>
                                          <p:spTgt spid="10"/>
                                        </p:tgtEl>
                                      </p:cBhvr>
                                      <p:by x="105000" y="105000"/>
                                    </p:animScale>
                                  </p:childTnLst>
                                </p:cTn>
                              </p:par>
                              <p:par>
                                <p:cTn id="121" presetID="26" presetClass="emph" presetSubtype="0" fill="hold" nodeType="withEffect">
                                  <p:stCondLst>
                                    <p:cond delay="0"/>
                                  </p:stCondLst>
                                  <p:childTnLst>
                                    <p:animEffect transition="out" filter="fade">
                                      <p:cBhvr>
                                        <p:cTn id="122" dur="500" tmFilter="0, 0; .2, .5; .8, .5; 1, 0"/>
                                        <p:tgtEl>
                                          <p:spTgt spid="14"/>
                                        </p:tgtEl>
                                      </p:cBhvr>
                                    </p:animEffect>
                                    <p:animScale>
                                      <p:cBhvr>
                                        <p:cTn id="123" dur="250" autoRev="1" fill="hold"/>
                                        <p:tgtEl>
                                          <p:spTgt spid="14"/>
                                        </p:tgtEl>
                                      </p:cBhvr>
                                      <p:by x="105000" y="105000"/>
                                    </p:animScale>
                                  </p:childTnLst>
                                </p:cTn>
                              </p:par>
                              <p:par>
                                <p:cTn id="124" presetID="26" presetClass="emph" presetSubtype="0" fill="hold" nodeType="withEffect">
                                  <p:stCondLst>
                                    <p:cond delay="0"/>
                                  </p:stCondLst>
                                  <p:childTnLst>
                                    <p:animEffect transition="out" filter="fade">
                                      <p:cBhvr>
                                        <p:cTn id="125" dur="500" tmFilter="0, 0; .2, .5; .8, .5; 1, 0"/>
                                        <p:tgtEl>
                                          <p:spTgt spid="11"/>
                                        </p:tgtEl>
                                      </p:cBhvr>
                                    </p:animEffect>
                                    <p:animScale>
                                      <p:cBhvr>
                                        <p:cTn id="126" dur="250" autoRev="1" fill="hold"/>
                                        <p:tgtEl>
                                          <p:spTgt spid="11"/>
                                        </p:tgtEl>
                                      </p:cBhvr>
                                      <p:by x="105000" y="105000"/>
                                    </p:animScale>
                                  </p:childTnLst>
                                </p:cTn>
                              </p:par>
                              <p:par>
                                <p:cTn id="127" presetID="26" presetClass="emph" presetSubtype="0" fill="hold" nodeType="withEffect">
                                  <p:stCondLst>
                                    <p:cond delay="0"/>
                                  </p:stCondLst>
                                  <p:childTnLst>
                                    <p:animEffect transition="out" filter="fade">
                                      <p:cBhvr>
                                        <p:cTn id="128" dur="500" tmFilter="0, 0; .2, .5; .8, .5; 1, 0"/>
                                        <p:tgtEl>
                                          <p:spTgt spid="8"/>
                                        </p:tgtEl>
                                      </p:cBhvr>
                                    </p:animEffect>
                                    <p:animScale>
                                      <p:cBhvr>
                                        <p:cTn id="129" dur="250" autoRev="1" fill="hold"/>
                                        <p:tgtEl>
                                          <p:spTgt spid="8"/>
                                        </p:tgtEl>
                                      </p:cBhvr>
                                      <p:by x="105000" y="105000"/>
                                    </p:animScale>
                                  </p:childTnLst>
                                </p:cTn>
                              </p:par>
                              <p:par>
                                <p:cTn id="130" presetID="26" presetClass="emph" presetSubtype="0" fill="hold" nodeType="withEffect">
                                  <p:stCondLst>
                                    <p:cond delay="0"/>
                                  </p:stCondLst>
                                  <p:childTnLst>
                                    <p:animEffect transition="out" filter="fade">
                                      <p:cBhvr>
                                        <p:cTn id="131" dur="500" tmFilter="0, 0; .2, .5; .8, .5; 1, 0"/>
                                        <p:tgtEl>
                                          <p:spTgt spid="9"/>
                                        </p:tgtEl>
                                      </p:cBhvr>
                                    </p:animEffect>
                                    <p:animScale>
                                      <p:cBhvr>
                                        <p:cTn id="132" dur="250" autoRev="1" fill="hold"/>
                                        <p:tgtEl>
                                          <p:spTgt spid="9"/>
                                        </p:tgtEl>
                                      </p:cBhvr>
                                      <p:by x="105000" y="105000"/>
                                    </p:animScale>
                                  </p:childTnLst>
                                </p:cTn>
                              </p:par>
                              <p:par>
                                <p:cTn id="133" presetID="26" presetClass="emph" presetSubtype="0" fill="hold" nodeType="withEffect">
                                  <p:stCondLst>
                                    <p:cond delay="0"/>
                                  </p:stCondLst>
                                  <p:childTnLst>
                                    <p:animEffect transition="out" filter="fade">
                                      <p:cBhvr>
                                        <p:cTn id="134" dur="500" tmFilter="0, 0; .2, .5; .8, .5; 1, 0"/>
                                        <p:tgtEl>
                                          <p:spTgt spid="6"/>
                                        </p:tgtEl>
                                      </p:cBhvr>
                                    </p:animEffect>
                                    <p:animScale>
                                      <p:cBhvr>
                                        <p:cTn id="135" dur="250" autoRev="1" fill="hold"/>
                                        <p:tgtEl>
                                          <p:spTgt spid="6"/>
                                        </p:tgtEl>
                                      </p:cBhvr>
                                      <p:by x="105000" y="105000"/>
                                    </p:animScale>
                                  </p:childTnLst>
                                </p:cTn>
                              </p:par>
                              <p:par>
                                <p:cTn id="136" presetID="26" presetClass="emph" presetSubtype="0" fill="hold" nodeType="withEffect">
                                  <p:stCondLst>
                                    <p:cond delay="0"/>
                                  </p:stCondLst>
                                  <p:childTnLst>
                                    <p:animEffect transition="out" filter="fade">
                                      <p:cBhvr>
                                        <p:cTn id="137" dur="500" tmFilter="0, 0; .2, .5; .8, .5; 1, 0"/>
                                        <p:tgtEl>
                                          <p:spTgt spid="15"/>
                                        </p:tgtEl>
                                      </p:cBhvr>
                                    </p:animEffect>
                                    <p:animScale>
                                      <p:cBhvr>
                                        <p:cTn id="138" dur="250" autoRev="1" fill="hold"/>
                                        <p:tgtEl>
                                          <p:spTgt spid="15"/>
                                        </p:tgtEl>
                                      </p:cBhvr>
                                      <p:by x="105000" y="105000"/>
                                    </p:animScale>
                                  </p:childTnLst>
                                </p:cTn>
                              </p:par>
                            </p:childTnLst>
                          </p:cTn>
                        </p:par>
                      </p:childTnLst>
                    </p:cTn>
                  </p:par>
                  <p:par>
                    <p:cTn id="139" fill="hold">
                      <p:stCondLst>
                        <p:cond delay="indefinite"/>
                      </p:stCondLst>
                      <p:childTnLst>
                        <p:par>
                          <p:cTn id="140" fill="hold">
                            <p:stCondLst>
                              <p:cond delay="0"/>
                            </p:stCondLst>
                            <p:childTnLst>
                              <p:par>
                                <p:cTn id="141" presetID="26" presetClass="emph" presetSubtype="0" repeatCount="3000" fill="hold" nodeType="clickEffect">
                                  <p:stCondLst>
                                    <p:cond delay="0"/>
                                  </p:stCondLst>
                                  <p:childTnLst>
                                    <p:animEffect transition="out" filter="fade">
                                      <p:cBhvr>
                                        <p:cTn id="142" dur="500" tmFilter="0, 0; .2, .5; .8, .5; 1, 0"/>
                                        <p:tgtEl>
                                          <p:spTgt spid="5"/>
                                        </p:tgtEl>
                                      </p:cBhvr>
                                    </p:animEffect>
                                    <p:animScale>
                                      <p:cBhvr>
                                        <p:cTn id="143" dur="250" autoRev="1" fill="hold"/>
                                        <p:tgtEl>
                                          <p:spTgt spid="5"/>
                                        </p:tgtEl>
                                      </p:cBhvr>
                                      <p:by x="105000" y="105000"/>
                                    </p:animScale>
                                  </p:childTnLst>
                                </p:cTn>
                              </p:par>
                              <p:par>
                                <p:cTn id="144" presetID="26" presetClass="emph" presetSubtype="0" repeatCount="3000" fill="hold" nodeType="withEffect">
                                  <p:stCondLst>
                                    <p:cond delay="0"/>
                                  </p:stCondLst>
                                  <p:childTnLst>
                                    <p:animEffect transition="out" filter="fade">
                                      <p:cBhvr>
                                        <p:cTn id="145" dur="500" tmFilter="0, 0; .2, .5; .8, .5; 1, 0"/>
                                        <p:tgtEl>
                                          <p:spTgt spid="13"/>
                                        </p:tgtEl>
                                      </p:cBhvr>
                                    </p:animEffect>
                                    <p:animScale>
                                      <p:cBhvr>
                                        <p:cTn id="146" dur="250" autoRev="1" fill="hold"/>
                                        <p:tgtEl>
                                          <p:spTgt spid="13"/>
                                        </p:tgtEl>
                                      </p:cBhvr>
                                      <p:by x="105000" y="105000"/>
                                    </p:animScale>
                                  </p:childTnLst>
                                </p:cTn>
                              </p:par>
                            </p:childTnLst>
                          </p:cTn>
                        </p:par>
                        <p:par>
                          <p:cTn id="147" fill="hold">
                            <p:stCondLst>
                              <p:cond delay="1500"/>
                            </p:stCondLst>
                            <p:childTnLst>
                              <p:par>
                                <p:cTn id="148" presetID="1" presetClass="entr" presetSubtype="0" fill="hold" nodeType="afterEffect">
                                  <p:stCondLst>
                                    <p:cond delay="0"/>
                                  </p:stCondLst>
                                  <p:childTnLst>
                                    <p:set>
                                      <p:cBhvr>
                                        <p:cTn id="149"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26" presetClass="emph" presetSubtype="0" repeatCount="3000" fill="hold" nodeType="clickEffect">
                                  <p:stCondLst>
                                    <p:cond delay="0"/>
                                  </p:stCondLst>
                                  <p:childTnLst>
                                    <p:animEffect transition="out" filter="fade">
                                      <p:cBhvr>
                                        <p:cTn id="153" dur="500" tmFilter="0, 0; .2, .5; .8, .5; 1, 0"/>
                                        <p:tgtEl>
                                          <p:spTgt spid="16"/>
                                        </p:tgtEl>
                                      </p:cBhvr>
                                    </p:animEffect>
                                    <p:animScale>
                                      <p:cBhvr>
                                        <p:cTn id="154" dur="250" autoRev="1" fill="hold"/>
                                        <p:tgtEl>
                                          <p:spTgt spid="16"/>
                                        </p:tgtEl>
                                      </p:cBhvr>
                                      <p:by x="105000" y="105000"/>
                                    </p:animScale>
                                  </p:childTnLst>
                                </p:cTn>
                              </p:par>
                              <p:par>
                                <p:cTn id="155" presetID="26" presetClass="emph" presetSubtype="0" repeatCount="3000" fill="hold" nodeType="withEffect">
                                  <p:stCondLst>
                                    <p:cond delay="0"/>
                                  </p:stCondLst>
                                  <p:childTnLst>
                                    <p:animEffect transition="out" filter="fade">
                                      <p:cBhvr>
                                        <p:cTn id="156" dur="500" tmFilter="0, 0; .2, .5; .8, .5; 1, 0"/>
                                        <p:tgtEl>
                                          <p:spTgt spid="17"/>
                                        </p:tgtEl>
                                      </p:cBhvr>
                                    </p:animEffect>
                                    <p:animScale>
                                      <p:cBhvr>
                                        <p:cTn id="157" dur="250" autoRev="1" fill="hold"/>
                                        <p:tgtEl>
                                          <p:spTgt spid="17"/>
                                        </p:tgtEl>
                                      </p:cBhvr>
                                      <p:by x="105000" y="105000"/>
                                    </p:animScale>
                                  </p:childTnLst>
                                </p:cTn>
                              </p:par>
                              <p:par>
                                <p:cTn id="158" presetID="26" presetClass="emph" presetSubtype="0" repeatCount="3000" fill="hold" nodeType="withEffect">
                                  <p:stCondLst>
                                    <p:cond delay="0"/>
                                  </p:stCondLst>
                                  <p:childTnLst>
                                    <p:animEffect transition="out" filter="fade">
                                      <p:cBhvr>
                                        <p:cTn id="159" dur="500" tmFilter="0, 0; .2, .5; .8, .5; 1, 0"/>
                                        <p:tgtEl>
                                          <p:spTgt spid="7"/>
                                        </p:tgtEl>
                                      </p:cBhvr>
                                    </p:animEffect>
                                    <p:animScale>
                                      <p:cBhvr>
                                        <p:cTn id="160" dur="250" autoRev="1" fill="hold"/>
                                        <p:tgtEl>
                                          <p:spTgt spid="7"/>
                                        </p:tgtEl>
                                      </p:cBhvr>
                                      <p:by x="105000" y="105000"/>
                                    </p:animScale>
                                  </p:childTnLst>
                                </p:cTn>
                              </p:par>
                              <p:par>
                                <p:cTn id="161" presetID="26" presetClass="emph" presetSubtype="0" repeatCount="3000" fill="hold" nodeType="withEffect">
                                  <p:stCondLst>
                                    <p:cond delay="0"/>
                                  </p:stCondLst>
                                  <p:childTnLst>
                                    <p:animEffect transition="out" filter="fade">
                                      <p:cBhvr>
                                        <p:cTn id="162" dur="500" tmFilter="0, 0; .2, .5; .8, .5; 1, 0"/>
                                        <p:tgtEl>
                                          <p:spTgt spid="10"/>
                                        </p:tgtEl>
                                      </p:cBhvr>
                                    </p:animEffect>
                                    <p:animScale>
                                      <p:cBhvr>
                                        <p:cTn id="163" dur="250" autoRev="1" fill="hold"/>
                                        <p:tgtEl>
                                          <p:spTgt spid="10"/>
                                        </p:tgtEl>
                                      </p:cBhvr>
                                      <p:by x="105000" y="105000"/>
                                    </p:animScale>
                                  </p:childTnLst>
                                </p:cTn>
                              </p:par>
                              <p:par>
                                <p:cTn id="164" presetID="26" presetClass="emph" presetSubtype="0" repeatCount="3000" fill="hold" nodeType="withEffect">
                                  <p:stCondLst>
                                    <p:cond delay="0"/>
                                  </p:stCondLst>
                                  <p:childTnLst>
                                    <p:animEffect transition="out" filter="fade">
                                      <p:cBhvr>
                                        <p:cTn id="165" dur="500" tmFilter="0, 0; .2, .5; .8, .5; 1, 0"/>
                                        <p:tgtEl>
                                          <p:spTgt spid="14"/>
                                        </p:tgtEl>
                                      </p:cBhvr>
                                    </p:animEffect>
                                    <p:animScale>
                                      <p:cBhvr>
                                        <p:cTn id="166" dur="250" autoRev="1" fill="hold"/>
                                        <p:tgtEl>
                                          <p:spTgt spid="14"/>
                                        </p:tgtEl>
                                      </p:cBhvr>
                                      <p:by x="105000" y="105000"/>
                                    </p:animScale>
                                  </p:childTnLst>
                                </p:cTn>
                              </p:par>
                              <p:par>
                                <p:cTn id="167" presetID="26" presetClass="emph" presetSubtype="0" repeatCount="3000" fill="hold" nodeType="withEffect">
                                  <p:stCondLst>
                                    <p:cond delay="0"/>
                                  </p:stCondLst>
                                  <p:childTnLst>
                                    <p:animEffect transition="out" filter="fade">
                                      <p:cBhvr>
                                        <p:cTn id="168" dur="500" tmFilter="0, 0; .2, .5; .8, .5; 1, 0"/>
                                        <p:tgtEl>
                                          <p:spTgt spid="11"/>
                                        </p:tgtEl>
                                      </p:cBhvr>
                                    </p:animEffect>
                                    <p:animScale>
                                      <p:cBhvr>
                                        <p:cTn id="169" dur="250" autoRev="1" fill="hold"/>
                                        <p:tgtEl>
                                          <p:spTgt spid="11"/>
                                        </p:tgtEl>
                                      </p:cBhvr>
                                      <p:by x="105000" y="105000"/>
                                    </p:animScale>
                                  </p:childTnLst>
                                </p:cTn>
                              </p:par>
                              <p:par>
                                <p:cTn id="170" presetID="26" presetClass="emph" presetSubtype="0" repeatCount="3000" fill="hold" nodeType="withEffect">
                                  <p:stCondLst>
                                    <p:cond delay="0"/>
                                  </p:stCondLst>
                                  <p:childTnLst>
                                    <p:animEffect transition="out" filter="fade">
                                      <p:cBhvr>
                                        <p:cTn id="171" dur="500" tmFilter="0, 0; .2, .5; .8, .5; 1, 0"/>
                                        <p:tgtEl>
                                          <p:spTgt spid="8"/>
                                        </p:tgtEl>
                                      </p:cBhvr>
                                    </p:animEffect>
                                    <p:animScale>
                                      <p:cBhvr>
                                        <p:cTn id="172" dur="250" autoRev="1" fill="hold"/>
                                        <p:tgtEl>
                                          <p:spTgt spid="8"/>
                                        </p:tgtEl>
                                      </p:cBhvr>
                                      <p:by x="105000" y="105000"/>
                                    </p:animScale>
                                  </p:childTnLst>
                                </p:cTn>
                              </p:par>
                              <p:par>
                                <p:cTn id="173" presetID="26" presetClass="emph" presetSubtype="0" repeatCount="3000" fill="hold" nodeType="withEffect">
                                  <p:stCondLst>
                                    <p:cond delay="0"/>
                                  </p:stCondLst>
                                  <p:childTnLst>
                                    <p:animEffect transition="out" filter="fade">
                                      <p:cBhvr>
                                        <p:cTn id="174" dur="500" tmFilter="0, 0; .2, .5; .8, .5; 1, 0"/>
                                        <p:tgtEl>
                                          <p:spTgt spid="9"/>
                                        </p:tgtEl>
                                      </p:cBhvr>
                                    </p:animEffect>
                                    <p:animScale>
                                      <p:cBhvr>
                                        <p:cTn id="175" dur="250" autoRev="1" fill="hold"/>
                                        <p:tgtEl>
                                          <p:spTgt spid="9"/>
                                        </p:tgtEl>
                                      </p:cBhvr>
                                      <p:by x="105000" y="105000"/>
                                    </p:animScale>
                                  </p:childTnLst>
                                </p:cTn>
                              </p:par>
                              <p:par>
                                <p:cTn id="176" presetID="26" presetClass="emph" presetSubtype="0" repeatCount="3000" fill="hold" nodeType="withEffect">
                                  <p:stCondLst>
                                    <p:cond delay="0"/>
                                  </p:stCondLst>
                                  <p:childTnLst>
                                    <p:animEffect transition="out" filter="fade">
                                      <p:cBhvr>
                                        <p:cTn id="177" dur="500" tmFilter="0, 0; .2, .5; .8, .5; 1, 0"/>
                                        <p:tgtEl>
                                          <p:spTgt spid="6"/>
                                        </p:tgtEl>
                                      </p:cBhvr>
                                    </p:animEffect>
                                    <p:animScale>
                                      <p:cBhvr>
                                        <p:cTn id="178" dur="250" autoRev="1" fill="hold"/>
                                        <p:tgtEl>
                                          <p:spTgt spid="6"/>
                                        </p:tgtEl>
                                      </p:cBhvr>
                                      <p:by x="105000" y="105000"/>
                                    </p:animScale>
                                  </p:childTnLst>
                                </p:cTn>
                              </p:par>
                              <p:par>
                                <p:cTn id="179" presetID="26" presetClass="emph" presetSubtype="0" repeatCount="3000" fill="hold" nodeType="withEffect">
                                  <p:stCondLst>
                                    <p:cond delay="0"/>
                                  </p:stCondLst>
                                  <p:childTnLst>
                                    <p:animEffect transition="out" filter="fade">
                                      <p:cBhvr>
                                        <p:cTn id="180" dur="500" tmFilter="0, 0; .2, .5; .8, .5; 1, 0"/>
                                        <p:tgtEl>
                                          <p:spTgt spid="15"/>
                                        </p:tgtEl>
                                      </p:cBhvr>
                                    </p:animEffect>
                                    <p:animScale>
                                      <p:cBhvr>
                                        <p:cTn id="181" dur="250" autoRev="1" fill="hold"/>
                                        <p:tgtEl>
                                          <p:spTgt spid="15"/>
                                        </p:tgtEl>
                                      </p:cBhvr>
                                      <p:by x="105000" y="105000"/>
                                    </p:animScale>
                                  </p:childTnLst>
                                </p:cTn>
                              </p:par>
                            </p:childTnLst>
                          </p:cTn>
                        </p:par>
                        <p:par>
                          <p:cTn id="182" fill="hold">
                            <p:stCondLst>
                              <p:cond delay="1500"/>
                            </p:stCondLst>
                            <p:childTnLst>
                              <p:par>
                                <p:cTn id="183" presetID="1" presetClass="entr" presetSubtype="0" fill="hold" nodeType="afterEffect">
                                  <p:stCondLst>
                                    <p:cond delay="0"/>
                                  </p:stCondLst>
                                  <p:childTnLst>
                                    <p:set>
                                      <p:cBhvr>
                                        <p:cTn id="18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26" presetClass="emph" presetSubtype="0" repeatCount="3000" fill="hold" nodeType="clickEffect">
                                  <p:stCondLst>
                                    <p:cond delay="0"/>
                                  </p:stCondLst>
                                  <p:childTnLst>
                                    <p:animEffect transition="out" filter="fade">
                                      <p:cBhvr>
                                        <p:cTn id="188" dur="500" tmFilter="0, 0; .2, .5; .8, .5; 1, 0"/>
                                        <p:tgtEl>
                                          <p:spTgt spid="13"/>
                                        </p:tgtEl>
                                      </p:cBhvr>
                                    </p:animEffect>
                                    <p:animScale>
                                      <p:cBhvr>
                                        <p:cTn id="189" dur="250" autoRev="1" fill="hold"/>
                                        <p:tgtEl>
                                          <p:spTgt spid="13"/>
                                        </p:tgtEl>
                                      </p:cBhvr>
                                      <p:by x="105000" y="105000"/>
                                    </p:animScale>
                                  </p:childTnLst>
                                </p:cTn>
                              </p:par>
                            </p:childTnLst>
                          </p:cTn>
                        </p:par>
                      </p:childTnLst>
                    </p:cTn>
                  </p:par>
                  <p:par>
                    <p:cTn id="190" fill="hold">
                      <p:stCondLst>
                        <p:cond delay="indefinite"/>
                      </p:stCondLst>
                      <p:childTnLst>
                        <p:par>
                          <p:cTn id="191" fill="hold">
                            <p:stCondLst>
                              <p:cond delay="0"/>
                            </p:stCondLst>
                            <p:childTnLst>
                              <p:par>
                                <p:cTn id="192" presetID="26" presetClass="emph" presetSubtype="0" repeatCount="3000" fill="hold" nodeType="clickEffect">
                                  <p:stCondLst>
                                    <p:cond delay="0"/>
                                  </p:stCondLst>
                                  <p:childTnLst>
                                    <p:animEffect transition="out" filter="fade">
                                      <p:cBhvr>
                                        <p:cTn id="193" dur="500" tmFilter="0, 0; .2, .5; .8, .5; 1, 0"/>
                                        <p:tgtEl>
                                          <p:spTgt spid="8"/>
                                        </p:tgtEl>
                                      </p:cBhvr>
                                    </p:animEffect>
                                    <p:animScale>
                                      <p:cBhvr>
                                        <p:cTn id="194" dur="250" autoRev="1" fill="hold"/>
                                        <p:tgtEl>
                                          <p:spTgt spid="8"/>
                                        </p:tgtEl>
                                      </p:cBhvr>
                                      <p:by x="105000" y="105000"/>
                                    </p:animScale>
                                  </p:childTnLst>
                                </p:cTn>
                              </p:par>
                              <p:par>
                                <p:cTn id="195" presetID="26" presetClass="emph" presetSubtype="0" repeatCount="3000" fill="hold" nodeType="withEffect">
                                  <p:stCondLst>
                                    <p:cond delay="0"/>
                                  </p:stCondLst>
                                  <p:childTnLst>
                                    <p:animEffect transition="out" filter="fade">
                                      <p:cBhvr>
                                        <p:cTn id="196" dur="500" tmFilter="0, 0; .2, .5; .8, .5; 1, 0"/>
                                        <p:tgtEl>
                                          <p:spTgt spid="9"/>
                                        </p:tgtEl>
                                      </p:cBhvr>
                                    </p:animEffect>
                                    <p:animScale>
                                      <p:cBhvr>
                                        <p:cTn id="197" dur="250" autoRev="1" fill="hold"/>
                                        <p:tgtEl>
                                          <p:spTgt spid="9"/>
                                        </p:tgtEl>
                                      </p:cBhvr>
                                      <p:by x="105000" y="105000"/>
                                    </p:animScale>
                                  </p:childTnLst>
                                </p:cTn>
                              </p:par>
                            </p:childTnLst>
                          </p:cTn>
                        </p:par>
                      </p:childTnLst>
                    </p:cTn>
                  </p:par>
                  <p:par>
                    <p:cTn id="198" fill="hold">
                      <p:stCondLst>
                        <p:cond delay="indefinite"/>
                      </p:stCondLst>
                      <p:childTnLst>
                        <p:par>
                          <p:cTn id="199" fill="hold">
                            <p:stCondLst>
                              <p:cond delay="0"/>
                            </p:stCondLst>
                            <p:childTnLst>
                              <p:par>
                                <p:cTn id="200" presetID="26" presetClass="emph" presetSubtype="0" repeatCount="3000" fill="hold" nodeType="clickEffect">
                                  <p:stCondLst>
                                    <p:cond delay="0"/>
                                  </p:stCondLst>
                                  <p:childTnLst>
                                    <p:animEffect transition="out" filter="fade">
                                      <p:cBhvr>
                                        <p:cTn id="201" dur="500" tmFilter="0, 0; .2, .5; .8, .5; 1, 0"/>
                                        <p:tgtEl>
                                          <p:spTgt spid="6"/>
                                        </p:tgtEl>
                                      </p:cBhvr>
                                    </p:animEffect>
                                    <p:animScale>
                                      <p:cBhvr>
                                        <p:cTn id="202" dur="250" autoRev="1" fill="hold"/>
                                        <p:tgtEl>
                                          <p:spTgt spid="6"/>
                                        </p:tgtEl>
                                      </p:cBhvr>
                                      <p:by x="105000" y="105000"/>
                                    </p:animScale>
                                  </p:childTnLst>
                                </p:cTn>
                              </p:par>
                              <p:par>
                                <p:cTn id="203" presetID="26" presetClass="emph" presetSubtype="0" repeatCount="3000" fill="hold" nodeType="withEffect">
                                  <p:stCondLst>
                                    <p:cond delay="0"/>
                                  </p:stCondLst>
                                  <p:childTnLst>
                                    <p:animEffect transition="out" filter="fade">
                                      <p:cBhvr>
                                        <p:cTn id="204" dur="500" tmFilter="0, 0; .2, .5; .8, .5; 1, 0"/>
                                        <p:tgtEl>
                                          <p:spTgt spid="15"/>
                                        </p:tgtEl>
                                      </p:cBhvr>
                                    </p:animEffect>
                                    <p:animScale>
                                      <p:cBhvr>
                                        <p:cTn id="205"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smtClean="0">
                <a:latin typeface="Consolas" panose="020B0609020204030204" pitchFamily="49" charset="0"/>
                <a:sym typeface="Consolas" panose="020B0609020204030204" pitchFamily="49" charset="0"/>
              </a:rPr>
              <a:t>依赖管理</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依赖传递冲突问题</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pPr>
              <a:defRPr/>
            </a:pPr>
            <a:r>
              <a:rPr lang="zh-CN" altLang="en-US" dirty="0">
                <a:latin typeface="Consolas" panose="020B0609020204030204" pitchFamily="49" charset="0"/>
                <a:ea typeface="Alibaba PuHuiTi R"/>
                <a:sym typeface="Consolas" panose="020B0609020204030204" pitchFamily="49" charset="0"/>
              </a:rPr>
              <a:t>路径优先：当依赖中出现相同的资源时，层级越深，优先级越低，层级越浅，优先级越高</a:t>
            </a:r>
            <a:endParaRPr lang="en-US" altLang="zh-CN" dirty="0">
              <a:latin typeface="Consolas" panose="020B0609020204030204" pitchFamily="49" charset="0"/>
              <a:ea typeface="Alibaba PuHuiTi R"/>
              <a:sym typeface="Consolas" panose="020B0609020204030204" pitchFamily="49" charset="0"/>
            </a:endParaRPr>
          </a:p>
          <a:p>
            <a:pPr>
              <a:defRPr/>
            </a:pPr>
            <a:r>
              <a:rPr lang="zh-CN" altLang="en-US" dirty="0">
                <a:latin typeface="Consolas" panose="020B0609020204030204" pitchFamily="49" charset="0"/>
                <a:ea typeface="Alibaba PuHuiTi R"/>
                <a:sym typeface="Consolas" panose="020B0609020204030204" pitchFamily="49" charset="0"/>
              </a:rPr>
              <a:t>声明优先：当资源在相同层级被依赖时，配置顺序靠前的覆盖配置顺序靠后的</a:t>
            </a:r>
            <a:endParaRPr lang="en-US" altLang="zh-CN" dirty="0">
              <a:latin typeface="Consolas" panose="020B0609020204030204" pitchFamily="49" charset="0"/>
              <a:ea typeface="Alibaba PuHuiTi R"/>
              <a:sym typeface="Consolas" panose="020B0609020204030204" pitchFamily="49" charset="0"/>
            </a:endParaRPr>
          </a:p>
          <a:p>
            <a:pPr>
              <a:defRPr/>
            </a:pPr>
            <a:r>
              <a:rPr lang="zh-CN" altLang="en-US" dirty="0">
                <a:solidFill>
                  <a:schemeClr val="bg1">
                    <a:lumMod val="75000"/>
                  </a:schemeClr>
                </a:solidFill>
                <a:latin typeface="Consolas" panose="020B0609020204030204" pitchFamily="49" charset="0"/>
                <a:ea typeface="Alibaba PuHuiTi R"/>
                <a:sym typeface="Consolas" panose="020B0609020204030204" pitchFamily="49" charset="0"/>
              </a:rPr>
              <a:t>特殊优先：当同级配置了相同资源的不同版本，后配置的覆盖先配置的</a:t>
            </a:r>
            <a:endParaRPr lang="en-US" altLang="zh-CN" dirty="0">
              <a:solidFill>
                <a:schemeClr val="bg1">
                  <a:lumMod val="75000"/>
                </a:schemeClr>
              </a:solidFill>
              <a:latin typeface="Consolas" panose="020B0609020204030204" pitchFamily="49" charset="0"/>
              <a:ea typeface="Alibaba PuHuiTi R"/>
              <a:sym typeface="Consolas" panose="020B0609020204030204" pitchFamily="49" charset="0"/>
            </a:endParaRPr>
          </a:p>
        </p:txBody>
      </p:sp>
      <p:pic>
        <p:nvPicPr>
          <p:cNvPr id="5" name="图片 4"/>
          <p:cNvPicPr>
            <a:picLocks noChangeAspect="1"/>
          </p:cNvPicPr>
          <p:nvPr/>
        </p:nvPicPr>
        <p:blipFill>
          <a:blip r:embed="rId2"/>
          <a:stretch>
            <a:fillRect/>
          </a:stretch>
        </p:blipFill>
        <p:spPr>
          <a:xfrm>
            <a:off x="3775396" y="3717032"/>
            <a:ext cx="533400" cy="431800"/>
          </a:xfrm>
          <a:prstGeom prst="rect">
            <a:avLst/>
          </a:prstGeom>
        </p:spPr>
      </p:pic>
      <p:pic>
        <p:nvPicPr>
          <p:cNvPr id="6" name="图片 5"/>
          <p:cNvPicPr>
            <a:picLocks noChangeAspect="1"/>
          </p:cNvPicPr>
          <p:nvPr/>
        </p:nvPicPr>
        <p:blipFill>
          <a:blip r:embed="rId2"/>
          <a:stretch>
            <a:fillRect/>
          </a:stretch>
        </p:blipFill>
        <p:spPr>
          <a:xfrm>
            <a:off x="6318548" y="5653708"/>
            <a:ext cx="533400" cy="431800"/>
          </a:xfrm>
          <a:prstGeom prst="rect">
            <a:avLst/>
          </a:prstGeom>
        </p:spPr>
      </p:pic>
      <p:pic>
        <p:nvPicPr>
          <p:cNvPr id="7" name="图片 6"/>
          <p:cNvPicPr>
            <a:picLocks noChangeAspect="1"/>
          </p:cNvPicPr>
          <p:nvPr/>
        </p:nvPicPr>
        <p:blipFill>
          <a:blip r:embed="rId2"/>
          <a:stretch>
            <a:fillRect/>
          </a:stretch>
        </p:blipFill>
        <p:spPr>
          <a:xfrm>
            <a:off x="6318548" y="4018536"/>
            <a:ext cx="533400" cy="431800"/>
          </a:xfrm>
          <a:prstGeom prst="rect">
            <a:avLst/>
          </a:prstGeom>
        </p:spPr>
      </p:pic>
      <p:pic>
        <p:nvPicPr>
          <p:cNvPr id="8" name="图片 7"/>
          <p:cNvPicPr>
            <a:picLocks noChangeAspect="1"/>
          </p:cNvPicPr>
          <p:nvPr/>
        </p:nvPicPr>
        <p:blipFill>
          <a:blip r:embed="rId2"/>
          <a:stretch>
            <a:fillRect/>
          </a:stretch>
        </p:blipFill>
        <p:spPr>
          <a:xfrm>
            <a:off x="5046972" y="5077644"/>
            <a:ext cx="533400" cy="431800"/>
          </a:xfrm>
          <a:prstGeom prst="rect">
            <a:avLst/>
          </a:prstGeom>
        </p:spPr>
      </p:pic>
      <p:pic>
        <p:nvPicPr>
          <p:cNvPr id="9" name="图片 8"/>
          <p:cNvPicPr>
            <a:picLocks noChangeAspect="1"/>
          </p:cNvPicPr>
          <p:nvPr/>
        </p:nvPicPr>
        <p:blipFill>
          <a:blip r:embed="rId2"/>
          <a:stretch>
            <a:fillRect/>
          </a:stretch>
        </p:blipFill>
        <p:spPr>
          <a:xfrm>
            <a:off x="5046972" y="5653708"/>
            <a:ext cx="533400" cy="431800"/>
          </a:xfrm>
          <a:prstGeom prst="rect">
            <a:avLst/>
          </a:prstGeom>
        </p:spPr>
      </p:pic>
      <p:pic>
        <p:nvPicPr>
          <p:cNvPr id="10" name="图片 9"/>
          <p:cNvPicPr>
            <a:picLocks noChangeAspect="1"/>
          </p:cNvPicPr>
          <p:nvPr/>
        </p:nvPicPr>
        <p:blipFill>
          <a:blip r:embed="rId2"/>
          <a:stretch>
            <a:fillRect/>
          </a:stretch>
        </p:blipFill>
        <p:spPr>
          <a:xfrm>
            <a:off x="7590124" y="3707355"/>
            <a:ext cx="533400" cy="431800"/>
          </a:xfrm>
          <a:prstGeom prst="rect">
            <a:avLst/>
          </a:prstGeom>
        </p:spPr>
      </p:pic>
      <p:pic>
        <p:nvPicPr>
          <p:cNvPr id="11" name="图片 10"/>
          <p:cNvPicPr>
            <a:picLocks noChangeAspect="1"/>
          </p:cNvPicPr>
          <p:nvPr/>
        </p:nvPicPr>
        <p:blipFill>
          <a:blip r:embed="rId2"/>
          <a:stretch>
            <a:fillRect/>
          </a:stretch>
        </p:blipFill>
        <p:spPr>
          <a:xfrm>
            <a:off x="8861700" y="3707355"/>
            <a:ext cx="533400" cy="431800"/>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5574" y="4146086"/>
            <a:ext cx="781647" cy="781647"/>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3098" y="5117490"/>
            <a:ext cx="783909" cy="783909"/>
          </a:xfrm>
          <a:prstGeom prst="rect">
            <a:avLst/>
          </a:prstGeom>
        </p:spPr>
      </p:pic>
      <p:pic>
        <p:nvPicPr>
          <p:cNvPr id="14" name="图片 13"/>
          <p:cNvPicPr>
            <a:picLocks noChangeAspect="1"/>
          </p:cNvPicPr>
          <p:nvPr/>
        </p:nvPicPr>
        <p:blipFill>
          <a:blip r:embed="rId2"/>
          <a:stretch>
            <a:fillRect/>
          </a:stretch>
        </p:blipFill>
        <p:spPr>
          <a:xfrm>
            <a:off x="7590124" y="4276632"/>
            <a:ext cx="533400" cy="431800"/>
          </a:xfrm>
          <a:prstGeom prst="rect">
            <a:avLst/>
          </a:prstGeom>
        </p:spPr>
      </p:pic>
      <p:pic>
        <p:nvPicPr>
          <p:cNvPr id="15" name="图片 14"/>
          <p:cNvPicPr>
            <a:picLocks noChangeAspect="1"/>
          </p:cNvPicPr>
          <p:nvPr/>
        </p:nvPicPr>
        <p:blipFill>
          <a:blip r:embed="rId2"/>
          <a:stretch>
            <a:fillRect/>
          </a:stretch>
        </p:blipFill>
        <p:spPr>
          <a:xfrm>
            <a:off x="7590124" y="5653708"/>
            <a:ext cx="533400" cy="431800"/>
          </a:xfrm>
          <a:prstGeom prst="rect">
            <a:avLst/>
          </a:prstGeom>
        </p:spPr>
      </p:pic>
      <p:pic>
        <p:nvPicPr>
          <p:cNvPr id="16" name="图片 15"/>
          <p:cNvPicPr>
            <a:picLocks noChangeAspect="1"/>
          </p:cNvPicPr>
          <p:nvPr/>
        </p:nvPicPr>
        <p:blipFill>
          <a:blip r:embed="rId2"/>
          <a:stretch>
            <a:fillRect/>
          </a:stretch>
        </p:blipFill>
        <p:spPr>
          <a:xfrm>
            <a:off x="5046972" y="3450331"/>
            <a:ext cx="533400" cy="431800"/>
          </a:xfrm>
          <a:prstGeom prst="rect">
            <a:avLst/>
          </a:prstGeom>
        </p:spPr>
      </p:pic>
      <p:pic>
        <p:nvPicPr>
          <p:cNvPr id="17" name="图片 16"/>
          <p:cNvPicPr>
            <a:picLocks noChangeAspect="1"/>
          </p:cNvPicPr>
          <p:nvPr/>
        </p:nvPicPr>
        <p:blipFill>
          <a:blip r:embed="rId2"/>
          <a:stretch>
            <a:fillRect/>
          </a:stretch>
        </p:blipFill>
        <p:spPr>
          <a:xfrm>
            <a:off x="5046972" y="4026395"/>
            <a:ext cx="533400" cy="431800"/>
          </a:xfrm>
          <a:prstGeom prst="rect">
            <a:avLst/>
          </a:prstGeom>
        </p:spPr>
      </p:pic>
      <p:cxnSp>
        <p:nvCxnSpPr>
          <p:cNvPr id="18" name="肘形连接符 17"/>
          <p:cNvCxnSpPr>
            <a:stCxn id="12" idx="3"/>
            <a:endCxn id="5" idx="1"/>
          </p:cNvCxnSpPr>
          <p:nvPr/>
        </p:nvCxnSpPr>
        <p:spPr>
          <a:xfrm flipV="1">
            <a:off x="3037220" y="3932933"/>
            <a:ext cx="738176" cy="603977"/>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2" idx="3"/>
            <a:endCxn id="13" idx="1"/>
          </p:cNvCxnSpPr>
          <p:nvPr/>
        </p:nvCxnSpPr>
        <p:spPr>
          <a:xfrm>
            <a:off x="3037220" y="4536910"/>
            <a:ext cx="605877" cy="972535"/>
          </a:xfrm>
          <a:prstGeom prst="bentConnector3">
            <a:avLst>
              <a:gd name="adj1" fmla="val 61179"/>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a:endCxn id="16" idx="1"/>
          </p:cNvCxnSpPr>
          <p:nvPr/>
        </p:nvCxnSpPr>
        <p:spPr>
          <a:xfrm flipV="1">
            <a:off x="4308796" y="3666231"/>
            <a:ext cx="738176" cy="266701"/>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5" idx="3"/>
            <a:endCxn id="17" idx="1"/>
          </p:cNvCxnSpPr>
          <p:nvPr/>
        </p:nvCxnSpPr>
        <p:spPr>
          <a:xfrm>
            <a:off x="4308796" y="3932932"/>
            <a:ext cx="738176" cy="309363"/>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3"/>
            <a:endCxn id="7" idx="1"/>
          </p:cNvCxnSpPr>
          <p:nvPr/>
        </p:nvCxnSpPr>
        <p:spPr>
          <a:xfrm flipV="1">
            <a:off x="5580372" y="4234436"/>
            <a:ext cx="738176" cy="7859"/>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7" idx="3"/>
            <a:endCxn id="10" idx="1"/>
          </p:cNvCxnSpPr>
          <p:nvPr/>
        </p:nvCxnSpPr>
        <p:spPr>
          <a:xfrm flipV="1">
            <a:off x="6851948" y="3923255"/>
            <a:ext cx="738176" cy="311181"/>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4" idx="1"/>
          </p:cNvCxnSpPr>
          <p:nvPr/>
        </p:nvCxnSpPr>
        <p:spPr>
          <a:xfrm>
            <a:off x="6851948" y="4234436"/>
            <a:ext cx="738176" cy="258096"/>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3"/>
            <a:endCxn id="11" idx="1"/>
          </p:cNvCxnSpPr>
          <p:nvPr/>
        </p:nvCxnSpPr>
        <p:spPr>
          <a:xfrm>
            <a:off x="8123524" y="3923255"/>
            <a:ext cx="738176" cy="0"/>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3" idx="3"/>
            <a:endCxn id="8" idx="1"/>
          </p:cNvCxnSpPr>
          <p:nvPr/>
        </p:nvCxnSpPr>
        <p:spPr>
          <a:xfrm flipV="1">
            <a:off x="4427007" y="5293545"/>
            <a:ext cx="619965" cy="215900"/>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3" idx="3"/>
            <a:endCxn id="9" idx="1"/>
          </p:cNvCxnSpPr>
          <p:nvPr/>
        </p:nvCxnSpPr>
        <p:spPr>
          <a:xfrm>
            <a:off x="4427007" y="5509445"/>
            <a:ext cx="619965" cy="360164"/>
          </a:xfrm>
          <a:prstGeom prst="bentConnector3">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3"/>
            <a:endCxn id="6" idx="1"/>
          </p:cNvCxnSpPr>
          <p:nvPr/>
        </p:nvCxnSpPr>
        <p:spPr>
          <a:xfrm>
            <a:off x="5580372" y="5869608"/>
            <a:ext cx="738176" cy="0"/>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3"/>
            <a:endCxn id="15" idx="1"/>
          </p:cNvCxnSpPr>
          <p:nvPr/>
        </p:nvCxnSpPr>
        <p:spPr>
          <a:xfrm>
            <a:off x="6851948" y="5869608"/>
            <a:ext cx="738176" cy="0"/>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TextBox 15"/>
          <p:cNvSpPr txBox="1"/>
          <p:nvPr/>
        </p:nvSpPr>
        <p:spPr>
          <a:xfrm>
            <a:off x="3761184" y="3035766"/>
            <a:ext cx="527833" cy="384272"/>
          </a:xfrm>
          <a:prstGeom prst="rect">
            <a:avLst/>
          </a:prstGeom>
          <a:noFill/>
        </p:spPr>
        <p:txBody>
          <a:bodyPr wrap="square">
            <a:spAutoFit/>
          </a:bodyPr>
          <a:lstStyle>
            <a:defPPr>
              <a:defRPr lang="zh-CN"/>
            </a:defPPr>
            <a:lvl1pPr marL="171450" indent="-171450" fontAlgn="auto">
              <a:lnSpc>
                <a:spcPct val="150000"/>
              </a:lnSpc>
              <a:spcBef>
                <a:spcPts val="0"/>
              </a:spcBef>
              <a:spcAft>
                <a:spcPts val="0"/>
              </a:spcAft>
              <a:buFont typeface="Wingdings" panose="05000000000000000000" pitchFamily="2" charset="2"/>
              <a:buChar char="l"/>
              <a:defRPr sz="1050">
                <a:solidFill>
                  <a:prstClr val="black">
                    <a:lumMod val="85000"/>
                    <a:lumOff val="15000"/>
                  </a:prstClr>
                </a:solidFill>
                <a:latin typeface="微软雅黑" pitchFamily="34" charset="-122"/>
                <a:ea typeface="微软雅黑" pitchFamily="34" charset="-122"/>
              </a:defRPr>
            </a:lvl1pPr>
          </a:lstStyle>
          <a:p>
            <a:pPr marL="0" indent="0">
              <a:buNone/>
              <a:defRPr/>
            </a:pPr>
            <a:r>
              <a:rPr lang="en-US" altLang="zh-CN" sz="1400" dirty="0">
                <a:latin typeface="Consolas" panose="020B0609020204030204" pitchFamily="49" charset="0"/>
                <a:ea typeface="Alibaba PuHuiTi R"/>
                <a:sym typeface="Consolas" panose="020B0609020204030204" pitchFamily="49" charset="0"/>
              </a:rPr>
              <a:t>1</a:t>
            </a:r>
            <a:r>
              <a:rPr lang="zh-CN" altLang="en-US" sz="1400" dirty="0">
                <a:latin typeface="Consolas" panose="020B0609020204030204" pitchFamily="49" charset="0"/>
                <a:ea typeface="Alibaba PuHuiTi R"/>
                <a:sym typeface="Consolas" panose="020B0609020204030204" pitchFamily="49" charset="0"/>
              </a:rPr>
              <a:t>度</a:t>
            </a:r>
          </a:p>
        </p:txBody>
      </p:sp>
      <p:sp>
        <p:nvSpPr>
          <p:cNvPr id="32" name="TextBox 15"/>
          <p:cNvSpPr txBox="1"/>
          <p:nvPr/>
        </p:nvSpPr>
        <p:spPr>
          <a:xfrm>
            <a:off x="3763114" y="6086586"/>
            <a:ext cx="527833" cy="384272"/>
          </a:xfrm>
          <a:prstGeom prst="rect">
            <a:avLst/>
          </a:prstGeom>
          <a:noFill/>
        </p:spPr>
        <p:txBody>
          <a:bodyPr wrap="square">
            <a:spAutoFit/>
          </a:bodyPr>
          <a:lstStyle>
            <a:defPPr>
              <a:defRPr lang="zh-CN"/>
            </a:defPPr>
            <a:lvl1pPr marL="171450" indent="-171450" fontAlgn="auto">
              <a:lnSpc>
                <a:spcPct val="150000"/>
              </a:lnSpc>
              <a:spcBef>
                <a:spcPts val="0"/>
              </a:spcBef>
              <a:spcAft>
                <a:spcPts val="0"/>
              </a:spcAft>
              <a:buFont typeface="Wingdings" panose="05000000000000000000" pitchFamily="2" charset="2"/>
              <a:buChar char="l"/>
              <a:defRPr sz="1050">
                <a:solidFill>
                  <a:prstClr val="black">
                    <a:lumMod val="85000"/>
                    <a:lumOff val="15000"/>
                  </a:prstClr>
                </a:solidFill>
                <a:latin typeface="微软雅黑" pitchFamily="34" charset="-122"/>
                <a:ea typeface="微软雅黑" pitchFamily="34" charset="-122"/>
              </a:defRPr>
            </a:lvl1pPr>
          </a:lstStyle>
          <a:p>
            <a:pPr marL="0" indent="0">
              <a:buNone/>
              <a:defRPr/>
            </a:pPr>
            <a:r>
              <a:rPr lang="en-US" altLang="zh-CN" sz="1400" dirty="0">
                <a:latin typeface="Consolas" panose="020B0609020204030204" pitchFamily="49" charset="0"/>
                <a:ea typeface="Alibaba PuHuiTi R"/>
                <a:sym typeface="Consolas" panose="020B0609020204030204" pitchFamily="49" charset="0"/>
              </a:rPr>
              <a:t>1</a:t>
            </a:r>
            <a:r>
              <a:rPr lang="zh-CN" altLang="en-US" sz="1400" dirty="0">
                <a:latin typeface="Consolas" panose="020B0609020204030204" pitchFamily="49" charset="0"/>
                <a:ea typeface="Alibaba PuHuiTi R"/>
                <a:sym typeface="Consolas" panose="020B0609020204030204" pitchFamily="49" charset="0"/>
              </a:rPr>
              <a:t>度</a:t>
            </a:r>
          </a:p>
        </p:txBody>
      </p:sp>
      <p:sp>
        <p:nvSpPr>
          <p:cNvPr id="33" name="TextBox 15"/>
          <p:cNvSpPr txBox="1"/>
          <p:nvPr/>
        </p:nvSpPr>
        <p:spPr>
          <a:xfrm>
            <a:off x="5038992" y="6093126"/>
            <a:ext cx="527833" cy="377732"/>
          </a:xfrm>
          <a:prstGeom prst="rect">
            <a:avLst/>
          </a:prstGeom>
          <a:noFill/>
        </p:spPr>
        <p:txBody>
          <a:bodyPr wrap="square">
            <a:spAutoFit/>
          </a:bodyPr>
          <a:lstStyle>
            <a:defPPr>
              <a:defRPr lang="zh-CN"/>
            </a:defPPr>
            <a:lvl1pPr marL="171450" indent="-171450" fontAlgn="auto">
              <a:lnSpc>
                <a:spcPct val="150000"/>
              </a:lnSpc>
              <a:spcBef>
                <a:spcPts val="0"/>
              </a:spcBef>
              <a:spcAft>
                <a:spcPts val="0"/>
              </a:spcAft>
              <a:buFont typeface="Wingdings" panose="05000000000000000000" pitchFamily="2" charset="2"/>
              <a:buChar char="l"/>
              <a:defRPr sz="1050">
                <a:solidFill>
                  <a:prstClr val="black">
                    <a:lumMod val="85000"/>
                    <a:lumOff val="15000"/>
                  </a:prstClr>
                </a:solidFill>
                <a:latin typeface="微软雅黑" pitchFamily="34" charset="-122"/>
                <a:ea typeface="微软雅黑" pitchFamily="34" charset="-122"/>
              </a:defRPr>
            </a:lvl1pPr>
          </a:lstStyle>
          <a:p>
            <a:pPr marL="0" indent="0">
              <a:buNone/>
              <a:defRPr/>
            </a:pPr>
            <a:r>
              <a:rPr lang="en-US" altLang="zh-CN" sz="1400" dirty="0">
                <a:latin typeface="Consolas" panose="020B0609020204030204" pitchFamily="49" charset="0"/>
                <a:ea typeface="Alibaba PuHuiTi R"/>
                <a:sym typeface="Consolas" panose="020B0609020204030204" pitchFamily="49" charset="0"/>
              </a:rPr>
              <a:t>2</a:t>
            </a:r>
            <a:r>
              <a:rPr lang="zh-CN" altLang="en-US" sz="1400" dirty="0">
                <a:latin typeface="Consolas" panose="020B0609020204030204" pitchFamily="49" charset="0"/>
                <a:ea typeface="Alibaba PuHuiTi R"/>
                <a:sym typeface="Consolas" panose="020B0609020204030204" pitchFamily="49" charset="0"/>
              </a:rPr>
              <a:t>度</a:t>
            </a:r>
          </a:p>
        </p:txBody>
      </p:sp>
      <p:sp>
        <p:nvSpPr>
          <p:cNvPr id="35" name="TextBox 15"/>
          <p:cNvSpPr txBox="1"/>
          <p:nvPr/>
        </p:nvSpPr>
        <p:spPr>
          <a:xfrm>
            <a:off x="5037705" y="3035766"/>
            <a:ext cx="527833" cy="384272"/>
          </a:xfrm>
          <a:prstGeom prst="rect">
            <a:avLst/>
          </a:prstGeom>
          <a:noFill/>
        </p:spPr>
        <p:txBody>
          <a:bodyPr wrap="square">
            <a:spAutoFit/>
          </a:bodyPr>
          <a:lstStyle>
            <a:defPPr>
              <a:defRPr lang="zh-CN"/>
            </a:defPPr>
            <a:lvl1pPr marL="171450" indent="-171450" fontAlgn="auto">
              <a:lnSpc>
                <a:spcPct val="150000"/>
              </a:lnSpc>
              <a:spcBef>
                <a:spcPts val="0"/>
              </a:spcBef>
              <a:spcAft>
                <a:spcPts val="0"/>
              </a:spcAft>
              <a:buFont typeface="Wingdings" panose="05000000000000000000" pitchFamily="2" charset="2"/>
              <a:buChar char="l"/>
              <a:defRPr sz="1050">
                <a:solidFill>
                  <a:prstClr val="black">
                    <a:lumMod val="85000"/>
                    <a:lumOff val="15000"/>
                  </a:prstClr>
                </a:solidFill>
                <a:latin typeface="微软雅黑" pitchFamily="34" charset="-122"/>
                <a:ea typeface="微软雅黑" pitchFamily="34" charset="-122"/>
              </a:defRPr>
            </a:lvl1pPr>
          </a:lstStyle>
          <a:p>
            <a:pPr marL="0" indent="0">
              <a:buNone/>
              <a:defRPr/>
            </a:pPr>
            <a:r>
              <a:rPr lang="en-US" altLang="zh-CN" sz="1400" dirty="0">
                <a:latin typeface="Consolas" panose="020B0609020204030204" pitchFamily="49" charset="0"/>
                <a:ea typeface="Alibaba PuHuiTi R"/>
                <a:sym typeface="Consolas" panose="020B0609020204030204" pitchFamily="49" charset="0"/>
              </a:rPr>
              <a:t>2</a:t>
            </a:r>
            <a:r>
              <a:rPr lang="zh-CN" altLang="en-US" sz="1400" dirty="0">
                <a:latin typeface="Consolas" panose="020B0609020204030204" pitchFamily="49" charset="0"/>
                <a:ea typeface="Alibaba PuHuiTi R"/>
                <a:sym typeface="Consolas" panose="020B0609020204030204" pitchFamily="49" charset="0"/>
              </a:rPr>
              <a:t>度</a:t>
            </a:r>
          </a:p>
        </p:txBody>
      </p:sp>
      <p:sp>
        <p:nvSpPr>
          <p:cNvPr id="36" name="TextBox 15"/>
          <p:cNvSpPr txBox="1"/>
          <p:nvPr/>
        </p:nvSpPr>
        <p:spPr>
          <a:xfrm>
            <a:off x="6314870" y="6086586"/>
            <a:ext cx="527833" cy="384272"/>
          </a:xfrm>
          <a:prstGeom prst="rect">
            <a:avLst/>
          </a:prstGeom>
          <a:noFill/>
        </p:spPr>
        <p:txBody>
          <a:bodyPr wrap="square">
            <a:spAutoFit/>
          </a:bodyPr>
          <a:lstStyle>
            <a:defPPr>
              <a:defRPr lang="zh-CN"/>
            </a:defPPr>
            <a:lvl1pPr marL="171450" indent="-171450" fontAlgn="auto">
              <a:lnSpc>
                <a:spcPct val="150000"/>
              </a:lnSpc>
              <a:spcBef>
                <a:spcPts val="0"/>
              </a:spcBef>
              <a:spcAft>
                <a:spcPts val="0"/>
              </a:spcAft>
              <a:buFont typeface="Wingdings" panose="05000000000000000000" pitchFamily="2" charset="2"/>
              <a:buChar char="l"/>
              <a:defRPr sz="1050">
                <a:solidFill>
                  <a:prstClr val="black">
                    <a:lumMod val="85000"/>
                    <a:lumOff val="15000"/>
                  </a:prstClr>
                </a:solidFill>
                <a:latin typeface="微软雅黑" pitchFamily="34" charset="-122"/>
                <a:ea typeface="微软雅黑" pitchFamily="34" charset="-122"/>
              </a:defRPr>
            </a:lvl1pPr>
          </a:lstStyle>
          <a:p>
            <a:pPr marL="0" indent="0">
              <a:buNone/>
              <a:defRPr/>
            </a:pPr>
            <a:r>
              <a:rPr lang="en-US" altLang="zh-CN" sz="1400" dirty="0">
                <a:latin typeface="Consolas" panose="020B0609020204030204" pitchFamily="49" charset="0"/>
                <a:ea typeface="Alibaba PuHuiTi R"/>
                <a:sym typeface="Consolas" panose="020B0609020204030204" pitchFamily="49" charset="0"/>
              </a:rPr>
              <a:t>3</a:t>
            </a:r>
            <a:r>
              <a:rPr lang="zh-CN" altLang="en-US" sz="1400" dirty="0">
                <a:latin typeface="Consolas" panose="020B0609020204030204" pitchFamily="49" charset="0"/>
                <a:ea typeface="Alibaba PuHuiTi R"/>
                <a:sym typeface="Consolas" panose="020B0609020204030204" pitchFamily="49" charset="0"/>
              </a:rPr>
              <a:t>度</a:t>
            </a:r>
          </a:p>
        </p:txBody>
      </p:sp>
      <p:sp>
        <p:nvSpPr>
          <p:cNvPr id="37" name="TextBox 15"/>
          <p:cNvSpPr txBox="1"/>
          <p:nvPr/>
        </p:nvSpPr>
        <p:spPr>
          <a:xfrm>
            <a:off x="7590747" y="6086586"/>
            <a:ext cx="527833" cy="384272"/>
          </a:xfrm>
          <a:prstGeom prst="rect">
            <a:avLst/>
          </a:prstGeom>
          <a:noFill/>
        </p:spPr>
        <p:txBody>
          <a:bodyPr wrap="square">
            <a:spAutoFit/>
          </a:bodyPr>
          <a:lstStyle>
            <a:defPPr>
              <a:defRPr lang="zh-CN"/>
            </a:defPPr>
            <a:lvl1pPr marL="171450" indent="-171450" fontAlgn="auto">
              <a:lnSpc>
                <a:spcPct val="150000"/>
              </a:lnSpc>
              <a:spcBef>
                <a:spcPts val="0"/>
              </a:spcBef>
              <a:spcAft>
                <a:spcPts val="0"/>
              </a:spcAft>
              <a:buFont typeface="Wingdings" panose="05000000000000000000" pitchFamily="2" charset="2"/>
              <a:buChar char="l"/>
              <a:defRPr sz="1050">
                <a:solidFill>
                  <a:prstClr val="black">
                    <a:lumMod val="85000"/>
                    <a:lumOff val="15000"/>
                  </a:prstClr>
                </a:solidFill>
                <a:latin typeface="微软雅黑" pitchFamily="34" charset="-122"/>
                <a:ea typeface="微软雅黑" pitchFamily="34" charset="-122"/>
              </a:defRPr>
            </a:lvl1pPr>
          </a:lstStyle>
          <a:p>
            <a:pPr marL="0" indent="0">
              <a:buNone/>
              <a:defRPr/>
            </a:pPr>
            <a:r>
              <a:rPr lang="en-US" altLang="zh-CN" sz="1400" dirty="0">
                <a:latin typeface="Consolas" panose="020B0609020204030204" pitchFamily="49" charset="0"/>
                <a:ea typeface="Alibaba PuHuiTi R"/>
                <a:sym typeface="Consolas" panose="020B0609020204030204" pitchFamily="49" charset="0"/>
              </a:rPr>
              <a:t>4</a:t>
            </a:r>
            <a:r>
              <a:rPr lang="zh-CN" altLang="en-US" sz="1400" dirty="0">
                <a:latin typeface="Consolas" panose="020B0609020204030204" pitchFamily="49" charset="0"/>
                <a:ea typeface="Alibaba PuHuiTi R"/>
                <a:sym typeface="Consolas" panose="020B0609020204030204" pitchFamily="49" charset="0"/>
              </a:rPr>
              <a:t>度</a:t>
            </a:r>
          </a:p>
        </p:txBody>
      </p:sp>
      <p:sp>
        <p:nvSpPr>
          <p:cNvPr id="40" name="TextBox 15"/>
          <p:cNvSpPr txBox="1"/>
          <p:nvPr/>
        </p:nvSpPr>
        <p:spPr>
          <a:xfrm>
            <a:off x="7590747" y="3035766"/>
            <a:ext cx="527833" cy="377732"/>
          </a:xfrm>
          <a:prstGeom prst="rect">
            <a:avLst/>
          </a:prstGeom>
          <a:noFill/>
        </p:spPr>
        <p:txBody>
          <a:bodyPr wrap="square">
            <a:spAutoFit/>
          </a:bodyPr>
          <a:lstStyle>
            <a:defPPr>
              <a:defRPr lang="zh-CN"/>
            </a:defPPr>
            <a:lvl1pPr marL="171450" indent="-171450" fontAlgn="auto">
              <a:lnSpc>
                <a:spcPct val="150000"/>
              </a:lnSpc>
              <a:spcBef>
                <a:spcPts val="0"/>
              </a:spcBef>
              <a:spcAft>
                <a:spcPts val="0"/>
              </a:spcAft>
              <a:buFont typeface="Wingdings" panose="05000000000000000000" pitchFamily="2" charset="2"/>
              <a:buChar char="l"/>
              <a:defRPr sz="1050">
                <a:solidFill>
                  <a:prstClr val="black">
                    <a:lumMod val="85000"/>
                    <a:lumOff val="15000"/>
                  </a:prstClr>
                </a:solidFill>
                <a:latin typeface="微软雅黑" pitchFamily="34" charset="-122"/>
                <a:ea typeface="微软雅黑" pitchFamily="34" charset="-122"/>
              </a:defRPr>
            </a:lvl1pPr>
          </a:lstStyle>
          <a:p>
            <a:pPr marL="0" indent="0">
              <a:buNone/>
              <a:defRPr/>
            </a:pPr>
            <a:r>
              <a:rPr lang="en-US" altLang="zh-CN" sz="1400" dirty="0">
                <a:latin typeface="Consolas" panose="020B0609020204030204" pitchFamily="49" charset="0"/>
                <a:ea typeface="Alibaba PuHuiTi R"/>
                <a:sym typeface="Consolas" panose="020B0609020204030204" pitchFamily="49" charset="0"/>
              </a:rPr>
              <a:t>4</a:t>
            </a:r>
            <a:r>
              <a:rPr lang="zh-CN" altLang="en-US" sz="1400" dirty="0">
                <a:latin typeface="Consolas" panose="020B0609020204030204" pitchFamily="49" charset="0"/>
                <a:ea typeface="Alibaba PuHuiTi R"/>
                <a:sym typeface="Consolas" panose="020B0609020204030204" pitchFamily="49" charset="0"/>
              </a:rPr>
              <a:t>度</a:t>
            </a:r>
          </a:p>
        </p:txBody>
      </p:sp>
      <p:sp>
        <p:nvSpPr>
          <p:cNvPr id="41" name="TextBox 15"/>
          <p:cNvSpPr txBox="1"/>
          <p:nvPr/>
        </p:nvSpPr>
        <p:spPr>
          <a:xfrm>
            <a:off x="6314226" y="3035766"/>
            <a:ext cx="527833" cy="377732"/>
          </a:xfrm>
          <a:prstGeom prst="rect">
            <a:avLst/>
          </a:prstGeom>
          <a:noFill/>
        </p:spPr>
        <p:txBody>
          <a:bodyPr wrap="square">
            <a:spAutoFit/>
          </a:bodyPr>
          <a:lstStyle>
            <a:defPPr>
              <a:defRPr lang="zh-CN"/>
            </a:defPPr>
            <a:lvl1pPr marL="171450" indent="-171450" fontAlgn="auto">
              <a:lnSpc>
                <a:spcPct val="150000"/>
              </a:lnSpc>
              <a:spcBef>
                <a:spcPts val="0"/>
              </a:spcBef>
              <a:spcAft>
                <a:spcPts val="0"/>
              </a:spcAft>
              <a:buFont typeface="Wingdings" panose="05000000000000000000" pitchFamily="2" charset="2"/>
              <a:buChar char="l"/>
              <a:defRPr sz="1050">
                <a:solidFill>
                  <a:prstClr val="black">
                    <a:lumMod val="85000"/>
                    <a:lumOff val="15000"/>
                  </a:prstClr>
                </a:solidFill>
                <a:latin typeface="微软雅黑" pitchFamily="34" charset="-122"/>
                <a:ea typeface="微软雅黑" pitchFamily="34" charset="-122"/>
              </a:defRPr>
            </a:lvl1pPr>
          </a:lstStyle>
          <a:p>
            <a:pPr marL="0" indent="0">
              <a:buNone/>
              <a:defRPr/>
            </a:pPr>
            <a:r>
              <a:rPr lang="en-US" altLang="zh-CN" sz="1400" dirty="0">
                <a:latin typeface="Consolas" panose="020B0609020204030204" pitchFamily="49" charset="0"/>
                <a:ea typeface="Alibaba PuHuiTi R"/>
                <a:sym typeface="Consolas" panose="020B0609020204030204" pitchFamily="49" charset="0"/>
              </a:rPr>
              <a:t>3</a:t>
            </a:r>
            <a:r>
              <a:rPr lang="zh-CN" altLang="en-US" sz="1400" dirty="0">
                <a:latin typeface="Consolas" panose="020B0609020204030204" pitchFamily="49" charset="0"/>
                <a:ea typeface="Alibaba PuHuiTi R"/>
                <a:sym typeface="Consolas" panose="020B0609020204030204" pitchFamily="49" charset="0"/>
              </a:rPr>
              <a:t>度</a:t>
            </a:r>
          </a:p>
        </p:txBody>
      </p:sp>
      <p:sp>
        <p:nvSpPr>
          <p:cNvPr id="44" name="TextBox 15"/>
          <p:cNvSpPr txBox="1"/>
          <p:nvPr/>
        </p:nvSpPr>
        <p:spPr>
          <a:xfrm>
            <a:off x="8867268" y="3035766"/>
            <a:ext cx="527833" cy="377732"/>
          </a:xfrm>
          <a:prstGeom prst="rect">
            <a:avLst/>
          </a:prstGeom>
          <a:noFill/>
        </p:spPr>
        <p:txBody>
          <a:bodyPr wrap="square">
            <a:spAutoFit/>
          </a:bodyPr>
          <a:lstStyle>
            <a:defPPr>
              <a:defRPr lang="zh-CN"/>
            </a:defPPr>
            <a:lvl1pPr marL="171450" indent="-171450" fontAlgn="auto">
              <a:lnSpc>
                <a:spcPct val="150000"/>
              </a:lnSpc>
              <a:spcBef>
                <a:spcPts val="0"/>
              </a:spcBef>
              <a:spcAft>
                <a:spcPts val="0"/>
              </a:spcAft>
              <a:buFont typeface="Wingdings" panose="05000000000000000000" pitchFamily="2" charset="2"/>
              <a:buChar char="l"/>
              <a:defRPr sz="1050">
                <a:solidFill>
                  <a:prstClr val="black">
                    <a:lumMod val="85000"/>
                    <a:lumOff val="15000"/>
                  </a:prstClr>
                </a:solidFill>
                <a:latin typeface="微软雅黑" pitchFamily="34" charset="-122"/>
                <a:ea typeface="微软雅黑" pitchFamily="34" charset="-122"/>
              </a:defRPr>
            </a:lvl1pPr>
          </a:lstStyle>
          <a:p>
            <a:pPr marL="0" indent="0">
              <a:buNone/>
              <a:defRPr/>
            </a:pPr>
            <a:r>
              <a:rPr lang="en-US" altLang="zh-CN" sz="1400" dirty="0">
                <a:latin typeface="Consolas" panose="020B0609020204030204" pitchFamily="49" charset="0"/>
                <a:ea typeface="Alibaba PuHuiTi R"/>
                <a:sym typeface="Consolas" panose="020B0609020204030204" pitchFamily="49" charset="0"/>
              </a:rPr>
              <a:t>5</a:t>
            </a:r>
            <a:r>
              <a:rPr lang="zh-CN" altLang="en-US" sz="1400" dirty="0">
                <a:latin typeface="Consolas" panose="020B0609020204030204" pitchFamily="49" charset="0"/>
                <a:ea typeface="Alibaba PuHuiTi R"/>
                <a:sym typeface="Consolas" panose="020B0609020204030204" pitchFamily="49" charset="0"/>
              </a:rPr>
              <a:t>度</a:t>
            </a:r>
          </a:p>
        </p:txBody>
      </p:sp>
    </p:spTree>
    <p:extLst>
      <p:ext uri="{BB962C8B-B14F-4D97-AF65-F5344CB8AC3E}">
        <p14:creationId xmlns:p14="http://schemas.microsoft.com/office/powerpoint/2010/main" val="9501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5" grpId="0"/>
      <p:bldP spid="36" grpId="0"/>
      <p:bldP spid="37" grpId="0"/>
      <p:bldP spid="40" grpId="0"/>
      <p:bldP spid="41" grpId="0"/>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smtClean="0">
                <a:latin typeface="Consolas" panose="020B0609020204030204" pitchFamily="49" charset="0"/>
                <a:sym typeface="Consolas" panose="020B0609020204030204" pitchFamily="49" charset="0"/>
              </a:rPr>
              <a:t>依赖管理</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可选依赖</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pPr>
              <a:defRPr/>
            </a:pPr>
            <a:r>
              <a:rPr lang="zh-CN" altLang="en-US" dirty="0">
                <a:latin typeface="Consolas" panose="020B0609020204030204" pitchFamily="49" charset="0"/>
                <a:ea typeface="Alibaba PuHuiTi R"/>
                <a:sym typeface="Consolas" panose="020B0609020204030204" pitchFamily="49" charset="0"/>
              </a:rPr>
              <a:t>可选依赖指对外隐藏当前所依赖的</a:t>
            </a:r>
            <a:r>
              <a:rPr lang="zh-CN" altLang="en-US" dirty="0" smtClean="0">
                <a:latin typeface="Consolas" panose="020B0609020204030204" pitchFamily="49" charset="0"/>
                <a:ea typeface="Alibaba PuHuiTi R"/>
                <a:sym typeface="Consolas" panose="020B0609020204030204" pitchFamily="49" charset="0"/>
              </a:rPr>
              <a:t>资源</a:t>
            </a:r>
            <a:r>
              <a:rPr lang="en-US" altLang="zh-CN" dirty="0" smtClean="0">
                <a:latin typeface="Consolas" panose="020B0609020204030204" pitchFamily="49" charset="0"/>
                <a:ea typeface="Alibaba PuHuiTi R"/>
                <a:sym typeface="Consolas" panose="020B0609020204030204" pitchFamily="49" charset="0"/>
              </a:rPr>
              <a:t>——</a:t>
            </a:r>
            <a:r>
              <a:rPr lang="en-US" altLang="zh-CN" dirty="0">
                <a:latin typeface="Consolas" panose="020B0609020204030204" pitchFamily="49" charset="0"/>
                <a:ea typeface="Alibaba PuHuiTi R"/>
                <a:sym typeface="Consolas" panose="020B0609020204030204" pitchFamily="49" charset="0"/>
              </a:rPr>
              <a:t>——</a:t>
            </a:r>
            <a:r>
              <a:rPr lang="zh-CN" altLang="en-US" dirty="0" smtClean="0">
                <a:latin typeface="Consolas" panose="020B0609020204030204" pitchFamily="49" charset="0"/>
                <a:ea typeface="Alibaba PuHuiTi R"/>
                <a:sym typeface="Consolas" panose="020B0609020204030204" pitchFamily="49" charset="0"/>
              </a:rPr>
              <a:t>不透明</a:t>
            </a:r>
            <a:endParaRPr lang="zh-CN" altLang="en-US" dirty="0">
              <a:latin typeface="Consolas" panose="020B0609020204030204" pitchFamily="49" charset="0"/>
              <a:ea typeface="Alibaba PuHuiTi R"/>
              <a:sym typeface="Consolas" panose="020B0609020204030204" pitchFamily="49" charset="0"/>
            </a:endParaRPr>
          </a:p>
        </p:txBody>
      </p:sp>
      <p:sp>
        <p:nvSpPr>
          <p:cNvPr id="7" name="TextBox 3">
            <a:extLst>
              <a:ext uri="{FF2B5EF4-FFF2-40B4-BE49-F238E27FC236}">
                <a16:creationId xmlns:a16="http://schemas.microsoft.com/office/drawing/2014/main" id="{0C998B78-AB18-3C47-A1C7-25AE9A3A40B0}"/>
              </a:ext>
            </a:extLst>
          </p:cNvPr>
          <p:cNvSpPr txBox="1"/>
          <p:nvPr/>
        </p:nvSpPr>
        <p:spPr>
          <a:xfrm>
            <a:off x="1184564" y="2194484"/>
            <a:ext cx="10225116" cy="2318776"/>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dependency</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&lt;</a:t>
            </a:r>
            <a:r>
              <a:rPr lang="zh-CN" altLang="zh-CN" sz="1400" dirty="0">
                <a:solidFill>
                  <a:srgbClr val="0033B3"/>
                </a:solidFill>
                <a:latin typeface="Consolas" panose="020B0609020204030204" pitchFamily="49" charset="0"/>
                <a:ea typeface="Alibaba PuHuiTi R"/>
              </a:rPr>
              <a:t>groupId</a:t>
            </a:r>
            <a:r>
              <a:rPr lang="zh-CN" altLang="zh-CN" sz="1400" dirty="0">
                <a:solidFill>
                  <a:srgbClr val="080808"/>
                </a:solidFill>
                <a:latin typeface="Consolas" panose="020B0609020204030204" pitchFamily="49" charset="0"/>
                <a:ea typeface="Alibaba PuHuiTi R"/>
              </a:rPr>
              <a:t>&gt;com.itheima&lt;/</a:t>
            </a:r>
            <a:r>
              <a:rPr lang="zh-CN" altLang="zh-CN" sz="1400" dirty="0">
                <a:solidFill>
                  <a:srgbClr val="0033B3"/>
                </a:solidFill>
                <a:latin typeface="Consolas" panose="020B0609020204030204" pitchFamily="49" charset="0"/>
                <a:ea typeface="Alibaba PuHuiTi R"/>
              </a:rPr>
              <a:t>groupId</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&lt;</a:t>
            </a:r>
            <a:r>
              <a:rPr lang="zh-CN" altLang="zh-CN" sz="1400" dirty="0">
                <a:solidFill>
                  <a:srgbClr val="0033B3"/>
                </a:solidFill>
                <a:latin typeface="Consolas" panose="020B0609020204030204" pitchFamily="49" charset="0"/>
                <a:ea typeface="Alibaba PuHuiTi R"/>
              </a:rPr>
              <a:t>artifactId</a:t>
            </a:r>
            <a:r>
              <a:rPr lang="zh-CN" altLang="zh-CN" sz="1400" dirty="0">
                <a:solidFill>
                  <a:srgbClr val="080808"/>
                </a:solidFill>
                <a:latin typeface="Consolas" panose="020B0609020204030204" pitchFamily="49" charset="0"/>
                <a:ea typeface="Alibaba PuHuiTi R"/>
              </a:rPr>
              <a:t>&gt;maven_03_pojo&lt;/</a:t>
            </a:r>
            <a:r>
              <a:rPr lang="zh-CN" altLang="zh-CN" sz="1400" dirty="0">
                <a:solidFill>
                  <a:srgbClr val="0033B3"/>
                </a:solidFill>
                <a:latin typeface="Consolas" panose="020B0609020204030204" pitchFamily="49" charset="0"/>
                <a:ea typeface="Alibaba PuHuiTi R"/>
              </a:rPr>
              <a:t>artifactId</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&lt;</a:t>
            </a:r>
            <a:r>
              <a:rPr lang="zh-CN" altLang="zh-CN" sz="1400" dirty="0">
                <a:solidFill>
                  <a:srgbClr val="0033B3"/>
                </a:solidFill>
                <a:latin typeface="Consolas" panose="020B0609020204030204" pitchFamily="49" charset="0"/>
                <a:ea typeface="Alibaba PuHuiTi R"/>
              </a:rPr>
              <a:t>version</a:t>
            </a:r>
            <a:r>
              <a:rPr lang="zh-CN" altLang="zh-CN" sz="1400" dirty="0">
                <a:solidFill>
                  <a:srgbClr val="080808"/>
                </a:solidFill>
                <a:latin typeface="Consolas" panose="020B0609020204030204" pitchFamily="49" charset="0"/>
                <a:ea typeface="Alibaba PuHuiTi R"/>
              </a:rPr>
              <a:t>&gt;1.0-SNAPSHOT&lt;/</a:t>
            </a:r>
            <a:r>
              <a:rPr lang="zh-CN" altLang="zh-CN" sz="1400" dirty="0">
                <a:solidFill>
                  <a:srgbClr val="0033B3"/>
                </a:solidFill>
                <a:latin typeface="Consolas" panose="020B0609020204030204" pitchFamily="49" charset="0"/>
                <a:ea typeface="Alibaba PuHuiTi R"/>
              </a:rPr>
              <a:t>version</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a:t>
            </a:r>
            <a:r>
              <a:rPr lang="zh-CN" altLang="zh-CN" sz="1400" i="1" dirty="0">
                <a:solidFill>
                  <a:srgbClr val="8C8C8C"/>
                </a:solidFill>
                <a:latin typeface="Consolas" panose="020B0609020204030204" pitchFamily="49" charset="0"/>
                <a:ea typeface="Alibaba PuHuiTi R"/>
              </a:rPr>
              <a:t>&lt;!--可选依赖是隐藏当前工程所依赖的资源，隐藏后对应资源将不具有依赖传递性--&gt;</a:t>
            </a:r>
            <a:br>
              <a:rPr lang="zh-CN" altLang="zh-CN" sz="1400" i="1" dirty="0">
                <a:solidFill>
                  <a:srgbClr val="8C8C8C"/>
                </a:solidFill>
                <a:latin typeface="Consolas" panose="020B0609020204030204" pitchFamily="49" charset="0"/>
                <a:ea typeface="Alibaba PuHuiTi R"/>
              </a:rPr>
            </a:br>
            <a:r>
              <a:rPr lang="zh-CN" altLang="zh-CN" sz="1400" i="1" dirty="0">
                <a:solidFill>
                  <a:srgbClr val="8C8C8C"/>
                </a:solidFill>
                <a:latin typeface="Consolas" panose="020B0609020204030204" pitchFamily="49" charset="0"/>
                <a:ea typeface="Alibaba PuHuiTi R"/>
              </a:rPr>
              <a:t>    </a:t>
            </a:r>
            <a:r>
              <a:rPr lang="zh-CN" altLang="zh-CN" sz="1400" dirty="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optional</a:t>
            </a:r>
            <a:r>
              <a:rPr lang="zh-CN" altLang="zh-CN" sz="1400" dirty="0">
                <a:solidFill>
                  <a:srgbClr val="080808"/>
                </a:solidFill>
                <a:latin typeface="Consolas" panose="020B0609020204030204" pitchFamily="49" charset="0"/>
                <a:ea typeface="Alibaba PuHuiTi R"/>
              </a:rPr>
              <a:t>&gt;false&lt;/</a:t>
            </a:r>
            <a:r>
              <a:rPr lang="zh-CN" altLang="zh-CN" sz="1400" dirty="0">
                <a:solidFill>
                  <a:srgbClr val="0033B3"/>
                </a:solidFill>
                <a:latin typeface="Consolas" panose="020B0609020204030204" pitchFamily="49" charset="0"/>
                <a:ea typeface="Alibaba PuHuiTi R"/>
              </a:rPr>
              <a:t>optional</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dependency</a:t>
            </a:r>
            <a:r>
              <a:rPr lang="zh-CN" altLang="zh-CN" sz="1400" dirty="0">
                <a:solidFill>
                  <a:srgbClr val="080808"/>
                </a:solidFill>
                <a:latin typeface="Consolas" panose="020B0609020204030204" pitchFamily="49" charset="0"/>
                <a:ea typeface="Alibaba PuHuiTi R"/>
              </a:rPr>
              <a:t>&gt;</a:t>
            </a:r>
            <a:endParaRPr lang="zh-CN" altLang="zh-CN" sz="1600" dirty="0">
              <a:latin typeface="Consolas" panose="020B0609020204030204" pitchFamily="49" charset="0"/>
              <a:ea typeface="Alibaba PuHuiTi R"/>
            </a:endParaRPr>
          </a:p>
        </p:txBody>
      </p:sp>
    </p:spTree>
    <p:extLst>
      <p:ext uri="{BB962C8B-B14F-4D97-AF65-F5344CB8AC3E}">
        <p14:creationId xmlns:p14="http://schemas.microsoft.com/office/powerpoint/2010/main" val="1055313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smtClean="0">
                <a:latin typeface="Consolas" panose="020B0609020204030204" pitchFamily="49" charset="0"/>
                <a:sym typeface="Consolas" panose="020B0609020204030204" pitchFamily="49" charset="0"/>
              </a:rPr>
              <a:t>依赖管理</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排除依赖</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pPr>
              <a:defRPr/>
            </a:pPr>
            <a:r>
              <a:rPr lang="zh-CN" altLang="en-US" dirty="0">
                <a:latin typeface="Consolas" panose="020B0609020204030204" pitchFamily="49" charset="0"/>
                <a:ea typeface="Alibaba PuHuiTi R"/>
                <a:sym typeface="Consolas" panose="020B0609020204030204" pitchFamily="49" charset="0"/>
              </a:rPr>
              <a:t>排除依赖指主动断开依赖的资源，被排除的资源无需指定版本</a:t>
            </a:r>
            <a:r>
              <a:rPr lang="en-US" altLang="zh-CN" dirty="0">
                <a:latin typeface="Consolas" panose="020B0609020204030204" pitchFamily="49" charset="0"/>
                <a:ea typeface="Alibaba PuHuiTi R"/>
                <a:sym typeface="Consolas" panose="020B0609020204030204" pitchFamily="49" charset="0"/>
              </a:rPr>
              <a:t>————</a:t>
            </a:r>
            <a:r>
              <a:rPr lang="zh-CN" altLang="en-US" dirty="0" smtClean="0">
                <a:latin typeface="Consolas" panose="020B0609020204030204" pitchFamily="49" charset="0"/>
                <a:ea typeface="Alibaba PuHuiTi R"/>
                <a:sym typeface="Consolas" panose="020B0609020204030204" pitchFamily="49" charset="0"/>
              </a:rPr>
              <a:t>不需要</a:t>
            </a: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dirty="0">
              <a:latin typeface="Consolas" panose="020B0609020204030204" pitchFamily="49" charset="0"/>
              <a:ea typeface="Alibaba PuHuiTi R"/>
              <a:sym typeface="Consolas" panose="020B0609020204030204" pitchFamily="49" charset="0"/>
            </a:endParaRPr>
          </a:p>
          <a:p>
            <a:pPr>
              <a:defRPr/>
            </a:pP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dirty="0">
              <a:latin typeface="Consolas" panose="020B0609020204030204" pitchFamily="49" charset="0"/>
              <a:ea typeface="Alibaba PuHuiTi R"/>
              <a:sym typeface="Consolas" panose="020B0609020204030204" pitchFamily="49" charset="0"/>
            </a:endParaRPr>
          </a:p>
          <a:p>
            <a:pPr>
              <a:defRPr/>
            </a:pP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dirty="0">
              <a:latin typeface="Consolas" panose="020B0609020204030204" pitchFamily="49" charset="0"/>
              <a:ea typeface="Alibaba PuHuiTi R"/>
              <a:sym typeface="Consolas" panose="020B0609020204030204" pitchFamily="49" charset="0"/>
            </a:endParaRPr>
          </a:p>
          <a:p>
            <a:pPr>
              <a:defRPr/>
            </a:pP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dirty="0">
              <a:latin typeface="Consolas" panose="020B0609020204030204" pitchFamily="49" charset="0"/>
              <a:ea typeface="Alibaba PuHuiTi R"/>
              <a:sym typeface="Consolas" panose="020B0609020204030204" pitchFamily="49" charset="0"/>
            </a:endParaRPr>
          </a:p>
          <a:p>
            <a:pPr>
              <a:defRPr/>
            </a:pP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dirty="0">
              <a:latin typeface="Consolas" panose="020B0609020204030204" pitchFamily="49" charset="0"/>
              <a:ea typeface="Alibaba PuHuiTi R"/>
              <a:sym typeface="Consolas" panose="020B0609020204030204" pitchFamily="49" charset="0"/>
            </a:endParaRPr>
          </a:p>
          <a:p>
            <a:pPr>
              <a:defRPr/>
            </a:pPr>
            <a:r>
              <a:rPr lang="zh-CN" altLang="en-US" dirty="0" smtClean="0">
                <a:latin typeface="Consolas" panose="020B0609020204030204" pitchFamily="49" charset="0"/>
                <a:ea typeface="Alibaba PuHuiTi R"/>
                <a:sym typeface="Consolas" panose="020B0609020204030204" pitchFamily="49" charset="0"/>
              </a:rPr>
              <a:t>排除依赖资源仅指定</a:t>
            </a:r>
            <a:r>
              <a:rPr lang="en-US" altLang="zh-CN" dirty="0" smtClean="0">
                <a:latin typeface="Consolas" panose="020B0609020204030204" pitchFamily="49" charset="0"/>
                <a:ea typeface="Alibaba PuHuiTi R"/>
                <a:sym typeface="Consolas" panose="020B0609020204030204" pitchFamily="49" charset="0"/>
              </a:rPr>
              <a:t>GA</a:t>
            </a:r>
            <a:r>
              <a:rPr lang="zh-CN" altLang="en-US" dirty="0" smtClean="0">
                <a:latin typeface="Consolas" panose="020B0609020204030204" pitchFamily="49" charset="0"/>
                <a:ea typeface="Alibaba PuHuiTi R"/>
                <a:sym typeface="Consolas" panose="020B0609020204030204" pitchFamily="49" charset="0"/>
              </a:rPr>
              <a:t>即可，无需指定</a:t>
            </a:r>
            <a:r>
              <a:rPr lang="en-US" altLang="zh-CN" dirty="0" smtClean="0">
                <a:latin typeface="Consolas" panose="020B0609020204030204" pitchFamily="49" charset="0"/>
                <a:ea typeface="Alibaba PuHuiTi R"/>
                <a:sym typeface="Consolas" panose="020B0609020204030204" pitchFamily="49" charset="0"/>
              </a:rPr>
              <a:t>V</a:t>
            </a:r>
            <a:endParaRPr lang="zh-CN" altLang="en-US" dirty="0">
              <a:latin typeface="Consolas" panose="020B0609020204030204" pitchFamily="49" charset="0"/>
              <a:ea typeface="Alibaba PuHuiTi R"/>
              <a:sym typeface="Consolas" panose="020B0609020204030204" pitchFamily="49"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1184564" y="2194484"/>
            <a:ext cx="10225116" cy="353943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&gt;com.itheima&lt;/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&gt;maven_04_dao&lt;/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&gt;1.0-SNAPSHOT&lt;/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i="1" dirty="0">
                <a:solidFill>
                  <a:srgbClr val="8C8C8C"/>
                </a:solidFill>
                <a:latin typeface="Consolas" panose="020B0609020204030204" pitchFamily="49" charset="0"/>
              </a:rPr>
              <a:t>&lt;!--</a:t>
            </a:r>
            <a:r>
              <a:rPr lang="zh-CN" altLang="zh-CN" sz="1400" i="1" dirty="0">
                <a:solidFill>
                  <a:srgbClr val="8C8C8C"/>
                </a:solidFill>
                <a:latin typeface="宋体" panose="02010600030101010101" pitchFamily="2" charset="-122"/>
                <a:ea typeface="宋体" panose="02010600030101010101" pitchFamily="2" charset="-122"/>
              </a:rPr>
              <a:t>排除依赖是隐藏当前资源对应的依赖关系</a:t>
            </a:r>
            <a:r>
              <a:rPr lang="zh-CN" altLang="zh-CN" sz="1400" i="1" dirty="0">
                <a:solidFill>
                  <a:srgbClr val="8C8C8C"/>
                </a:solidFill>
                <a:latin typeface="Consolas" panose="020B0609020204030204" pitchFamily="49" charset="0"/>
              </a:rPr>
              <a:t>--&gt;</a:t>
            </a:r>
            <a:br>
              <a:rPr lang="zh-CN" altLang="zh-CN" sz="1400" i="1" dirty="0">
                <a:solidFill>
                  <a:srgbClr val="8C8C8C"/>
                </a:solidFill>
                <a:latin typeface="Consolas" panose="020B0609020204030204" pitchFamily="49" charset="0"/>
              </a:rPr>
            </a:br>
            <a:r>
              <a:rPr lang="zh-CN" altLang="zh-CN" sz="1400" i="1" dirty="0">
                <a:solidFill>
                  <a:srgbClr val="8C8C8C"/>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b="1" dirty="0">
                <a:solidFill>
                  <a:srgbClr val="C00000"/>
                </a:solidFill>
                <a:latin typeface="Consolas" panose="020B0609020204030204" pitchFamily="49" charset="0"/>
              </a:rPr>
              <a:t>exclusions</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b="1" dirty="0">
                <a:solidFill>
                  <a:srgbClr val="C00000"/>
                </a:solidFill>
                <a:latin typeface="Consolas" panose="020B0609020204030204" pitchFamily="49" charset="0"/>
              </a:rPr>
              <a:t>exclusion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&gt;log4j&lt;/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&gt;log4j&lt;/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b="1" dirty="0">
                <a:solidFill>
                  <a:srgbClr val="C00000"/>
                </a:solidFill>
                <a:latin typeface="Consolas" panose="020B0609020204030204" pitchFamily="49" charset="0"/>
              </a:rPr>
              <a:t>exclusion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b="1" dirty="0">
                <a:solidFill>
                  <a:srgbClr val="C00000"/>
                </a:solidFill>
                <a:latin typeface="Consolas" panose="020B0609020204030204" pitchFamily="49" charset="0"/>
              </a:rPr>
              <a:t>exclusion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&gt;org.mybatis&lt;/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&gt;mybatis&lt;/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b="1" dirty="0">
                <a:solidFill>
                  <a:srgbClr val="C00000"/>
                </a:solidFill>
                <a:latin typeface="Consolas" panose="020B0609020204030204" pitchFamily="49" charset="0"/>
              </a:rPr>
              <a:t>exclusion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b="1" dirty="0">
                <a:solidFill>
                  <a:srgbClr val="C00000"/>
                </a:solidFill>
                <a:latin typeface="Consolas" panose="020B0609020204030204" pitchFamily="49" charset="0"/>
              </a:rPr>
              <a:t>exclusions</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2141259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依赖管理</a:t>
            </a:r>
            <a:endParaRPr lang="en-US" altLang="zh-CN" dirty="0">
              <a:latin typeface="Consolas" panose="020B0609020204030204" pitchFamily="49" charset="0"/>
              <a:sym typeface="Consolas" panose="020B0609020204030204" pitchFamily="49" charset="0"/>
            </a:endParaRPr>
          </a:p>
          <a:p>
            <a:r>
              <a:rPr lang="zh-CN" altLang="en-US" dirty="0">
                <a:latin typeface="Consolas" panose="020B0609020204030204" pitchFamily="49" charset="0"/>
                <a:sym typeface="Consolas" panose="020B0609020204030204" pitchFamily="49" charset="0"/>
              </a:rPr>
              <a:t>依赖传递</a:t>
            </a:r>
            <a:endParaRPr lang="en-US" altLang="zh-CN" dirty="0">
              <a:latin typeface="Consolas" panose="020B0609020204030204" pitchFamily="49" charset="0"/>
              <a:sym typeface="Consolas" panose="020B0609020204030204" pitchFamily="49" charset="0"/>
            </a:endParaRPr>
          </a:p>
          <a:p>
            <a:r>
              <a:rPr lang="zh-CN" altLang="en-US" dirty="0">
                <a:latin typeface="Consolas" panose="020B0609020204030204" pitchFamily="49" charset="0"/>
                <a:sym typeface="Consolas" panose="020B0609020204030204" pitchFamily="49" charset="0"/>
              </a:rPr>
              <a:t>可选依赖（不透明）</a:t>
            </a:r>
            <a:endParaRPr lang="en-US" altLang="zh-CN" dirty="0">
              <a:latin typeface="Consolas" panose="020B0609020204030204" pitchFamily="49" charset="0"/>
              <a:sym typeface="Consolas" panose="020B0609020204030204" pitchFamily="49" charset="0"/>
            </a:endParaRPr>
          </a:p>
          <a:p>
            <a:r>
              <a:rPr lang="zh-CN" altLang="en-US" dirty="0">
                <a:latin typeface="Consolas" panose="020B0609020204030204" pitchFamily="49" charset="0"/>
                <a:sym typeface="Consolas" panose="020B0609020204030204" pitchFamily="49" charset="0"/>
              </a:rPr>
              <a:t>排除依赖（不需要）</a:t>
            </a:r>
          </a:p>
        </p:txBody>
      </p:sp>
      <p:sp>
        <p:nvSpPr>
          <p:cNvPr id="6"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依赖管理</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1960480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zh-CN" altLang="en-US" dirty="0" smtClean="0">
                <a:latin typeface="Consolas" panose="020B0609020204030204" pitchFamily="49" charset="0"/>
                <a:sym typeface="Consolas" panose="020B0609020204030204" pitchFamily="49" charset="0"/>
              </a:rPr>
              <a:t>继承与聚合</a:t>
            </a:r>
            <a:endParaRPr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273040" y="3069272"/>
            <a:ext cx="5466080" cy="3124494"/>
          </a:xfrm>
        </p:spPr>
        <p:txBody>
          <a:bodyPr/>
          <a:lstStyle/>
          <a:p>
            <a:r>
              <a:rPr lang="zh-CN" altLang="en-US" dirty="0" smtClean="0">
                <a:latin typeface="Consolas" panose="020B0609020204030204" pitchFamily="49" charset="0"/>
                <a:sym typeface="Consolas" panose="020B0609020204030204" pitchFamily="49" charset="0"/>
              </a:rPr>
              <a:t>聚合</a:t>
            </a:r>
            <a:endParaRPr lang="en-US" altLang="zh-CN" dirty="0" smtClean="0">
              <a:latin typeface="Consolas" panose="020B0609020204030204" pitchFamily="49" charset="0"/>
              <a:sym typeface="Consolas" panose="020B0609020204030204" pitchFamily="49" charset="0"/>
            </a:endParaRPr>
          </a:p>
          <a:p>
            <a:r>
              <a:rPr lang="zh-CN" altLang="en-US" dirty="0">
                <a:latin typeface="Consolas" panose="020B0609020204030204" pitchFamily="49" charset="0"/>
                <a:sym typeface="Consolas" panose="020B0609020204030204" pitchFamily="49" charset="0"/>
              </a:rPr>
              <a:t>继承</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smtClean="0">
                <a:latin typeface="Consolas" panose="020B0609020204030204" pitchFamily="49" charset="0"/>
                <a:sym typeface="Consolas" panose="020B0609020204030204" pitchFamily="49" charset="0"/>
              </a:rPr>
              <a:t>03</a:t>
            </a:r>
            <a:endParaRPr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2540931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9358" y="1006475"/>
            <a:ext cx="5973761" cy="4350529"/>
          </a:xfrm>
        </p:spPr>
        <p:txBody>
          <a:bodyPr/>
          <a:lstStyle/>
          <a:p>
            <a:r>
              <a:rPr lang="zh-CN" altLang="en-US" dirty="0" smtClean="0">
                <a:latin typeface="Consolas" panose="020B0609020204030204" pitchFamily="49" charset="0"/>
                <a:sym typeface="Consolas" panose="020B0609020204030204" pitchFamily="49" charset="0"/>
              </a:rPr>
              <a:t>分模块开发与设计</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依赖管理</a:t>
            </a:r>
            <a:endParaRPr lang="en-US" altLang="zh-CN" dirty="0" smtClean="0">
              <a:latin typeface="Consolas" panose="020B0609020204030204" pitchFamily="49" charset="0"/>
              <a:sym typeface="Consolas" panose="020B0609020204030204" pitchFamily="49" charset="0"/>
            </a:endParaRPr>
          </a:p>
          <a:p>
            <a:r>
              <a:rPr lang="zh-CN" altLang="en-US" dirty="0" smtClean="0">
                <a:solidFill>
                  <a:srgbClr val="AD2B26"/>
                </a:solidFill>
                <a:latin typeface="Consolas" panose="020B0609020204030204" pitchFamily="49" charset="0"/>
                <a:sym typeface="Consolas" panose="020B0609020204030204" pitchFamily="49" charset="0"/>
              </a:rPr>
              <a:t>聚合与继承</a:t>
            </a:r>
            <a:endParaRPr lang="en-US" altLang="zh-CN" dirty="0" smtClean="0">
              <a:solidFill>
                <a:srgbClr val="AD2B26"/>
              </a:solidFill>
              <a:latin typeface="Consolas" panose="020B0609020204030204" pitchFamily="49" charset="0"/>
              <a:sym typeface="Consolas" panose="020B0609020204030204" pitchFamily="49" charset="0"/>
            </a:endParaRPr>
          </a:p>
          <a:p>
            <a:r>
              <a:rPr lang="zh-CN" altLang="en-US" dirty="0" smtClean="0">
                <a:solidFill>
                  <a:srgbClr val="AD2B26"/>
                </a:solidFill>
                <a:latin typeface="Consolas" panose="020B0609020204030204" pitchFamily="49" charset="0"/>
                <a:sym typeface="Consolas" panose="020B0609020204030204" pitchFamily="49" charset="0"/>
              </a:rPr>
              <a:t>属性</a:t>
            </a:r>
            <a:r>
              <a:rPr lang="zh-CN" altLang="en-US" dirty="0">
                <a:solidFill>
                  <a:srgbClr val="AD2B26"/>
                </a:solidFill>
                <a:latin typeface="Consolas" panose="020B0609020204030204" pitchFamily="49" charset="0"/>
                <a:sym typeface="Consolas" panose="020B0609020204030204" pitchFamily="49" charset="0"/>
              </a:rPr>
              <a:t>管理</a:t>
            </a:r>
            <a:endParaRPr lang="en-US" altLang="zh-CN" dirty="0" smtClean="0">
              <a:solidFill>
                <a:srgbClr val="AD2B26"/>
              </a:solidFill>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多环境配置与应用</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私</a:t>
            </a:r>
            <a:r>
              <a:rPr lang="zh-CN" altLang="en-US" dirty="0">
                <a:latin typeface="Consolas" panose="020B0609020204030204" pitchFamily="49" charset="0"/>
                <a:sym typeface="Consolas" panose="020B0609020204030204" pitchFamily="49" charset="0"/>
              </a:rPr>
              <a:t>服</a:t>
            </a:r>
            <a:endParaRPr lang="en-US" altLang="zh-CN"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3710185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聚合</a:t>
            </a:r>
            <a:endParaRPr kumimoji="1" lang="zh-CN" altLang="en-US" dirty="0">
              <a:solidFill>
                <a:srgbClr val="595959"/>
              </a:solidFill>
              <a:latin typeface="Consolas" panose="020B0609020204030204" pitchFamily="49" charset="0"/>
              <a:sym typeface="Consolas" panose="020B0609020204030204" pitchFamily="49" charset="0"/>
            </a:endParaRPr>
          </a:p>
        </p:txBody>
      </p:sp>
      <p:grpSp>
        <p:nvGrpSpPr>
          <p:cNvPr id="34" name="组合 33"/>
          <p:cNvGrpSpPr/>
          <p:nvPr/>
        </p:nvGrpSpPr>
        <p:grpSpPr>
          <a:xfrm>
            <a:off x="3756449" y="3635930"/>
            <a:ext cx="1661603" cy="666667"/>
            <a:chOff x="841374" y="1995686"/>
            <a:chExt cx="1661603" cy="666667"/>
          </a:xfrm>
        </p:grpSpPr>
        <p:pic>
          <p:nvPicPr>
            <p:cNvPr id="35" name="图片 34"/>
            <p:cNvPicPr>
              <a:picLocks noChangeAspect="1"/>
            </p:cNvPicPr>
            <p:nvPr/>
          </p:nvPicPr>
          <p:blipFill>
            <a:blip r:embed="rId2"/>
            <a:stretch>
              <a:fillRect/>
            </a:stretch>
          </p:blipFill>
          <p:spPr>
            <a:xfrm>
              <a:off x="841374" y="1995686"/>
              <a:ext cx="590476" cy="666667"/>
            </a:xfrm>
            <a:prstGeom prst="rect">
              <a:avLst/>
            </a:prstGeom>
          </p:spPr>
        </p:pic>
        <p:sp>
          <p:nvSpPr>
            <p:cNvPr id="36" name="文本框 35"/>
            <p:cNvSpPr txBox="1"/>
            <p:nvPr/>
          </p:nvSpPr>
          <p:spPr>
            <a:xfrm>
              <a:off x="1431850" y="2144353"/>
              <a:ext cx="1071127" cy="369332"/>
            </a:xfrm>
            <a:prstGeom prst="rect">
              <a:avLst/>
            </a:prstGeom>
            <a:noFill/>
          </p:spPr>
          <p:txBody>
            <a:bodyPr wrap="none" rtlCol="0">
              <a:spAutoFit/>
            </a:bodyPr>
            <a:lstStyle/>
            <a:p>
              <a:r>
                <a:rPr lang="en-US" altLang="zh-CN" dirty="0" err="1" smtClean="0">
                  <a:latin typeface="Consolas" panose="020B0609020204030204" pitchFamily="49" charset="0"/>
                  <a:ea typeface="思源黑体 CN Normal" panose="020B0400000000000000" pitchFamily="34" charset="-122"/>
                  <a:sym typeface="Consolas" panose="020B0609020204030204" pitchFamily="49" charset="0"/>
                </a:rPr>
                <a:t>ssm_crm</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37" name="组合 36"/>
          <p:cNvGrpSpPr/>
          <p:nvPr/>
        </p:nvGrpSpPr>
        <p:grpSpPr>
          <a:xfrm>
            <a:off x="4256307" y="4372931"/>
            <a:ext cx="1914878" cy="666667"/>
            <a:chOff x="841374" y="1995686"/>
            <a:chExt cx="1914878" cy="666667"/>
          </a:xfrm>
        </p:grpSpPr>
        <p:pic>
          <p:nvPicPr>
            <p:cNvPr id="38" name="图片 37"/>
            <p:cNvPicPr>
              <a:picLocks noChangeAspect="1"/>
            </p:cNvPicPr>
            <p:nvPr/>
          </p:nvPicPr>
          <p:blipFill>
            <a:blip r:embed="rId2"/>
            <a:stretch>
              <a:fillRect/>
            </a:stretch>
          </p:blipFill>
          <p:spPr>
            <a:xfrm>
              <a:off x="841374" y="1995686"/>
              <a:ext cx="590476" cy="666667"/>
            </a:xfrm>
            <a:prstGeom prst="rect">
              <a:avLst/>
            </a:prstGeom>
          </p:spPr>
        </p:pic>
        <p:sp>
          <p:nvSpPr>
            <p:cNvPr id="39" name="文本框 38"/>
            <p:cNvSpPr txBox="1"/>
            <p:nvPr/>
          </p:nvSpPr>
          <p:spPr>
            <a:xfrm>
              <a:off x="1431850" y="2144353"/>
              <a:ext cx="1324402" cy="369332"/>
            </a:xfrm>
            <a:prstGeom prst="rect">
              <a:avLst/>
            </a:prstGeom>
            <a:noFill/>
          </p:spPr>
          <p:txBody>
            <a:bodyPr wrap="none" rtlCol="0">
              <a:spAutoFit/>
            </a:bodyPr>
            <a:lstStyle/>
            <a:p>
              <a:r>
                <a:rPr lang="en-US" altLang="zh-CN" dirty="0" err="1" smtClean="0">
                  <a:latin typeface="Consolas" panose="020B0609020204030204" pitchFamily="49" charset="0"/>
                  <a:ea typeface="思源黑体 CN Normal" panose="020B0400000000000000" pitchFamily="34" charset="-122"/>
                  <a:sym typeface="Consolas" panose="020B0609020204030204" pitchFamily="49" charset="0"/>
                </a:rPr>
                <a:t>ssm_order</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40" name="组合 39"/>
          <p:cNvGrpSpPr/>
          <p:nvPr/>
        </p:nvGrpSpPr>
        <p:grpSpPr>
          <a:xfrm>
            <a:off x="4737083" y="5109932"/>
            <a:ext cx="2041514" cy="666667"/>
            <a:chOff x="841374" y="1995686"/>
            <a:chExt cx="2041514" cy="666667"/>
          </a:xfrm>
        </p:grpSpPr>
        <p:pic>
          <p:nvPicPr>
            <p:cNvPr id="41" name="图片 40"/>
            <p:cNvPicPr>
              <a:picLocks noChangeAspect="1"/>
            </p:cNvPicPr>
            <p:nvPr/>
          </p:nvPicPr>
          <p:blipFill>
            <a:blip r:embed="rId2"/>
            <a:stretch>
              <a:fillRect/>
            </a:stretch>
          </p:blipFill>
          <p:spPr>
            <a:xfrm>
              <a:off x="841374" y="1995686"/>
              <a:ext cx="590476" cy="666667"/>
            </a:xfrm>
            <a:prstGeom prst="rect">
              <a:avLst/>
            </a:prstGeom>
          </p:spPr>
        </p:pic>
        <p:sp>
          <p:nvSpPr>
            <p:cNvPr id="42" name="文本框 41"/>
            <p:cNvSpPr txBox="1"/>
            <p:nvPr/>
          </p:nvSpPr>
          <p:spPr>
            <a:xfrm>
              <a:off x="1431850" y="2144353"/>
              <a:ext cx="1451038" cy="369332"/>
            </a:xfrm>
            <a:prstGeom prst="rect">
              <a:avLst/>
            </a:prstGeom>
            <a:noFill/>
          </p:spPr>
          <p:txBody>
            <a:bodyPr wrap="none" rtlCol="0">
              <a:spAutoFit/>
            </a:bodyPr>
            <a:lstStyle/>
            <a:p>
              <a:r>
                <a:rPr lang="en-US" altLang="zh-CN" dirty="0" err="1" smtClean="0">
                  <a:latin typeface="Consolas" panose="020B0609020204030204" pitchFamily="49" charset="0"/>
                  <a:ea typeface="思源黑体 CN Normal" panose="020B0400000000000000" pitchFamily="34" charset="-122"/>
                  <a:sym typeface="Consolas" panose="020B0609020204030204" pitchFamily="49" charset="0"/>
                </a:rPr>
                <a:t>ssm_member</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43" name="组合 42"/>
          <p:cNvGrpSpPr/>
          <p:nvPr/>
        </p:nvGrpSpPr>
        <p:grpSpPr>
          <a:xfrm>
            <a:off x="5241139" y="5846934"/>
            <a:ext cx="1788240" cy="666667"/>
            <a:chOff x="841374" y="1995686"/>
            <a:chExt cx="1788240" cy="666667"/>
          </a:xfrm>
        </p:grpSpPr>
        <p:pic>
          <p:nvPicPr>
            <p:cNvPr id="47" name="图片 46"/>
            <p:cNvPicPr>
              <a:picLocks noChangeAspect="1"/>
            </p:cNvPicPr>
            <p:nvPr/>
          </p:nvPicPr>
          <p:blipFill>
            <a:blip r:embed="rId2"/>
            <a:stretch>
              <a:fillRect/>
            </a:stretch>
          </p:blipFill>
          <p:spPr>
            <a:xfrm>
              <a:off x="841374" y="1995686"/>
              <a:ext cx="590476" cy="666667"/>
            </a:xfrm>
            <a:prstGeom prst="rect">
              <a:avLst/>
            </a:prstGeom>
          </p:spPr>
        </p:pic>
        <p:sp>
          <p:nvSpPr>
            <p:cNvPr id="48" name="文本框 47"/>
            <p:cNvSpPr txBox="1"/>
            <p:nvPr/>
          </p:nvSpPr>
          <p:spPr>
            <a:xfrm>
              <a:off x="1431850" y="2144353"/>
              <a:ext cx="1197764" cy="369332"/>
            </a:xfrm>
            <a:prstGeom prst="rect">
              <a:avLst/>
            </a:prstGeom>
            <a:noFill/>
          </p:spPr>
          <p:txBody>
            <a:bodyPr wrap="none" rtlCol="0">
              <a:spAutoFit/>
            </a:bodyPr>
            <a:lstStyle/>
            <a:p>
              <a:r>
                <a:rPr lang="en-US" altLang="zh-CN" dirty="0" err="1" smtClean="0">
                  <a:latin typeface="Consolas" panose="020B0609020204030204" pitchFamily="49" charset="0"/>
                  <a:ea typeface="思源黑体 CN Normal" panose="020B0400000000000000" pitchFamily="34" charset="-122"/>
                  <a:sym typeface="Consolas" panose="020B0609020204030204" pitchFamily="49" charset="0"/>
                </a:rPr>
                <a:t>ssm_pojo</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pic>
        <p:nvPicPr>
          <p:cNvPr id="49" name="图片 48"/>
          <p:cNvPicPr>
            <a:picLocks noChangeAspect="1"/>
          </p:cNvPicPr>
          <p:nvPr/>
        </p:nvPicPr>
        <p:blipFill>
          <a:blip r:embed="rId3"/>
          <a:stretch>
            <a:fillRect/>
          </a:stretch>
        </p:blipFill>
        <p:spPr>
          <a:xfrm>
            <a:off x="5236340" y="5843595"/>
            <a:ext cx="600075" cy="657225"/>
          </a:xfrm>
          <a:prstGeom prst="rect">
            <a:avLst/>
          </a:prstGeom>
        </p:spPr>
      </p:pic>
      <p:cxnSp>
        <p:nvCxnSpPr>
          <p:cNvPr id="50" name="肘形连接符 49"/>
          <p:cNvCxnSpPr>
            <a:stCxn id="35" idx="2"/>
          </p:cNvCxnSpPr>
          <p:nvPr/>
        </p:nvCxnSpPr>
        <p:spPr>
          <a:xfrm rot="16200000" flipH="1">
            <a:off x="3636778" y="4717506"/>
            <a:ext cx="2042819" cy="1213000"/>
          </a:xfrm>
          <a:prstGeom prst="bentConnector2">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38" idx="2"/>
          </p:cNvCxnSpPr>
          <p:nvPr/>
        </p:nvCxnSpPr>
        <p:spPr>
          <a:xfrm rot="16200000" flipH="1">
            <a:off x="4336275" y="5254867"/>
            <a:ext cx="1143050" cy="712511"/>
          </a:xfrm>
          <a:prstGeom prst="bentConnector2">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41" idx="2"/>
          </p:cNvCxnSpPr>
          <p:nvPr/>
        </p:nvCxnSpPr>
        <p:spPr>
          <a:xfrm rot="16200000" flipH="1">
            <a:off x="5019616" y="5789304"/>
            <a:ext cx="257777" cy="232366"/>
          </a:xfrm>
          <a:prstGeom prst="bentConnector2">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7621955" y="3952410"/>
            <a:ext cx="2088232" cy="2395670"/>
          </a:xfrm>
          <a:prstGeom prst="rect">
            <a:avLst/>
          </a:prstGeom>
          <a:solidFill>
            <a:schemeClr val="bg1"/>
          </a:solidFill>
          <a:ln>
            <a:solidFill>
              <a:schemeClr val="bg2"/>
            </a:solidFill>
            <a:tailEnd type="triangle"/>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latin typeface="Consolas" panose="020B0609020204030204" pitchFamily="49" charset="0"/>
              <a:sym typeface="Consolas" panose="020B0609020204030204" pitchFamily="49" charset="0"/>
            </a:endParaRPr>
          </a:p>
        </p:txBody>
      </p:sp>
      <p:pic>
        <p:nvPicPr>
          <p:cNvPr id="54" name="图片 53"/>
          <p:cNvPicPr>
            <a:picLocks noChangeAspect="1"/>
          </p:cNvPicPr>
          <p:nvPr/>
        </p:nvPicPr>
        <p:blipFill>
          <a:blip r:embed="rId2"/>
          <a:stretch>
            <a:fillRect/>
          </a:stretch>
        </p:blipFill>
        <p:spPr>
          <a:xfrm>
            <a:off x="7877764" y="4344551"/>
            <a:ext cx="590476" cy="666667"/>
          </a:xfrm>
          <a:prstGeom prst="rect">
            <a:avLst/>
          </a:prstGeom>
        </p:spPr>
      </p:pic>
      <p:pic>
        <p:nvPicPr>
          <p:cNvPr id="55" name="图片 54"/>
          <p:cNvPicPr>
            <a:picLocks noChangeAspect="1"/>
          </p:cNvPicPr>
          <p:nvPr/>
        </p:nvPicPr>
        <p:blipFill>
          <a:blip r:embed="rId2"/>
          <a:stretch>
            <a:fillRect/>
          </a:stretch>
        </p:blipFill>
        <p:spPr>
          <a:xfrm>
            <a:off x="8819570" y="4344551"/>
            <a:ext cx="590476" cy="666667"/>
          </a:xfrm>
          <a:prstGeom prst="rect">
            <a:avLst/>
          </a:prstGeom>
        </p:spPr>
      </p:pic>
      <p:pic>
        <p:nvPicPr>
          <p:cNvPr id="56" name="图片 55"/>
          <p:cNvPicPr>
            <a:picLocks noChangeAspect="1"/>
          </p:cNvPicPr>
          <p:nvPr/>
        </p:nvPicPr>
        <p:blipFill>
          <a:blip r:embed="rId2"/>
          <a:stretch>
            <a:fillRect/>
          </a:stretch>
        </p:blipFill>
        <p:spPr>
          <a:xfrm>
            <a:off x="7860905" y="5414886"/>
            <a:ext cx="590476" cy="666667"/>
          </a:xfrm>
          <a:prstGeom prst="rect">
            <a:avLst/>
          </a:prstGeom>
        </p:spPr>
      </p:pic>
      <p:pic>
        <p:nvPicPr>
          <p:cNvPr id="57" name="图片 56"/>
          <p:cNvPicPr>
            <a:picLocks noChangeAspect="1"/>
          </p:cNvPicPr>
          <p:nvPr/>
        </p:nvPicPr>
        <p:blipFill>
          <a:blip r:embed="rId2"/>
          <a:stretch>
            <a:fillRect/>
          </a:stretch>
        </p:blipFill>
        <p:spPr>
          <a:xfrm>
            <a:off x="8819570" y="5414886"/>
            <a:ext cx="590476" cy="666667"/>
          </a:xfrm>
          <a:prstGeom prst="rect">
            <a:avLst/>
          </a:prstGeom>
        </p:spPr>
      </p:pic>
      <p:sp>
        <p:nvSpPr>
          <p:cNvPr id="58" name="TextBox 9"/>
          <p:cNvSpPr txBox="1"/>
          <p:nvPr/>
        </p:nvSpPr>
        <p:spPr>
          <a:xfrm>
            <a:off x="7906746" y="3489265"/>
            <a:ext cx="1518650" cy="459549"/>
          </a:xfrm>
          <a:prstGeom prst="rect">
            <a:avLst/>
          </a:prstGeom>
          <a:noFill/>
        </p:spPr>
        <p:txBody>
          <a:bodyPr wrap="square">
            <a:spAutoFit/>
          </a:bodyPr>
          <a:lstStyle/>
          <a:p>
            <a:pPr algn="ctr" fontAlgn="auto">
              <a:lnSpc>
                <a:spcPct val="150000"/>
              </a:lnSpc>
              <a:spcBef>
                <a:spcPts val="0"/>
              </a:spcBef>
              <a:spcAft>
                <a:spcPts val="0"/>
              </a:spcAft>
              <a:defRPr/>
            </a:pPr>
            <a:r>
              <a:rPr lang="zh-CN" altLang="en-US" b="1" dirty="0" smtClean="0">
                <a:solidFill>
                  <a:schemeClr val="tx1">
                    <a:lumMod val="75000"/>
                    <a:lumOff val="25000"/>
                  </a:schemeClr>
                </a:solidFill>
                <a:latin typeface="Consolas" panose="020B0609020204030204" pitchFamily="49" charset="0"/>
                <a:ea typeface="思源黑体 CN Normal" panose="020B0400000000000000" pitchFamily="34" charset="-122"/>
                <a:sym typeface="Consolas" panose="020B0609020204030204" pitchFamily="49" charset="0"/>
              </a:rPr>
              <a:t>本地仓库</a:t>
            </a:r>
            <a:endParaRPr lang="zh-CN" altLang="en-US" b="1" dirty="0">
              <a:solidFill>
                <a:schemeClr val="tx1">
                  <a:lumMod val="75000"/>
                  <a:lumOff val="25000"/>
                </a:schemeClr>
              </a:solidFill>
              <a:latin typeface="Consolas" panose="020B0609020204030204" pitchFamily="49" charset="0"/>
              <a:ea typeface="思源黑体 CN Normal" panose="020B0400000000000000" pitchFamily="34" charset="-122"/>
              <a:sym typeface="Consolas" panose="020B0609020204030204" pitchFamily="49" charset="0"/>
            </a:endParaRPr>
          </a:p>
        </p:txBody>
      </p:sp>
      <p:pic>
        <p:nvPicPr>
          <p:cNvPr id="60" name="图片 59"/>
          <p:cNvPicPr>
            <a:picLocks noChangeAspect="1"/>
          </p:cNvPicPr>
          <p:nvPr/>
        </p:nvPicPr>
        <p:blipFill>
          <a:blip r:embed="rId3"/>
          <a:stretch>
            <a:fillRect/>
          </a:stretch>
        </p:blipFill>
        <p:spPr>
          <a:xfrm>
            <a:off x="7868755" y="5409648"/>
            <a:ext cx="600075" cy="657225"/>
          </a:xfrm>
          <a:prstGeom prst="rect">
            <a:avLst/>
          </a:prstGeom>
        </p:spPr>
      </p:pic>
      <p:pic>
        <p:nvPicPr>
          <p:cNvPr id="61" name="图片 60"/>
          <p:cNvPicPr>
            <a:picLocks noChangeAspect="1"/>
          </p:cNvPicPr>
          <p:nvPr/>
        </p:nvPicPr>
        <p:blipFill>
          <a:blip r:embed="rId3"/>
          <a:stretch>
            <a:fillRect/>
          </a:stretch>
        </p:blipFill>
        <p:spPr>
          <a:xfrm>
            <a:off x="4739461" y="5106701"/>
            <a:ext cx="600075" cy="657225"/>
          </a:xfrm>
          <a:prstGeom prst="rect">
            <a:avLst/>
          </a:prstGeom>
        </p:spPr>
      </p:pic>
      <p:pic>
        <p:nvPicPr>
          <p:cNvPr id="63" name="图片 62"/>
          <p:cNvPicPr>
            <a:picLocks noChangeAspect="1"/>
          </p:cNvPicPr>
          <p:nvPr/>
        </p:nvPicPr>
        <p:blipFill>
          <a:blip r:embed="rId2"/>
          <a:stretch>
            <a:fillRect/>
          </a:stretch>
        </p:blipFill>
        <p:spPr>
          <a:xfrm>
            <a:off x="2257149" y="4557603"/>
            <a:ext cx="1041063" cy="1175394"/>
          </a:xfrm>
          <a:prstGeom prst="rect">
            <a:avLst/>
          </a:prstGeom>
        </p:spPr>
      </p:pic>
      <p:cxnSp>
        <p:nvCxnSpPr>
          <p:cNvPr id="64" name="直接箭头连接符 63"/>
          <p:cNvCxnSpPr/>
          <p:nvPr/>
        </p:nvCxnSpPr>
        <p:spPr>
          <a:xfrm flipV="1">
            <a:off x="3108377" y="4209345"/>
            <a:ext cx="648072" cy="496919"/>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3196138" y="4745433"/>
            <a:ext cx="982133" cy="235300"/>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3249424" y="5270465"/>
            <a:ext cx="1428741" cy="172800"/>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3310188" y="5482433"/>
            <a:ext cx="1736166" cy="651015"/>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8" name="图片 67"/>
          <p:cNvPicPr>
            <a:picLocks noChangeAspect="1"/>
          </p:cNvPicPr>
          <p:nvPr/>
        </p:nvPicPr>
        <p:blipFill>
          <a:blip r:embed="rId3"/>
          <a:stretch>
            <a:fillRect/>
          </a:stretch>
        </p:blipFill>
        <p:spPr>
          <a:xfrm>
            <a:off x="8809971" y="5409648"/>
            <a:ext cx="600075" cy="657225"/>
          </a:xfrm>
          <a:prstGeom prst="rect">
            <a:avLst/>
          </a:prstGeom>
        </p:spPr>
      </p:pic>
    </p:spTree>
    <p:extLst>
      <p:ext uri="{BB962C8B-B14F-4D97-AF65-F5344CB8AC3E}">
        <p14:creationId xmlns:p14="http://schemas.microsoft.com/office/powerpoint/2010/main" val="182078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up)">
                                      <p:cBhvr>
                                        <p:cTn id="24" dur="700"/>
                                        <p:tgtEl>
                                          <p:spTgt spid="50"/>
                                        </p:tgtEl>
                                      </p:cBhvr>
                                    </p:animEffect>
                                  </p:childTnLst>
                                </p:cTn>
                              </p:par>
                              <p:par>
                                <p:cTn id="25" presetID="22" presetClass="entr" presetSubtype="1" fill="hold" nodeType="withEffect">
                                  <p:stCondLst>
                                    <p:cond delay="200"/>
                                  </p:stCondLst>
                                  <p:childTnLst>
                                    <p:set>
                                      <p:cBhvr>
                                        <p:cTn id="26" dur="1" fill="hold">
                                          <p:stCondLst>
                                            <p:cond delay="0"/>
                                          </p:stCondLst>
                                        </p:cTn>
                                        <p:tgtEl>
                                          <p:spTgt spid="51"/>
                                        </p:tgtEl>
                                        <p:attrNameLst>
                                          <p:attrName>style.visibility</p:attrName>
                                        </p:attrNameLst>
                                      </p:cBhvr>
                                      <p:to>
                                        <p:strVal val="visible"/>
                                      </p:to>
                                    </p:set>
                                    <p:animEffect transition="in" filter="wipe(up)">
                                      <p:cBhvr>
                                        <p:cTn id="27" dur="500"/>
                                        <p:tgtEl>
                                          <p:spTgt spid="51"/>
                                        </p:tgtEl>
                                      </p:cBhvr>
                                    </p:animEffect>
                                  </p:childTnLst>
                                </p:cTn>
                              </p:par>
                              <p:par>
                                <p:cTn id="28" presetID="22" presetClass="entr" presetSubtype="1" fill="hold" nodeType="withEffect">
                                  <p:stCondLst>
                                    <p:cond delay="400"/>
                                  </p:stCondLst>
                                  <p:childTnLst>
                                    <p:set>
                                      <p:cBhvr>
                                        <p:cTn id="29" dur="1" fill="hold">
                                          <p:stCondLst>
                                            <p:cond delay="0"/>
                                          </p:stCondLst>
                                        </p:cTn>
                                        <p:tgtEl>
                                          <p:spTgt spid="52"/>
                                        </p:tgtEl>
                                        <p:attrNameLst>
                                          <p:attrName>style.visibility</p:attrName>
                                        </p:attrNameLst>
                                      </p:cBhvr>
                                      <p:to>
                                        <p:strVal val="visible"/>
                                      </p:to>
                                    </p:set>
                                    <p:animEffect transition="in" filter="wipe(up)">
                                      <p:cBhvr>
                                        <p:cTn id="30" dur="300"/>
                                        <p:tgtEl>
                                          <p:spTgt spid="5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500"/>
                                        <p:tgtEl>
                                          <p:spTgt spid="54"/>
                                        </p:tgtEl>
                                      </p:cBhvr>
                                    </p:animEffect>
                                  </p:childTnLst>
                                </p:cTn>
                              </p:par>
                              <p:par>
                                <p:cTn id="39" presetID="10"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par>
                                <p:cTn id="42" presetID="10" presetClass="entr" presetSubtype="0" fill="hold"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10"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childTnLst>
                                </p:cTn>
                              </p:par>
                            </p:childTnLst>
                          </p:cTn>
                        </p:par>
                      </p:childTnLst>
                    </p:cTn>
                  </p:par>
                  <p:par>
                    <p:cTn id="71" fill="hold">
                      <p:stCondLst>
                        <p:cond delay="indefinite"/>
                      </p:stCondLst>
                      <p:childTnLst>
                        <p:par>
                          <p:cTn id="72" fill="hold">
                            <p:stCondLst>
                              <p:cond delay="0"/>
                            </p:stCondLst>
                            <p:childTnLst>
                              <p:par>
                                <p:cTn id="73" presetID="26" presetClass="emph" presetSubtype="0" repeatCount="3000" fill="hold" nodeType="clickEffect">
                                  <p:stCondLst>
                                    <p:cond delay="0"/>
                                  </p:stCondLst>
                                  <p:childTnLst>
                                    <p:animEffect transition="out" filter="fade">
                                      <p:cBhvr>
                                        <p:cTn id="74" dur="500" tmFilter="0, 0; .2, .5; .8, .5; 1, 0"/>
                                        <p:tgtEl>
                                          <p:spTgt spid="34"/>
                                        </p:tgtEl>
                                      </p:cBhvr>
                                    </p:animEffect>
                                    <p:animScale>
                                      <p:cBhvr>
                                        <p:cTn id="75" dur="250" autoRev="1" fill="hold"/>
                                        <p:tgtEl>
                                          <p:spTgt spid="34"/>
                                        </p:tgtEl>
                                      </p:cBhvr>
                                      <p:by x="105000" y="105000"/>
                                    </p:animScale>
                                  </p:childTnLst>
                                </p:cTn>
                              </p:par>
                              <p:par>
                                <p:cTn id="76" presetID="26" presetClass="emph" presetSubtype="0" repeatCount="3000" fill="hold" nodeType="withEffect">
                                  <p:stCondLst>
                                    <p:cond delay="0"/>
                                  </p:stCondLst>
                                  <p:childTnLst>
                                    <p:animEffect transition="out" filter="fade">
                                      <p:cBhvr>
                                        <p:cTn id="77" dur="500" tmFilter="0, 0; .2, .5; .8, .5; 1, 0"/>
                                        <p:tgtEl>
                                          <p:spTgt spid="37"/>
                                        </p:tgtEl>
                                      </p:cBhvr>
                                    </p:animEffect>
                                    <p:animScale>
                                      <p:cBhvr>
                                        <p:cTn id="78" dur="250" autoRev="1" fill="hold"/>
                                        <p:tgtEl>
                                          <p:spTgt spid="37"/>
                                        </p:tgtEl>
                                      </p:cBhvr>
                                      <p:by x="105000" y="105000"/>
                                    </p:animScale>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3"/>
                                        </p:tgtEl>
                                        <p:attrNameLst>
                                          <p:attrName>style.visibility</p:attrName>
                                        </p:attrNameLst>
                                      </p:cBhvr>
                                      <p:to>
                                        <p:strVal val="visible"/>
                                      </p:to>
                                    </p:set>
                                    <p:animEffect transition="in" filter="fade">
                                      <p:cBhvr>
                                        <p:cTn id="83" dur="500"/>
                                        <p:tgtEl>
                                          <p:spTgt spid="63"/>
                                        </p:tgtEl>
                                      </p:cBhvr>
                                    </p:animEffect>
                                  </p:childTnLst>
                                </p:cTn>
                              </p:par>
                            </p:childTnLst>
                          </p:cTn>
                        </p:par>
                        <p:par>
                          <p:cTn id="84" fill="hold">
                            <p:stCondLst>
                              <p:cond delay="500"/>
                            </p:stCondLst>
                            <p:childTnLst>
                              <p:par>
                                <p:cTn id="85" presetID="10" presetClass="exit" presetSubtype="0" fill="hold" nodeType="afterEffect">
                                  <p:stCondLst>
                                    <p:cond delay="0"/>
                                  </p:stCondLst>
                                  <p:childTnLst>
                                    <p:animEffect transition="out" filter="fade">
                                      <p:cBhvr>
                                        <p:cTn id="86" dur="500"/>
                                        <p:tgtEl>
                                          <p:spTgt spid="50"/>
                                        </p:tgtEl>
                                      </p:cBhvr>
                                    </p:animEffect>
                                    <p:set>
                                      <p:cBhvr>
                                        <p:cTn id="87" dur="1" fill="hold">
                                          <p:stCondLst>
                                            <p:cond delay="499"/>
                                          </p:stCondLst>
                                        </p:cTn>
                                        <p:tgtEl>
                                          <p:spTgt spid="50"/>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51"/>
                                        </p:tgtEl>
                                      </p:cBhvr>
                                    </p:animEffect>
                                    <p:set>
                                      <p:cBhvr>
                                        <p:cTn id="90" dur="1" fill="hold">
                                          <p:stCondLst>
                                            <p:cond delay="499"/>
                                          </p:stCondLst>
                                        </p:cTn>
                                        <p:tgtEl>
                                          <p:spTgt spid="51"/>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52"/>
                                        </p:tgtEl>
                                      </p:cBhvr>
                                    </p:animEffect>
                                    <p:set>
                                      <p:cBhvr>
                                        <p:cTn id="93" dur="1" fill="hold">
                                          <p:stCondLst>
                                            <p:cond delay="499"/>
                                          </p:stCondLst>
                                        </p:cTn>
                                        <p:tgtEl>
                                          <p:spTgt spid="5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wipe(left)">
                                      <p:cBhvr>
                                        <p:cTn id="98" dur="500"/>
                                        <p:tgtEl>
                                          <p:spTgt spid="64"/>
                                        </p:tgtEl>
                                      </p:cBhvr>
                                    </p:animEffect>
                                  </p:childTnLst>
                                </p:cTn>
                              </p:par>
                              <p:par>
                                <p:cTn id="99" presetID="22" presetClass="entr" presetSubtype="8" fill="hold" nodeType="withEffect">
                                  <p:stCondLst>
                                    <p:cond delay="200"/>
                                  </p:stCondLst>
                                  <p:childTnLst>
                                    <p:set>
                                      <p:cBhvr>
                                        <p:cTn id="100" dur="1" fill="hold">
                                          <p:stCondLst>
                                            <p:cond delay="0"/>
                                          </p:stCondLst>
                                        </p:cTn>
                                        <p:tgtEl>
                                          <p:spTgt spid="65"/>
                                        </p:tgtEl>
                                        <p:attrNameLst>
                                          <p:attrName>style.visibility</p:attrName>
                                        </p:attrNameLst>
                                      </p:cBhvr>
                                      <p:to>
                                        <p:strVal val="visible"/>
                                      </p:to>
                                    </p:set>
                                    <p:animEffect transition="in" filter="wipe(left)">
                                      <p:cBhvr>
                                        <p:cTn id="101" dur="500"/>
                                        <p:tgtEl>
                                          <p:spTgt spid="65"/>
                                        </p:tgtEl>
                                      </p:cBhvr>
                                    </p:animEffect>
                                  </p:childTnLst>
                                </p:cTn>
                              </p:par>
                              <p:par>
                                <p:cTn id="102" presetID="22" presetClass="entr" presetSubtype="8" fill="hold" nodeType="withEffect">
                                  <p:stCondLst>
                                    <p:cond delay="400"/>
                                  </p:stCondLst>
                                  <p:childTnLst>
                                    <p:set>
                                      <p:cBhvr>
                                        <p:cTn id="103" dur="1" fill="hold">
                                          <p:stCondLst>
                                            <p:cond delay="0"/>
                                          </p:stCondLst>
                                        </p:cTn>
                                        <p:tgtEl>
                                          <p:spTgt spid="66"/>
                                        </p:tgtEl>
                                        <p:attrNameLst>
                                          <p:attrName>style.visibility</p:attrName>
                                        </p:attrNameLst>
                                      </p:cBhvr>
                                      <p:to>
                                        <p:strVal val="visible"/>
                                      </p:to>
                                    </p:set>
                                    <p:animEffect transition="in" filter="wipe(left)">
                                      <p:cBhvr>
                                        <p:cTn id="104" dur="500"/>
                                        <p:tgtEl>
                                          <p:spTgt spid="66"/>
                                        </p:tgtEl>
                                      </p:cBhvr>
                                    </p:animEffect>
                                  </p:childTnLst>
                                </p:cTn>
                              </p:par>
                              <p:par>
                                <p:cTn id="105" presetID="22" presetClass="entr" presetSubtype="8" fill="hold" nodeType="withEffect">
                                  <p:stCondLst>
                                    <p:cond delay="600"/>
                                  </p:stCondLst>
                                  <p:childTnLst>
                                    <p:set>
                                      <p:cBhvr>
                                        <p:cTn id="106" dur="1" fill="hold">
                                          <p:stCondLst>
                                            <p:cond delay="0"/>
                                          </p:stCondLst>
                                        </p:cTn>
                                        <p:tgtEl>
                                          <p:spTgt spid="67"/>
                                        </p:tgtEl>
                                        <p:attrNameLst>
                                          <p:attrName>style.visibility</p:attrName>
                                        </p:attrNameLst>
                                      </p:cBhvr>
                                      <p:to>
                                        <p:strVal val="visible"/>
                                      </p:to>
                                    </p:set>
                                    <p:animEffect transition="in" filter="wipe(left)">
                                      <p:cBhvr>
                                        <p:cTn id="10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聚合</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聚合</a:t>
            </a:r>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：将多个模块组织成一个整体，同时进行项目构建的过程称为聚合</a:t>
            </a:r>
            <a:endParaRPr kumimoji="1" lang="en-US" altLang="zh-CN"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聚合工程：通常是一个不具有业务功能的“空”工程（有且仅有一个</a:t>
            </a:r>
            <a:r>
              <a:rPr kumimoji="1" lang="en-US" altLang="zh-CN" dirty="0" err="1"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pom</a:t>
            </a:r>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文件）</a:t>
            </a:r>
            <a:endParaRPr kumimoji="1" lang="en-US" altLang="zh-CN"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作用：使用聚合工程可以将多个工程编组，通过对聚合工程进行构建，实现对所包含的模块进行同步构建</a:t>
            </a:r>
            <a:endParaRPr kumimoji="1" lang="en-US" altLang="zh-CN"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Wingdings" panose="05000000000000000000" pitchFamily="2" charset="2"/>
              <a:buChar char="n"/>
            </a:pPr>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当</a:t>
            </a: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工程中某个模块发生更新（变更）时，必须保障工程中与已更新模块关联的模块同步更新，</a:t>
            </a:r>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此时可以使用</a:t>
            </a: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聚合工程来解决批量模块同步构建的问题</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endParaRPr kumimoji="1" lang="en-US" altLang="zh-CN"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p:txBody>
      </p:sp>
      <p:grpSp>
        <p:nvGrpSpPr>
          <p:cNvPr id="5" name="组合 4"/>
          <p:cNvGrpSpPr/>
          <p:nvPr/>
        </p:nvGrpSpPr>
        <p:grpSpPr>
          <a:xfrm>
            <a:off x="3756449" y="3635930"/>
            <a:ext cx="1661603" cy="666667"/>
            <a:chOff x="841374" y="1995686"/>
            <a:chExt cx="1661603" cy="666667"/>
          </a:xfrm>
        </p:grpSpPr>
        <p:pic>
          <p:nvPicPr>
            <p:cNvPr id="6" name="图片 5"/>
            <p:cNvPicPr>
              <a:picLocks noChangeAspect="1"/>
            </p:cNvPicPr>
            <p:nvPr/>
          </p:nvPicPr>
          <p:blipFill>
            <a:blip r:embed="rId2"/>
            <a:stretch>
              <a:fillRect/>
            </a:stretch>
          </p:blipFill>
          <p:spPr>
            <a:xfrm>
              <a:off x="841374" y="1995686"/>
              <a:ext cx="590476" cy="666667"/>
            </a:xfrm>
            <a:prstGeom prst="rect">
              <a:avLst/>
            </a:prstGeom>
          </p:spPr>
        </p:pic>
        <p:sp>
          <p:nvSpPr>
            <p:cNvPr id="7" name="文本框 6"/>
            <p:cNvSpPr txBox="1"/>
            <p:nvPr/>
          </p:nvSpPr>
          <p:spPr>
            <a:xfrm>
              <a:off x="1431850" y="2144353"/>
              <a:ext cx="1071127" cy="369332"/>
            </a:xfrm>
            <a:prstGeom prst="rect">
              <a:avLst/>
            </a:prstGeom>
            <a:noFill/>
          </p:spPr>
          <p:txBody>
            <a:bodyPr wrap="none" rtlCol="0">
              <a:spAutoFit/>
            </a:bodyPr>
            <a:lstStyle/>
            <a:p>
              <a:r>
                <a:rPr lang="en-US" altLang="zh-CN" dirty="0" err="1" smtClean="0">
                  <a:latin typeface="Consolas" panose="020B0609020204030204" pitchFamily="49" charset="0"/>
                  <a:ea typeface="思源黑体 CN Normal" panose="020B0400000000000000" pitchFamily="34" charset="-122"/>
                  <a:sym typeface="Consolas" panose="020B0609020204030204" pitchFamily="49" charset="0"/>
                </a:rPr>
                <a:t>ssm_crm</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8" name="组合 7"/>
          <p:cNvGrpSpPr/>
          <p:nvPr/>
        </p:nvGrpSpPr>
        <p:grpSpPr>
          <a:xfrm>
            <a:off x="4256307" y="4372931"/>
            <a:ext cx="1914878" cy="666667"/>
            <a:chOff x="841374" y="1995686"/>
            <a:chExt cx="1914878" cy="666667"/>
          </a:xfrm>
        </p:grpSpPr>
        <p:pic>
          <p:nvPicPr>
            <p:cNvPr id="9" name="图片 8"/>
            <p:cNvPicPr>
              <a:picLocks noChangeAspect="1"/>
            </p:cNvPicPr>
            <p:nvPr/>
          </p:nvPicPr>
          <p:blipFill>
            <a:blip r:embed="rId2"/>
            <a:stretch>
              <a:fillRect/>
            </a:stretch>
          </p:blipFill>
          <p:spPr>
            <a:xfrm>
              <a:off x="841374" y="1995686"/>
              <a:ext cx="590476" cy="666667"/>
            </a:xfrm>
            <a:prstGeom prst="rect">
              <a:avLst/>
            </a:prstGeom>
          </p:spPr>
        </p:pic>
        <p:sp>
          <p:nvSpPr>
            <p:cNvPr id="10" name="文本框 9"/>
            <p:cNvSpPr txBox="1"/>
            <p:nvPr/>
          </p:nvSpPr>
          <p:spPr>
            <a:xfrm>
              <a:off x="1431850" y="2144353"/>
              <a:ext cx="1324402" cy="369332"/>
            </a:xfrm>
            <a:prstGeom prst="rect">
              <a:avLst/>
            </a:prstGeom>
            <a:noFill/>
          </p:spPr>
          <p:txBody>
            <a:bodyPr wrap="none" rtlCol="0">
              <a:spAutoFit/>
            </a:bodyPr>
            <a:lstStyle/>
            <a:p>
              <a:r>
                <a:rPr lang="en-US" altLang="zh-CN" dirty="0" err="1" smtClean="0">
                  <a:latin typeface="Consolas" panose="020B0609020204030204" pitchFamily="49" charset="0"/>
                  <a:ea typeface="思源黑体 CN Normal" panose="020B0400000000000000" pitchFamily="34" charset="-122"/>
                  <a:sym typeface="Consolas" panose="020B0609020204030204" pitchFamily="49" charset="0"/>
                </a:rPr>
                <a:t>ssm_order</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11" name="组合 10"/>
          <p:cNvGrpSpPr/>
          <p:nvPr/>
        </p:nvGrpSpPr>
        <p:grpSpPr>
          <a:xfrm>
            <a:off x="4737083" y="5109932"/>
            <a:ext cx="2041514" cy="666667"/>
            <a:chOff x="841374" y="1995686"/>
            <a:chExt cx="2041514" cy="666667"/>
          </a:xfrm>
        </p:grpSpPr>
        <p:pic>
          <p:nvPicPr>
            <p:cNvPr id="12" name="图片 11"/>
            <p:cNvPicPr>
              <a:picLocks noChangeAspect="1"/>
            </p:cNvPicPr>
            <p:nvPr/>
          </p:nvPicPr>
          <p:blipFill>
            <a:blip r:embed="rId2"/>
            <a:stretch>
              <a:fillRect/>
            </a:stretch>
          </p:blipFill>
          <p:spPr>
            <a:xfrm>
              <a:off x="841374" y="1995686"/>
              <a:ext cx="590476" cy="666667"/>
            </a:xfrm>
            <a:prstGeom prst="rect">
              <a:avLst/>
            </a:prstGeom>
          </p:spPr>
        </p:pic>
        <p:sp>
          <p:nvSpPr>
            <p:cNvPr id="13" name="文本框 12"/>
            <p:cNvSpPr txBox="1"/>
            <p:nvPr/>
          </p:nvSpPr>
          <p:spPr>
            <a:xfrm>
              <a:off x="1431850" y="2144353"/>
              <a:ext cx="1451038" cy="369332"/>
            </a:xfrm>
            <a:prstGeom prst="rect">
              <a:avLst/>
            </a:prstGeom>
            <a:noFill/>
          </p:spPr>
          <p:txBody>
            <a:bodyPr wrap="none" rtlCol="0">
              <a:spAutoFit/>
            </a:bodyPr>
            <a:lstStyle/>
            <a:p>
              <a:r>
                <a:rPr lang="en-US" altLang="zh-CN" dirty="0" err="1" smtClean="0">
                  <a:latin typeface="Consolas" panose="020B0609020204030204" pitchFamily="49" charset="0"/>
                  <a:ea typeface="思源黑体 CN Normal" panose="020B0400000000000000" pitchFamily="34" charset="-122"/>
                  <a:sym typeface="Consolas" panose="020B0609020204030204" pitchFamily="49" charset="0"/>
                </a:rPr>
                <a:t>ssm_member</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14" name="组合 13"/>
          <p:cNvGrpSpPr/>
          <p:nvPr/>
        </p:nvGrpSpPr>
        <p:grpSpPr>
          <a:xfrm>
            <a:off x="5241139" y="5846934"/>
            <a:ext cx="1788240" cy="666667"/>
            <a:chOff x="841374" y="1995686"/>
            <a:chExt cx="1788240" cy="666667"/>
          </a:xfrm>
        </p:grpSpPr>
        <p:pic>
          <p:nvPicPr>
            <p:cNvPr id="15" name="图片 14"/>
            <p:cNvPicPr>
              <a:picLocks noChangeAspect="1"/>
            </p:cNvPicPr>
            <p:nvPr/>
          </p:nvPicPr>
          <p:blipFill>
            <a:blip r:embed="rId2"/>
            <a:stretch>
              <a:fillRect/>
            </a:stretch>
          </p:blipFill>
          <p:spPr>
            <a:xfrm>
              <a:off x="841374" y="1995686"/>
              <a:ext cx="590476" cy="666667"/>
            </a:xfrm>
            <a:prstGeom prst="rect">
              <a:avLst/>
            </a:prstGeom>
          </p:spPr>
        </p:pic>
        <p:sp>
          <p:nvSpPr>
            <p:cNvPr id="16" name="文本框 15"/>
            <p:cNvSpPr txBox="1"/>
            <p:nvPr/>
          </p:nvSpPr>
          <p:spPr>
            <a:xfrm>
              <a:off x="1431850" y="2144353"/>
              <a:ext cx="1197764" cy="369332"/>
            </a:xfrm>
            <a:prstGeom prst="rect">
              <a:avLst/>
            </a:prstGeom>
            <a:noFill/>
          </p:spPr>
          <p:txBody>
            <a:bodyPr wrap="none" rtlCol="0">
              <a:spAutoFit/>
            </a:bodyPr>
            <a:lstStyle/>
            <a:p>
              <a:r>
                <a:rPr lang="en-US" altLang="zh-CN" dirty="0" err="1" smtClean="0">
                  <a:latin typeface="Consolas" panose="020B0609020204030204" pitchFamily="49" charset="0"/>
                  <a:ea typeface="思源黑体 CN Normal" panose="020B0400000000000000" pitchFamily="34" charset="-122"/>
                  <a:sym typeface="Consolas" panose="020B0609020204030204" pitchFamily="49" charset="0"/>
                </a:rPr>
                <a:t>ssm_pojo</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pic>
        <p:nvPicPr>
          <p:cNvPr id="17" name="图片 16"/>
          <p:cNvPicPr>
            <a:picLocks noChangeAspect="1"/>
          </p:cNvPicPr>
          <p:nvPr/>
        </p:nvPicPr>
        <p:blipFill>
          <a:blip r:embed="rId3"/>
          <a:stretch>
            <a:fillRect/>
          </a:stretch>
        </p:blipFill>
        <p:spPr>
          <a:xfrm>
            <a:off x="5236340" y="5843595"/>
            <a:ext cx="600075" cy="657225"/>
          </a:xfrm>
          <a:prstGeom prst="rect">
            <a:avLst/>
          </a:prstGeom>
        </p:spPr>
      </p:pic>
      <p:sp>
        <p:nvSpPr>
          <p:cNvPr id="21" name="矩形 20"/>
          <p:cNvSpPr/>
          <p:nvPr/>
        </p:nvSpPr>
        <p:spPr>
          <a:xfrm>
            <a:off x="7621955" y="3952410"/>
            <a:ext cx="2088232" cy="2395670"/>
          </a:xfrm>
          <a:prstGeom prst="rect">
            <a:avLst/>
          </a:prstGeom>
          <a:solidFill>
            <a:schemeClr val="bg1"/>
          </a:solidFill>
          <a:ln>
            <a:solidFill>
              <a:schemeClr val="bg2"/>
            </a:solidFill>
            <a:tailEnd type="triangle"/>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latin typeface="Consolas" panose="020B0609020204030204" pitchFamily="49" charset="0"/>
              <a:sym typeface="Consolas" panose="020B0609020204030204" pitchFamily="49" charset="0"/>
            </a:endParaRPr>
          </a:p>
        </p:txBody>
      </p:sp>
      <p:pic>
        <p:nvPicPr>
          <p:cNvPr id="22" name="图片 21"/>
          <p:cNvPicPr>
            <a:picLocks noChangeAspect="1"/>
          </p:cNvPicPr>
          <p:nvPr/>
        </p:nvPicPr>
        <p:blipFill>
          <a:blip r:embed="rId2"/>
          <a:stretch>
            <a:fillRect/>
          </a:stretch>
        </p:blipFill>
        <p:spPr>
          <a:xfrm>
            <a:off x="7877764" y="4344551"/>
            <a:ext cx="590476" cy="666667"/>
          </a:xfrm>
          <a:prstGeom prst="rect">
            <a:avLst/>
          </a:prstGeom>
        </p:spPr>
      </p:pic>
      <p:pic>
        <p:nvPicPr>
          <p:cNvPr id="23" name="图片 22"/>
          <p:cNvPicPr>
            <a:picLocks noChangeAspect="1"/>
          </p:cNvPicPr>
          <p:nvPr/>
        </p:nvPicPr>
        <p:blipFill>
          <a:blip r:embed="rId2"/>
          <a:stretch>
            <a:fillRect/>
          </a:stretch>
        </p:blipFill>
        <p:spPr>
          <a:xfrm>
            <a:off x="8819570" y="4344551"/>
            <a:ext cx="590476" cy="666667"/>
          </a:xfrm>
          <a:prstGeom prst="rect">
            <a:avLst/>
          </a:prstGeom>
        </p:spPr>
      </p:pic>
      <p:pic>
        <p:nvPicPr>
          <p:cNvPr id="24" name="图片 23"/>
          <p:cNvPicPr>
            <a:picLocks noChangeAspect="1"/>
          </p:cNvPicPr>
          <p:nvPr/>
        </p:nvPicPr>
        <p:blipFill>
          <a:blip r:embed="rId2"/>
          <a:stretch>
            <a:fillRect/>
          </a:stretch>
        </p:blipFill>
        <p:spPr>
          <a:xfrm>
            <a:off x="7860905" y="5414886"/>
            <a:ext cx="590476" cy="666667"/>
          </a:xfrm>
          <a:prstGeom prst="rect">
            <a:avLst/>
          </a:prstGeom>
        </p:spPr>
      </p:pic>
      <p:pic>
        <p:nvPicPr>
          <p:cNvPr id="26" name="图片 25"/>
          <p:cNvPicPr>
            <a:picLocks noChangeAspect="1"/>
          </p:cNvPicPr>
          <p:nvPr/>
        </p:nvPicPr>
        <p:blipFill>
          <a:blip r:embed="rId2"/>
          <a:stretch>
            <a:fillRect/>
          </a:stretch>
        </p:blipFill>
        <p:spPr>
          <a:xfrm>
            <a:off x="8819570" y="5414886"/>
            <a:ext cx="590476" cy="666667"/>
          </a:xfrm>
          <a:prstGeom prst="rect">
            <a:avLst/>
          </a:prstGeom>
        </p:spPr>
      </p:pic>
      <p:sp>
        <p:nvSpPr>
          <p:cNvPr id="27" name="TextBox 9"/>
          <p:cNvSpPr txBox="1"/>
          <p:nvPr/>
        </p:nvSpPr>
        <p:spPr>
          <a:xfrm>
            <a:off x="7906746" y="3489265"/>
            <a:ext cx="1518650" cy="459549"/>
          </a:xfrm>
          <a:prstGeom prst="rect">
            <a:avLst/>
          </a:prstGeom>
          <a:noFill/>
        </p:spPr>
        <p:txBody>
          <a:bodyPr wrap="square">
            <a:spAutoFit/>
          </a:bodyPr>
          <a:lstStyle/>
          <a:p>
            <a:pPr algn="ctr" fontAlgn="auto">
              <a:lnSpc>
                <a:spcPct val="150000"/>
              </a:lnSpc>
              <a:spcBef>
                <a:spcPts val="0"/>
              </a:spcBef>
              <a:spcAft>
                <a:spcPts val="0"/>
              </a:spcAft>
              <a:defRPr/>
            </a:pPr>
            <a:r>
              <a:rPr lang="zh-CN" altLang="en-US" b="1" dirty="0" smtClean="0">
                <a:solidFill>
                  <a:schemeClr val="tx1">
                    <a:lumMod val="75000"/>
                    <a:lumOff val="25000"/>
                  </a:schemeClr>
                </a:solidFill>
                <a:latin typeface="Consolas" panose="020B0609020204030204" pitchFamily="49" charset="0"/>
                <a:ea typeface="思源黑体 CN Normal" panose="020B0400000000000000" pitchFamily="34" charset="-122"/>
                <a:sym typeface="Consolas" panose="020B0609020204030204" pitchFamily="49" charset="0"/>
              </a:rPr>
              <a:t>本地仓库</a:t>
            </a:r>
            <a:endParaRPr lang="zh-CN" altLang="en-US" b="1" dirty="0">
              <a:solidFill>
                <a:schemeClr val="tx1">
                  <a:lumMod val="75000"/>
                  <a:lumOff val="25000"/>
                </a:schemeClr>
              </a:solidFill>
              <a:latin typeface="Consolas" panose="020B0609020204030204" pitchFamily="49" charset="0"/>
              <a:ea typeface="思源黑体 CN Normal" panose="020B0400000000000000" pitchFamily="34" charset="-122"/>
              <a:sym typeface="Consolas" panose="020B0609020204030204" pitchFamily="49" charset="0"/>
            </a:endParaRPr>
          </a:p>
        </p:txBody>
      </p:sp>
      <p:pic>
        <p:nvPicPr>
          <p:cNvPr id="28" name="图片 27"/>
          <p:cNvPicPr>
            <a:picLocks noChangeAspect="1"/>
          </p:cNvPicPr>
          <p:nvPr/>
        </p:nvPicPr>
        <p:blipFill>
          <a:blip r:embed="rId3"/>
          <a:stretch>
            <a:fillRect/>
          </a:stretch>
        </p:blipFill>
        <p:spPr>
          <a:xfrm>
            <a:off x="7868755" y="5409648"/>
            <a:ext cx="600075" cy="657225"/>
          </a:xfrm>
          <a:prstGeom prst="rect">
            <a:avLst/>
          </a:prstGeom>
        </p:spPr>
      </p:pic>
      <p:pic>
        <p:nvPicPr>
          <p:cNvPr id="29" name="图片 28"/>
          <p:cNvPicPr>
            <a:picLocks noChangeAspect="1"/>
          </p:cNvPicPr>
          <p:nvPr/>
        </p:nvPicPr>
        <p:blipFill>
          <a:blip r:embed="rId3"/>
          <a:stretch>
            <a:fillRect/>
          </a:stretch>
        </p:blipFill>
        <p:spPr>
          <a:xfrm>
            <a:off x="4739461" y="5106701"/>
            <a:ext cx="600075" cy="657225"/>
          </a:xfrm>
          <a:prstGeom prst="rect">
            <a:avLst/>
          </a:prstGeom>
        </p:spPr>
      </p:pic>
      <p:pic>
        <p:nvPicPr>
          <p:cNvPr id="30" name="图片 29"/>
          <p:cNvPicPr>
            <a:picLocks noChangeAspect="1"/>
          </p:cNvPicPr>
          <p:nvPr/>
        </p:nvPicPr>
        <p:blipFill>
          <a:blip r:embed="rId2"/>
          <a:stretch>
            <a:fillRect/>
          </a:stretch>
        </p:blipFill>
        <p:spPr>
          <a:xfrm>
            <a:off x="2257149" y="4557603"/>
            <a:ext cx="1041063" cy="1175394"/>
          </a:xfrm>
          <a:prstGeom prst="rect">
            <a:avLst/>
          </a:prstGeom>
        </p:spPr>
      </p:pic>
      <p:cxnSp>
        <p:nvCxnSpPr>
          <p:cNvPr id="31" name="直接箭头连接符 30"/>
          <p:cNvCxnSpPr/>
          <p:nvPr/>
        </p:nvCxnSpPr>
        <p:spPr>
          <a:xfrm flipV="1">
            <a:off x="3108377" y="4209345"/>
            <a:ext cx="648072" cy="496919"/>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3196138" y="4745433"/>
            <a:ext cx="982133" cy="235300"/>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3249424" y="5270465"/>
            <a:ext cx="1428741" cy="172800"/>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3310188" y="5482433"/>
            <a:ext cx="1736166" cy="651015"/>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3"/>
          <a:stretch>
            <a:fillRect/>
          </a:stretch>
        </p:blipFill>
        <p:spPr>
          <a:xfrm>
            <a:off x="8809971" y="5409648"/>
            <a:ext cx="600075" cy="657225"/>
          </a:xfrm>
          <a:prstGeom prst="rect">
            <a:avLst/>
          </a:prstGeom>
        </p:spPr>
      </p:pic>
    </p:spTree>
    <p:extLst>
      <p:ext uri="{BB962C8B-B14F-4D97-AF65-F5344CB8AC3E}">
        <p14:creationId xmlns:p14="http://schemas.microsoft.com/office/powerpoint/2010/main" val="3160425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聚合工程开发</a:t>
            </a:r>
            <a:endParaRPr lang="zh-CN" altLang="en-US" dirty="0">
              <a:latin typeface="Consolas" panose="020B0609020204030204" pitchFamily="49" charset="0"/>
              <a:sym typeface="Consolas" panose="020B0609020204030204" pitchFamily="49" charset="0"/>
            </a:endParaRP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①</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：创建</a:t>
            </a:r>
            <a:r>
              <a:rPr lang="en-US" altLang="zh-CN"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Maven</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模块，设置打包类型为</a:t>
            </a:r>
            <a:r>
              <a:rPr lang="en-US" altLang="zh-CN" dirty="0" err="1" smtClean="0">
                <a:latin typeface="Consolas" panose="020B0609020204030204" pitchFamily="49" charset="0"/>
                <a:ea typeface="Alibaba PuHuiTi R" pitchFamily="18" charset="-122"/>
                <a:cs typeface="Alibaba PuHuiTi R" pitchFamily="18" charset="-122"/>
                <a:sym typeface="Consolas" panose="020B0609020204030204" pitchFamily="49" charset="0"/>
              </a:rPr>
              <a:t>pom</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9"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1184564" y="2248805"/>
            <a:ext cx="10225116" cy="379784"/>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packaging</a:t>
            </a:r>
            <a:r>
              <a:rPr lang="zh-CN" altLang="zh-CN" sz="1400" dirty="0">
                <a:solidFill>
                  <a:srgbClr val="080808"/>
                </a:solidFill>
                <a:latin typeface="Consolas" panose="020B0609020204030204" pitchFamily="49" charset="0"/>
              </a:rPr>
              <a:t>&gt;pom&lt;/</a:t>
            </a:r>
            <a:r>
              <a:rPr lang="zh-CN" altLang="zh-CN" sz="1400" dirty="0">
                <a:solidFill>
                  <a:srgbClr val="0033B3"/>
                </a:solidFill>
                <a:latin typeface="Consolas" panose="020B0609020204030204" pitchFamily="49" charset="0"/>
              </a:rPr>
              <a:t>packaging</a:t>
            </a:r>
            <a:r>
              <a:rPr lang="zh-CN" altLang="zh-CN" sz="1400" dirty="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
        <p:nvSpPr>
          <p:cNvPr id="11" name="三角形 9">
            <a:extLst>
              <a:ext uri="{FF2B5EF4-FFF2-40B4-BE49-F238E27FC236}">
                <a16:creationId xmlns:a16="http://schemas.microsoft.com/office/drawing/2014/main" id="{6C3710E9-2588-F946-B755-060464DABD9F}"/>
              </a:ext>
            </a:extLst>
          </p:cNvPr>
          <p:cNvSpPr/>
          <p:nvPr/>
        </p:nvSpPr>
        <p:spPr>
          <a:xfrm rot="2651319">
            <a:off x="851566" y="5473407"/>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12" name="TextBox 6">
            <a:extLst>
              <a:ext uri="{FF2B5EF4-FFF2-40B4-BE49-F238E27FC236}">
                <a16:creationId xmlns:a16="http://schemas.microsoft.com/office/drawing/2014/main" id="{34FCCE8B-9629-7E4B-B3A9-E87708BF9B85}"/>
              </a:ext>
            </a:extLst>
          </p:cNvPr>
          <p:cNvSpPr txBox="1"/>
          <p:nvPr/>
        </p:nvSpPr>
        <p:spPr>
          <a:xfrm>
            <a:off x="1189355" y="5614468"/>
            <a:ext cx="10057765" cy="383631"/>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每个</a:t>
            </a:r>
            <a:r>
              <a:rPr lang="en-US" altLang="zh-CN"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maven</a:t>
            </a: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工程都有对应的打包方式，默认为</a:t>
            </a:r>
            <a:r>
              <a:rPr lang="en-US" altLang="zh-CN"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jar</a:t>
            </a: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a:t>
            </a:r>
            <a:r>
              <a:rPr lang="en-US" altLang="zh-CN"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web</a:t>
            </a: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工程打包方式为</a:t>
            </a:r>
            <a:r>
              <a:rPr lang="en-US" altLang="zh-CN"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war</a:t>
            </a:r>
            <a:endParaRPr lang="zh-CN" altLang="en-US" sz="1400" dirty="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3" name="矩形 12">
            <a:extLst>
              <a:ext uri="{FF2B5EF4-FFF2-40B4-BE49-F238E27FC236}">
                <a16:creationId xmlns:a16="http://schemas.microsoft.com/office/drawing/2014/main" id="{E0A4F270-7F30-AE46-96EF-656D6943C707}"/>
              </a:ext>
            </a:extLst>
          </p:cNvPr>
          <p:cNvSpPr/>
          <p:nvPr/>
        </p:nvSpPr>
        <p:spPr>
          <a:xfrm>
            <a:off x="944880" y="5116824"/>
            <a:ext cx="10302240" cy="1150626"/>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14" name="矩形 13">
            <a:extLst>
              <a:ext uri="{FF2B5EF4-FFF2-40B4-BE49-F238E27FC236}">
                <a16:creationId xmlns:a16="http://schemas.microsoft.com/office/drawing/2014/main" id="{ED3E04DF-C15D-7146-95A9-19AF703E9900}"/>
              </a:ext>
            </a:extLst>
          </p:cNvPr>
          <p:cNvSpPr/>
          <p:nvPr/>
        </p:nvSpPr>
        <p:spPr>
          <a:xfrm>
            <a:off x="844952" y="5189294"/>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Consolas" panose="020B0609020204030204" pitchFamily="49" charset="0"/>
                <a:ea typeface="Alibaba PuHuiTi R" pitchFamily="18" charset="-122"/>
                <a:cs typeface="Alibaba PuHuiTi R" pitchFamily="18" charset="-122"/>
                <a:sym typeface="Consolas" panose="020B0609020204030204" pitchFamily="49" charset="0"/>
              </a:rPr>
              <a:t>注意事项</a:t>
            </a:r>
          </a:p>
        </p:txBody>
      </p:sp>
    </p:spTree>
    <p:extLst>
      <p:ext uri="{BB962C8B-B14F-4D97-AF65-F5344CB8AC3E}">
        <p14:creationId xmlns:p14="http://schemas.microsoft.com/office/powerpoint/2010/main" val="1127818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聚合工程开发</a:t>
            </a: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②</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：设置当前聚合工程所包含的子模块名称</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1" name="三角形 9">
            <a:extLst>
              <a:ext uri="{FF2B5EF4-FFF2-40B4-BE49-F238E27FC236}">
                <a16:creationId xmlns:a16="http://schemas.microsoft.com/office/drawing/2014/main" id="{6C3710E9-2588-F946-B755-060464DABD9F}"/>
              </a:ext>
            </a:extLst>
          </p:cNvPr>
          <p:cNvSpPr/>
          <p:nvPr/>
        </p:nvSpPr>
        <p:spPr>
          <a:xfrm rot="2651319">
            <a:off x="851566" y="5473407"/>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12" name="TextBox 6">
            <a:extLst>
              <a:ext uri="{FF2B5EF4-FFF2-40B4-BE49-F238E27FC236}">
                <a16:creationId xmlns:a16="http://schemas.microsoft.com/office/drawing/2014/main" id="{34FCCE8B-9629-7E4B-B3A9-E87708BF9B85}"/>
              </a:ext>
            </a:extLst>
          </p:cNvPr>
          <p:cNvSpPr txBox="1"/>
          <p:nvPr/>
        </p:nvSpPr>
        <p:spPr>
          <a:xfrm>
            <a:off x="1189355" y="5614468"/>
            <a:ext cx="10057765" cy="706797"/>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聚合工程中所包含的模块在进行构建时会根据模块间的依赖关系设置构建顺序，与聚合工程中模块的配置书写位置无关</a:t>
            </a:r>
            <a:endParaRPr lang="en-US" altLang="zh-CN"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endParaRPr>
          </a:p>
          <a:p>
            <a:pPr>
              <a:lnSpc>
                <a:spcPct val="150000"/>
              </a:lnSpc>
            </a:pP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参与聚合的工程无法向上感知是否参与聚合，只能向下配置哪些模块参与本工程的聚合</a:t>
            </a:r>
            <a:endParaRPr lang="zh-CN" altLang="en-US" sz="1400" dirty="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3" name="矩形 12">
            <a:extLst>
              <a:ext uri="{FF2B5EF4-FFF2-40B4-BE49-F238E27FC236}">
                <a16:creationId xmlns:a16="http://schemas.microsoft.com/office/drawing/2014/main" id="{E0A4F270-7F30-AE46-96EF-656D6943C707}"/>
              </a:ext>
            </a:extLst>
          </p:cNvPr>
          <p:cNvSpPr/>
          <p:nvPr/>
        </p:nvSpPr>
        <p:spPr>
          <a:xfrm>
            <a:off x="944880" y="5116824"/>
            <a:ext cx="10302240" cy="141480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14" name="矩形 13">
            <a:extLst>
              <a:ext uri="{FF2B5EF4-FFF2-40B4-BE49-F238E27FC236}">
                <a16:creationId xmlns:a16="http://schemas.microsoft.com/office/drawing/2014/main" id="{ED3E04DF-C15D-7146-95A9-19AF703E9900}"/>
              </a:ext>
            </a:extLst>
          </p:cNvPr>
          <p:cNvSpPr/>
          <p:nvPr/>
        </p:nvSpPr>
        <p:spPr>
          <a:xfrm>
            <a:off x="844952" y="5189294"/>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Consolas" panose="020B0609020204030204" pitchFamily="49" charset="0"/>
                <a:ea typeface="Alibaba PuHuiTi R" pitchFamily="18" charset="-122"/>
                <a:cs typeface="Alibaba PuHuiTi R" pitchFamily="18" charset="-122"/>
                <a:sym typeface="Consolas" panose="020B0609020204030204" pitchFamily="49" charset="0"/>
              </a:rPr>
              <a:t>注意事项</a:t>
            </a:r>
          </a:p>
        </p:txBody>
      </p:sp>
      <p:sp>
        <p:nvSpPr>
          <p:cNvPr id="15"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1184564" y="2248805"/>
            <a:ext cx="10225116" cy="1672446"/>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modules</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module</a:t>
            </a:r>
            <a:r>
              <a:rPr lang="zh-CN" altLang="zh-CN" sz="1400" dirty="0">
                <a:solidFill>
                  <a:srgbClr val="080808"/>
                </a:solidFill>
                <a:latin typeface="Consolas" panose="020B0609020204030204" pitchFamily="49" charset="0"/>
              </a:rPr>
              <a:t>&gt;../maven_ssm&lt;/</a:t>
            </a:r>
            <a:r>
              <a:rPr lang="zh-CN" altLang="zh-CN" sz="1400" dirty="0">
                <a:solidFill>
                  <a:srgbClr val="0033B3"/>
                </a:solidFill>
                <a:latin typeface="Consolas" panose="020B0609020204030204" pitchFamily="49" charset="0"/>
              </a:rPr>
              <a:t>module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module</a:t>
            </a:r>
            <a:r>
              <a:rPr lang="zh-CN" altLang="zh-CN" sz="1400" dirty="0">
                <a:solidFill>
                  <a:srgbClr val="080808"/>
                </a:solidFill>
                <a:latin typeface="Consolas" panose="020B0609020204030204" pitchFamily="49" charset="0"/>
              </a:rPr>
              <a:t>&gt;../maven_pojo&lt;/</a:t>
            </a:r>
            <a:r>
              <a:rPr lang="zh-CN" altLang="zh-CN" sz="1400" dirty="0">
                <a:solidFill>
                  <a:srgbClr val="0033B3"/>
                </a:solidFill>
                <a:latin typeface="Consolas" panose="020B0609020204030204" pitchFamily="49" charset="0"/>
              </a:rPr>
              <a:t>module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module</a:t>
            </a:r>
            <a:r>
              <a:rPr lang="zh-CN" altLang="zh-CN" sz="1400" dirty="0">
                <a:solidFill>
                  <a:srgbClr val="080808"/>
                </a:solidFill>
                <a:latin typeface="Consolas" panose="020B0609020204030204" pitchFamily="49" charset="0"/>
              </a:rPr>
              <a:t>&gt;../maven_dao&lt;/</a:t>
            </a:r>
            <a:r>
              <a:rPr lang="zh-CN" altLang="zh-CN" sz="1400" dirty="0">
                <a:solidFill>
                  <a:srgbClr val="0033B3"/>
                </a:solidFill>
                <a:latin typeface="Consolas" panose="020B0609020204030204" pitchFamily="49" charset="0"/>
              </a:rPr>
              <a:t>module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modules</a:t>
            </a:r>
            <a:r>
              <a:rPr lang="zh-CN" altLang="zh-CN" sz="1400" dirty="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940787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聚合</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聚合工程</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聚合工程的开发步骤</a:t>
            </a:r>
            <a:endParaRPr lang="zh-CN" altLang="en-US" dirty="0">
              <a:latin typeface="Consolas" panose="020B0609020204030204" pitchFamily="49" charset="0"/>
              <a:sym typeface="Consolas" panose="020B0609020204030204" pitchFamily="49" charset="0"/>
            </a:endParaRPr>
          </a:p>
        </p:txBody>
      </p:sp>
      <p:sp>
        <p:nvSpPr>
          <p:cNvPr id="6"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1854785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继承</a:t>
            </a:r>
            <a:endParaRPr kumimoji="1" lang="zh-CN" altLang="en-US" dirty="0">
              <a:solidFill>
                <a:srgbClr val="595959"/>
              </a:solidFill>
              <a:latin typeface="Consolas" panose="020B0609020204030204" pitchFamily="49" charset="0"/>
              <a:sym typeface="Consolas" panose="020B0609020204030204" pitchFamily="49" charset="0"/>
            </a:endParaRPr>
          </a:p>
        </p:txBody>
      </p:sp>
      <p:grpSp>
        <p:nvGrpSpPr>
          <p:cNvPr id="5" name="组合 4"/>
          <p:cNvGrpSpPr/>
          <p:nvPr/>
        </p:nvGrpSpPr>
        <p:grpSpPr>
          <a:xfrm>
            <a:off x="1257052" y="1788168"/>
            <a:ext cx="1661603" cy="666667"/>
            <a:chOff x="841374" y="1995686"/>
            <a:chExt cx="1661603" cy="666667"/>
          </a:xfrm>
        </p:grpSpPr>
        <p:pic>
          <p:nvPicPr>
            <p:cNvPr id="6" name="图片 5"/>
            <p:cNvPicPr>
              <a:picLocks noChangeAspect="1"/>
            </p:cNvPicPr>
            <p:nvPr/>
          </p:nvPicPr>
          <p:blipFill>
            <a:blip r:embed="rId2"/>
            <a:stretch>
              <a:fillRect/>
            </a:stretch>
          </p:blipFill>
          <p:spPr>
            <a:xfrm>
              <a:off x="841374" y="1995686"/>
              <a:ext cx="590476" cy="666667"/>
            </a:xfrm>
            <a:prstGeom prst="rect">
              <a:avLst/>
            </a:prstGeom>
          </p:spPr>
        </p:pic>
        <p:sp>
          <p:nvSpPr>
            <p:cNvPr id="7" name="文本框 6"/>
            <p:cNvSpPr txBox="1"/>
            <p:nvPr/>
          </p:nvSpPr>
          <p:spPr>
            <a:xfrm>
              <a:off x="1431850" y="2144353"/>
              <a:ext cx="1071127" cy="369332"/>
            </a:xfrm>
            <a:prstGeom prst="rect">
              <a:avLst/>
            </a:prstGeom>
            <a:noFill/>
          </p:spPr>
          <p:txBody>
            <a:bodyPr wrap="none" rtlCol="0">
              <a:spAutoFit/>
            </a:bodyPr>
            <a:lstStyle/>
            <a:p>
              <a:r>
                <a:rPr lang="en-US" altLang="zh-CN" dirty="0" err="1" smtClean="0">
                  <a:latin typeface="Consolas" panose="020B0609020204030204" pitchFamily="49" charset="0"/>
                  <a:ea typeface="思源黑体 CN Normal" panose="020B0400000000000000" pitchFamily="34" charset="-122"/>
                  <a:sym typeface="Consolas" panose="020B0609020204030204" pitchFamily="49" charset="0"/>
                </a:rPr>
                <a:t>ssm_crm</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8" name="组合 7"/>
          <p:cNvGrpSpPr/>
          <p:nvPr/>
        </p:nvGrpSpPr>
        <p:grpSpPr>
          <a:xfrm>
            <a:off x="8836774" y="1791218"/>
            <a:ext cx="1914878" cy="666667"/>
            <a:chOff x="841374" y="1995686"/>
            <a:chExt cx="1914878" cy="666667"/>
          </a:xfrm>
        </p:grpSpPr>
        <p:pic>
          <p:nvPicPr>
            <p:cNvPr id="9" name="图片 8"/>
            <p:cNvPicPr>
              <a:picLocks noChangeAspect="1"/>
            </p:cNvPicPr>
            <p:nvPr/>
          </p:nvPicPr>
          <p:blipFill>
            <a:blip r:embed="rId2"/>
            <a:stretch>
              <a:fillRect/>
            </a:stretch>
          </p:blipFill>
          <p:spPr>
            <a:xfrm>
              <a:off x="841374" y="1995686"/>
              <a:ext cx="590476" cy="666667"/>
            </a:xfrm>
            <a:prstGeom prst="rect">
              <a:avLst/>
            </a:prstGeom>
          </p:spPr>
        </p:pic>
        <p:sp>
          <p:nvSpPr>
            <p:cNvPr id="10" name="文本框 9"/>
            <p:cNvSpPr txBox="1"/>
            <p:nvPr/>
          </p:nvSpPr>
          <p:spPr>
            <a:xfrm>
              <a:off x="1431850" y="2144353"/>
              <a:ext cx="1324402" cy="369332"/>
            </a:xfrm>
            <a:prstGeom prst="rect">
              <a:avLst/>
            </a:prstGeom>
            <a:noFill/>
          </p:spPr>
          <p:txBody>
            <a:bodyPr wrap="none" rtlCol="0">
              <a:spAutoFit/>
            </a:bodyPr>
            <a:lstStyle/>
            <a:p>
              <a:r>
                <a:rPr lang="en-US" altLang="zh-CN" dirty="0" err="1" smtClean="0">
                  <a:latin typeface="Consolas" panose="020B0609020204030204" pitchFamily="49" charset="0"/>
                  <a:ea typeface="思源黑体 CN Normal" panose="020B0400000000000000" pitchFamily="34" charset="-122"/>
                  <a:sym typeface="Consolas" panose="020B0609020204030204" pitchFamily="49" charset="0"/>
                </a:rPr>
                <a:t>ssm_order</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sp>
        <p:nvSpPr>
          <p:cNvPr id="12" name="TextBox 3">
            <a:extLst>
              <a:ext uri="{FF2B5EF4-FFF2-40B4-BE49-F238E27FC236}">
                <a16:creationId xmlns:a16="http://schemas.microsoft.com/office/drawing/2014/main" id="{0C998B78-AB18-3C47-A1C7-25AE9A3A40B0}"/>
              </a:ext>
            </a:extLst>
          </p:cNvPr>
          <p:cNvSpPr txBox="1"/>
          <p:nvPr/>
        </p:nvSpPr>
        <p:spPr>
          <a:xfrm>
            <a:off x="287764" y="2454835"/>
            <a:ext cx="3600180" cy="323165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&gt;org.springframework&lt;/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&gt;spring-webmvc&lt;/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&gt;5.2.10.RELEASE&lt;/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&gt;org.springframework&lt;/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&gt;spring-jdbc&lt;/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&gt;5.2.10.RELEASE&lt;/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&gt;org.springframework&lt;/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&gt;spring-test&lt;/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&gt;5.2.10.RELEASE&lt;/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endParaRPr lang="zh-CN" altLang="zh-CN" sz="1400" dirty="0">
              <a:latin typeface="Arial" panose="020B0604020202020204" pitchFamily="34" charset="0"/>
            </a:endParaRPr>
          </a:p>
        </p:txBody>
      </p:sp>
      <p:sp>
        <p:nvSpPr>
          <p:cNvPr id="14" name="TextBox 3">
            <a:extLst>
              <a:ext uri="{FF2B5EF4-FFF2-40B4-BE49-F238E27FC236}">
                <a16:creationId xmlns:a16="http://schemas.microsoft.com/office/drawing/2014/main" id="{0C998B78-AB18-3C47-A1C7-25AE9A3A40B0}"/>
              </a:ext>
            </a:extLst>
          </p:cNvPr>
          <p:cNvSpPr txBox="1"/>
          <p:nvPr/>
        </p:nvSpPr>
        <p:spPr>
          <a:xfrm>
            <a:off x="7999204" y="2454835"/>
            <a:ext cx="3590019" cy="323165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&gt;org.springframework&lt;/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&gt;spring-webmvc&lt;/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&gt;5.2.10.RELEASE&lt;/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&gt;org.springframework&lt;/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&gt;spring-jdbc&lt;/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&gt;5.2.10.RELEASE&lt;/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&gt;com.alibaba&lt;/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&gt;druid&lt;/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&gt;1.1.16&lt;/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endParaRPr lang="zh-CN" altLang="zh-CN" sz="1200" dirty="0">
              <a:latin typeface="Arial" panose="020B0604020202020204" pitchFamily="34" charset="0"/>
            </a:endParaRPr>
          </a:p>
        </p:txBody>
      </p:sp>
      <p:sp>
        <p:nvSpPr>
          <p:cNvPr id="17" name="矩形 16"/>
          <p:cNvSpPr/>
          <p:nvPr/>
        </p:nvSpPr>
        <p:spPr>
          <a:xfrm>
            <a:off x="287764" y="2454835"/>
            <a:ext cx="3600180" cy="2148338"/>
          </a:xfrm>
          <a:prstGeom prst="rect">
            <a:avLst/>
          </a:prstGeom>
          <a:solidFill>
            <a:srgbClr val="AD2B2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21" name="矩形 20"/>
          <p:cNvSpPr/>
          <p:nvPr/>
        </p:nvSpPr>
        <p:spPr>
          <a:xfrm>
            <a:off x="7999204" y="2454835"/>
            <a:ext cx="3590019" cy="2148338"/>
          </a:xfrm>
          <a:prstGeom prst="rect">
            <a:avLst/>
          </a:prstGeom>
          <a:solidFill>
            <a:srgbClr val="AD2B2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18" name="TextBox 3">
            <a:extLst>
              <a:ext uri="{FF2B5EF4-FFF2-40B4-BE49-F238E27FC236}">
                <a16:creationId xmlns:a16="http://schemas.microsoft.com/office/drawing/2014/main" id="{0C998B78-AB18-3C47-A1C7-25AE9A3A40B0}"/>
              </a:ext>
            </a:extLst>
          </p:cNvPr>
          <p:cNvSpPr txBox="1"/>
          <p:nvPr/>
        </p:nvSpPr>
        <p:spPr>
          <a:xfrm>
            <a:off x="4142186" y="2454835"/>
            <a:ext cx="3616200" cy="323165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&gt;org.springframework&lt;/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&gt;spring-webmvc&lt;/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&gt;5.2.10.RELEASE&lt;/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&gt;org.springframework&lt;/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&gt;spring-jdbc&lt;/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&gt;5.2.10.RELEASE&lt;/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&gt;org.springframework&lt;/</a:t>
            </a:r>
            <a:r>
              <a:rPr lang="zh-CN" altLang="zh-CN" sz="1200" dirty="0">
                <a:solidFill>
                  <a:srgbClr val="0033B3"/>
                </a:solidFill>
                <a:latin typeface="Consolas" panose="020B0609020204030204" pitchFamily="49" charset="0"/>
              </a:rPr>
              <a:t>groupId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&gt;spring-test&lt;/</a:t>
            </a:r>
            <a:r>
              <a:rPr lang="zh-CN" altLang="zh-CN" sz="1200" dirty="0">
                <a:solidFill>
                  <a:srgbClr val="0033B3"/>
                </a:solidFill>
                <a:latin typeface="Consolas" panose="020B0609020204030204" pitchFamily="49" charset="0"/>
              </a:rPr>
              <a:t>artifactId</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  &lt;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&gt;5.2.10.RELEASE&lt;/</a:t>
            </a:r>
            <a:r>
              <a:rPr lang="zh-CN" altLang="zh-CN" sz="1200" dirty="0">
                <a:solidFill>
                  <a:srgbClr val="0033B3"/>
                </a:solidFill>
                <a:latin typeface="Consolas" panose="020B0609020204030204" pitchFamily="49" charset="0"/>
              </a:rPr>
              <a:t>version</a:t>
            </a:r>
            <a:r>
              <a:rPr lang="zh-CN" altLang="zh-CN" sz="1200" dirty="0">
                <a:solidFill>
                  <a:srgbClr val="080808"/>
                </a:solidFill>
                <a:latin typeface="Consolas" panose="020B0609020204030204" pitchFamily="49" charset="0"/>
              </a:rPr>
              <a:t>&gt;</a:t>
            </a:r>
            <a:br>
              <a:rPr lang="zh-CN" altLang="zh-CN" sz="1200" dirty="0">
                <a:solidFill>
                  <a:srgbClr val="080808"/>
                </a:solidFill>
                <a:latin typeface="Consolas" panose="020B0609020204030204" pitchFamily="49" charset="0"/>
              </a:rPr>
            </a:br>
            <a:r>
              <a:rPr lang="zh-CN" altLang="zh-CN" sz="1200" dirty="0">
                <a:solidFill>
                  <a:srgbClr val="080808"/>
                </a:solidFill>
                <a:latin typeface="Consolas" panose="020B0609020204030204" pitchFamily="49" charset="0"/>
              </a:rPr>
              <a:t>&lt;/</a:t>
            </a:r>
            <a:r>
              <a:rPr lang="zh-CN" altLang="zh-CN" sz="1200" dirty="0">
                <a:solidFill>
                  <a:srgbClr val="0033B3"/>
                </a:solidFill>
                <a:latin typeface="Consolas" panose="020B0609020204030204" pitchFamily="49" charset="0"/>
              </a:rPr>
              <a:t>dependency</a:t>
            </a:r>
            <a:r>
              <a:rPr lang="zh-CN" altLang="zh-CN" sz="1200" dirty="0">
                <a:solidFill>
                  <a:srgbClr val="080808"/>
                </a:solidFill>
                <a:latin typeface="Consolas" panose="020B0609020204030204" pitchFamily="49" charset="0"/>
              </a:rPr>
              <a:t>&gt;</a:t>
            </a:r>
            <a:endParaRPr lang="zh-CN" altLang="zh-CN" sz="1200" dirty="0">
              <a:latin typeface="Arial" panose="020B0604020202020204" pitchFamily="34" charset="0"/>
            </a:endParaRPr>
          </a:p>
        </p:txBody>
      </p:sp>
      <p:sp>
        <p:nvSpPr>
          <p:cNvPr id="19" name="矩形 18"/>
          <p:cNvSpPr/>
          <p:nvPr/>
        </p:nvSpPr>
        <p:spPr>
          <a:xfrm>
            <a:off x="4142186" y="2454835"/>
            <a:ext cx="3616200" cy="2148338"/>
          </a:xfrm>
          <a:prstGeom prst="rect">
            <a:avLst/>
          </a:prstGeom>
          <a:solidFill>
            <a:srgbClr val="AD2B2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23" name="矩形 22"/>
          <p:cNvSpPr/>
          <p:nvPr/>
        </p:nvSpPr>
        <p:spPr>
          <a:xfrm>
            <a:off x="287764" y="4689267"/>
            <a:ext cx="3600180" cy="955658"/>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24" name="矩形 23"/>
          <p:cNvSpPr/>
          <p:nvPr/>
        </p:nvSpPr>
        <p:spPr>
          <a:xfrm>
            <a:off x="4158206" y="4689267"/>
            <a:ext cx="3600180" cy="955658"/>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grpSp>
        <p:nvGrpSpPr>
          <p:cNvPr id="25" name="组合 24"/>
          <p:cNvGrpSpPr/>
          <p:nvPr/>
        </p:nvGrpSpPr>
        <p:grpSpPr>
          <a:xfrm>
            <a:off x="4992847" y="1788168"/>
            <a:ext cx="1914878" cy="666667"/>
            <a:chOff x="841374" y="1995686"/>
            <a:chExt cx="1914878" cy="666667"/>
          </a:xfrm>
        </p:grpSpPr>
        <p:pic>
          <p:nvPicPr>
            <p:cNvPr id="26" name="图片 25"/>
            <p:cNvPicPr>
              <a:picLocks noChangeAspect="1"/>
            </p:cNvPicPr>
            <p:nvPr/>
          </p:nvPicPr>
          <p:blipFill>
            <a:blip r:embed="rId2"/>
            <a:stretch>
              <a:fillRect/>
            </a:stretch>
          </p:blipFill>
          <p:spPr>
            <a:xfrm>
              <a:off x="841374" y="1995686"/>
              <a:ext cx="590476" cy="666667"/>
            </a:xfrm>
            <a:prstGeom prst="rect">
              <a:avLst/>
            </a:prstGeom>
          </p:spPr>
        </p:pic>
        <p:sp>
          <p:nvSpPr>
            <p:cNvPr id="27" name="文本框 26"/>
            <p:cNvSpPr txBox="1"/>
            <p:nvPr/>
          </p:nvSpPr>
          <p:spPr>
            <a:xfrm>
              <a:off x="1431850" y="2144353"/>
              <a:ext cx="1324402" cy="369332"/>
            </a:xfrm>
            <a:prstGeom prst="rect">
              <a:avLst/>
            </a:prstGeom>
            <a:noFill/>
          </p:spPr>
          <p:txBody>
            <a:bodyPr wrap="none" rtlCol="0">
              <a:spAutoFit/>
            </a:bodyPr>
            <a:lstStyle/>
            <a:p>
              <a:r>
                <a:rPr lang="en-US" altLang="zh-CN" dirty="0" err="1" smtClean="0">
                  <a:latin typeface="Consolas" panose="020B0609020204030204" pitchFamily="49" charset="0"/>
                  <a:ea typeface="思源黑体 CN Normal" panose="020B0400000000000000" pitchFamily="34" charset="-122"/>
                  <a:sym typeface="Consolas" panose="020B0609020204030204" pitchFamily="49" charset="0"/>
                </a:rPr>
                <a:t>ssm_goods</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spTree>
    <p:extLst>
      <p:ext uri="{BB962C8B-B14F-4D97-AF65-F5344CB8AC3E}">
        <p14:creationId xmlns:p14="http://schemas.microsoft.com/office/powerpoint/2010/main" val="13026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22" presetClass="entr" presetSubtype="1"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500"/>
                                        <p:tgtEl>
                                          <p:spTgt spid="25"/>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1" nodeType="with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par>
                                <p:cTn id="30" presetID="1" presetClass="entr" presetSubtype="0" fill="hold" grpId="1"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27" presetClass="emph" presetSubtype="0" repeatCount="3000" fill="remove" grpId="0" nodeType="withEffect">
                                  <p:stCondLst>
                                    <p:cond delay="0"/>
                                  </p:stCondLst>
                                  <p:childTnLst>
                                    <p:animClr clrSpc="rgb" dir="cw">
                                      <p:cBhvr override="childStyle">
                                        <p:cTn id="33" dur="250" autoRev="1" fill="remove"/>
                                        <p:tgtEl>
                                          <p:spTgt spid="17"/>
                                        </p:tgtEl>
                                        <p:attrNameLst>
                                          <p:attrName>style.color</p:attrName>
                                        </p:attrNameLst>
                                      </p:cBhvr>
                                      <p:to>
                                        <a:schemeClr val="bg1"/>
                                      </p:to>
                                    </p:animClr>
                                    <p:animClr clrSpc="rgb" dir="cw">
                                      <p:cBhvr>
                                        <p:cTn id="34" dur="250" autoRev="1" fill="remove"/>
                                        <p:tgtEl>
                                          <p:spTgt spid="17"/>
                                        </p:tgtEl>
                                        <p:attrNameLst>
                                          <p:attrName>fillcolor</p:attrName>
                                        </p:attrNameLst>
                                      </p:cBhvr>
                                      <p:to>
                                        <a:schemeClr val="bg1"/>
                                      </p:to>
                                    </p:animClr>
                                    <p:set>
                                      <p:cBhvr>
                                        <p:cTn id="35" dur="250" autoRev="1" fill="remove"/>
                                        <p:tgtEl>
                                          <p:spTgt spid="17"/>
                                        </p:tgtEl>
                                        <p:attrNameLst>
                                          <p:attrName>fill.type</p:attrName>
                                        </p:attrNameLst>
                                      </p:cBhvr>
                                      <p:to>
                                        <p:strVal val="solid"/>
                                      </p:to>
                                    </p:set>
                                    <p:set>
                                      <p:cBhvr>
                                        <p:cTn id="36" dur="250" autoRev="1" fill="remove"/>
                                        <p:tgtEl>
                                          <p:spTgt spid="17"/>
                                        </p:tgtEl>
                                        <p:attrNameLst>
                                          <p:attrName>fill.on</p:attrName>
                                        </p:attrNameLst>
                                      </p:cBhvr>
                                      <p:to>
                                        <p:strVal val="true"/>
                                      </p:to>
                                    </p:set>
                                  </p:childTnLst>
                                </p:cTn>
                              </p:par>
                              <p:par>
                                <p:cTn id="37" presetID="27" presetClass="emph" presetSubtype="0" repeatCount="3000" fill="remove" grpId="0" nodeType="withEffect">
                                  <p:stCondLst>
                                    <p:cond delay="0"/>
                                  </p:stCondLst>
                                  <p:childTnLst>
                                    <p:animClr clrSpc="rgb" dir="cw">
                                      <p:cBhvr override="childStyle">
                                        <p:cTn id="38" dur="250" autoRev="1" fill="remove"/>
                                        <p:tgtEl>
                                          <p:spTgt spid="21"/>
                                        </p:tgtEl>
                                        <p:attrNameLst>
                                          <p:attrName>style.color</p:attrName>
                                        </p:attrNameLst>
                                      </p:cBhvr>
                                      <p:to>
                                        <a:schemeClr val="bg1"/>
                                      </p:to>
                                    </p:animClr>
                                    <p:animClr clrSpc="rgb" dir="cw">
                                      <p:cBhvr>
                                        <p:cTn id="39" dur="250" autoRev="1" fill="remove"/>
                                        <p:tgtEl>
                                          <p:spTgt spid="21"/>
                                        </p:tgtEl>
                                        <p:attrNameLst>
                                          <p:attrName>fillcolor</p:attrName>
                                        </p:attrNameLst>
                                      </p:cBhvr>
                                      <p:to>
                                        <a:schemeClr val="bg1"/>
                                      </p:to>
                                    </p:animClr>
                                    <p:set>
                                      <p:cBhvr>
                                        <p:cTn id="40" dur="250" autoRev="1" fill="remove"/>
                                        <p:tgtEl>
                                          <p:spTgt spid="21"/>
                                        </p:tgtEl>
                                        <p:attrNameLst>
                                          <p:attrName>fill.type</p:attrName>
                                        </p:attrNameLst>
                                      </p:cBhvr>
                                      <p:to>
                                        <p:strVal val="solid"/>
                                      </p:to>
                                    </p:set>
                                    <p:set>
                                      <p:cBhvr>
                                        <p:cTn id="41" dur="250" autoRev="1" fill="remove"/>
                                        <p:tgtEl>
                                          <p:spTgt spid="21"/>
                                        </p:tgtEl>
                                        <p:attrNameLst>
                                          <p:attrName>fill.on</p:attrName>
                                        </p:attrNameLst>
                                      </p:cBhvr>
                                      <p:to>
                                        <p:strVal val="true"/>
                                      </p:to>
                                    </p:set>
                                  </p:childTnLst>
                                </p:cTn>
                              </p:par>
                              <p:par>
                                <p:cTn id="42" presetID="27" presetClass="emph" presetSubtype="0" repeatCount="3000" fill="remove" grpId="0" nodeType="withEffect">
                                  <p:stCondLst>
                                    <p:cond delay="0"/>
                                  </p:stCondLst>
                                  <p:childTnLst>
                                    <p:animClr clrSpc="rgb" dir="cw">
                                      <p:cBhvr override="childStyle">
                                        <p:cTn id="43" dur="250" autoRev="1" fill="remove"/>
                                        <p:tgtEl>
                                          <p:spTgt spid="19"/>
                                        </p:tgtEl>
                                        <p:attrNameLst>
                                          <p:attrName>style.color</p:attrName>
                                        </p:attrNameLst>
                                      </p:cBhvr>
                                      <p:to>
                                        <a:schemeClr val="bg1"/>
                                      </p:to>
                                    </p:animClr>
                                    <p:animClr clrSpc="rgb" dir="cw">
                                      <p:cBhvr>
                                        <p:cTn id="44" dur="250" autoRev="1" fill="remove"/>
                                        <p:tgtEl>
                                          <p:spTgt spid="19"/>
                                        </p:tgtEl>
                                        <p:attrNameLst>
                                          <p:attrName>fillcolor</p:attrName>
                                        </p:attrNameLst>
                                      </p:cBhvr>
                                      <p:to>
                                        <a:schemeClr val="bg1"/>
                                      </p:to>
                                    </p:animClr>
                                    <p:set>
                                      <p:cBhvr>
                                        <p:cTn id="45" dur="250" autoRev="1" fill="remove"/>
                                        <p:tgtEl>
                                          <p:spTgt spid="19"/>
                                        </p:tgtEl>
                                        <p:attrNameLst>
                                          <p:attrName>fill.type</p:attrName>
                                        </p:attrNameLst>
                                      </p:cBhvr>
                                      <p:to>
                                        <p:strVal val="solid"/>
                                      </p:to>
                                    </p:set>
                                    <p:set>
                                      <p:cBhvr>
                                        <p:cTn id="46" dur="250" autoRev="1" fill="remove"/>
                                        <p:tgtEl>
                                          <p:spTgt spid="19"/>
                                        </p:tgtEl>
                                        <p:attrNameLst>
                                          <p:attrName>fill.on</p:attrName>
                                        </p:attrNameLst>
                                      </p:cBhvr>
                                      <p:to>
                                        <p:strVal val="true"/>
                                      </p:to>
                                    </p:set>
                                  </p:childTnLst>
                                </p:cTn>
                              </p:par>
                            </p:childTnLst>
                          </p:cTn>
                        </p:par>
                        <p:par>
                          <p:cTn id="47" fill="hold">
                            <p:stCondLst>
                              <p:cond delay="1500"/>
                            </p:stCondLst>
                            <p:childTnLst>
                              <p:par>
                                <p:cTn id="48" presetID="1" presetClass="exit" presetSubtype="0" fill="hold" grpId="2" nodeType="afterEffect">
                                  <p:stCondLst>
                                    <p:cond delay="0"/>
                                  </p:stCondLst>
                                  <p:childTnLst>
                                    <p:set>
                                      <p:cBhvr>
                                        <p:cTn id="49" dur="1" fill="hold">
                                          <p:stCondLst>
                                            <p:cond delay="0"/>
                                          </p:stCondLst>
                                        </p:cTn>
                                        <p:tgtEl>
                                          <p:spTgt spid="17"/>
                                        </p:tgtEl>
                                        <p:attrNameLst>
                                          <p:attrName>style.visibility</p:attrName>
                                        </p:attrNameLst>
                                      </p:cBhvr>
                                      <p:to>
                                        <p:strVal val="hidden"/>
                                      </p:to>
                                    </p:set>
                                  </p:childTnLst>
                                </p:cTn>
                              </p:par>
                            </p:childTnLst>
                          </p:cTn>
                        </p:par>
                        <p:par>
                          <p:cTn id="50" fill="hold">
                            <p:stCondLst>
                              <p:cond delay="1500"/>
                            </p:stCondLst>
                            <p:childTnLst>
                              <p:par>
                                <p:cTn id="51" presetID="1" presetClass="exit" presetSubtype="0" fill="hold" grpId="2" nodeType="afterEffect">
                                  <p:stCondLst>
                                    <p:cond delay="0"/>
                                  </p:stCondLst>
                                  <p:childTnLst>
                                    <p:set>
                                      <p:cBhvr>
                                        <p:cTn id="52" dur="1" fill="hold">
                                          <p:stCondLst>
                                            <p:cond delay="0"/>
                                          </p:stCondLst>
                                        </p:cTn>
                                        <p:tgtEl>
                                          <p:spTgt spid="21"/>
                                        </p:tgtEl>
                                        <p:attrNameLst>
                                          <p:attrName>style.visibility</p:attrName>
                                        </p:attrNameLst>
                                      </p:cBhvr>
                                      <p:to>
                                        <p:strVal val="hidden"/>
                                      </p:to>
                                    </p:set>
                                  </p:childTnLst>
                                </p:cTn>
                              </p:par>
                            </p:childTnLst>
                          </p:cTn>
                        </p:par>
                        <p:par>
                          <p:cTn id="53" fill="hold">
                            <p:stCondLst>
                              <p:cond delay="1500"/>
                            </p:stCondLst>
                            <p:childTnLst>
                              <p:par>
                                <p:cTn id="54" presetID="1" presetClass="exit" presetSubtype="0" fill="hold" grpId="2" nodeType="afterEffect">
                                  <p:stCondLst>
                                    <p:cond delay="0"/>
                                  </p:stCondLst>
                                  <p:childTnLst>
                                    <p:set>
                                      <p:cBhvr>
                                        <p:cTn id="55" dur="1" fill="hold">
                                          <p:stCondLst>
                                            <p:cond delay="0"/>
                                          </p:stCondLst>
                                        </p:cTn>
                                        <p:tgtEl>
                                          <p:spTgt spid="1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1" nodeType="click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par>
                                <p:cTn id="60" presetID="1" presetClass="entr" presetSubtype="0" fill="hold" grpId="1" nodeType="with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par>
                                <p:cTn id="62" presetID="27" presetClass="emph" presetSubtype="0" repeatCount="3000" fill="remove" grpId="0" nodeType="withEffect">
                                  <p:stCondLst>
                                    <p:cond delay="0"/>
                                  </p:stCondLst>
                                  <p:childTnLst>
                                    <p:animClr clrSpc="rgb" dir="cw">
                                      <p:cBhvr override="childStyle">
                                        <p:cTn id="63" dur="250" autoRev="1" fill="remove"/>
                                        <p:tgtEl>
                                          <p:spTgt spid="23"/>
                                        </p:tgtEl>
                                        <p:attrNameLst>
                                          <p:attrName>style.color</p:attrName>
                                        </p:attrNameLst>
                                      </p:cBhvr>
                                      <p:to>
                                        <a:schemeClr val="bg1"/>
                                      </p:to>
                                    </p:animClr>
                                    <p:animClr clrSpc="rgb" dir="cw">
                                      <p:cBhvr>
                                        <p:cTn id="64" dur="250" autoRev="1" fill="remove"/>
                                        <p:tgtEl>
                                          <p:spTgt spid="23"/>
                                        </p:tgtEl>
                                        <p:attrNameLst>
                                          <p:attrName>fillcolor</p:attrName>
                                        </p:attrNameLst>
                                      </p:cBhvr>
                                      <p:to>
                                        <a:schemeClr val="bg1"/>
                                      </p:to>
                                    </p:animClr>
                                    <p:set>
                                      <p:cBhvr>
                                        <p:cTn id="65" dur="250" autoRev="1" fill="remove"/>
                                        <p:tgtEl>
                                          <p:spTgt spid="23"/>
                                        </p:tgtEl>
                                        <p:attrNameLst>
                                          <p:attrName>fill.type</p:attrName>
                                        </p:attrNameLst>
                                      </p:cBhvr>
                                      <p:to>
                                        <p:strVal val="solid"/>
                                      </p:to>
                                    </p:set>
                                    <p:set>
                                      <p:cBhvr>
                                        <p:cTn id="66" dur="250" autoRev="1" fill="remove"/>
                                        <p:tgtEl>
                                          <p:spTgt spid="23"/>
                                        </p:tgtEl>
                                        <p:attrNameLst>
                                          <p:attrName>fill.on</p:attrName>
                                        </p:attrNameLst>
                                      </p:cBhvr>
                                      <p:to>
                                        <p:strVal val="true"/>
                                      </p:to>
                                    </p:set>
                                  </p:childTnLst>
                                </p:cTn>
                              </p:par>
                              <p:par>
                                <p:cTn id="67" presetID="27" presetClass="emph" presetSubtype="0" repeatCount="3000" fill="remove" grpId="0" nodeType="withEffect">
                                  <p:stCondLst>
                                    <p:cond delay="0"/>
                                  </p:stCondLst>
                                  <p:childTnLst>
                                    <p:animClr clrSpc="rgb" dir="cw">
                                      <p:cBhvr override="childStyle">
                                        <p:cTn id="68" dur="250" autoRev="1" fill="remove"/>
                                        <p:tgtEl>
                                          <p:spTgt spid="24"/>
                                        </p:tgtEl>
                                        <p:attrNameLst>
                                          <p:attrName>style.color</p:attrName>
                                        </p:attrNameLst>
                                      </p:cBhvr>
                                      <p:to>
                                        <a:schemeClr val="bg1"/>
                                      </p:to>
                                    </p:animClr>
                                    <p:animClr clrSpc="rgb" dir="cw">
                                      <p:cBhvr>
                                        <p:cTn id="69" dur="250" autoRev="1" fill="remove"/>
                                        <p:tgtEl>
                                          <p:spTgt spid="24"/>
                                        </p:tgtEl>
                                        <p:attrNameLst>
                                          <p:attrName>fillcolor</p:attrName>
                                        </p:attrNameLst>
                                      </p:cBhvr>
                                      <p:to>
                                        <a:schemeClr val="bg1"/>
                                      </p:to>
                                    </p:animClr>
                                    <p:set>
                                      <p:cBhvr>
                                        <p:cTn id="70" dur="250" autoRev="1" fill="remove"/>
                                        <p:tgtEl>
                                          <p:spTgt spid="24"/>
                                        </p:tgtEl>
                                        <p:attrNameLst>
                                          <p:attrName>fill.type</p:attrName>
                                        </p:attrNameLst>
                                      </p:cBhvr>
                                      <p:to>
                                        <p:strVal val="solid"/>
                                      </p:to>
                                    </p:set>
                                    <p:set>
                                      <p:cBhvr>
                                        <p:cTn id="71" dur="250" autoRev="1" fill="remove"/>
                                        <p:tgtEl>
                                          <p:spTgt spid="24"/>
                                        </p:tgtEl>
                                        <p:attrNameLst>
                                          <p:attrName>fill.on</p:attrName>
                                        </p:attrNameLst>
                                      </p:cBhvr>
                                      <p:to>
                                        <p:strVal val="true"/>
                                      </p:to>
                                    </p:set>
                                  </p:childTnLst>
                                </p:cTn>
                              </p:par>
                            </p:childTnLst>
                          </p:cTn>
                        </p:par>
                        <p:par>
                          <p:cTn id="72" fill="hold">
                            <p:stCondLst>
                              <p:cond delay="1500"/>
                            </p:stCondLst>
                            <p:childTnLst>
                              <p:par>
                                <p:cTn id="73" presetID="1" presetClass="exit" presetSubtype="0" fill="hold" grpId="2" nodeType="afterEffect">
                                  <p:stCondLst>
                                    <p:cond delay="0"/>
                                  </p:stCondLst>
                                  <p:childTnLst>
                                    <p:set>
                                      <p:cBhvr>
                                        <p:cTn id="74" dur="1" fill="hold">
                                          <p:stCondLst>
                                            <p:cond delay="0"/>
                                          </p:stCondLst>
                                        </p:cTn>
                                        <p:tgtEl>
                                          <p:spTgt spid="23"/>
                                        </p:tgtEl>
                                        <p:attrNameLst>
                                          <p:attrName>style.visibility</p:attrName>
                                        </p:attrNameLst>
                                      </p:cBhvr>
                                      <p:to>
                                        <p:strVal val="hidden"/>
                                      </p:to>
                                    </p:set>
                                  </p:childTnLst>
                                </p:cTn>
                              </p:par>
                            </p:childTnLst>
                          </p:cTn>
                        </p:par>
                        <p:par>
                          <p:cTn id="75" fill="hold">
                            <p:stCondLst>
                              <p:cond delay="1500"/>
                            </p:stCondLst>
                            <p:childTnLst>
                              <p:par>
                                <p:cTn id="76" presetID="1" presetClass="exit" presetSubtype="0" fill="hold" grpId="2" nodeType="afterEffect">
                                  <p:stCondLst>
                                    <p:cond delay="0"/>
                                  </p:stCondLst>
                                  <p:childTnLst>
                                    <p:set>
                                      <p:cBhvr>
                                        <p:cTn id="77"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P spid="17" grpId="1" animBg="1"/>
      <p:bldP spid="17" grpId="2" animBg="1"/>
      <p:bldP spid="21" grpId="0" animBg="1"/>
      <p:bldP spid="21" grpId="1" animBg="1"/>
      <p:bldP spid="21" grpId="2" animBg="1"/>
      <p:bldP spid="18" grpId="0" animBg="1"/>
      <p:bldP spid="19" grpId="0" animBg="1"/>
      <p:bldP spid="19" grpId="1" animBg="1"/>
      <p:bldP spid="19" grpId="2" animBg="1"/>
      <p:bldP spid="23" grpId="0" animBg="1"/>
      <p:bldP spid="23" grpId="1" animBg="1"/>
      <p:bldP spid="23" grpId="2" animBg="1"/>
      <p:bldP spid="24" grpId="0" animBg="1"/>
      <p:bldP spid="24" grpId="1" animBg="1"/>
      <p:bldP spid="24"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继承</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概念</a:t>
            </a:r>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：继承描述的是两个工程间的关系，与</a:t>
            </a:r>
            <a:r>
              <a:rPr kumimoji="1" lang="en-US" altLang="zh-CN"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java</a:t>
            </a:r>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中的继承相似，子工程可以继承父工程中的配置信息，常见于依赖关系的继承</a:t>
            </a:r>
            <a:endParaRPr kumimoji="1" lang="en-US" altLang="zh-CN"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作用</a:t>
            </a:r>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endParaRPr kumimoji="1" lang="en-US" altLang="zh-CN"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Wingdings" panose="05000000000000000000" pitchFamily="2" charset="2"/>
              <a:buChar char="n"/>
            </a:pPr>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简化配置</a:t>
            </a:r>
            <a:endParaRPr kumimoji="1" lang="en-US" altLang="zh-CN"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Wingdings" panose="05000000000000000000" pitchFamily="2" charset="2"/>
              <a:buChar char="n"/>
            </a:pPr>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减少版本冲突</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p:txBody>
      </p:sp>
    </p:spTree>
    <p:extLst>
      <p:ext uri="{BB962C8B-B14F-4D97-AF65-F5344CB8AC3E}">
        <p14:creationId xmlns:p14="http://schemas.microsoft.com/office/powerpoint/2010/main" val="913292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继承关系</a:t>
            </a:r>
            <a:endParaRPr lang="zh-CN" altLang="en-US" dirty="0">
              <a:latin typeface="Consolas" panose="020B0609020204030204" pitchFamily="49" charset="0"/>
              <a:sym typeface="Consolas" panose="020B0609020204030204" pitchFamily="49" charset="0"/>
            </a:endParaRP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①</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：创建</a:t>
            </a:r>
            <a:r>
              <a:rPr lang="en-US" altLang="zh-CN"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Maven</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模块，设置打包类型为</a:t>
            </a:r>
            <a:r>
              <a:rPr lang="en-US" altLang="zh-CN" dirty="0" err="1" smtClean="0">
                <a:latin typeface="Consolas" panose="020B0609020204030204" pitchFamily="49" charset="0"/>
                <a:ea typeface="Alibaba PuHuiTi R" pitchFamily="18" charset="-122"/>
                <a:cs typeface="Alibaba PuHuiTi R" pitchFamily="18" charset="-122"/>
                <a:sym typeface="Consolas" panose="020B0609020204030204" pitchFamily="49" charset="0"/>
              </a:rPr>
              <a:t>pom</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9"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1184564" y="2248805"/>
            <a:ext cx="10225116" cy="379784"/>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packaging</a:t>
            </a:r>
            <a:r>
              <a:rPr lang="zh-CN" altLang="zh-CN" sz="1400" dirty="0">
                <a:solidFill>
                  <a:srgbClr val="080808"/>
                </a:solidFill>
                <a:latin typeface="Consolas" panose="020B0609020204030204" pitchFamily="49" charset="0"/>
              </a:rPr>
              <a:t>&gt;pom&lt;/</a:t>
            </a:r>
            <a:r>
              <a:rPr lang="zh-CN" altLang="zh-CN" sz="1400" dirty="0">
                <a:solidFill>
                  <a:srgbClr val="0033B3"/>
                </a:solidFill>
                <a:latin typeface="Consolas" panose="020B0609020204030204" pitchFamily="49" charset="0"/>
              </a:rPr>
              <a:t>packaging</a:t>
            </a:r>
            <a:r>
              <a:rPr lang="zh-CN" altLang="zh-CN" sz="1400" dirty="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
        <p:nvSpPr>
          <p:cNvPr id="11" name="三角形 9">
            <a:extLst>
              <a:ext uri="{FF2B5EF4-FFF2-40B4-BE49-F238E27FC236}">
                <a16:creationId xmlns:a16="http://schemas.microsoft.com/office/drawing/2014/main" id="{6C3710E9-2588-F946-B755-060464DABD9F}"/>
              </a:ext>
            </a:extLst>
          </p:cNvPr>
          <p:cNvSpPr/>
          <p:nvPr/>
        </p:nvSpPr>
        <p:spPr>
          <a:xfrm rot="2651319">
            <a:off x="851566" y="5473407"/>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12" name="TextBox 6">
            <a:extLst>
              <a:ext uri="{FF2B5EF4-FFF2-40B4-BE49-F238E27FC236}">
                <a16:creationId xmlns:a16="http://schemas.microsoft.com/office/drawing/2014/main" id="{34FCCE8B-9629-7E4B-B3A9-E87708BF9B85}"/>
              </a:ext>
            </a:extLst>
          </p:cNvPr>
          <p:cNvSpPr txBox="1"/>
          <p:nvPr/>
        </p:nvSpPr>
        <p:spPr>
          <a:xfrm>
            <a:off x="1189355" y="5614468"/>
            <a:ext cx="10057765" cy="383631"/>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建议父工程打包方式设置为</a:t>
            </a:r>
            <a:r>
              <a:rPr lang="en-US" altLang="zh-CN" sz="1400" dirty="0" err="1"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pom</a:t>
            </a:r>
            <a:endParaRPr lang="zh-CN" altLang="en-US" sz="1400" dirty="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3" name="矩形 12">
            <a:extLst>
              <a:ext uri="{FF2B5EF4-FFF2-40B4-BE49-F238E27FC236}">
                <a16:creationId xmlns:a16="http://schemas.microsoft.com/office/drawing/2014/main" id="{E0A4F270-7F30-AE46-96EF-656D6943C707}"/>
              </a:ext>
            </a:extLst>
          </p:cNvPr>
          <p:cNvSpPr/>
          <p:nvPr/>
        </p:nvSpPr>
        <p:spPr>
          <a:xfrm>
            <a:off x="944880" y="5116824"/>
            <a:ext cx="10302240" cy="1150626"/>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14" name="矩形 13">
            <a:extLst>
              <a:ext uri="{FF2B5EF4-FFF2-40B4-BE49-F238E27FC236}">
                <a16:creationId xmlns:a16="http://schemas.microsoft.com/office/drawing/2014/main" id="{ED3E04DF-C15D-7146-95A9-19AF703E9900}"/>
              </a:ext>
            </a:extLst>
          </p:cNvPr>
          <p:cNvSpPr/>
          <p:nvPr/>
        </p:nvSpPr>
        <p:spPr>
          <a:xfrm>
            <a:off x="844952" y="5189294"/>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Consolas" panose="020B0609020204030204" pitchFamily="49" charset="0"/>
                <a:ea typeface="Alibaba PuHuiTi R" pitchFamily="18" charset="-122"/>
                <a:cs typeface="Alibaba PuHuiTi R" pitchFamily="18" charset="-122"/>
                <a:sym typeface="Consolas" panose="020B0609020204030204" pitchFamily="49" charset="0"/>
              </a:rPr>
              <a:t>注意事项</a:t>
            </a:r>
          </a:p>
        </p:txBody>
      </p:sp>
    </p:spTree>
    <p:extLst>
      <p:ext uri="{BB962C8B-B14F-4D97-AF65-F5344CB8AC3E}">
        <p14:creationId xmlns:p14="http://schemas.microsoft.com/office/powerpoint/2010/main" val="3323231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继承关系</a:t>
            </a:r>
            <a:endParaRPr lang="zh-CN" altLang="en-US" dirty="0">
              <a:latin typeface="Consolas" panose="020B0609020204030204" pitchFamily="49" charset="0"/>
              <a:sym typeface="Consolas" panose="020B0609020204030204" pitchFamily="49" charset="0"/>
            </a:endParaRP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②：在父工程的</a:t>
            </a:r>
            <a:r>
              <a:rPr lang="en-US" altLang="zh-CN" dirty="0" err="1">
                <a:latin typeface="Consolas" panose="020B0609020204030204" pitchFamily="49" charset="0"/>
                <a:ea typeface="Alibaba PuHuiTi R" pitchFamily="18" charset="-122"/>
                <a:cs typeface="Alibaba PuHuiTi R" pitchFamily="18" charset="-122"/>
                <a:sym typeface="Consolas" panose="020B0609020204030204" pitchFamily="49" charset="0"/>
              </a:rPr>
              <a:t>pom</a:t>
            </a:r>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文件中配置依赖</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关系（子工程将沿用父工程中的依赖</a:t>
            </a:r>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关系）</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9"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1184564" y="2248805"/>
            <a:ext cx="10225116" cy="2641942"/>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smtClean="0">
                <a:solidFill>
                  <a:srgbClr val="080808"/>
                </a:solidFill>
                <a:latin typeface="Consolas" panose="020B0609020204030204" pitchFamily="49" charset="0"/>
              </a:rPr>
              <a:t>&lt;</a:t>
            </a:r>
            <a:r>
              <a:rPr lang="zh-CN" altLang="zh-CN" sz="1400" dirty="0" smtClean="0">
                <a:solidFill>
                  <a:srgbClr val="0033B3"/>
                </a:solidFill>
                <a:latin typeface="Consolas" panose="020B0609020204030204" pitchFamily="49" charset="0"/>
              </a:rPr>
              <a:t>dependencies</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dependency</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groupId</a:t>
            </a:r>
            <a:r>
              <a:rPr lang="zh-CN" altLang="zh-CN" sz="1400" dirty="0" smtClean="0">
                <a:solidFill>
                  <a:srgbClr val="080808"/>
                </a:solidFill>
                <a:latin typeface="Consolas" panose="020B0609020204030204" pitchFamily="49" charset="0"/>
              </a:rPr>
              <a:t>&gt;org.springframework&lt;/</a:t>
            </a:r>
            <a:r>
              <a:rPr lang="zh-CN" altLang="zh-CN" sz="1400" dirty="0" smtClean="0">
                <a:solidFill>
                  <a:srgbClr val="0033B3"/>
                </a:solidFill>
                <a:latin typeface="Consolas" panose="020B0609020204030204" pitchFamily="49" charset="0"/>
              </a:rPr>
              <a:t>groupId</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artifactId</a:t>
            </a:r>
            <a:r>
              <a:rPr lang="zh-CN" altLang="zh-CN" sz="1400" dirty="0" smtClean="0">
                <a:solidFill>
                  <a:srgbClr val="080808"/>
                </a:solidFill>
                <a:latin typeface="Consolas" panose="020B0609020204030204" pitchFamily="49" charset="0"/>
              </a:rPr>
              <a:t>&gt;spring-webmvc&lt;/</a:t>
            </a:r>
            <a:r>
              <a:rPr lang="zh-CN" altLang="zh-CN" sz="1400" dirty="0" smtClean="0">
                <a:solidFill>
                  <a:srgbClr val="0033B3"/>
                </a:solidFill>
                <a:latin typeface="Consolas" panose="020B0609020204030204" pitchFamily="49" charset="0"/>
              </a:rPr>
              <a:t>artifactId</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version</a:t>
            </a:r>
            <a:r>
              <a:rPr lang="zh-CN" altLang="zh-CN" sz="1400" dirty="0" smtClean="0">
                <a:solidFill>
                  <a:srgbClr val="080808"/>
                </a:solidFill>
                <a:latin typeface="Consolas" panose="020B0609020204030204" pitchFamily="49" charset="0"/>
              </a:rPr>
              <a:t>&gt;5.2.10.RELEASE&lt;/</a:t>
            </a:r>
            <a:r>
              <a:rPr lang="zh-CN" altLang="zh-CN" sz="1400" dirty="0" smtClean="0">
                <a:solidFill>
                  <a:srgbClr val="0033B3"/>
                </a:solidFill>
                <a:latin typeface="Consolas" panose="020B0609020204030204" pitchFamily="49" charset="0"/>
              </a:rPr>
              <a:t>version</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dependency</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en-US" altLang="zh-CN" sz="1400" dirty="0" smtClean="0">
                <a:solidFill>
                  <a:srgbClr val="080808"/>
                </a:solidFill>
                <a:latin typeface="Consolas" panose="020B0609020204030204" pitchFamily="49" charset="0"/>
              </a:rPr>
              <a:t>  ……</a:t>
            </a:r>
            <a:r>
              <a:rPr lang="zh-CN" altLang="zh-CN" sz="1400" dirty="0" smtClean="0">
                <a:solidFill>
                  <a:srgbClr val="080808"/>
                </a:solidFill>
                <a:latin typeface="Consolas" panose="020B0609020204030204" pitchFamily="49" charset="0"/>
              </a:rPr>
              <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&lt;/</a:t>
            </a:r>
            <a:r>
              <a:rPr lang="zh-CN" altLang="zh-CN" sz="1400" dirty="0" smtClean="0">
                <a:solidFill>
                  <a:srgbClr val="0033B3"/>
                </a:solidFill>
                <a:latin typeface="Consolas" panose="020B0609020204030204" pitchFamily="49" charset="0"/>
              </a:rPr>
              <a:t>dependencies</a:t>
            </a:r>
            <a:r>
              <a:rPr lang="zh-CN" altLang="zh-CN" sz="1400" dirty="0" smtClean="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2632671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继承关系</a:t>
            </a:r>
            <a:endParaRPr lang="zh-CN" altLang="en-US" dirty="0">
              <a:latin typeface="Consolas" panose="020B0609020204030204" pitchFamily="49" charset="0"/>
              <a:sym typeface="Consolas" panose="020B0609020204030204" pitchFamily="49" charset="0"/>
            </a:endParaRP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③：配置子工程中可选的依赖关系</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9"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1184564" y="2248805"/>
            <a:ext cx="10225116" cy="3323987"/>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smtClean="0">
                <a:solidFill>
                  <a:srgbClr val="080808"/>
                </a:solidFill>
                <a:latin typeface="Consolas" panose="020B0609020204030204" pitchFamily="49" charset="0"/>
              </a:rPr>
              <a:t>&lt;</a:t>
            </a:r>
            <a:r>
              <a:rPr lang="zh-CN" altLang="zh-CN" sz="1400" dirty="0" smtClean="0">
                <a:solidFill>
                  <a:srgbClr val="0033B3"/>
                </a:solidFill>
                <a:latin typeface="Consolas" panose="020B0609020204030204" pitchFamily="49" charset="0"/>
              </a:rPr>
              <a:t>dependencyManagement</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dependencies</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dependency</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groupId</a:t>
            </a:r>
            <a:r>
              <a:rPr lang="zh-CN" altLang="zh-CN" sz="1400" dirty="0" smtClean="0">
                <a:solidFill>
                  <a:srgbClr val="080808"/>
                </a:solidFill>
                <a:latin typeface="Consolas" panose="020B0609020204030204" pitchFamily="49" charset="0"/>
              </a:rPr>
              <a:t>&gt;com.alibaba&lt;/</a:t>
            </a:r>
            <a:r>
              <a:rPr lang="zh-CN" altLang="zh-CN" sz="1400" dirty="0" smtClean="0">
                <a:solidFill>
                  <a:srgbClr val="0033B3"/>
                </a:solidFill>
                <a:latin typeface="Consolas" panose="020B0609020204030204" pitchFamily="49" charset="0"/>
              </a:rPr>
              <a:t>groupId</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artifactId</a:t>
            </a:r>
            <a:r>
              <a:rPr lang="zh-CN" altLang="zh-CN" sz="1400" dirty="0" smtClean="0">
                <a:solidFill>
                  <a:srgbClr val="080808"/>
                </a:solidFill>
                <a:latin typeface="Consolas" panose="020B0609020204030204" pitchFamily="49" charset="0"/>
              </a:rPr>
              <a:t>&gt;druid&lt;/</a:t>
            </a:r>
            <a:r>
              <a:rPr lang="zh-CN" altLang="zh-CN" sz="1400" dirty="0" smtClean="0">
                <a:solidFill>
                  <a:srgbClr val="0033B3"/>
                </a:solidFill>
                <a:latin typeface="Consolas" panose="020B0609020204030204" pitchFamily="49" charset="0"/>
              </a:rPr>
              <a:t>artifactId</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version</a:t>
            </a:r>
            <a:r>
              <a:rPr lang="zh-CN" altLang="zh-CN" sz="1400" dirty="0" smtClean="0">
                <a:solidFill>
                  <a:srgbClr val="080808"/>
                </a:solidFill>
                <a:latin typeface="Consolas" panose="020B0609020204030204" pitchFamily="49" charset="0"/>
              </a:rPr>
              <a:t>&gt;1.1.16&lt;/</a:t>
            </a:r>
            <a:r>
              <a:rPr lang="zh-CN" altLang="zh-CN" sz="1400" dirty="0" smtClean="0">
                <a:solidFill>
                  <a:srgbClr val="0033B3"/>
                </a:solidFill>
                <a:latin typeface="Consolas" panose="020B0609020204030204" pitchFamily="49" charset="0"/>
              </a:rPr>
              <a:t>version</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dependency</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en-US" altLang="zh-CN" sz="1400" dirty="0" smtClean="0">
                <a:solidFill>
                  <a:srgbClr val="080808"/>
                </a:solidFill>
                <a:latin typeface="Consolas" panose="020B0609020204030204" pitchFamily="49" charset="0"/>
              </a:rPr>
              <a:t>        ……</a:t>
            </a:r>
            <a:r>
              <a:rPr lang="zh-CN" altLang="zh-CN" sz="1400" dirty="0" smtClean="0">
                <a:solidFill>
                  <a:srgbClr val="080808"/>
                </a:solidFill>
                <a:latin typeface="Consolas" panose="020B0609020204030204" pitchFamily="49" charset="0"/>
              </a:rPr>
              <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dependencies</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&lt;/</a:t>
            </a:r>
            <a:r>
              <a:rPr lang="zh-CN" altLang="zh-CN" sz="1400" dirty="0" smtClean="0">
                <a:solidFill>
                  <a:srgbClr val="0033B3"/>
                </a:solidFill>
                <a:latin typeface="Consolas" panose="020B0609020204030204" pitchFamily="49" charset="0"/>
              </a:rPr>
              <a:t>dependencyManagement</a:t>
            </a:r>
            <a:r>
              <a:rPr lang="zh-CN" altLang="zh-CN" sz="1400" dirty="0" smtClean="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3983969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5F2403-DAC9-454A-9779-7331986EC40B}"/>
              </a:ext>
            </a:extLst>
          </p:cNvPr>
          <p:cNvSpPr>
            <a:spLocks noGrp="1"/>
          </p:cNvSpPr>
          <p:nvPr>
            <p:ph type="body" sz="quarter" idx="10"/>
          </p:nvPr>
        </p:nvSpPr>
        <p:spPr/>
        <p:txBody>
          <a:bodyPr/>
          <a:lstStyle/>
          <a:p>
            <a:r>
              <a:rPr kumimoji="1" lang="zh-CN" altLang="en-US" dirty="0" smtClean="0">
                <a:latin typeface="Consolas" panose="020B0609020204030204" pitchFamily="49" charset="0"/>
                <a:sym typeface="Consolas" panose="020B0609020204030204" pitchFamily="49" charset="0"/>
              </a:rPr>
              <a:t>理解</a:t>
            </a:r>
            <a:r>
              <a:rPr kumimoji="1" lang="zh-CN" altLang="en-US" dirty="0">
                <a:latin typeface="Consolas" panose="020B0609020204030204" pitchFamily="49" charset="0"/>
                <a:sym typeface="Consolas" panose="020B0609020204030204" pitchFamily="49" charset="0"/>
              </a:rPr>
              <a:t>分模块开发的意义</a:t>
            </a:r>
            <a:endParaRPr kumimoji="1" lang="en-US" altLang="zh-CN" dirty="0">
              <a:latin typeface="Consolas" panose="020B0609020204030204" pitchFamily="49" charset="0"/>
              <a:sym typeface="Consolas" panose="020B0609020204030204" pitchFamily="49" charset="0"/>
            </a:endParaRPr>
          </a:p>
          <a:p>
            <a:r>
              <a:rPr lang="zh-CN" altLang="en-US" dirty="0" smtClean="0">
                <a:solidFill>
                  <a:srgbClr val="AD2B26"/>
                </a:solidFill>
                <a:latin typeface="Consolas" panose="020B0609020204030204" pitchFamily="49" charset="0"/>
                <a:sym typeface="Consolas" panose="020B0609020204030204" pitchFamily="49" charset="0"/>
              </a:rPr>
              <a:t>能够使用聚合工程快速构建项目</a:t>
            </a:r>
            <a:endParaRPr lang="en-US" altLang="zh-CN" dirty="0" smtClean="0">
              <a:solidFill>
                <a:srgbClr val="AD2B26"/>
              </a:solidFill>
              <a:latin typeface="Consolas" panose="020B0609020204030204" pitchFamily="49" charset="0"/>
              <a:sym typeface="Consolas" panose="020B0609020204030204" pitchFamily="49" charset="0"/>
            </a:endParaRPr>
          </a:p>
          <a:p>
            <a:r>
              <a:rPr lang="zh-CN" altLang="en-US" dirty="0" smtClean="0">
                <a:solidFill>
                  <a:srgbClr val="AD2B26"/>
                </a:solidFill>
                <a:latin typeface="Consolas" panose="020B0609020204030204" pitchFamily="49" charset="0"/>
                <a:sym typeface="Consolas" panose="020B0609020204030204" pitchFamily="49" charset="0"/>
              </a:rPr>
              <a:t>能够使用继承简化项目配置</a:t>
            </a:r>
            <a:endParaRPr lang="en-US" altLang="zh-CN" dirty="0" smtClean="0">
              <a:solidFill>
                <a:srgbClr val="AD2B26"/>
              </a:solidFill>
              <a:latin typeface="Consolas" panose="020B0609020204030204" pitchFamily="49" charset="0"/>
              <a:sym typeface="Consolas" panose="020B0609020204030204" pitchFamily="49" charset="0"/>
            </a:endParaRPr>
          </a:p>
          <a:p>
            <a:r>
              <a:rPr lang="zh-CN" altLang="en-US" dirty="0" smtClean="0">
                <a:solidFill>
                  <a:srgbClr val="AD2B26"/>
                </a:solidFill>
                <a:latin typeface="Consolas" panose="020B0609020204030204" pitchFamily="49" charset="0"/>
                <a:sym typeface="Consolas" panose="020B0609020204030204" pitchFamily="49" charset="0"/>
              </a:rPr>
              <a:t>能够根据需求配置生产、开发、测试环境，并在各环境间切换运行</a:t>
            </a:r>
            <a:endParaRPr lang="en-US" altLang="zh-CN" dirty="0">
              <a:solidFill>
                <a:srgbClr val="AD2B26"/>
              </a:solidFill>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2196209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继承关系</a:t>
            </a: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④：在子工程中配置当前工程所继承的父工程</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5"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1184564" y="2248805"/>
            <a:ext cx="10225116" cy="2677656"/>
          </a:xfrm>
          <a:prstGeom prst="rect">
            <a:avLst/>
          </a:prstGeom>
          <a:solidFill>
            <a:srgbClr val="FFFFE4"/>
          </a:solidFill>
          <a:ln w="3175">
            <a:solidFill>
              <a:srgbClr val="919191"/>
            </a:solidFill>
          </a:ln>
        </p:spPr>
        <p:txBody>
          <a:bodyPr wrap="square">
            <a:spAutoFit/>
          </a:bodyPr>
          <a:lstStyle/>
          <a:p>
            <a:pPr>
              <a:lnSpc>
                <a:spcPct val="150000"/>
              </a:lnSpc>
            </a:pP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&lt;!--定义该工程的父工程--&gt;</a:t>
            </a:r>
            <a:b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br>
            <a:r>
              <a:rPr lang="zh-CN" altLang="zh-CN" sz="1400" dirty="0" smtClean="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parent</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&lt;</a:t>
            </a:r>
            <a:r>
              <a:rPr lang="zh-CN" altLang="zh-CN" sz="1400" dirty="0">
                <a:solidFill>
                  <a:srgbClr val="0033B3"/>
                </a:solidFill>
                <a:latin typeface="Consolas" panose="020B0609020204030204" pitchFamily="49" charset="0"/>
                <a:ea typeface="Alibaba PuHuiTi R"/>
              </a:rPr>
              <a:t>groupId</a:t>
            </a:r>
            <a:r>
              <a:rPr lang="zh-CN" altLang="zh-CN" sz="1400" dirty="0">
                <a:solidFill>
                  <a:srgbClr val="080808"/>
                </a:solidFill>
                <a:latin typeface="Consolas" panose="020B0609020204030204" pitchFamily="49" charset="0"/>
                <a:ea typeface="Alibaba PuHuiTi R"/>
              </a:rPr>
              <a:t>&gt;com.itheima&lt;/</a:t>
            </a:r>
            <a:r>
              <a:rPr lang="zh-CN" altLang="zh-CN" sz="1400" dirty="0">
                <a:solidFill>
                  <a:srgbClr val="0033B3"/>
                </a:solidFill>
                <a:latin typeface="Consolas" panose="020B0609020204030204" pitchFamily="49" charset="0"/>
                <a:ea typeface="Alibaba PuHuiTi R"/>
              </a:rPr>
              <a:t>groupId</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&lt;</a:t>
            </a:r>
            <a:r>
              <a:rPr lang="zh-CN" altLang="zh-CN" sz="1400" dirty="0">
                <a:solidFill>
                  <a:srgbClr val="0033B3"/>
                </a:solidFill>
                <a:latin typeface="Consolas" panose="020B0609020204030204" pitchFamily="49" charset="0"/>
                <a:ea typeface="Alibaba PuHuiTi R"/>
              </a:rPr>
              <a:t>artifactId</a:t>
            </a:r>
            <a:r>
              <a:rPr lang="zh-CN" altLang="zh-CN" sz="1400" dirty="0">
                <a:solidFill>
                  <a:srgbClr val="080808"/>
                </a:solidFill>
                <a:latin typeface="Consolas" panose="020B0609020204030204" pitchFamily="49" charset="0"/>
                <a:ea typeface="Alibaba PuHuiTi R"/>
              </a:rPr>
              <a:t>&gt;maven_parent&lt;/</a:t>
            </a:r>
            <a:r>
              <a:rPr lang="zh-CN" altLang="zh-CN" sz="1400" dirty="0">
                <a:solidFill>
                  <a:srgbClr val="0033B3"/>
                </a:solidFill>
                <a:latin typeface="Consolas" panose="020B0609020204030204" pitchFamily="49" charset="0"/>
                <a:ea typeface="Alibaba PuHuiTi R"/>
              </a:rPr>
              <a:t>artifactId</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&lt;</a:t>
            </a:r>
            <a:r>
              <a:rPr lang="zh-CN" altLang="zh-CN" sz="1400" dirty="0">
                <a:solidFill>
                  <a:srgbClr val="0033B3"/>
                </a:solidFill>
                <a:latin typeface="Consolas" panose="020B0609020204030204" pitchFamily="49" charset="0"/>
                <a:ea typeface="Alibaba PuHuiTi R"/>
              </a:rPr>
              <a:t>version</a:t>
            </a:r>
            <a:r>
              <a:rPr lang="zh-CN" altLang="zh-CN" sz="1400" dirty="0">
                <a:solidFill>
                  <a:srgbClr val="080808"/>
                </a:solidFill>
                <a:latin typeface="Consolas" panose="020B0609020204030204" pitchFamily="49" charset="0"/>
                <a:ea typeface="Alibaba PuHuiTi R"/>
              </a:rPr>
              <a:t>&gt;1.0-SNAPSHOT&lt;/</a:t>
            </a:r>
            <a:r>
              <a:rPr lang="zh-CN" altLang="zh-CN" sz="1400" dirty="0">
                <a:solidFill>
                  <a:srgbClr val="0033B3"/>
                </a:solidFill>
                <a:latin typeface="Consolas" panose="020B0609020204030204" pitchFamily="49" charset="0"/>
                <a:ea typeface="Alibaba PuHuiTi R"/>
              </a:rPr>
              <a:t>version</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en-US" altLang="zh-CN" sz="1400" dirty="0" smtClean="0">
                <a:solidFill>
                  <a:srgbClr val="080808"/>
                </a:solidFill>
                <a:latin typeface="Consolas" panose="020B0609020204030204" pitchFamily="49" charset="0"/>
                <a:ea typeface="Alibaba PuHuiTi R"/>
              </a:rPr>
              <a:t>  </a:t>
            </a:r>
            <a:r>
              <a:rPr lang="zh-CN" altLang="zh-CN" sz="1400" i="1" dirty="0" smtClean="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&lt;</a:t>
            </a:r>
            <a: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t>!--填写父工程的pom文件--&gt;</a:t>
            </a:r>
            <a:br>
              <a:rPr lang="zh-CN" altLang="zh-CN" sz="1400" i="1" dirty="0">
                <a:solidFill>
                  <a:srgbClr val="808080"/>
                </a:solidFill>
                <a:latin typeface="Consolas" panose="020B0609020204030204" pitchFamily="49" charset="0"/>
                <a:ea typeface="Alibaba PuHuiTi R"/>
                <a:cs typeface="Courier New" panose="02070309020205020404" pitchFamily="49" charset="0"/>
                <a:sym typeface="Consolas" panose="020B0609020204030204" pitchFamily="49" charset="0"/>
              </a:rPr>
            </a:br>
            <a:r>
              <a:rPr lang="zh-CN" altLang="zh-CN" sz="1400" dirty="0" smtClean="0">
                <a:solidFill>
                  <a:srgbClr val="080808"/>
                </a:solidFill>
                <a:latin typeface="Consolas" panose="020B0609020204030204" pitchFamily="49" charset="0"/>
                <a:ea typeface="Alibaba PuHuiTi R"/>
              </a:rPr>
              <a:t>  </a:t>
            </a:r>
            <a:r>
              <a:rPr lang="zh-CN" altLang="zh-CN" sz="1400" dirty="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relativePath</a:t>
            </a:r>
            <a:r>
              <a:rPr lang="zh-CN" altLang="zh-CN" sz="1400" dirty="0">
                <a:solidFill>
                  <a:srgbClr val="080808"/>
                </a:solidFill>
                <a:latin typeface="Consolas" panose="020B0609020204030204" pitchFamily="49" charset="0"/>
                <a:ea typeface="Alibaba PuHuiTi R"/>
              </a:rPr>
              <a:t>&gt;../maven_parent/pom.xml&lt;/</a:t>
            </a:r>
            <a:r>
              <a:rPr lang="zh-CN" altLang="zh-CN" sz="1400" dirty="0">
                <a:solidFill>
                  <a:srgbClr val="0033B3"/>
                </a:solidFill>
                <a:latin typeface="Consolas" panose="020B0609020204030204" pitchFamily="49" charset="0"/>
                <a:ea typeface="Alibaba PuHuiTi R"/>
              </a:rPr>
              <a:t>relativePath</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parent</a:t>
            </a:r>
            <a:r>
              <a:rPr lang="zh-CN" altLang="zh-CN" sz="1400" dirty="0" smtClean="0">
                <a:solidFill>
                  <a:srgbClr val="080808"/>
                </a:solidFill>
                <a:latin typeface="Consolas" panose="020B0609020204030204" pitchFamily="49" charset="0"/>
                <a:ea typeface="Alibaba PuHuiTi R"/>
              </a:rPr>
              <a:t>&gt;</a:t>
            </a:r>
            <a:endParaRPr lang="zh-CN" altLang="zh-CN" sz="1600" dirty="0">
              <a:latin typeface="Consolas" panose="020B0609020204030204" pitchFamily="49" charset="0"/>
              <a:ea typeface="Alibaba PuHuiTi R"/>
            </a:endParaRPr>
          </a:p>
        </p:txBody>
      </p:sp>
    </p:spTree>
    <p:extLst>
      <p:ext uri="{BB962C8B-B14F-4D97-AF65-F5344CB8AC3E}">
        <p14:creationId xmlns:p14="http://schemas.microsoft.com/office/powerpoint/2010/main" val="961976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继承关系</a:t>
            </a: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⑤</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：在子工程中配置使用父工程中可选依赖的坐标</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1" name="三角形 9">
            <a:extLst>
              <a:ext uri="{FF2B5EF4-FFF2-40B4-BE49-F238E27FC236}">
                <a16:creationId xmlns:a16="http://schemas.microsoft.com/office/drawing/2014/main" id="{6C3710E9-2588-F946-B755-060464DABD9F}"/>
              </a:ext>
            </a:extLst>
          </p:cNvPr>
          <p:cNvSpPr/>
          <p:nvPr/>
        </p:nvSpPr>
        <p:spPr>
          <a:xfrm rot="2651319">
            <a:off x="851566" y="5473407"/>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12" name="TextBox 6">
            <a:extLst>
              <a:ext uri="{FF2B5EF4-FFF2-40B4-BE49-F238E27FC236}">
                <a16:creationId xmlns:a16="http://schemas.microsoft.com/office/drawing/2014/main" id="{34FCCE8B-9629-7E4B-B3A9-E87708BF9B85}"/>
              </a:ext>
            </a:extLst>
          </p:cNvPr>
          <p:cNvSpPr txBox="1"/>
          <p:nvPr/>
        </p:nvSpPr>
        <p:spPr>
          <a:xfrm>
            <a:off x="1189355" y="5614468"/>
            <a:ext cx="10057765" cy="706797"/>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子</a:t>
            </a: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工程中使用父工程中的可选依赖时，仅需要提供群组</a:t>
            </a:r>
            <a:r>
              <a:rPr lang="en-US" altLang="zh-CN"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id</a:t>
            </a: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和项目</a:t>
            </a:r>
            <a:r>
              <a:rPr lang="en-US" altLang="zh-CN"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id</a:t>
            </a: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，无需提供版本，版本由父工程统一提供，避免版本冲突</a:t>
            </a:r>
            <a:endParaRPr lang="en-US" altLang="zh-CN"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endParaRPr>
          </a:p>
          <a:p>
            <a:pPr>
              <a:lnSpc>
                <a:spcPct val="150000"/>
              </a:lnSpc>
            </a:pP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子工程中还可以定义父工程中没有定义的依赖关系</a:t>
            </a:r>
            <a:endParaRPr lang="zh-CN" altLang="en-US" sz="1400" dirty="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3" name="矩形 12">
            <a:extLst>
              <a:ext uri="{FF2B5EF4-FFF2-40B4-BE49-F238E27FC236}">
                <a16:creationId xmlns:a16="http://schemas.microsoft.com/office/drawing/2014/main" id="{E0A4F270-7F30-AE46-96EF-656D6943C707}"/>
              </a:ext>
            </a:extLst>
          </p:cNvPr>
          <p:cNvSpPr/>
          <p:nvPr/>
        </p:nvSpPr>
        <p:spPr>
          <a:xfrm>
            <a:off x="944880" y="5116824"/>
            <a:ext cx="10302240" cy="141480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14" name="矩形 13">
            <a:extLst>
              <a:ext uri="{FF2B5EF4-FFF2-40B4-BE49-F238E27FC236}">
                <a16:creationId xmlns:a16="http://schemas.microsoft.com/office/drawing/2014/main" id="{ED3E04DF-C15D-7146-95A9-19AF703E9900}"/>
              </a:ext>
            </a:extLst>
          </p:cNvPr>
          <p:cNvSpPr/>
          <p:nvPr/>
        </p:nvSpPr>
        <p:spPr>
          <a:xfrm>
            <a:off x="844952" y="5189294"/>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Consolas" panose="020B0609020204030204" pitchFamily="49" charset="0"/>
                <a:ea typeface="Alibaba PuHuiTi R" pitchFamily="18" charset="-122"/>
                <a:cs typeface="Alibaba PuHuiTi R" pitchFamily="18" charset="-122"/>
                <a:sym typeface="Consolas" panose="020B0609020204030204" pitchFamily="49" charset="0"/>
              </a:rPr>
              <a:t>注意事项</a:t>
            </a:r>
          </a:p>
        </p:txBody>
      </p:sp>
      <p:sp>
        <p:nvSpPr>
          <p:cNvPr id="15"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1184564" y="2248805"/>
            <a:ext cx="10225116" cy="2031325"/>
          </a:xfrm>
          <a:prstGeom prst="rect">
            <a:avLst/>
          </a:prstGeom>
          <a:solidFill>
            <a:srgbClr val="FFFFE4"/>
          </a:solidFill>
          <a:ln w="3175">
            <a:solidFill>
              <a:srgbClr val="919191"/>
            </a:solidFill>
          </a:ln>
        </p:spPr>
        <p:txBody>
          <a:bodyPr wrap="square">
            <a:spAutoFit/>
          </a:bodyPr>
          <a:lstStyle/>
          <a:p>
            <a:pPr lvl="0">
              <a:lnSpc>
                <a:spcPct val="150000"/>
              </a:lnSpc>
            </a:pP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dependencies</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dependency</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groupId</a:t>
            </a:r>
            <a:r>
              <a:rPr lang="zh-CN" altLang="zh-CN" sz="1400" dirty="0" smtClean="0">
                <a:solidFill>
                  <a:srgbClr val="080808"/>
                </a:solidFill>
                <a:latin typeface="Consolas" panose="020B0609020204030204" pitchFamily="49" charset="0"/>
              </a:rPr>
              <a:t>&gt;com.alibaba&lt;/</a:t>
            </a:r>
            <a:r>
              <a:rPr lang="zh-CN" altLang="zh-CN" sz="1400" dirty="0" smtClean="0">
                <a:solidFill>
                  <a:srgbClr val="0033B3"/>
                </a:solidFill>
                <a:latin typeface="Consolas" panose="020B0609020204030204" pitchFamily="49" charset="0"/>
              </a:rPr>
              <a:t>groupId</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artifactId</a:t>
            </a:r>
            <a:r>
              <a:rPr lang="zh-CN" altLang="zh-CN" sz="1400" dirty="0" smtClean="0">
                <a:solidFill>
                  <a:srgbClr val="080808"/>
                </a:solidFill>
                <a:latin typeface="Consolas" panose="020B0609020204030204" pitchFamily="49" charset="0"/>
              </a:rPr>
              <a:t>&gt;druid&lt;/</a:t>
            </a:r>
            <a:r>
              <a:rPr lang="zh-CN" altLang="zh-CN" sz="1400" dirty="0" smtClean="0">
                <a:solidFill>
                  <a:srgbClr val="0033B3"/>
                </a:solidFill>
                <a:latin typeface="Consolas" panose="020B0609020204030204" pitchFamily="49" charset="0"/>
              </a:rPr>
              <a:t>artifactId</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&lt;/</a:t>
            </a:r>
            <a:r>
              <a:rPr lang="zh-CN" altLang="zh-CN" sz="1400" dirty="0" smtClean="0">
                <a:solidFill>
                  <a:srgbClr val="0033B3"/>
                </a:solidFill>
                <a:latin typeface="Consolas" panose="020B0609020204030204" pitchFamily="49" charset="0"/>
              </a:rPr>
              <a:t>dependency</a:t>
            </a:r>
            <a:r>
              <a:rPr lang="zh-CN" altLang="zh-CN" sz="1400" dirty="0" smtClean="0">
                <a:solidFill>
                  <a:srgbClr val="080808"/>
                </a:solidFill>
                <a:latin typeface="Consolas" panose="020B0609020204030204" pitchFamily="49" charset="0"/>
              </a:rPr>
              <a:t>&gt;</a:t>
            </a:r>
            <a:br>
              <a:rPr lang="zh-CN" altLang="zh-CN" sz="1400" dirty="0" smtClean="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&lt;/</a:t>
            </a:r>
            <a:r>
              <a:rPr lang="zh-CN" altLang="zh-CN" sz="1400" dirty="0" smtClean="0">
                <a:solidFill>
                  <a:srgbClr val="0033B3"/>
                </a:solidFill>
                <a:latin typeface="Consolas" panose="020B0609020204030204" pitchFamily="49" charset="0"/>
              </a:rPr>
              <a:t>dependencies</a:t>
            </a:r>
            <a:r>
              <a:rPr lang="zh-CN" altLang="zh-CN" sz="1400" dirty="0" smtClean="0">
                <a:solidFill>
                  <a:srgbClr val="080808"/>
                </a:solidFill>
                <a:latin typeface="Consolas" panose="020B0609020204030204" pitchFamily="49" charset="0"/>
              </a:rPr>
              <a:t>&gt;</a:t>
            </a:r>
            <a:endParaRPr lang="zh-CN" altLang="zh-CN" sz="2000" dirty="0">
              <a:latin typeface="Consolas" panose="020B0609020204030204" pitchFamily="49" charset="0"/>
              <a:ea typeface="思源黑体 CN Bold" panose="020B0800000000000000" pitchFamily="34" charset="-122"/>
              <a:cs typeface="Courier New" panose="02070309020205020404" pitchFamily="49" charset="0"/>
              <a:sym typeface="Consolas" panose="020B0609020204030204" pitchFamily="49" charset="0"/>
            </a:endParaRPr>
          </a:p>
        </p:txBody>
      </p:sp>
    </p:spTree>
    <p:extLst>
      <p:ext uri="{BB962C8B-B14F-4D97-AF65-F5344CB8AC3E}">
        <p14:creationId xmlns:p14="http://schemas.microsoft.com/office/powerpoint/2010/main" val="34817624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聚合与继承的区别</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作用</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Wingdings" panose="05000000000000000000" pitchFamily="2" charset="2"/>
              <a:buChar char="n"/>
            </a:pP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聚合用于快速构建项目</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Wingdings" panose="05000000000000000000" pitchFamily="2" charset="2"/>
              <a:buChar char="n"/>
            </a:pP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继承用于快速配置</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相同点：</a:t>
            </a:r>
          </a:p>
          <a:p>
            <a:pPr lvl="1">
              <a:buFont typeface="Wingdings" panose="05000000000000000000" pitchFamily="2" charset="2"/>
              <a:buChar char="n"/>
            </a:pP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聚合与继承的</a:t>
            </a:r>
            <a:r>
              <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pom.xml</a:t>
            </a: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文件打包方式均为</a:t>
            </a:r>
            <a:r>
              <a:rPr kumimoji="1" lang="en-US" altLang="zh-CN" dirty="0" err="1">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pom</a:t>
            </a: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，可以将两种关系制作到同一个</a:t>
            </a:r>
            <a:r>
              <a:rPr kumimoji="1" lang="en-US" altLang="zh-CN" dirty="0" err="1">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pom</a:t>
            </a: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文件中</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Wingdings" panose="05000000000000000000" pitchFamily="2" charset="2"/>
              <a:buChar char="n"/>
            </a:pP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聚合与继承均属于设计型模块，并无实际的模块内容</a:t>
            </a:r>
          </a:p>
          <a:p>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不同点：</a:t>
            </a:r>
          </a:p>
          <a:p>
            <a:pPr lvl="1">
              <a:buFont typeface="Wingdings" panose="05000000000000000000" pitchFamily="2" charset="2"/>
              <a:buChar char="n"/>
            </a:pP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聚合是在当前模块中配置关系，聚合可以感知到参与聚合的模块有哪些</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Wingdings" panose="05000000000000000000" pitchFamily="2" charset="2"/>
              <a:buChar char="n"/>
            </a:pP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继承是在子模块中配置关系，父模块无法感知哪些子模块继承了自己</a:t>
            </a:r>
          </a:p>
        </p:txBody>
      </p:sp>
      <p:sp>
        <p:nvSpPr>
          <p:cNvPr id="2" name="矩形 1"/>
          <p:cNvSpPr/>
          <p:nvPr/>
        </p:nvSpPr>
        <p:spPr>
          <a:xfrm>
            <a:off x="3048000" y="2119026"/>
            <a:ext cx="6096000" cy="4465838"/>
          </a:xfrm>
          <a:prstGeom prst="rect">
            <a:avLst/>
          </a:prstGeom>
        </p:spPr>
        <p:txBody>
          <a:bodyPr anchor="t" anchorCtr="0"/>
          <a:lstStyle/>
          <a:p>
            <a:pPr marL="360000" indent="-360000" eaLnBrk="0" fontAlgn="base" hangingPunct="0">
              <a:lnSpc>
                <a:spcPct val="150000"/>
              </a:lnSpc>
              <a:spcBef>
                <a:spcPct val="20000"/>
              </a:spcBef>
              <a:spcAft>
                <a:spcPct val="0"/>
              </a:spcAft>
              <a:buClr>
                <a:srgbClr val="404040"/>
              </a:buClr>
              <a:buSzPct val="85000"/>
              <a:buFont typeface="Wingdings" pitchFamily="2" charset="2"/>
              <a:buChar char="l"/>
            </a:pPr>
            <a:endParaRPr kumimoji="1" lang="zh-CN" altLang="en-US" sz="1400"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p:txBody>
      </p:sp>
    </p:spTree>
    <p:extLst>
      <p:ext uri="{BB962C8B-B14F-4D97-AF65-F5344CB8AC3E}">
        <p14:creationId xmlns:p14="http://schemas.microsoft.com/office/powerpoint/2010/main" val="20678920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模块继承</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继承与聚合区别</a:t>
            </a:r>
            <a:endParaRPr lang="zh-CN" altLang="en-US" dirty="0">
              <a:latin typeface="Consolas" panose="020B0609020204030204" pitchFamily="49" charset="0"/>
              <a:sym typeface="Consolas" panose="020B0609020204030204" pitchFamily="49" charset="0"/>
            </a:endParaRPr>
          </a:p>
        </p:txBody>
      </p:sp>
      <p:sp>
        <p:nvSpPr>
          <p:cNvPr id="6"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37543897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聚合</a:t>
            </a:r>
            <a:endParaRPr lang="en-US" altLang="zh-CN" dirty="0" smtClean="0">
              <a:latin typeface="Consolas" panose="020B0609020204030204" pitchFamily="49" charset="0"/>
              <a:sym typeface="Consolas" panose="020B0609020204030204" pitchFamily="49" charset="0"/>
            </a:endParaRPr>
          </a:p>
          <a:p>
            <a:r>
              <a:rPr lang="zh-CN" altLang="en-US" dirty="0">
                <a:latin typeface="Consolas" panose="020B0609020204030204" pitchFamily="49" charset="0"/>
                <a:sym typeface="Consolas" panose="020B0609020204030204" pitchFamily="49" charset="0"/>
              </a:rPr>
              <a:t>继承</a:t>
            </a:r>
          </a:p>
        </p:txBody>
      </p:sp>
      <p:sp>
        <p:nvSpPr>
          <p:cNvPr id="8"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继承与聚合</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152400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zh-CN" altLang="en-US" dirty="0" smtClean="0">
                <a:latin typeface="Consolas" panose="020B0609020204030204" pitchFamily="49" charset="0"/>
                <a:sym typeface="Consolas" panose="020B0609020204030204" pitchFamily="49" charset="0"/>
              </a:rPr>
              <a:t>属性</a:t>
            </a:r>
            <a:endParaRPr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273040" y="3069272"/>
            <a:ext cx="5466080" cy="3124494"/>
          </a:xfrm>
        </p:spPr>
        <p:txBody>
          <a:bodyPr/>
          <a:lstStyle/>
          <a:p>
            <a:r>
              <a:rPr lang="zh-CN" altLang="en-US" dirty="0" smtClean="0">
                <a:latin typeface="Consolas" panose="020B0609020204030204" pitchFamily="49" charset="0"/>
                <a:sym typeface="Consolas" panose="020B0609020204030204" pitchFamily="49" charset="0"/>
              </a:rPr>
              <a:t>属性</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版本管理</a:t>
            </a:r>
            <a:endParaRPr lang="zh-CN" altLang="en-US" dirty="0">
              <a:latin typeface="Consolas" panose="020B0609020204030204" pitchFamily="49" charset="0"/>
              <a:sym typeface="Consolas" panose="020B0609020204030204" pitchFamily="49" charset="0"/>
            </a:endParaRP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smtClean="0">
                <a:latin typeface="Consolas" panose="020B0609020204030204" pitchFamily="49" charset="0"/>
                <a:sym typeface="Consolas" panose="020B0609020204030204" pitchFamily="49" charset="0"/>
              </a:rPr>
              <a:t>04</a:t>
            </a:r>
            <a:endParaRPr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17741770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smtClean="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属性</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1184564" y="1416597"/>
            <a:ext cx="10225116" cy="526297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&gt;org.springframework&lt;/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&gt;spring-webmvc&lt;/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&gt;5</a:t>
            </a:r>
            <a:r>
              <a:rPr lang="zh-CN" altLang="zh-CN" sz="1400" dirty="0" smtClean="0">
                <a:solidFill>
                  <a:srgbClr val="080808"/>
                </a:solidFill>
                <a:latin typeface="Consolas" panose="020B0609020204030204" pitchFamily="49" charset="0"/>
              </a:rPr>
              <a:t>.</a:t>
            </a:r>
            <a:r>
              <a:rPr lang="en-US" altLang="zh-CN" sz="1400" dirty="0" smtClean="0">
                <a:solidFill>
                  <a:srgbClr val="080808"/>
                </a:solidFill>
                <a:latin typeface="Consolas" panose="020B0609020204030204" pitchFamily="49" charset="0"/>
              </a:rPr>
              <a:t>1</a:t>
            </a:r>
            <a:r>
              <a:rPr lang="zh-CN" altLang="zh-CN" sz="1400" dirty="0" smtClean="0">
                <a:solidFill>
                  <a:srgbClr val="080808"/>
                </a:solidFill>
                <a:latin typeface="Consolas" panose="020B0609020204030204" pitchFamily="49" charset="0"/>
              </a:rPr>
              <a:t>.</a:t>
            </a:r>
            <a:r>
              <a:rPr lang="en-US" altLang="zh-CN" sz="1400" dirty="0" smtClean="0">
                <a:solidFill>
                  <a:srgbClr val="080808"/>
                </a:solidFill>
                <a:latin typeface="Consolas" panose="020B0609020204030204" pitchFamily="49" charset="0"/>
              </a:rPr>
              <a:t>9</a:t>
            </a:r>
            <a:r>
              <a:rPr lang="zh-CN" altLang="zh-CN" sz="1400" dirty="0" smtClean="0">
                <a:solidFill>
                  <a:srgbClr val="080808"/>
                </a:solidFill>
                <a:latin typeface="Consolas" panose="020B0609020204030204" pitchFamily="49" charset="0"/>
              </a:rPr>
              <a:t>.</a:t>
            </a:r>
            <a:r>
              <a:rPr lang="zh-CN" altLang="zh-CN" sz="1400" dirty="0">
                <a:solidFill>
                  <a:srgbClr val="080808"/>
                </a:solidFill>
                <a:latin typeface="Consolas" panose="020B0609020204030204" pitchFamily="49" charset="0"/>
              </a:rPr>
              <a:t>RELEASE&lt;/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&gt;org.springframework&lt;/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&gt;spring-jdbc&lt;/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&gt;5</a:t>
            </a:r>
            <a:r>
              <a:rPr lang="zh-CN" altLang="zh-CN" sz="1400" dirty="0" smtClean="0">
                <a:solidFill>
                  <a:srgbClr val="080808"/>
                </a:solidFill>
                <a:latin typeface="Consolas" panose="020B0609020204030204" pitchFamily="49" charset="0"/>
              </a:rPr>
              <a:t>.</a:t>
            </a:r>
            <a:r>
              <a:rPr lang="en-US" altLang="zh-CN" sz="1400" dirty="0" smtClean="0">
                <a:solidFill>
                  <a:srgbClr val="080808"/>
                </a:solidFill>
                <a:latin typeface="Consolas" panose="020B0609020204030204" pitchFamily="49" charset="0"/>
              </a:rPr>
              <a:t>1</a:t>
            </a:r>
            <a:r>
              <a:rPr lang="zh-CN" altLang="zh-CN" sz="1400" dirty="0" smtClean="0">
                <a:solidFill>
                  <a:srgbClr val="080808"/>
                </a:solidFill>
                <a:latin typeface="Consolas" panose="020B0609020204030204" pitchFamily="49" charset="0"/>
              </a:rPr>
              <a:t>.</a:t>
            </a:r>
            <a:r>
              <a:rPr lang="en-US" altLang="zh-CN" sz="1400" dirty="0" smtClean="0">
                <a:solidFill>
                  <a:srgbClr val="080808"/>
                </a:solidFill>
                <a:latin typeface="Consolas" panose="020B0609020204030204" pitchFamily="49" charset="0"/>
              </a:rPr>
              <a:t>9</a:t>
            </a:r>
            <a:r>
              <a:rPr lang="zh-CN" altLang="zh-CN" sz="1400" dirty="0" smtClean="0">
                <a:solidFill>
                  <a:srgbClr val="080808"/>
                </a:solidFill>
                <a:latin typeface="Consolas" panose="020B0609020204030204" pitchFamily="49" charset="0"/>
              </a:rPr>
              <a:t>.</a:t>
            </a:r>
            <a:r>
              <a:rPr lang="zh-CN" altLang="zh-CN" sz="1400" dirty="0">
                <a:solidFill>
                  <a:srgbClr val="080808"/>
                </a:solidFill>
                <a:latin typeface="Consolas" panose="020B0609020204030204" pitchFamily="49" charset="0"/>
              </a:rPr>
              <a:t>RELEASE&lt;/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&gt;junit&lt;/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&gt;junit&lt;/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&gt;4.12&lt;/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scope</a:t>
            </a:r>
            <a:r>
              <a:rPr lang="zh-CN" altLang="zh-CN" sz="1400" dirty="0">
                <a:solidFill>
                  <a:srgbClr val="080808"/>
                </a:solidFill>
                <a:latin typeface="Consolas" panose="020B0609020204030204" pitchFamily="49" charset="0"/>
              </a:rPr>
              <a:t>&gt;test&lt;/</a:t>
            </a:r>
            <a:r>
              <a:rPr lang="zh-CN" altLang="zh-CN" sz="1400" dirty="0">
                <a:solidFill>
                  <a:srgbClr val="0033B3"/>
                </a:solidFill>
                <a:latin typeface="Consolas" panose="020B0609020204030204" pitchFamily="49" charset="0"/>
              </a:rPr>
              <a:t>scope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endParaRPr lang="en-US" altLang="zh-CN" sz="1400" dirty="0">
              <a:solidFill>
                <a:srgbClr val="080808"/>
              </a:solidFill>
              <a:latin typeface="Consolas" panose="020B0609020204030204" pitchFamily="49" charset="0"/>
            </a:endParaRPr>
          </a:p>
          <a:p>
            <a:pPr lvl="0" eaLnBrk="0" fontAlgn="base" hangingPunct="0">
              <a:spcBef>
                <a:spcPct val="0"/>
              </a:spcBef>
              <a:spcAft>
                <a:spcPct val="0"/>
              </a:spcAft>
            </a:pPr>
            <a:endParaRPr lang="en-US" altLang="zh-CN" sz="1400" dirty="0">
              <a:solidFill>
                <a:srgbClr val="080808"/>
              </a:solidFill>
              <a:latin typeface="Consolas" panose="020B0609020204030204" pitchFamily="49" charset="0"/>
            </a:endParaRPr>
          </a:p>
          <a:p>
            <a:pPr lvl="0" eaLnBrk="0" fontAlgn="base" hangingPunct="0">
              <a:spcBef>
                <a:spcPct val="0"/>
              </a:spcBef>
              <a:spcAft>
                <a:spcPct val="0"/>
              </a:spcAft>
            </a:pP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&gt;org.springframework&lt;/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&gt;spring-test&lt;/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&gt;5</a:t>
            </a:r>
            <a:r>
              <a:rPr lang="zh-CN" altLang="zh-CN" sz="1400" dirty="0" smtClean="0">
                <a:solidFill>
                  <a:srgbClr val="080808"/>
                </a:solidFill>
                <a:latin typeface="Consolas" panose="020B0609020204030204" pitchFamily="49" charset="0"/>
              </a:rPr>
              <a:t>.</a:t>
            </a:r>
            <a:r>
              <a:rPr lang="en-US" altLang="zh-CN" sz="1400" dirty="0" smtClean="0">
                <a:solidFill>
                  <a:srgbClr val="080808"/>
                </a:solidFill>
                <a:latin typeface="Consolas" panose="020B0609020204030204" pitchFamily="49" charset="0"/>
              </a:rPr>
              <a:t>1</a:t>
            </a:r>
            <a:r>
              <a:rPr lang="zh-CN" altLang="zh-CN" sz="1400" dirty="0" smtClean="0">
                <a:solidFill>
                  <a:srgbClr val="080808"/>
                </a:solidFill>
                <a:latin typeface="Consolas" panose="020B0609020204030204" pitchFamily="49" charset="0"/>
              </a:rPr>
              <a:t>.</a:t>
            </a:r>
            <a:r>
              <a:rPr lang="en-US" altLang="zh-CN" sz="1400" dirty="0" smtClean="0">
                <a:solidFill>
                  <a:srgbClr val="080808"/>
                </a:solidFill>
                <a:latin typeface="Consolas" panose="020B0609020204030204" pitchFamily="49" charset="0"/>
              </a:rPr>
              <a:t>9</a:t>
            </a:r>
            <a:r>
              <a:rPr lang="zh-CN" altLang="zh-CN" sz="1400" dirty="0" smtClean="0">
                <a:solidFill>
                  <a:srgbClr val="080808"/>
                </a:solidFill>
                <a:latin typeface="Consolas" panose="020B0609020204030204" pitchFamily="49" charset="0"/>
              </a:rPr>
              <a:t>.</a:t>
            </a:r>
            <a:r>
              <a:rPr lang="zh-CN" altLang="zh-CN" sz="1400" dirty="0">
                <a:solidFill>
                  <a:srgbClr val="080808"/>
                </a:solidFill>
                <a:latin typeface="Consolas" panose="020B0609020204030204" pitchFamily="49" charset="0"/>
              </a:rPr>
              <a:t>RELEASE&lt;/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endParaRPr lang="zh-CN" altLang="zh-CN" sz="2000" dirty="0">
              <a:latin typeface="Consolas" panose="020B0609020204030204" pitchFamily="49" charset="0"/>
              <a:sym typeface="Consolas" panose="020B0609020204030204" pitchFamily="49"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1184564" y="1416597"/>
            <a:ext cx="10225116" cy="526297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&gt;org.springframework&lt;/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&gt;spring-webmvc&lt;/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r>
              <a:rPr lang="zh-CN" altLang="zh-CN" sz="1400" b="1" dirty="0">
                <a:solidFill>
                  <a:srgbClr val="AD2B26"/>
                </a:solidFill>
                <a:latin typeface="Consolas" panose="020B0609020204030204" pitchFamily="49" charset="0"/>
              </a:rPr>
              <a:t>5</a:t>
            </a:r>
            <a:r>
              <a:rPr lang="zh-CN" altLang="zh-CN" sz="1400" b="1" dirty="0" smtClean="0">
                <a:solidFill>
                  <a:srgbClr val="AD2B26"/>
                </a:solidFill>
                <a:latin typeface="Consolas" panose="020B0609020204030204" pitchFamily="49" charset="0"/>
              </a:rPr>
              <a:t>.</a:t>
            </a:r>
            <a:r>
              <a:rPr lang="en-US" altLang="zh-CN" sz="1400" b="1" dirty="0" smtClean="0">
                <a:solidFill>
                  <a:srgbClr val="AD2B26"/>
                </a:solidFill>
                <a:latin typeface="Consolas" panose="020B0609020204030204" pitchFamily="49" charset="0"/>
              </a:rPr>
              <a:t>1</a:t>
            </a:r>
            <a:r>
              <a:rPr lang="zh-CN" altLang="zh-CN" sz="1400" b="1" dirty="0" smtClean="0">
                <a:solidFill>
                  <a:srgbClr val="AD2B26"/>
                </a:solidFill>
                <a:latin typeface="Consolas" panose="020B0609020204030204" pitchFamily="49" charset="0"/>
              </a:rPr>
              <a:t>.</a:t>
            </a:r>
            <a:r>
              <a:rPr lang="en-US" altLang="zh-CN" sz="1400" b="1" dirty="0" smtClean="0">
                <a:solidFill>
                  <a:srgbClr val="AD2B26"/>
                </a:solidFill>
                <a:latin typeface="Consolas" panose="020B0609020204030204" pitchFamily="49" charset="0"/>
              </a:rPr>
              <a:t>9</a:t>
            </a:r>
            <a:r>
              <a:rPr lang="zh-CN" altLang="zh-CN" sz="1400" b="1" dirty="0" smtClean="0">
                <a:solidFill>
                  <a:srgbClr val="AD2B26"/>
                </a:solidFill>
                <a:latin typeface="Consolas" panose="020B0609020204030204" pitchFamily="49" charset="0"/>
              </a:rPr>
              <a:t>.</a:t>
            </a:r>
            <a:r>
              <a:rPr lang="zh-CN" altLang="zh-CN" sz="1400" b="1" dirty="0">
                <a:solidFill>
                  <a:srgbClr val="AD2B26"/>
                </a:solidFill>
                <a:latin typeface="Consolas" panose="020B0609020204030204" pitchFamily="49" charset="0"/>
              </a:rPr>
              <a:t>RELEASE</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&gt;org.springframework&lt;/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&gt;spring-jdbc&lt;/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r>
              <a:rPr lang="zh-CN" altLang="zh-CN" sz="1400" b="1" dirty="0">
                <a:solidFill>
                  <a:srgbClr val="AD2B26"/>
                </a:solidFill>
                <a:latin typeface="Consolas" panose="020B0609020204030204" pitchFamily="49" charset="0"/>
              </a:rPr>
              <a:t>5.2.10.RELEASE</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&gt;junit&lt;/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&gt;junit&lt;/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&gt;4.12&lt;/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scope</a:t>
            </a:r>
            <a:r>
              <a:rPr lang="zh-CN" altLang="zh-CN" sz="1400" dirty="0">
                <a:solidFill>
                  <a:srgbClr val="080808"/>
                </a:solidFill>
                <a:latin typeface="Consolas" panose="020B0609020204030204" pitchFamily="49" charset="0"/>
              </a:rPr>
              <a:t>&gt;test&lt;/</a:t>
            </a:r>
            <a:r>
              <a:rPr lang="zh-CN" altLang="zh-CN" sz="1400" dirty="0">
                <a:solidFill>
                  <a:srgbClr val="0033B3"/>
                </a:solidFill>
                <a:latin typeface="Consolas" panose="020B0609020204030204" pitchFamily="49" charset="0"/>
              </a:rPr>
              <a:t>scope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endParaRPr lang="en-US" altLang="zh-CN" sz="1400" dirty="0">
              <a:solidFill>
                <a:srgbClr val="080808"/>
              </a:solidFill>
              <a:latin typeface="Consolas" panose="020B0609020204030204" pitchFamily="49" charset="0"/>
            </a:endParaRPr>
          </a:p>
          <a:p>
            <a:pPr lvl="0" eaLnBrk="0" fontAlgn="base" hangingPunct="0">
              <a:spcBef>
                <a:spcPct val="0"/>
              </a:spcBef>
              <a:spcAft>
                <a:spcPct val="0"/>
              </a:spcAft>
            </a:pPr>
            <a:endParaRPr lang="en-US" altLang="zh-CN" sz="1400" dirty="0">
              <a:solidFill>
                <a:srgbClr val="080808"/>
              </a:solidFill>
              <a:latin typeface="Consolas" panose="020B0609020204030204" pitchFamily="49" charset="0"/>
            </a:endParaRPr>
          </a:p>
          <a:p>
            <a:pPr lvl="0" eaLnBrk="0" fontAlgn="base" hangingPunct="0">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&gt;org.springframework&lt;/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&gt;spring-test&lt;/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r>
              <a:rPr lang="zh-CN" altLang="zh-CN" sz="1400" b="1" dirty="0">
                <a:solidFill>
                  <a:srgbClr val="AD2B26"/>
                </a:solidFill>
                <a:latin typeface="Consolas" panose="020B0609020204030204" pitchFamily="49" charset="0"/>
              </a:rPr>
              <a:t>5.2.10.RELEASE</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endParaRPr lang="zh-CN" altLang="zh-CN" sz="2000" dirty="0">
              <a:latin typeface="Consolas" panose="020B0609020204030204" pitchFamily="49" charset="0"/>
              <a:sym typeface="Consolas" panose="020B0609020204030204" pitchFamily="49" charset="0"/>
            </a:endParaRPr>
          </a:p>
        </p:txBody>
      </p:sp>
      <p:sp>
        <p:nvSpPr>
          <p:cNvPr id="12" name="TextBox 3">
            <a:extLst>
              <a:ext uri="{FF2B5EF4-FFF2-40B4-BE49-F238E27FC236}">
                <a16:creationId xmlns:a16="http://schemas.microsoft.com/office/drawing/2014/main" id="{0C998B78-AB18-3C47-A1C7-25AE9A3A40B0}"/>
              </a:ext>
            </a:extLst>
          </p:cNvPr>
          <p:cNvSpPr txBox="1"/>
          <p:nvPr/>
        </p:nvSpPr>
        <p:spPr>
          <a:xfrm>
            <a:off x="1184564" y="1416597"/>
            <a:ext cx="10225116" cy="526297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&gt;org.springframework&lt;/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&gt;spring-webmvc&lt;/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version</a:t>
            </a:r>
            <a:r>
              <a:rPr lang="zh-CN" altLang="zh-CN" sz="1400" dirty="0" smtClean="0">
                <a:solidFill>
                  <a:srgbClr val="080808"/>
                </a:solidFill>
                <a:latin typeface="Consolas" panose="020B0609020204030204" pitchFamily="49" charset="0"/>
              </a:rPr>
              <a:t>&gt;</a:t>
            </a:r>
            <a:r>
              <a:rPr lang="en-US" altLang="zh-CN" sz="1400" b="1" dirty="0" smtClean="0">
                <a:solidFill>
                  <a:srgbClr val="AD2B26"/>
                </a:solidFill>
                <a:latin typeface="Consolas" panose="020B0609020204030204" pitchFamily="49" charset="0"/>
              </a:rPr>
              <a:t>【</a:t>
            </a:r>
            <a:r>
              <a:rPr lang="en-US" altLang="zh-CN" sz="1400" b="1" dirty="0" err="1" smtClean="0">
                <a:solidFill>
                  <a:srgbClr val="AD2B26"/>
                </a:solidFill>
                <a:latin typeface="Consolas" panose="020B0609020204030204" pitchFamily="49" charset="0"/>
              </a:rPr>
              <a:t>spring_version</a:t>
            </a:r>
            <a:r>
              <a:rPr lang="en-US" altLang="zh-CN" sz="1400" b="1" dirty="0" smtClean="0">
                <a:solidFill>
                  <a:srgbClr val="AD2B26"/>
                </a:solidFill>
                <a:latin typeface="Consolas" panose="020B0609020204030204" pitchFamily="49" charset="0"/>
              </a:rPr>
              <a:t>】</a:t>
            </a: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&gt;org.springframework&lt;/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&gt;spring-jdbc&lt;/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version</a:t>
            </a:r>
            <a:r>
              <a:rPr lang="zh-CN" altLang="zh-CN" sz="1400" dirty="0" smtClean="0">
                <a:solidFill>
                  <a:srgbClr val="080808"/>
                </a:solidFill>
                <a:latin typeface="Consolas" panose="020B0609020204030204" pitchFamily="49" charset="0"/>
              </a:rPr>
              <a:t>&gt;</a:t>
            </a:r>
            <a:r>
              <a:rPr lang="en-US" altLang="zh-CN" sz="1400" b="1" dirty="0" smtClean="0">
                <a:solidFill>
                  <a:srgbClr val="AD2B26"/>
                </a:solidFill>
                <a:latin typeface="Consolas" panose="020B0609020204030204" pitchFamily="49" charset="0"/>
              </a:rPr>
              <a:t>【</a:t>
            </a:r>
            <a:r>
              <a:rPr lang="en-US" altLang="zh-CN" sz="1400" b="1" dirty="0" err="1">
                <a:solidFill>
                  <a:srgbClr val="AD2B26"/>
                </a:solidFill>
                <a:latin typeface="Consolas" panose="020B0609020204030204" pitchFamily="49" charset="0"/>
              </a:rPr>
              <a:t>spring_version</a:t>
            </a:r>
            <a:r>
              <a:rPr lang="en-US" altLang="zh-CN" sz="1400" b="1" dirty="0" smtClean="0">
                <a:solidFill>
                  <a:srgbClr val="AD2B26"/>
                </a:solidFill>
                <a:latin typeface="Consolas" panose="020B0609020204030204" pitchFamily="49" charset="0"/>
              </a:rPr>
              <a:t>】</a:t>
            </a: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&gt;junit&lt;/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&gt;junit&lt;/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&gt;4.12&lt;/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scope</a:t>
            </a:r>
            <a:r>
              <a:rPr lang="zh-CN" altLang="zh-CN" sz="1400" dirty="0">
                <a:solidFill>
                  <a:srgbClr val="080808"/>
                </a:solidFill>
                <a:latin typeface="Consolas" panose="020B0609020204030204" pitchFamily="49" charset="0"/>
              </a:rPr>
              <a:t>&gt;test&lt;/</a:t>
            </a:r>
            <a:r>
              <a:rPr lang="zh-CN" altLang="zh-CN" sz="1400" dirty="0">
                <a:solidFill>
                  <a:srgbClr val="0033B3"/>
                </a:solidFill>
                <a:latin typeface="Consolas" panose="020B0609020204030204" pitchFamily="49" charset="0"/>
              </a:rPr>
              <a:t>scope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endParaRPr lang="en-US" altLang="zh-CN" sz="1400" dirty="0">
              <a:solidFill>
                <a:srgbClr val="080808"/>
              </a:solidFill>
              <a:latin typeface="Consolas" panose="020B0609020204030204" pitchFamily="49" charset="0"/>
            </a:endParaRPr>
          </a:p>
          <a:p>
            <a:pPr lvl="0" eaLnBrk="0" fontAlgn="base" hangingPunct="0">
              <a:spcBef>
                <a:spcPct val="0"/>
              </a:spcBef>
              <a:spcAft>
                <a:spcPct val="0"/>
              </a:spcAft>
            </a:pPr>
            <a:endParaRPr lang="en-US" altLang="zh-CN" sz="1400" dirty="0">
              <a:solidFill>
                <a:srgbClr val="080808"/>
              </a:solidFill>
              <a:latin typeface="Consolas" panose="020B0609020204030204" pitchFamily="49" charset="0"/>
            </a:endParaRPr>
          </a:p>
          <a:p>
            <a:pPr lvl="0" eaLnBrk="0" fontAlgn="base" hangingPunct="0">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&gt;org.springframework&lt;/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&gt;spring-test&lt;/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version</a:t>
            </a:r>
            <a:r>
              <a:rPr lang="zh-CN" altLang="zh-CN" sz="1400" dirty="0" smtClean="0">
                <a:solidFill>
                  <a:srgbClr val="080808"/>
                </a:solidFill>
                <a:latin typeface="Consolas" panose="020B0609020204030204" pitchFamily="49" charset="0"/>
              </a:rPr>
              <a:t>&gt;</a:t>
            </a:r>
            <a:r>
              <a:rPr lang="en-US" altLang="zh-CN" sz="1400" b="1" dirty="0" smtClean="0">
                <a:solidFill>
                  <a:srgbClr val="AD2B26"/>
                </a:solidFill>
                <a:latin typeface="Consolas" panose="020B0609020204030204" pitchFamily="49" charset="0"/>
              </a:rPr>
              <a:t>【</a:t>
            </a:r>
            <a:r>
              <a:rPr lang="en-US" altLang="zh-CN" sz="1400" b="1" dirty="0" err="1">
                <a:solidFill>
                  <a:srgbClr val="AD2B26"/>
                </a:solidFill>
                <a:latin typeface="Consolas" panose="020B0609020204030204" pitchFamily="49" charset="0"/>
              </a:rPr>
              <a:t>spring_version</a:t>
            </a:r>
            <a:r>
              <a:rPr lang="en-US" altLang="zh-CN" sz="1400" b="1" dirty="0" smtClean="0">
                <a:solidFill>
                  <a:srgbClr val="AD2B26"/>
                </a:solidFill>
                <a:latin typeface="Consolas" panose="020B0609020204030204" pitchFamily="49" charset="0"/>
              </a:rPr>
              <a:t>】</a:t>
            </a: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endParaRPr lang="zh-CN" altLang="zh-CN" sz="2000" dirty="0">
              <a:latin typeface="Consolas" panose="020B0609020204030204" pitchFamily="49" charset="0"/>
              <a:sym typeface="Consolas" panose="020B0609020204030204" pitchFamily="49" charset="0"/>
            </a:endParaRPr>
          </a:p>
        </p:txBody>
      </p:sp>
      <p:sp>
        <p:nvSpPr>
          <p:cNvPr id="13" name="TextBox 3">
            <a:extLst>
              <a:ext uri="{FF2B5EF4-FFF2-40B4-BE49-F238E27FC236}">
                <a16:creationId xmlns:a16="http://schemas.microsoft.com/office/drawing/2014/main" id="{0C998B78-AB18-3C47-A1C7-25AE9A3A40B0}"/>
              </a:ext>
            </a:extLst>
          </p:cNvPr>
          <p:cNvSpPr txBox="1"/>
          <p:nvPr/>
        </p:nvSpPr>
        <p:spPr>
          <a:xfrm>
            <a:off x="6297122" y="4048086"/>
            <a:ext cx="4570037" cy="307777"/>
          </a:xfrm>
          <a:prstGeom prst="rect">
            <a:avLst/>
          </a:prstGeom>
          <a:solidFill>
            <a:srgbClr val="FFFFE4"/>
          </a:solidFill>
          <a:ln w="3175">
            <a:noFill/>
          </a:ln>
        </p:spPr>
        <p:txBody>
          <a:bodyPr wrap="square">
            <a:spAutoFit/>
          </a:bodyPr>
          <a:lstStyle/>
          <a:p>
            <a:pPr lvl="0" eaLnBrk="0" fontAlgn="base" hangingPunct="0">
              <a:spcBef>
                <a:spcPct val="0"/>
              </a:spcBef>
              <a:spcAft>
                <a:spcPct val="0"/>
              </a:spcAft>
            </a:pPr>
            <a:r>
              <a:rPr lang="zh-CN" altLang="zh-CN" sz="1400" dirty="0">
                <a:solidFill>
                  <a:srgbClr val="000000"/>
                </a:solidFill>
                <a:latin typeface="Consolas" panose="020B0609020204030204" pitchFamily="49" charset="0"/>
              </a:rPr>
              <a:t>String </a:t>
            </a:r>
            <a:r>
              <a:rPr lang="zh-CN" altLang="zh-CN" sz="1400" b="1" dirty="0">
                <a:solidFill>
                  <a:srgbClr val="AD2B26"/>
                </a:solidFill>
                <a:latin typeface="Consolas" panose="020B0609020204030204" pitchFamily="49" charset="0"/>
              </a:rPr>
              <a:t>spring_version</a:t>
            </a:r>
            <a:r>
              <a:rPr lang="zh-CN" altLang="zh-CN" sz="1400" dirty="0">
                <a:solidFill>
                  <a:srgbClr val="871094"/>
                </a:solidFill>
                <a:latin typeface="Consolas" panose="020B0609020204030204" pitchFamily="49" charset="0"/>
              </a:rPr>
              <a:t> </a:t>
            </a:r>
            <a:r>
              <a:rPr lang="zh-CN" altLang="zh-CN" sz="1400" dirty="0">
                <a:solidFill>
                  <a:srgbClr val="080808"/>
                </a:solidFill>
                <a:latin typeface="Consolas" panose="020B0609020204030204" pitchFamily="49" charset="0"/>
              </a:rPr>
              <a:t>= </a:t>
            </a:r>
            <a:r>
              <a:rPr lang="zh-CN" altLang="zh-CN" sz="1400" dirty="0">
                <a:solidFill>
                  <a:srgbClr val="067D17"/>
                </a:solidFill>
                <a:latin typeface="Consolas" panose="020B0609020204030204" pitchFamily="49" charset="0"/>
              </a:rPr>
              <a:t>"5.2</a:t>
            </a:r>
            <a:r>
              <a:rPr lang="zh-CN" altLang="zh-CN" sz="1400" dirty="0" smtClean="0">
                <a:solidFill>
                  <a:srgbClr val="067D17"/>
                </a:solidFill>
                <a:latin typeface="Consolas" panose="020B0609020204030204" pitchFamily="49" charset="0"/>
              </a:rPr>
              <a:t>.</a:t>
            </a:r>
            <a:r>
              <a:rPr lang="en-US" altLang="zh-CN" sz="1400" dirty="0" smtClean="0">
                <a:solidFill>
                  <a:srgbClr val="067D17"/>
                </a:solidFill>
                <a:latin typeface="Consolas" panose="020B0609020204030204" pitchFamily="49" charset="0"/>
              </a:rPr>
              <a:t>1</a:t>
            </a:r>
            <a:r>
              <a:rPr lang="zh-CN" altLang="zh-CN" sz="1400" dirty="0" smtClean="0">
                <a:solidFill>
                  <a:srgbClr val="067D17"/>
                </a:solidFill>
                <a:latin typeface="Consolas" panose="020B0609020204030204" pitchFamily="49" charset="0"/>
              </a:rPr>
              <a:t>0</a:t>
            </a:r>
            <a:r>
              <a:rPr lang="zh-CN" altLang="zh-CN" sz="1400" dirty="0">
                <a:solidFill>
                  <a:srgbClr val="067D17"/>
                </a:solidFill>
                <a:latin typeface="Consolas" panose="020B0609020204030204" pitchFamily="49" charset="0"/>
              </a:rPr>
              <a:t>.RELEASE"</a:t>
            </a:r>
            <a:r>
              <a:rPr lang="zh-CN" altLang="zh-CN" sz="1400" dirty="0">
                <a:solidFill>
                  <a:srgbClr val="080808"/>
                </a:solidFill>
                <a:latin typeface="Consolas" panose="020B0609020204030204" pitchFamily="49" charset="0"/>
              </a:rPr>
              <a:t>;</a:t>
            </a:r>
            <a:endParaRPr lang="zh-CN" altLang="zh-CN" sz="1600" dirty="0">
              <a:latin typeface="Arial" panose="020B0604020202020204" pitchFamily="34" charset="0"/>
            </a:endParaRPr>
          </a:p>
        </p:txBody>
      </p:sp>
      <p:sp>
        <p:nvSpPr>
          <p:cNvPr id="14" name="弧形 13"/>
          <p:cNvSpPr/>
          <p:nvPr/>
        </p:nvSpPr>
        <p:spPr>
          <a:xfrm rot="20284577" flipH="1">
            <a:off x="1811635" y="2205655"/>
            <a:ext cx="6045031" cy="7339258"/>
          </a:xfrm>
          <a:prstGeom prst="arc">
            <a:avLst>
              <a:gd name="adj1" fmla="val 11808289"/>
              <a:gd name="adj2" fmla="val 15414253"/>
            </a:avLst>
          </a:prstGeom>
          <a:ln w="28575">
            <a:solidFill>
              <a:srgbClr val="AD2B26"/>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sym typeface="Consolas" panose="020B0609020204030204" pitchFamily="49" charset="0"/>
            </a:endParaRPr>
          </a:p>
        </p:txBody>
      </p:sp>
      <p:sp>
        <p:nvSpPr>
          <p:cNvPr id="18" name="弧形 17"/>
          <p:cNvSpPr/>
          <p:nvPr/>
        </p:nvSpPr>
        <p:spPr>
          <a:xfrm rot="20499378" flipH="1" flipV="1">
            <a:off x="3037765" y="-2729548"/>
            <a:ext cx="6045031" cy="7339258"/>
          </a:xfrm>
          <a:prstGeom prst="arc">
            <a:avLst>
              <a:gd name="adj1" fmla="val 16122485"/>
              <a:gd name="adj2" fmla="val 19316377"/>
            </a:avLst>
          </a:prstGeom>
          <a:ln w="28575">
            <a:solidFill>
              <a:srgbClr val="AD2B26"/>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sym typeface="Consolas" panose="020B0609020204030204" pitchFamily="49" charset="0"/>
            </a:endParaRPr>
          </a:p>
        </p:txBody>
      </p:sp>
      <p:sp>
        <p:nvSpPr>
          <p:cNvPr id="19" name="弧形 18"/>
          <p:cNvSpPr/>
          <p:nvPr/>
        </p:nvSpPr>
        <p:spPr>
          <a:xfrm rot="357455" flipH="1" flipV="1">
            <a:off x="2055353" y="-844757"/>
            <a:ext cx="6045031" cy="7339258"/>
          </a:xfrm>
          <a:prstGeom prst="arc">
            <a:avLst>
              <a:gd name="adj1" fmla="val 12482446"/>
              <a:gd name="adj2" fmla="val 16619502"/>
            </a:avLst>
          </a:prstGeom>
          <a:ln w="28575">
            <a:solidFill>
              <a:srgbClr val="AD2B26"/>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169748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500"/>
                                        <p:tgtEl>
                                          <p:spTgt spid="19"/>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right)">
                                      <p:cBhvr>
                                        <p:cTn id="25" dur="500"/>
                                        <p:tgtEl>
                                          <p:spTgt spid="14"/>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right)">
                                      <p:cBhvr>
                                        <p:cTn id="28" dur="500"/>
                                        <p:tgtEl>
                                          <p:spTgt spid="18"/>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4" grpId="0" animBg="1"/>
      <p:bldP spid="18"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属性</a:t>
            </a:r>
            <a:r>
              <a:rPr lang="zh-CN" altLang="en-US" dirty="0" smtClean="0">
                <a:latin typeface="Consolas" panose="020B0609020204030204" pitchFamily="49" charset="0"/>
                <a:sym typeface="Consolas" panose="020B0609020204030204" pitchFamily="49" charset="0"/>
              </a:rPr>
              <a:t>配置与使用</a:t>
            </a:r>
            <a:endParaRPr lang="zh-CN" altLang="en-US" dirty="0">
              <a:latin typeface="Consolas" panose="020B0609020204030204" pitchFamily="49" charset="0"/>
              <a:sym typeface="Consolas" panose="020B0609020204030204" pitchFamily="49" charset="0"/>
            </a:endParaRP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①</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：定义属性</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9"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1184564" y="2248805"/>
            <a:ext cx="10225116" cy="1708160"/>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i="1" dirty="0">
                <a:solidFill>
                  <a:srgbClr val="8C8C8C"/>
                </a:solidFill>
                <a:latin typeface="Consolas" panose="020B0609020204030204" pitchFamily="49" charset="0"/>
                <a:ea typeface="Alibaba PuHuiTi R"/>
              </a:rPr>
              <a:t>&lt;!--定义自定义属性--&gt;</a:t>
            </a:r>
            <a:br>
              <a:rPr lang="zh-CN" altLang="zh-CN" sz="1400" i="1" dirty="0">
                <a:solidFill>
                  <a:srgbClr val="8C8C8C"/>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properties</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&lt;</a:t>
            </a:r>
            <a:r>
              <a:rPr lang="zh-CN" altLang="zh-CN" sz="1400" b="1" dirty="0">
                <a:solidFill>
                  <a:srgbClr val="AD2B26"/>
                </a:solidFill>
                <a:latin typeface="Consolas" panose="020B0609020204030204" pitchFamily="49" charset="0"/>
                <a:ea typeface="Alibaba PuHuiTi R"/>
              </a:rPr>
              <a:t>spring.version</a:t>
            </a:r>
            <a:r>
              <a:rPr lang="zh-CN" altLang="zh-CN" sz="1400" dirty="0">
                <a:solidFill>
                  <a:srgbClr val="080808"/>
                </a:solidFill>
                <a:latin typeface="Consolas" panose="020B0609020204030204" pitchFamily="49" charset="0"/>
                <a:ea typeface="Alibaba PuHuiTi R"/>
              </a:rPr>
              <a:t>&gt;5.2.10.RELEASE&lt;/</a:t>
            </a:r>
            <a:r>
              <a:rPr lang="zh-CN" altLang="zh-CN" sz="1400" b="1" dirty="0">
                <a:solidFill>
                  <a:srgbClr val="AD2B26"/>
                </a:solidFill>
                <a:latin typeface="Consolas" panose="020B0609020204030204" pitchFamily="49" charset="0"/>
                <a:ea typeface="Alibaba PuHuiTi R"/>
              </a:rPr>
              <a:t>spring.version</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&lt;</a:t>
            </a:r>
            <a:r>
              <a:rPr lang="zh-CN" altLang="zh-CN" sz="1400" dirty="0">
                <a:solidFill>
                  <a:srgbClr val="0033B3"/>
                </a:solidFill>
                <a:latin typeface="Consolas" panose="020B0609020204030204" pitchFamily="49" charset="0"/>
                <a:ea typeface="Alibaba PuHuiTi R"/>
              </a:rPr>
              <a:t>junit.version</a:t>
            </a:r>
            <a:r>
              <a:rPr lang="zh-CN" altLang="zh-CN" sz="1400" dirty="0">
                <a:solidFill>
                  <a:srgbClr val="080808"/>
                </a:solidFill>
                <a:latin typeface="Consolas" panose="020B0609020204030204" pitchFamily="49" charset="0"/>
                <a:ea typeface="Alibaba PuHuiTi R"/>
              </a:rPr>
              <a:t>&gt;4.12&lt;/</a:t>
            </a:r>
            <a:r>
              <a:rPr lang="zh-CN" altLang="zh-CN" sz="1400" dirty="0">
                <a:solidFill>
                  <a:srgbClr val="0033B3"/>
                </a:solidFill>
                <a:latin typeface="Consolas" panose="020B0609020204030204" pitchFamily="49" charset="0"/>
                <a:ea typeface="Alibaba PuHuiTi R"/>
              </a:rPr>
              <a:t>junit.version</a:t>
            </a:r>
            <a:r>
              <a:rPr lang="zh-CN" altLang="zh-CN" sz="1400" dirty="0" smtClean="0">
                <a:solidFill>
                  <a:srgbClr val="080808"/>
                </a:solidFill>
                <a:latin typeface="Consolas" panose="020B0609020204030204" pitchFamily="49" charset="0"/>
                <a:ea typeface="Alibaba PuHuiTi R"/>
              </a:rPr>
              <a:t>&gt;</a:t>
            </a:r>
            <a:r>
              <a:rPr lang="zh-CN" altLang="zh-CN" sz="1400" dirty="0">
                <a:solidFill>
                  <a:srgbClr val="080808"/>
                </a:solidFill>
                <a:latin typeface="Consolas" panose="020B0609020204030204" pitchFamily="49" charset="0"/>
                <a:ea typeface="Alibaba PuHuiTi R"/>
              </a:rPr>
              <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properties</a:t>
            </a:r>
            <a:r>
              <a:rPr lang="zh-CN" altLang="zh-CN" sz="1400" dirty="0">
                <a:solidFill>
                  <a:srgbClr val="080808"/>
                </a:solidFill>
                <a:latin typeface="Consolas" panose="020B0609020204030204" pitchFamily="49" charset="0"/>
                <a:ea typeface="Alibaba PuHuiTi R"/>
              </a:rPr>
              <a:t>&gt;</a:t>
            </a:r>
            <a:endParaRPr lang="zh-CN" altLang="zh-CN" sz="1600" dirty="0">
              <a:latin typeface="Consolas" panose="020B0609020204030204" pitchFamily="49" charset="0"/>
              <a:ea typeface="Alibaba PuHuiTi R"/>
            </a:endParaRPr>
          </a:p>
        </p:txBody>
      </p:sp>
    </p:spTree>
    <p:extLst>
      <p:ext uri="{BB962C8B-B14F-4D97-AF65-F5344CB8AC3E}">
        <p14:creationId xmlns:p14="http://schemas.microsoft.com/office/powerpoint/2010/main" val="42274125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属性配置与使用</a:t>
            </a: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②</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a:t>
            </a:r>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引用</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属性</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9"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1184564" y="2248805"/>
            <a:ext cx="10225116" cy="1708160"/>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&gt;org.springframework&lt;/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&gt;spring-context&lt;/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r>
              <a:rPr lang="zh-CN" altLang="zh-CN" sz="1400" b="1" dirty="0">
                <a:solidFill>
                  <a:srgbClr val="AD2B26"/>
                </a:solidFill>
                <a:latin typeface="Consolas" panose="020B0609020204030204" pitchFamily="49" charset="0"/>
              </a:rPr>
              <a:t>${spring.version}</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dependency</a:t>
            </a:r>
            <a:r>
              <a:rPr lang="zh-CN" altLang="zh-CN" sz="1400" dirty="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3954735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资源文件引用属性</a:t>
            </a: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①</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：定义属性</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9"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1184564" y="2248805"/>
            <a:ext cx="10225116" cy="2031325"/>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i="1" dirty="0">
                <a:solidFill>
                  <a:srgbClr val="8C8C8C"/>
                </a:solidFill>
                <a:latin typeface="Consolas" panose="020B0609020204030204" pitchFamily="49" charset="0"/>
                <a:ea typeface="Alibaba PuHuiTi R"/>
              </a:rPr>
              <a:t>&lt;!--定义自定义属性--&gt;</a:t>
            </a:r>
            <a:br>
              <a:rPr lang="zh-CN" altLang="zh-CN" sz="1400" i="1" dirty="0">
                <a:solidFill>
                  <a:srgbClr val="8C8C8C"/>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properties</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a:t>
            </a:r>
            <a:r>
              <a:rPr lang="zh-CN" altLang="zh-CN" sz="1400" dirty="0" smtClean="0">
                <a:solidFill>
                  <a:srgbClr val="080808"/>
                </a:solidFill>
                <a:latin typeface="Consolas" panose="020B0609020204030204" pitchFamily="49" charset="0"/>
                <a:ea typeface="Alibaba PuHuiTi R"/>
              </a:rPr>
              <a:t>&lt;</a:t>
            </a:r>
            <a:r>
              <a:rPr lang="en-US" altLang="zh-CN" sz="1400" dirty="0" err="1" smtClean="0">
                <a:solidFill>
                  <a:srgbClr val="0033B3"/>
                </a:solidFill>
                <a:latin typeface="Consolas" panose="020B0609020204030204" pitchFamily="49" charset="0"/>
                <a:ea typeface="Alibaba PuHuiTi R"/>
              </a:rPr>
              <a:t>spring.version</a:t>
            </a:r>
            <a:r>
              <a:rPr lang="zh-CN" altLang="zh-CN" sz="1400" dirty="0" smtClean="0">
                <a:solidFill>
                  <a:srgbClr val="080808"/>
                </a:solidFill>
                <a:latin typeface="Consolas" panose="020B0609020204030204" pitchFamily="49" charset="0"/>
                <a:ea typeface="Alibaba PuHuiTi R"/>
              </a:rPr>
              <a:t>&gt;</a:t>
            </a:r>
            <a:r>
              <a:rPr lang="zh-CN" altLang="zh-CN" sz="1400" dirty="0">
                <a:solidFill>
                  <a:srgbClr val="080808"/>
                </a:solidFill>
                <a:latin typeface="Consolas" panose="020B0609020204030204" pitchFamily="49" charset="0"/>
                <a:ea typeface="Alibaba PuHuiTi R"/>
              </a:rPr>
              <a:t>5.2.10.RELEASE</a:t>
            </a:r>
            <a:r>
              <a:rPr lang="zh-CN" altLang="zh-CN" sz="1400" dirty="0" smtClean="0">
                <a:solidFill>
                  <a:srgbClr val="080808"/>
                </a:solidFill>
                <a:latin typeface="Consolas" panose="020B0609020204030204" pitchFamily="49" charset="0"/>
                <a:ea typeface="Alibaba PuHuiTi R"/>
              </a:rPr>
              <a:t>&lt;/</a:t>
            </a:r>
            <a:r>
              <a:rPr lang="en-US" altLang="zh-CN" sz="1400" dirty="0" err="1" smtClean="0">
                <a:solidFill>
                  <a:srgbClr val="0033B3"/>
                </a:solidFill>
                <a:latin typeface="Consolas" panose="020B0609020204030204" pitchFamily="49" charset="0"/>
                <a:ea typeface="Alibaba PuHuiTi R"/>
              </a:rPr>
              <a:t>spring.version</a:t>
            </a:r>
            <a:r>
              <a:rPr lang="zh-CN" altLang="zh-CN" sz="1400" dirty="0" smtClean="0">
                <a:solidFill>
                  <a:srgbClr val="080808"/>
                </a:solidFill>
                <a:latin typeface="Consolas" panose="020B0609020204030204" pitchFamily="49" charset="0"/>
                <a:ea typeface="Alibaba PuHuiTi R"/>
              </a:rPr>
              <a:t>&gt;</a:t>
            </a:r>
            <a:r>
              <a:rPr lang="zh-CN" altLang="zh-CN" sz="1400" dirty="0">
                <a:solidFill>
                  <a:srgbClr val="080808"/>
                </a:solidFill>
                <a:latin typeface="Consolas" panose="020B0609020204030204" pitchFamily="49" charset="0"/>
                <a:ea typeface="Alibaba PuHuiTi R"/>
              </a:rPr>
              <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a:t>
            </a:r>
            <a:r>
              <a:rPr lang="zh-CN" altLang="zh-CN" sz="1400" dirty="0" smtClean="0">
                <a:solidFill>
                  <a:srgbClr val="080808"/>
                </a:solidFill>
                <a:latin typeface="Consolas" panose="020B0609020204030204" pitchFamily="49" charset="0"/>
                <a:ea typeface="Alibaba PuHuiTi R"/>
              </a:rPr>
              <a:t>&lt;</a:t>
            </a:r>
            <a:r>
              <a:rPr lang="zh-CN" altLang="zh-CN" sz="1400" dirty="0" smtClean="0">
                <a:solidFill>
                  <a:srgbClr val="0033B3"/>
                </a:solidFill>
                <a:latin typeface="Consolas" panose="020B0609020204030204" pitchFamily="49" charset="0"/>
                <a:ea typeface="Alibaba PuHuiTi R"/>
              </a:rPr>
              <a:t>junit</a:t>
            </a:r>
            <a:r>
              <a:rPr lang="zh-CN" altLang="zh-CN" sz="1400" dirty="0">
                <a:solidFill>
                  <a:srgbClr val="0033B3"/>
                </a:solidFill>
                <a:latin typeface="Consolas" panose="020B0609020204030204" pitchFamily="49" charset="0"/>
                <a:ea typeface="Alibaba PuHuiTi R"/>
              </a:rPr>
              <a:t>.</a:t>
            </a:r>
            <a:r>
              <a:rPr lang="zh-CN" altLang="zh-CN" sz="1400" dirty="0" smtClean="0">
                <a:solidFill>
                  <a:srgbClr val="0033B3"/>
                </a:solidFill>
                <a:latin typeface="Consolas" panose="020B0609020204030204" pitchFamily="49" charset="0"/>
                <a:ea typeface="Alibaba PuHuiTi R"/>
              </a:rPr>
              <a:t>version</a:t>
            </a:r>
            <a:r>
              <a:rPr lang="zh-CN" altLang="zh-CN" sz="1400" dirty="0" smtClean="0">
                <a:solidFill>
                  <a:srgbClr val="080808"/>
                </a:solidFill>
                <a:latin typeface="Consolas" panose="020B0609020204030204" pitchFamily="49" charset="0"/>
                <a:ea typeface="Alibaba PuHuiTi R"/>
              </a:rPr>
              <a:t>&gt;</a:t>
            </a:r>
            <a:r>
              <a:rPr lang="zh-CN" altLang="zh-CN" sz="1400" dirty="0">
                <a:solidFill>
                  <a:srgbClr val="080808"/>
                </a:solidFill>
                <a:latin typeface="Consolas" panose="020B0609020204030204" pitchFamily="49" charset="0"/>
                <a:ea typeface="Alibaba PuHuiTi R"/>
              </a:rPr>
              <a:t>4.12&lt;/</a:t>
            </a:r>
            <a:r>
              <a:rPr lang="zh-CN" altLang="zh-CN" sz="1400" dirty="0">
                <a:solidFill>
                  <a:srgbClr val="0033B3"/>
                </a:solidFill>
                <a:latin typeface="Consolas" panose="020B0609020204030204" pitchFamily="49" charset="0"/>
                <a:ea typeface="Alibaba PuHuiTi R"/>
              </a:rPr>
              <a:t>junit.version</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  &lt;</a:t>
            </a:r>
            <a:r>
              <a:rPr lang="zh-CN" altLang="zh-CN" sz="1400" b="1" dirty="0">
                <a:solidFill>
                  <a:srgbClr val="AD2B26"/>
                </a:solidFill>
                <a:latin typeface="Consolas" panose="020B0609020204030204" pitchFamily="49" charset="0"/>
                <a:ea typeface="Alibaba PuHuiTi R"/>
              </a:rPr>
              <a:t>jdbc.url</a:t>
            </a:r>
            <a:r>
              <a:rPr lang="zh-CN" altLang="zh-CN" sz="1400" dirty="0">
                <a:solidFill>
                  <a:srgbClr val="080808"/>
                </a:solidFill>
                <a:latin typeface="Consolas" panose="020B0609020204030204" pitchFamily="49" charset="0"/>
                <a:ea typeface="Alibaba PuHuiTi R"/>
              </a:rPr>
              <a:t>&gt;jdbc:mysql://127</a:t>
            </a:r>
            <a:r>
              <a:rPr lang="zh-CN" altLang="zh-CN" sz="1400" dirty="0" smtClean="0">
                <a:solidFill>
                  <a:srgbClr val="080808"/>
                </a:solidFill>
                <a:latin typeface="Consolas" panose="020B0609020204030204" pitchFamily="49" charset="0"/>
                <a:ea typeface="Alibaba PuHuiTi R"/>
              </a:rPr>
              <a:t>.</a:t>
            </a:r>
            <a:r>
              <a:rPr lang="en-US" altLang="zh-CN" sz="1400" dirty="0" smtClean="0">
                <a:solidFill>
                  <a:srgbClr val="080808"/>
                </a:solidFill>
                <a:latin typeface="Consolas" panose="020B0609020204030204" pitchFamily="49" charset="0"/>
                <a:ea typeface="Alibaba PuHuiTi R"/>
              </a:rPr>
              <a:t>0</a:t>
            </a:r>
            <a:r>
              <a:rPr lang="zh-CN" altLang="zh-CN" sz="1400" dirty="0" smtClean="0">
                <a:solidFill>
                  <a:srgbClr val="080808"/>
                </a:solidFill>
                <a:latin typeface="Consolas" panose="020B0609020204030204" pitchFamily="49" charset="0"/>
                <a:ea typeface="Alibaba PuHuiTi R"/>
              </a:rPr>
              <a:t>.</a:t>
            </a:r>
            <a:r>
              <a:rPr lang="en-US" altLang="zh-CN" sz="1400" dirty="0" smtClean="0">
                <a:solidFill>
                  <a:srgbClr val="080808"/>
                </a:solidFill>
                <a:latin typeface="Consolas" panose="020B0609020204030204" pitchFamily="49" charset="0"/>
                <a:ea typeface="Alibaba PuHuiTi R"/>
              </a:rPr>
              <a:t>0</a:t>
            </a:r>
            <a:r>
              <a:rPr lang="zh-CN" altLang="zh-CN" sz="1400" dirty="0" smtClean="0">
                <a:solidFill>
                  <a:srgbClr val="080808"/>
                </a:solidFill>
                <a:latin typeface="Consolas" panose="020B0609020204030204" pitchFamily="49" charset="0"/>
                <a:ea typeface="Alibaba PuHuiTi R"/>
              </a:rPr>
              <a:t>.</a:t>
            </a:r>
            <a:r>
              <a:rPr lang="zh-CN" altLang="zh-CN" sz="1400" dirty="0">
                <a:solidFill>
                  <a:srgbClr val="080808"/>
                </a:solidFill>
                <a:latin typeface="Consolas" panose="020B0609020204030204" pitchFamily="49" charset="0"/>
                <a:ea typeface="Alibaba PuHuiTi R"/>
              </a:rPr>
              <a:t>1:3306/ssm_db&lt;/</a:t>
            </a:r>
            <a:r>
              <a:rPr lang="zh-CN" altLang="zh-CN" sz="1400" b="1" dirty="0">
                <a:solidFill>
                  <a:srgbClr val="AD2B26"/>
                </a:solidFill>
                <a:latin typeface="Consolas" panose="020B0609020204030204" pitchFamily="49" charset="0"/>
                <a:ea typeface="Alibaba PuHuiTi R"/>
              </a:rPr>
              <a:t>jdbc.url</a:t>
            </a:r>
            <a:r>
              <a:rPr lang="zh-CN" altLang="zh-CN" sz="1400" dirty="0">
                <a:solidFill>
                  <a:srgbClr val="080808"/>
                </a:solidFill>
                <a:latin typeface="Consolas" panose="020B0609020204030204" pitchFamily="49" charset="0"/>
                <a:ea typeface="Alibaba PuHuiTi R"/>
              </a:rPr>
              <a:t>&gt;</a:t>
            </a:r>
            <a:br>
              <a:rPr lang="zh-CN" altLang="zh-CN" sz="1400" dirty="0">
                <a:solidFill>
                  <a:srgbClr val="080808"/>
                </a:solidFill>
                <a:latin typeface="Consolas" panose="020B0609020204030204" pitchFamily="49" charset="0"/>
                <a:ea typeface="Alibaba PuHuiTi R"/>
              </a:rPr>
            </a:br>
            <a:r>
              <a:rPr lang="zh-CN" altLang="zh-CN" sz="1400" dirty="0">
                <a:solidFill>
                  <a:srgbClr val="080808"/>
                </a:solidFill>
                <a:latin typeface="Consolas" panose="020B0609020204030204" pitchFamily="49" charset="0"/>
                <a:ea typeface="Alibaba PuHuiTi R"/>
              </a:rPr>
              <a:t>&lt;/</a:t>
            </a:r>
            <a:r>
              <a:rPr lang="zh-CN" altLang="zh-CN" sz="1400" dirty="0">
                <a:solidFill>
                  <a:srgbClr val="0033B3"/>
                </a:solidFill>
                <a:latin typeface="Consolas" panose="020B0609020204030204" pitchFamily="49" charset="0"/>
                <a:ea typeface="Alibaba PuHuiTi R"/>
              </a:rPr>
              <a:t>properties</a:t>
            </a:r>
            <a:r>
              <a:rPr lang="zh-CN" altLang="zh-CN" sz="1400" dirty="0">
                <a:solidFill>
                  <a:srgbClr val="080808"/>
                </a:solidFill>
                <a:latin typeface="Consolas" panose="020B0609020204030204" pitchFamily="49" charset="0"/>
                <a:ea typeface="Alibaba PuHuiTi R"/>
              </a:rPr>
              <a:t>&gt;</a:t>
            </a:r>
            <a:endParaRPr lang="zh-CN" altLang="zh-CN" sz="1600" dirty="0">
              <a:latin typeface="Consolas" panose="020B0609020204030204" pitchFamily="49" charset="0"/>
              <a:ea typeface="Alibaba PuHuiTi R"/>
            </a:endParaRPr>
          </a:p>
        </p:txBody>
      </p:sp>
    </p:spTree>
    <p:extLst>
      <p:ext uri="{BB962C8B-B14F-4D97-AF65-F5344CB8AC3E}">
        <p14:creationId xmlns:p14="http://schemas.microsoft.com/office/powerpoint/2010/main" val="2597835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分模块开发与设计</a:t>
            </a:r>
            <a:endParaRPr kumimoji="1" lang="zh-CN" altLang="en-US" dirty="0">
              <a:latin typeface="Consolas" panose="020B0609020204030204" pitchFamily="49" charset="0"/>
              <a:sym typeface="Consolas" panose="020B0609020204030204" pitchFamily="49" charset="0"/>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latin typeface="Consolas" panose="020B0609020204030204" pitchFamily="49" charset="0"/>
                <a:sym typeface="Consolas" panose="020B0609020204030204" pitchFamily="49" charset="0"/>
              </a:rPr>
              <a:t>01</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2249544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资源文件引用属性</a:t>
            </a:r>
            <a:endParaRPr lang="zh-CN" altLang="en-US" dirty="0">
              <a:latin typeface="Consolas" panose="020B0609020204030204" pitchFamily="49" charset="0"/>
              <a:sym typeface="Consolas" panose="020B0609020204030204" pitchFamily="49" charset="0"/>
            </a:endParaRP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②：</a:t>
            </a:r>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配置文件</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中引用</a:t>
            </a:r>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属性</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9"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1184564" y="2248805"/>
            <a:ext cx="10225116" cy="1384995"/>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3080"/>
                </a:solidFill>
                <a:latin typeface="Consolas" panose="020B0609020204030204" pitchFamily="49" charset="0"/>
              </a:rPr>
              <a:t>jdbc.driver</a:t>
            </a:r>
            <a:r>
              <a:rPr lang="zh-CN" altLang="zh-CN" sz="1400" dirty="0">
                <a:solidFill>
                  <a:srgbClr val="080808"/>
                </a:solidFill>
                <a:latin typeface="Consolas" panose="020B0609020204030204" pitchFamily="49" charset="0"/>
              </a:rPr>
              <a:t>=</a:t>
            </a:r>
            <a:r>
              <a:rPr lang="zh-CN" altLang="zh-CN" sz="1400" dirty="0">
                <a:solidFill>
                  <a:srgbClr val="067D17"/>
                </a:solidFill>
                <a:latin typeface="Consolas" panose="020B0609020204030204" pitchFamily="49" charset="0"/>
              </a:rPr>
              <a:t>com.mysql.jdbc.Driver</a:t>
            </a:r>
            <a:br>
              <a:rPr lang="zh-CN" altLang="zh-CN" sz="1400" dirty="0">
                <a:solidFill>
                  <a:srgbClr val="067D17"/>
                </a:solidFill>
                <a:latin typeface="Consolas" panose="020B0609020204030204" pitchFamily="49" charset="0"/>
              </a:rPr>
            </a:br>
            <a:r>
              <a:rPr lang="zh-CN" altLang="zh-CN" sz="1400" dirty="0">
                <a:solidFill>
                  <a:srgbClr val="083080"/>
                </a:solidFill>
                <a:latin typeface="Consolas" panose="020B0609020204030204" pitchFamily="49" charset="0"/>
              </a:rPr>
              <a:t>jdbc.url</a:t>
            </a:r>
            <a:r>
              <a:rPr lang="zh-CN" altLang="zh-CN" sz="1400" dirty="0">
                <a:solidFill>
                  <a:srgbClr val="080808"/>
                </a:solidFill>
                <a:latin typeface="Consolas" panose="020B0609020204030204" pitchFamily="49" charset="0"/>
              </a:rPr>
              <a:t>=</a:t>
            </a:r>
            <a:r>
              <a:rPr lang="zh-CN" altLang="zh-CN" sz="1400" b="1" dirty="0">
                <a:solidFill>
                  <a:srgbClr val="AD2B26"/>
                </a:solidFill>
                <a:latin typeface="Consolas" panose="020B0609020204030204" pitchFamily="49" charset="0"/>
              </a:rPr>
              <a:t>${jdbc.url}</a:t>
            </a:r>
            <a:r>
              <a:rPr lang="zh-CN" altLang="zh-CN" sz="1400" dirty="0">
                <a:solidFill>
                  <a:srgbClr val="067D17"/>
                </a:solidFill>
                <a:latin typeface="Consolas" panose="020B0609020204030204" pitchFamily="49" charset="0"/>
              </a:rPr>
              <a:t/>
            </a:r>
            <a:br>
              <a:rPr lang="zh-CN" altLang="zh-CN" sz="1400" dirty="0">
                <a:solidFill>
                  <a:srgbClr val="067D17"/>
                </a:solidFill>
                <a:latin typeface="Consolas" panose="020B0609020204030204" pitchFamily="49" charset="0"/>
              </a:rPr>
            </a:br>
            <a:r>
              <a:rPr lang="zh-CN" altLang="zh-CN" sz="1400" dirty="0">
                <a:solidFill>
                  <a:srgbClr val="083080"/>
                </a:solidFill>
                <a:latin typeface="Consolas" panose="020B0609020204030204" pitchFamily="49" charset="0"/>
              </a:rPr>
              <a:t>jdbc.username</a:t>
            </a:r>
            <a:r>
              <a:rPr lang="zh-CN" altLang="zh-CN" sz="1400" dirty="0">
                <a:solidFill>
                  <a:srgbClr val="080808"/>
                </a:solidFill>
                <a:latin typeface="Consolas" panose="020B0609020204030204" pitchFamily="49" charset="0"/>
              </a:rPr>
              <a:t>=</a:t>
            </a:r>
            <a:r>
              <a:rPr lang="zh-CN" altLang="zh-CN" sz="1400" dirty="0">
                <a:solidFill>
                  <a:srgbClr val="067D17"/>
                </a:solidFill>
                <a:latin typeface="Consolas" panose="020B0609020204030204" pitchFamily="49" charset="0"/>
              </a:rPr>
              <a:t>root</a:t>
            </a:r>
            <a:br>
              <a:rPr lang="zh-CN" altLang="zh-CN" sz="1400" dirty="0">
                <a:solidFill>
                  <a:srgbClr val="067D17"/>
                </a:solidFill>
                <a:latin typeface="Consolas" panose="020B0609020204030204" pitchFamily="49" charset="0"/>
              </a:rPr>
            </a:br>
            <a:r>
              <a:rPr lang="zh-CN" altLang="zh-CN" sz="1400" dirty="0">
                <a:solidFill>
                  <a:srgbClr val="083080"/>
                </a:solidFill>
                <a:latin typeface="Consolas" panose="020B0609020204030204" pitchFamily="49" charset="0"/>
              </a:rPr>
              <a:t>jdbc.password</a:t>
            </a:r>
            <a:r>
              <a:rPr lang="zh-CN" altLang="zh-CN" sz="1400" dirty="0">
                <a:solidFill>
                  <a:srgbClr val="080808"/>
                </a:solidFill>
                <a:latin typeface="Consolas" panose="020B0609020204030204" pitchFamily="49" charset="0"/>
              </a:rPr>
              <a:t>=</a:t>
            </a:r>
            <a:r>
              <a:rPr lang="zh-CN" altLang="zh-CN" sz="1400" dirty="0">
                <a:solidFill>
                  <a:srgbClr val="067D17"/>
                </a:solidFill>
                <a:latin typeface="Consolas" panose="020B0609020204030204" pitchFamily="49" charset="0"/>
              </a:rPr>
              <a:t>root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20341413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资源文件引用属性</a:t>
            </a:r>
            <a:endParaRPr lang="zh-CN" altLang="en-US" dirty="0">
              <a:latin typeface="Consolas" panose="020B0609020204030204" pitchFamily="49" charset="0"/>
              <a:sym typeface="Consolas" panose="020B0609020204030204" pitchFamily="49" charset="0"/>
            </a:endParaRP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③：开启资源文件目录加载属性的过滤器</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9"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1184564" y="2248805"/>
            <a:ext cx="10225116" cy="2677656"/>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build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resources</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resource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directory</a:t>
            </a:r>
            <a:r>
              <a:rPr lang="zh-CN" altLang="zh-CN" sz="1400" dirty="0">
                <a:solidFill>
                  <a:srgbClr val="080808"/>
                </a:solidFill>
                <a:latin typeface="Consolas" panose="020B0609020204030204" pitchFamily="49" charset="0"/>
              </a:rPr>
              <a:t>&gt;${project.basedir}/src/main/resources&lt;/</a:t>
            </a:r>
            <a:r>
              <a:rPr lang="zh-CN" altLang="zh-CN" sz="1400" dirty="0">
                <a:solidFill>
                  <a:srgbClr val="0033B3"/>
                </a:solidFill>
                <a:latin typeface="Consolas" panose="020B0609020204030204" pitchFamily="49" charset="0"/>
              </a:rPr>
              <a:t>directory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filtering</a:t>
            </a:r>
            <a:r>
              <a:rPr lang="zh-CN" altLang="zh-CN" sz="1400" dirty="0">
                <a:solidFill>
                  <a:srgbClr val="080808"/>
                </a:solidFill>
                <a:latin typeface="Consolas" panose="020B0609020204030204" pitchFamily="49" charset="0"/>
              </a:rPr>
              <a:t>&gt;true&lt;/</a:t>
            </a:r>
            <a:r>
              <a:rPr lang="zh-CN" altLang="zh-CN" sz="1400" dirty="0">
                <a:solidFill>
                  <a:srgbClr val="0033B3"/>
                </a:solidFill>
                <a:latin typeface="Consolas" panose="020B0609020204030204" pitchFamily="49" charset="0"/>
              </a:rPr>
              <a:t>filtering</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smtClean="0">
                <a:solidFill>
                  <a:srgbClr val="080808"/>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resource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resources</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build</a:t>
            </a:r>
            <a:r>
              <a:rPr lang="zh-CN" altLang="zh-CN" sz="1400" dirty="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8532376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资源文件引用属性</a:t>
            </a:r>
            <a:endParaRPr lang="zh-CN" altLang="en-US" dirty="0">
              <a:latin typeface="Consolas" panose="020B0609020204030204" pitchFamily="49" charset="0"/>
              <a:sym typeface="Consolas" panose="020B0609020204030204" pitchFamily="49" charset="0"/>
            </a:endParaRP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④：配置</a:t>
            </a:r>
            <a:r>
              <a:rPr lang="en-US" altLang="zh-CN"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maven</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打</a:t>
            </a:r>
            <a:r>
              <a:rPr lang="en-US" altLang="zh-CN"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war</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包时，忽略</a:t>
            </a:r>
            <a:r>
              <a:rPr lang="en-US" altLang="zh-CN"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web.xml</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检查</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9"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1184564" y="2248805"/>
            <a:ext cx="10225116" cy="2641942"/>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plugin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&gt;org.apache.maven.plugins&lt;/</a:t>
            </a:r>
            <a:r>
              <a:rPr lang="zh-CN" altLang="zh-CN" sz="1400" dirty="0">
                <a:solidFill>
                  <a:srgbClr val="0033B3"/>
                </a:solidFill>
                <a:latin typeface="Consolas" panose="020B0609020204030204" pitchFamily="49" charset="0"/>
              </a:rPr>
              <a:t>groupId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&gt;maven-war-plugin&lt;/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&gt;3.2.3&lt;/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configuration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failOnMissingWebXml</a:t>
            </a:r>
            <a:r>
              <a:rPr lang="zh-CN" altLang="zh-CN" sz="1400" dirty="0">
                <a:solidFill>
                  <a:srgbClr val="080808"/>
                </a:solidFill>
                <a:latin typeface="Consolas" panose="020B0609020204030204" pitchFamily="49" charset="0"/>
              </a:rPr>
              <a:t>&gt;false&lt;/</a:t>
            </a:r>
            <a:r>
              <a:rPr lang="zh-CN" altLang="zh-CN" sz="1400" dirty="0">
                <a:solidFill>
                  <a:srgbClr val="0033B3"/>
                </a:solidFill>
                <a:latin typeface="Consolas" panose="020B0609020204030204" pitchFamily="49" charset="0"/>
              </a:rPr>
              <a:t>failOnMissingWebXml</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configuration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plugin</a:t>
            </a:r>
            <a:r>
              <a:rPr lang="zh-CN" altLang="zh-CN" sz="1400" dirty="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1367697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solidFill>
                  <a:srgbClr val="595959"/>
                </a:solidFill>
                <a:latin typeface="Consolas" panose="020B0609020204030204" pitchFamily="49" charset="0"/>
                <a:sym typeface="Consolas" panose="020B0609020204030204" pitchFamily="49" charset="0"/>
              </a:rPr>
              <a:t>其他属性（了解）</a:t>
            </a: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属性列表</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mj-lt"/>
              <a:buAutoNum type="arabicPeriod"/>
            </a:pP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自定义</a:t>
            </a:r>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属性（常用）</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mj-lt"/>
              <a:buAutoNum type="arabicPeriod"/>
            </a:pP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内置属性</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mj-lt"/>
              <a:buAutoNum type="arabicPeriod"/>
            </a:pPr>
            <a:r>
              <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Setting</a:t>
            </a: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属性</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mj-lt"/>
              <a:buAutoNum type="arabicPeriod"/>
            </a:pPr>
            <a:r>
              <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Java</a:t>
            </a: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系统属性</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mj-lt"/>
              <a:buAutoNum type="arabicPeriod"/>
            </a:pP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环境变量属性</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mj-lt"/>
              <a:buAutoNum type="arabicPeriod"/>
            </a:pPr>
            <a:endPar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p:txBody>
      </p:sp>
    </p:spTree>
    <p:extLst>
      <p:ext uri="{BB962C8B-B14F-4D97-AF65-F5344CB8AC3E}">
        <p14:creationId xmlns:p14="http://schemas.microsoft.com/office/powerpoint/2010/main" val="4231236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其他属性（了解）</a:t>
            </a:r>
            <a:endParaRPr kumimoji="1" lang="zh-CN" altLang="en-US" dirty="0">
              <a:solidFill>
                <a:srgbClr val="595959"/>
              </a:solidFill>
              <a:latin typeface="Consolas" panose="020B0609020204030204" pitchFamily="49" charset="0"/>
              <a:sym typeface="Consolas" panose="020B0609020204030204" pitchFamily="49" charset="0"/>
            </a:endParaRPr>
          </a:p>
        </p:txBody>
      </p:sp>
      <p:graphicFrame>
        <p:nvGraphicFramePr>
          <p:cNvPr id="7" name="表格 6">
            <a:extLst>
              <a:ext uri="{FF2B5EF4-FFF2-40B4-BE49-F238E27FC236}">
                <a16:creationId xmlns:a16="http://schemas.microsoft.com/office/drawing/2014/main" id="{9999DF7A-3233-EB4C-A84A-789423B2A46D}"/>
              </a:ext>
            </a:extLst>
          </p:cNvPr>
          <p:cNvGraphicFramePr>
            <a:graphicFrameLocks noGrp="1"/>
          </p:cNvGraphicFramePr>
          <p:nvPr>
            <p:extLst>
              <p:ext uri="{D42A27DB-BD31-4B8C-83A1-F6EECF244321}">
                <p14:modId xmlns:p14="http://schemas.microsoft.com/office/powerpoint/2010/main" val="3754726450"/>
              </p:ext>
            </p:extLst>
          </p:nvPr>
        </p:nvGraphicFramePr>
        <p:xfrm>
          <a:off x="710880" y="1548208"/>
          <a:ext cx="10210548" cy="3138177"/>
        </p:xfrm>
        <a:graphic>
          <a:graphicData uri="http://schemas.openxmlformats.org/drawingml/2006/table">
            <a:tbl>
              <a:tblPr/>
              <a:tblGrid>
                <a:gridCol w="3403516">
                  <a:extLst>
                    <a:ext uri="{9D8B030D-6E8A-4147-A177-3AD203B41FA5}">
                      <a16:colId xmlns:a16="http://schemas.microsoft.com/office/drawing/2014/main" val="1138920238"/>
                    </a:ext>
                  </a:extLst>
                </a:gridCol>
                <a:gridCol w="3403516">
                  <a:extLst>
                    <a:ext uri="{9D8B030D-6E8A-4147-A177-3AD203B41FA5}">
                      <a16:colId xmlns:a16="http://schemas.microsoft.com/office/drawing/2014/main" val="20001"/>
                    </a:ext>
                  </a:extLst>
                </a:gridCol>
                <a:gridCol w="3403516">
                  <a:extLst>
                    <a:ext uri="{9D8B030D-6E8A-4147-A177-3AD203B41FA5}">
                      <a16:colId xmlns:a16="http://schemas.microsoft.com/office/drawing/2014/main" val="20002"/>
                    </a:ext>
                  </a:extLst>
                </a:gridCol>
              </a:tblGrid>
              <a:tr h="590457">
                <a:tc>
                  <a:txBody>
                    <a:bodyPr/>
                    <a:lstStyle>
                      <a:lvl1pPr algn="l">
                        <a:spcBef>
                          <a:spcPct val="20000"/>
                        </a:spcBef>
                        <a:buClr>
                          <a:schemeClr val="tx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SzPct val="150000"/>
                        <a:defRPr>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150000"/>
                        <a:defRPr sz="16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150000"/>
                        <a:defRPr sz="1400">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SzPct val="150000"/>
                        <a:defRPr sz="12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bg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属性分类</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bg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引用格式</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bg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示例</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9544">
                <a:tc>
                  <a:txBody>
                    <a:bodyPr/>
                    <a:lstStyle>
                      <a:lvl1pPr algn="l">
                        <a:spcBef>
                          <a:spcPct val="20000"/>
                        </a:spcBef>
                        <a:buClr>
                          <a:schemeClr val="tx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SzPct val="150000"/>
                        <a:defRPr>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150000"/>
                        <a:defRPr sz="16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150000"/>
                        <a:defRPr sz="1400">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SzPct val="150000"/>
                        <a:defRPr sz="12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自定义属性</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r>
                        <a:rPr kumimoji="0" lang="zh-CN" altLang="en-US"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自定义属性名</a:t>
                      </a:r>
                      <a:r>
                        <a:rPr kumimoji="0" lang="en-US" altLang="zh-CN"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endParaRPr kumimoji="0" lang="zh-CN" altLang="en-US"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defRPr/>
                      </a:pPr>
                      <a:r>
                        <a:rPr lang="zh-CN" altLang="zh-CN" sz="1600" b="0" dirty="0" smtClean="0">
                          <a:solidFill>
                            <a:srgbClr val="000000"/>
                          </a:solidFill>
                          <a:latin typeface="Consolas" panose="020B0609020204030204" pitchFamily="49" charset="0"/>
                          <a:cs typeface="Courier New" panose="02070309020205020404" pitchFamily="49" charset="0"/>
                          <a:sym typeface="Consolas" panose="020B0609020204030204" pitchFamily="49" charset="0"/>
                        </a:rPr>
                        <a:t>${</a:t>
                      </a:r>
                      <a:r>
                        <a:rPr lang="en-US" altLang="zh-CN" sz="1600" b="0" dirty="0" err="1" smtClean="0">
                          <a:solidFill>
                            <a:srgbClr val="000000"/>
                          </a:solidFill>
                          <a:latin typeface="Consolas" panose="020B0609020204030204" pitchFamily="49" charset="0"/>
                          <a:cs typeface="Courier New" panose="02070309020205020404" pitchFamily="49" charset="0"/>
                          <a:sym typeface="Consolas" panose="020B0609020204030204" pitchFamily="49" charset="0"/>
                        </a:rPr>
                        <a:t>spring.version</a:t>
                      </a:r>
                      <a:r>
                        <a:rPr lang="zh-CN" altLang="zh-CN" sz="1600" b="0" dirty="0" smtClean="0">
                          <a:solidFill>
                            <a:srgbClr val="000000"/>
                          </a:solidFill>
                          <a:latin typeface="Consolas" panose="020B0609020204030204" pitchFamily="49" charset="0"/>
                          <a:cs typeface="Courier New" panose="02070309020205020404" pitchFamily="49" charset="0"/>
                          <a:sym typeface="Consolas" panose="020B0609020204030204" pitchFamily="49" charset="0"/>
                        </a:rPr>
                        <a:t>}</a:t>
                      </a:r>
                      <a:endParaRPr lang="zh-CN" altLang="zh-CN" sz="1600" b="0" dirty="0" smtClean="0">
                        <a:solidFill>
                          <a:schemeClr val="tx1"/>
                        </a:solidFill>
                        <a:latin typeface="Consolas" panose="020B0609020204030204" pitchFamily="49" charset="0"/>
                        <a:sym typeface="Consolas" panose="020B0609020204030204" pitchFamily="49" charset="0"/>
                      </a:endParaRP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09544">
                <a:tc>
                  <a:txBody>
                    <a:bodyPr/>
                    <a:lstStyle>
                      <a:lvl1pPr algn="l">
                        <a:spcBef>
                          <a:spcPct val="20000"/>
                        </a:spcBef>
                        <a:buClr>
                          <a:schemeClr val="tx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SzPct val="150000"/>
                        <a:defRPr>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150000"/>
                        <a:defRPr sz="16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150000"/>
                        <a:defRPr sz="1400">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SzPct val="150000"/>
                        <a:defRPr sz="12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内置属性</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r>
                        <a:rPr kumimoji="0" lang="zh-CN" altLang="en-US"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内置属性名</a:t>
                      </a:r>
                      <a:r>
                        <a:rPr kumimoji="0" lang="en-US" altLang="zh-CN"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endParaRPr kumimoji="0" lang="zh-CN" altLang="en-US"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defRPr/>
                      </a:pPr>
                      <a:r>
                        <a:rPr lang="zh-CN" altLang="zh-CN" sz="1600" b="0" dirty="0" smtClean="0">
                          <a:solidFill>
                            <a:srgbClr val="000000"/>
                          </a:solidFill>
                          <a:latin typeface="Consolas" panose="020B0609020204030204" pitchFamily="49" charset="0"/>
                          <a:cs typeface="Courier New" panose="02070309020205020404" pitchFamily="49" charset="0"/>
                          <a:sym typeface="Consolas" panose="020B0609020204030204" pitchFamily="49" charset="0"/>
                        </a:rPr>
                        <a:t>${basedir}</a:t>
                      </a:r>
                      <a:r>
                        <a:rPr lang="zh-CN" altLang="en-US" sz="1600" b="0" dirty="0" smtClean="0">
                          <a:solidFill>
                            <a:srgbClr val="000000"/>
                          </a:solidFill>
                          <a:latin typeface="Consolas" panose="020B0609020204030204" pitchFamily="49" charset="0"/>
                          <a:cs typeface="Courier New" panose="02070309020205020404" pitchFamily="49" charset="0"/>
                          <a:sym typeface="Consolas" panose="020B0609020204030204" pitchFamily="49" charset="0"/>
                        </a:rPr>
                        <a:t>    </a:t>
                      </a:r>
                      <a:r>
                        <a:rPr lang="zh-CN" altLang="zh-CN" sz="1600" b="0" dirty="0" smtClean="0">
                          <a:solidFill>
                            <a:srgbClr val="000000"/>
                          </a:solidFill>
                          <a:latin typeface="Consolas" panose="020B0609020204030204" pitchFamily="49" charset="0"/>
                          <a:cs typeface="Courier New" panose="02070309020205020404" pitchFamily="49" charset="0"/>
                          <a:sym typeface="Consolas" panose="020B0609020204030204" pitchFamily="49" charset="0"/>
                        </a:rPr>
                        <a:t>${version}</a:t>
                      </a:r>
                      <a:endParaRPr lang="zh-CN" altLang="zh-CN" sz="1600" b="0" dirty="0" smtClean="0">
                        <a:solidFill>
                          <a:schemeClr val="tx1"/>
                        </a:solidFill>
                        <a:latin typeface="Consolas" panose="020B0609020204030204" pitchFamily="49" charset="0"/>
                        <a:sym typeface="Consolas" panose="020B0609020204030204" pitchFamily="49" charset="0"/>
                      </a:endParaRP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509544">
                <a:tc>
                  <a:txBody>
                    <a:bodyPr/>
                    <a:lstStyle>
                      <a:lvl1pPr algn="l">
                        <a:spcBef>
                          <a:spcPct val="20000"/>
                        </a:spcBef>
                        <a:buClr>
                          <a:schemeClr val="tx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SzPct val="150000"/>
                        <a:defRPr>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150000"/>
                        <a:defRPr sz="16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150000"/>
                        <a:defRPr sz="1400">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SzPct val="150000"/>
                        <a:defRPr sz="12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Setting</a:t>
                      </a:r>
                      <a:r>
                        <a:rPr kumimoji="0" lang="zh-CN" altLang="en-US"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属性</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${setting.</a:t>
                      </a:r>
                      <a:r>
                        <a:rPr kumimoji="0" lang="zh-CN" altLang="en-US"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属性名</a:t>
                      </a:r>
                      <a:r>
                        <a:rPr kumimoji="0" lang="en-US" altLang="zh-CN"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endParaRPr kumimoji="0" lang="zh-CN" altLang="en-US"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defRPr/>
                      </a:pPr>
                      <a:r>
                        <a:rPr lang="en-US" altLang="zh-CN" sz="1600" b="0" dirty="0" smtClean="0">
                          <a:solidFill>
                            <a:srgbClr val="333333"/>
                          </a:solidFill>
                          <a:latin typeface="Consolas" panose="020B0609020204030204" pitchFamily="49" charset="0"/>
                          <a:cs typeface="Courier New" panose="02070309020205020404" pitchFamily="49" charset="0"/>
                          <a:sym typeface="Consolas" panose="020B0609020204030204" pitchFamily="49" charset="0"/>
                        </a:rPr>
                        <a:t>$</a:t>
                      </a:r>
                      <a:r>
                        <a:rPr lang="zh-CN" altLang="zh-CN" sz="1600" b="0" dirty="0" smtClean="0">
                          <a:solidFill>
                            <a:srgbClr val="333333"/>
                          </a:solidFill>
                          <a:latin typeface="Consolas" panose="020B0609020204030204" pitchFamily="49" charset="0"/>
                          <a:cs typeface="Courier New" panose="02070309020205020404" pitchFamily="49" charset="0"/>
                          <a:sym typeface="Consolas" panose="020B0609020204030204" pitchFamily="49" charset="0"/>
                        </a:rPr>
                        <a:t>{settings.localRepository}</a:t>
                      </a:r>
                      <a:r>
                        <a:rPr lang="zh-CN" altLang="zh-CN" sz="1600" b="0" dirty="0" smtClean="0">
                          <a:solidFill>
                            <a:schemeClr val="tx1"/>
                          </a:solidFill>
                          <a:latin typeface="Consolas" panose="020B0609020204030204" pitchFamily="49" charset="0"/>
                          <a:cs typeface="Courier New" panose="02070309020205020404" pitchFamily="49" charset="0"/>
                          <a:sym typeface="Consolas" panose="020B0609020204030204" pitchFamily="49" charset="0"/>
                        </a:rPr>
                        <a:t> </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509544">
                <a:tc>
                  <a:txBody>
                    <a:bodyPr/>
                    <a:lstStyle>
                      <a:lvl1pPr algn="l">
                        <a:spcBef>
                          <a:spcPct val="20000"/>
                        </a:spcBef>
                        <a:buClr>
                          <a:schemeClr val="tx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SzPct val="150000"/>
                        <a:defRPr>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150000"/>
                        <a:defRPr sz="16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150000"/>
                        <a:defRPr sz="1400">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SzPct val="150000"/>
                        <a:defRPr sz="12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Java</a:t>
                      </a:r>
                      <a:r>
                        <a:rPr kumimoji="0" lang="zh-CN" altLang="en-US"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系统属性</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defRPr/>
                      </a:pPr>
                      <a:r>
                        <a:rPr lang="en-US" altLang="zh-CN" sz="1600" b="0" dirty="0" smtClean="0">
                          <a:solidFill>
                            <a:srgbClr val="333333"/>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r>
                        <a:rPr lang="zh-CN" altLang="zh-CN" sz="1600" b="0" dirty="0" smtClean="0">
                          <a:solidFill>
                            <a:srgbClr val="333333"/>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r>
                        <a:rPr lang="zh-CN" altLang="en-US" sz="1600" b="0" dirty="0" smtClean="0">
                          <a:solidFill>
                            <a:srgbClr val="333333"/>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系统属性分类</a:t>
                      </a:r>
                      <a:r>
                        <a:rPr lang="en-US" altLang="zh-CN" sz="1600" b="0" dirty="0" smtClean="0">
                          <a:solidFill>
                            <a:srgbClr val="333333"/>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r>
                        <a:rPr lang="zh-CN" altLang="en-US" sz="1600" b="0" dirty="0" smtClean="0">
                          <a:solidFill>
                            <a:srgbClr val="333333"/>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系统属性名</a:t>
                      </a:r>
                      <a:r>
                        <a:rPr lang="zh-CN" altLang="zh-CN" sz="1600" b="0" dirty="0" smtClean="0">
                          <a:solidFill>
                            <a:srgbClr val="333333"/>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r>
                        <a:rPr lang="zh-CN" altLang="zh-CN" sz="1600" b="0" dirty="0" smtClean="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 </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defRPr/>
                      </a:pPr>
                      <a:r>
                        <a:rPr lang="en-US" altLang="zh-CN" sz="1600" b="0" dirty="0" smtClean="0">
                          <a:solidFill>
                            <a:srgbClr val="333333"/>
                          </a:solidFill>
                          <a:latin typeface="Consolas" panose="020B0609020204030204" pitchFamily="49" charset="0"/>
                          <a:cs typeface="Courier New" panose="02070309020205020404" pitchFamily="49" charset="0"/>
                          <a:sym typeface="Consolas" panose="020B0609020204030204" pitchFamily="49" charset="0"/>
                        </a:rPr>
                        <a:t>$</a:t>
                      </a:r>
                      <a:r>
                        <a:rPr lang="zh-CN" altLang="zh-CN" sz="1600" b="0" dirty="0" smtClean="0">
                          <a:solidFill>
                            <a:srgbClr val="333333"/>
                          </a:solidFill>
                          <a:latin typeface="Consolas" panose="020B0609020204030204" pitchFamily="49" charset="0"/>
                          <a:cs typeface="Courier New" panose="02070309020205020404" pitchFamily="49" charset="0"/>
                          <a:sym typeface="Consolas" panose="020B0609020204030204" pitchFamily="49" charset="0"/>
                        </a:rPr>
                        <a:t>{user.home}</a:t>
                      </a:r>
                      <a:r>
                        <a:rPr lang="zh-CN" altLang="zh-CN" sz="1600" b="0" dirty="0" smtClean="0">
                          <a:solidFill>
                            <a:schemeClr val="tx1"/>
                          </a:solidFill>
                          <a:latin typeface="Consolas" panose="020B0609020204030204" pitchFamily="49" charset="0"/>
                          <a:cs typeface="Courier New" panose="02070309020205020404" pitchFamily="49" charset="0"/>
                          <a:sym typeface="Consolas" panose="020B0609020204030204" pitchFamily="49" charset="0"/>
                        </a:rPr>
                        <a:t> </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r h="509544">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环境变量属性</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defRPr/>
                      </a:pPr>
                      <a:r>
                        <a:rPr lang="en-US" altLang="zh-CN" sz="1600" b="0" dirty="0" smtClean="0">
                          <a:solidFill>
                            <a:srgbClr val="333333"/>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r>
                        <a:rPr lang="zh-CN" altLang="zh-CN" sz="1600" b="0" dirty="0" smtClean="0">
                          <a:solidFill>
                            <a:srgbClr val="333333"/>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{env</a:t>
                      </a:r>
                      <a:r>
                        <a:rPr lang="en-US" altLang="zh-CN" sz="1600" b="0" dirty="0" smtClean="0">
                          <a:solidFill>
                            <a:srgbClr val="333333"/>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r>
                        <a:rPr lang="zh-CN" altLang="en-US" sz="1600" b="0" dirty="0" smtClean="0">
                          <a:solidFill>
                            <a:srgbClr val="333333"/>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环境变量属性名</a:t>
                      </a:r>
                      <a:r>
                        <a:rPr lang="zh-CN" altLang="zh-CN" sz="1600" b="0" dirty="0" smtClean="0">
                          <a:solidFill>
                            <a:srgbClr val="333333"/>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r>
                        <a:rPr lang="zh-CN" altLang="zh-CN" sz="1600" b="0" dirty="0" smtClean="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 </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defRPr/>
                      </a:pPr>
                      <a:r>
                        <a:rPr lang="en-US" altLang="zh-CN" sz="1600" b="0" dirty="0" smtClean="0">
                          <a:solidFill>
                            <a:srgbClr val="333333"/>
                          </a:solidFill>
                          <a:latin typeface="Consolas" panose="020B0609020204030204" pitchFamily="49" charset="0"/>
                          <a:cs typeface="Courier New" panose="02070309020205020404" pitchFamily="49" charset="0"/>
                          <a:sym typeface="Consolas" panose="020B0609020204030204" pitchFamily="49" charset="0"/>
                        </a:rPr>
                        <a:t>$</a:t>
                      </a:r>
                      <a:r>
                        <a:rPr lang="zh-CN" altLang="zh-CN" sz="1600" b="0" dirty="0" smtClean="0">
                          <a:solidFill>
                            <a:srgbClr val="333333"/>
                          </a:solidFill>
                          <a:latin typeface="Consolas" panose="020B0609020204030204" pitchFamily="49" charset="0"/>
                          <a:cs typeface="Open Sans" panose="020B0606030504020204" pitchFamily="34" charset="0"/>
                          <a:sym typeface="Consolas" panose="020B0609020204030204" pitchFamily="49" charset="0"/>
                        </a:rPr>
                        <a:t>{env.JAVA_HOME}</a:t>
                      </a:r>
                      <a:r>
                        <a:rPr lang="zh-CN" altLang="zh-CN" sz="1600" b="0" dirty="0" smtClean="0">
                          <a:solidFill>
                            <a:schemeClr val="tx1"/>
                          </a:solidFill>
                          <a:latin typeface="Consolas" panose="020B0609020204030204" pitchFamily="49" charset="0"/>
                          <a:sym typeface="Consolas" panose="020B0609020204030204" pitchFamily="49" charset="0"/>
                        </a:rPr>
                        <a:t> </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alpha val="79999"/>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679147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自定义属性</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其他属性（了解）</a:t>
            </a:r>
            <a:endParaRPr lang="zh-CN" altLang="en-US" dirty="0">
              <a:latin typeface="Consolas" panose="020B0609020204030204" pitchFamily="49" charset="0"/>
              <a:sym typeface="Consolas" panose="020B0609020204030204" pitchFamily="49" charset="0"/>
            </a:endParaRPr>
          </a:p>
        </p:txBody>
      </p:sp>
      <p:sp>
        <p:nvSpPr>
          <p:cNvPr id="6"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18908616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版本管理</a:t>
            </a:r>
            <a:endParaRPr kumimoji="1" lang="zh-CN" altLang="en-US" dirty="0">
              <a:solidFill>
                <a:srgbClr val="595959"/>
              </a:solidFill>
              <a:latin typeface="Consolas" panose="020B0609020204030204" pitchFamily="49" charset="0"/>
              <a:sym typeface="Consolas" panose="020B0609020204030204" pitchFamily="49" charset="0"/>
            </a:endParaRPr>
          </a:p>
        </p:txBody>
      </p:sp>
      <p:pic>
        <p:nvPicPr>
          <p:cNvPr id="5" name="图片 4"/>
          <p:cNvPicPr>
            <a:picLocks noChangeAspect="1"/>
          </p:cNvPicPr>
          <p:nvPr/>
        </p:nvPicPr>
        <p:blipFill>
          <a:blip r:embed="rId2"/>
          <a:stretch>
            <a:fillRect/>
          </a:stretch>
        </p:blipFill>
        <p:spPr>
          <a:xfrm>
            <a:off x="5474267" y="1979334"/>
            <a:ext cx="1952381" cy="4590476"/>
          </a:xfrm>
          <a:prstGeom prst="rect">
            <a:avLst/>
          </a:prstGeom>
          <a:ln>
            <a:solidFill>
              <a:schemeClr val="bg1">
                <a:lumMod val="95000"/>
              </a:schemeClr>
            </a:solidFill>
          </a:ln>
        </p:spPr>
      </p:pic>
      <p:sp>
        <p:nvSpPr>
          <p:cNvPr id="8" name="TextBox 3">
            <a:extLst>
              <a:ext uri="{FF2B5EF4-FFF2-40B4-BE49-F238E27FC236}">
                <a16:creationId xmlns:a16="http://schemas.microsoft.com/office/drawing/2014/main" id="{0C998B78-AB18-3C47-A1C7-25AE9A3A40B0}"/>
              </a:ext>
            </a:extLst>
          </p:cNvPr>
          <p:cNvSpPr txBox="1"/>
          <p:nvPr/>
        </p:nvSpPr>
        <p:spPr>
          <a:xfrm>
            <a:off x="1184564" y="3450882"/>
            <a:ext cx="4086079" cy="1061829"/>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00000"/>
                </a:solidFill>
                <a:latin typeface="Consolas" panose="020B0609020204030204" pitchFamily="49" charset="0"/>
                <a:cs typeface="Courier New" panose="02070309020205020404" pitchFamily="49" charset="0"/>
                <a:sym typeface="Consolas" panose="020B0609020204030204" pitchFamily="49" charset="0"/>
              </a:rPr>
              <a:t>&lt;</a:t>
            </a:r>
            <a:r>
              <a:rPr lang="zh-CN" altLang="zh-CN" sz="1400" b="1" dirty="0">
                <a:solidFill>
                  <a:srgbClr val="000080"/>
                </a:solidFill>
                <a:latin typeface="Consolas" panose="020B0609020204030204" pitchFamily="49" charset="0"/>
                <a:cs typeface="Courier New" panose="02070309020205020404" pitchFamily="49" charset="0"/>
                <a:sym typeface="Consolas" panose="020B0609020204030204" pitchFamily="49" charset="0"/>
              </a:rPr>
              <a:t>groupId</a:t>
            </a:r>
            <a:r>
              <a:rPr lang="zh-CN" altLang="zh-CN" sz="1400" dirty="0">
                <a:solidFill>
                  <a:srgbClr val="000000"/>
                </a:solidFill>
                <a:latin typeface="Consolas" panose="020B0609020204030204" pitchFamily="49" charset="0"/>
                <a:cs typeface="Courier New" panose="02070309020205020404" pitchFamily="49" charset="0"/>
                <a:sym typeface="Consolas" panose="020B0609020204030204" pitchFamily="49" charset="0"/>
              </a:rPr>
              <a:t>&gt;com.itheima&lt;/</a:t>
            </a:r>
            <a:r>
              <a:rPr lang="zh-CN" altLang="zh-CN" sz="1400" b="1" dirty="0">
                <a:solidFill>
                  <a:srgbClr val="000080"/>
                </a:solidFill>
                <a:latin typeface="Consolas" panose="020B0609020204030204" pitchFamily="49" charset="0"/>
                <a:cs typeface="Courier New" panose="02070309020205020404" pitchFamily="49" charset="0"/>
                <a:sym typeface="Consolas" panose="020B0609020204030204" pitchFamily="49" charset="0"/>
              </a:rPr>
              <a:t>groupId</a:t>
            </a:r>
            <a:r>
              <a:rPr lang="zh-CN" altLang="zh-CN" sz="1400" dirty="0">
                <a:solidFill>
                  <a:srgbClr val="000000"/>
                </a:solidFill>
                <a:latin typeface="Consolas" panose="020B0609020204030204" pitchFamily="49" charset="0"/>
                <a:cs typeface="Courier New" panose="02070309020205020404" pitchFamily="49" charset="0"/>
                <a:sym typeface="Consolas" panose="020B0609020204030204" pitchFamily="49" charset="0"/>
              </a:rPr>
              <a:t>&gt;</a:t>
            </a:r>
            <a:br>
              <a:rPr lang="zh-CN" altLang="zh-CN" sz="1400" dirty="0">
                <a:solidFill>
                  <a:srgbClr val="000000"/>
                </a:solidFill>
                <a:latin typeface="Consolas" panose="020B0609020204030204" pitchFamily="49" charset="0"/>
                <a:cs typeface="Courier New" panose="02070309020205020404" pitchFamily="49" charset="0"/>
                <a:sym typeface="Consolas" panose="020B0609020204030204" pitchFamily="49" charset="0"/>
              </a:rPr>
            </a:br>
            <a:r>
              <a:rPr lang="zh-CN" altLang="zh-CN" sz="1400" dirty="0">
                <a:solidFill>
                  <a:srgbClr val="000000"/>
                </a:solidFill>
                <a:latin typeface="Consolas" panose="020B0609020204030204" pitchFamily="49" charset="0"/>
                <a:cs typeface="Courier New" panose="02070309020205020404" pitchFamily="49" charset="0"/>
                <a:sym typeface="Consolas" panose="020B0609020204030204" pitchFamily="49" charset="0"/>
              </a:rPr>
              <a:t>&lt;</a:t>
            </a:r>
            <a:r>
              <a:rPr lang="zh-CN" altLang="zh-CN" sz="1400" b="1" dirty="0">
                <a:solidFill>
                  <a:srgbClr val="000080"/>
                </a:solidFill>
                <a:latin typeface="Consolas" panose="020B0609020204030204" pitchFamily="49" charset="0"/>
                <a:cs typeface="Courier New" panose="02070309020205020404" pitchFamily="49" charset="0"/>
                <a:sym typeface="Consolas" panose="020B0609020204030204" pitchFamily="49" charset="0"/>
              </a:rPr>
              <a:t>artifactId</a:t>
            </a:r>
            <a:r>
              <a:rPr lang="zh-CN" altLang="zh-CN" sz="1400" dirty="0" smtClean="0">
                <a:solidFill>
                  <a:srgbClr val="000000"/>
                </a:solidFill>
                <a:latin typeface="Consolas" panose="020B0609020204030204" pitchFamily="49" charset="0"/>
                <a:cs typeface="Courier New" panose="02070309020205020404" pitchFamily="49" charset="0"/>
                <a:sym typeface="Consolas" panose="020B0609020204030204" pitchFamily="49" charset="0"/>
              </a:rPr>
              <a:t>&gt;</a:t>
            </a:r>
            <a:r>
              <a:rPr lang="en-US" altLang="zh-CN" sz="1400" dirty="0" err="1" smtClean="0">
                <a:solidFill>
                  <a:srgbClr val="000000"/>
                </a:solidFill>
                <a:latin typeface="Consolas" panose="020B0609020204030204" pitchFamily="49" charset="0"/>
                <a:cs typeface="Courier New" panose="02070309020205020404" pitchFamily="49" charset="0"/>
                <a:sym typeface="Consolas" panose="020B0609020204030204" pitchFamily="49" charset="0"/>
              </a:rPr>
              <a:t>spring_demo</a:t>
            </a:r>
            <a:r>
              <a:rPr lang="zh-CN" altLang="zh-CN" sz="1400" dirty="0" smtClean="0">
                <a:solidFill>
                  <a:srgbClr val="000000"/>
                </a:solidFill>
                <a:latin typeface="Consolas" panose="020B0609020204030204" pitchFamily="49" charset="0"/>
                <a:cs typeface="Courier New" panose="02070309020205020404" pitchFamily="49" charset="0"/>
                <a:sym typeface="Consolas" panose="020B0609020204030204" pitchFamily="49" charset="0"/>
              </a:rPr>
              <a:t>&lt;/</a:t>
            </a:r>
            <a:r>
              <a:rPr lang="zh-CN" altLang="zh-CN" sz="1400" b="1" dirty="0">
                <a:solidFill>
                  <a:srgbClr val="000080"/>
                </a:solidFill>
                <a:latin typeface="Consolas" panose="020B0609020204030204" pitchFamily="49" charset="0"/>
                <a:cs typeface="Courier New" panose="02070309020205020404" pitchFamily="49" charset="0"/>
                <a:sym typeface="Consolas" panose="020B0609020204030204" pitchFamily="49" charset="0"/>
              </a:rPr>
              <a:t>artifactId</a:t>
            </a:r>
            <a:r>
              <a:rPr lang="zh-CN" altLang="zh-CN" sz="1400" dirty="0">
                <a:solidFill>
                  <a:srgbClr val="000000"/>
                </a:solidFill>
                <a:latin typeface="Consolas" panose="020B0609020204030204" pitchFamily="49" charset="0"/>
                <a:cs typeface="Courier New" panose="02070309020205020404" pitchFamily="49" charset="0"/>
                <a:sym typeface="Consolas" panose="020B0609020204030204" pitchFamily="49" charset="0"/>
              </a:rPr>
              <a:t>&gt;</a:t>
            </a:r>
            <a:br>
              <a:rPr lang="zh-CN" altLang="zh-CN" sz="1400" dirty="0">
                <a:solidFill>
                  <a:srgbClr val="000000"/>
                </a:solidFill>
                <a:latin typeface="Consolas" panose="020B0609020204030204" pitchFamily="49" charset="0"/>
                <a:cs typeface="Courier New" panose="02070309020205020404" pitchFamily="49" charset="0"/>
                <a:sym typeface="Consolas" panose="020B0609020204030204" pitchFamily="49" charset="0"/>
              </a:rPr>
            </a:br>
            <a:r>
              <a:rPr lang="zh-CN" altLang="zh-CN" sz="1400" dirty="0">
                <a:solidFill>
                  <a:srgbClr val="000000"/>
                </a:solidFill>
                <a:latin typeface="Consolas" panose="020B0609020204030204" pitchFamily="49" charset="0"/>
                <a:cs typeface="Courier New" panose="02070309020205020404" pitchFamily="49" charset="0"/>
                <a:sym typeface="Consolas" panose="020B0609020204030204" pitchFamily="49" charset="0"/>
              </a:rPr>
              <a:t>&lt;</a:t>
            </a:r>
            <a:r>
              <a:rPr lang="zh-CN" altLang="zh-CN" sz="1400" b="1" dirty="0">
                <a:solidFill>
                  <a:srgbClr val="000080"/>
                </a:solidFill>
                <a:latin typeface="Consolas" panose="020B0609020204030204" pitchFamily="49" charset="0"/>
                <a:cs typeface="Courier New" panose="02070309020205020404" pitchFamily="49" charset="0"/>
                <a:sym typeface="Consolas" panose="020B0609020204030204" pitchFamily="49" charset="0"/>
              </a:rPr>
              <a:t>version</a:t>
            </a:r>
            <a:r>
              <a:rPr lang="zh-CN" altLang="zh-CN" sz="1400" dirty="0">
                <a:solidFill>
                  <a:srgbClr val="000000"/>
                </a:solidFill>
                <a:latin typeface="Consolas" panose="020B0609020204030204" pitchFamily="49" charset="0"/>
                <a:cs typeface="Courier New" panose="02070309020205020404" pitchFamily="49" charset="0"/>
                <a:sym typeface="Consolas" panose="020B0609020204030204" pitchFamily="49" charset="0"/>
              </a:rPr>
              <a:t>&gt;</a:t>
            </a:r>
            <a:r>
              <a:rPr lang="zh-CN" altLang="zh-CN" sz="1400" b="1" dirty="0">
                <a:solidFill>
                  <a:srgbClr val="AD2B26"/>
                </a:solidFill>
                <a:latin typeface="Consolas" panose="020B0609020204030204" pitchFamily="49" charset="0"/>
                <a:cs typeface="Courier New" panose="02070309020205020404" pitchFamily="49" charset="0"/>
                <a:sym typeface="Consolas" panose="020B0609020204030204" pitchFamily="49" charset="0"/>
              </a:rPr>
              <a:t>1.0-SNAPSHOT</a:t>
            </a:r>
            <a:r>
              <a:rPr lang="zh-CN" altLang="zh-CN" sz="1400" dirty="0">
                <a:solidFill>
                  <a:srgbClr val="000000"/>
                </a:solidFill>
                <a:latin typeface="Consolas" panose="020B0609020204030204" pitchFamily="49" charset="0"/>
                <a:cs typeface="Courier New" panose="02070309020205020404" pitchFamily="49" charset="0"/>
                <a:sym typeface="Consolas" panose="020B0609020204030204" pitchFamily="49" charset="0"/>
              </a:rPr>
              <a:t>&lt;/</a:t>
            </a:r>
            <a:r>
              <a:rPr lang="zh-CN" altLang="zh-CN" sz="1400" b="1" dirty="0">
                <a:solidFill>
                  <a:srgbClr val="000080"/>
                </a:solidFill>
                <a:latin typeface="Consolas" panose="020B0609020204030204" pitchFamily="49" charset="0"/>
                <a:cs typeface="Courier New" panose="02070309020205020404" pitchFamily="49" charset="0"/>
                <a:sym typeface="Consolas" panose="020B0609020204030204" pitchFamily="49" charset="0"/>
              </a:rPr>
              <a:t>version</a:t>
            </a:r>
            <a:r>
              <a:rPr lang="zh-CN" altLang="zh-CN" sz="1400" dirty="0">
                <a:solidFill>
                  <a:srgbClr val="000000"/>
                </a:solidFill>
                <a:latin typeface="Consolas" panose="020B0609020204030204" pitchFamily="49" charset="0"/>
                <a:cs typeface="Courier New" panose="02070309020205020404" pitchFamily="49" charset="0"/>
                <a:sym typeface="Consolas" panose="020B0609020204030204" pitchFamily="49" charset="0"/>
              </a:rPr>
              <a:t>&gt;</a:t>
            </a:r>
            <a:endParaRPr lang="zh-CN" altLang="zh-CN" sz="2000" dirty="0">
              <a:latin typeface="Consolas" panose="020B0609020204030204" pitchFamily="49" charset="0"/>
              <a:sym typeface="Consolas" panose="020B0609020204030204" pitchFamily="49" charset="0"/>
            </a:endParaRPr>
          </a:p>
        </p:txBody>
      </p:sp>
      <p:sp>
        <p:nvSpPr>
          <p:cNvPr id="9"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5474267" y="1377378"/>
            <a:ext cx="2324030" cy="517190"/>
          </a:xfrm>
        </p:spPr>
        <p:txBody>
          <a:bodyPr/>
          <a:lstStyle/>
          <a:p>
            <a:pPr algn="ctr"/>
            <a:r>
              <a:rPr kumimoji="1" lang="en-US" altLang="zh-CN" dirty="0" smtClean="0">
                <a:solidFill>
                  <a:srgbClr val="595959"/>
                </a:solidFill>
                <a:latin typeface="Consolas" panose="020B0609020204030204" pitchFamily="49" charset="0"/>
                <a:sym typeface="Consolas" panose="020B0609020204030204" pitchFamily="49" charset="0"/>
              </a:rPr>
              <a:t>spring-context</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11"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7798296" y="1377378"/>
            <a:ext cx="1952381" cy="517190"/>
          </a:xfrm>
        </p:spPr>
        <p:txBody>
          <a:bodyPr/>
          <a:lstStyle/>
          <a:p>
            <a:pPr algn="ctr"/>
            <a:r>
              <a:rPr kumimoji="1" lang="en-US" altLang="zh-CN" dirty="0" err="1" smtClean="0">
                <a:solidFill>
                  <a:srgbClr val="595959"/>
                </a:solidFill>
                <a:latin typeface="Consolas" panose="020B0609020204030204" pitchFamily="49" charset="0"/>
                <a:sym typeface="Consolas" panose="020B0609020204030204" pitchFamily="49" charset="0"/>
              </a:rPr>
              <a:t>junit</a:t>
            </a:r>
            <a:endParaRPr kumimoji="1" lang="zh-CN" altLang="en-US" dirty="0">
              <a:solidFill>
                <a:srgbClr val="595959"/>
              </a:solidFill>
              <a:latin typeface="Consolas" panose="020B0609020204030204" pitchFamily="49" charset="0"/>
              <a:sym typeface="Consolas" panose="020B0609020204030204" pitchFamily="49" charset="0"/>
            </a:endParaRPr>
          </a:p>
        </p:txBody>
      </p:sp>
      <p:pic>
        <p:nvPicPr>
          <p:cNvPr id="7" name="图片 6"/>
          <p:cNvPicPr>
            <a:picLocks noChangeAspect="1"/>
          </p:cNvPicPr>
          <p:nvPr/>
        </p:nvPicPr>
        <p:blipFill rotWithShape="1">
          <a:blip r:embed="rId3"/>
          <a:srcRect b="6071"/>
          <a:stretch/>
        </p:blipFill>
        <p:spPr>
          <a:xfrm>
            <a:off x="7798297" y="1979334"/>
            <a:ext cx="1952381" cy="4580152"/>
          </a:xfrm>
          <a:prstGeom prst="rect">
            <a:avLst/>
          </a:prstGeom>
          <a:ln>
            <a:solidFill>
              <a:schemeClr val="bg1">
                <a:lumMod val="95000"/>
              </a:schemeClr>
            </a:solidFill>
          </a:ln>
        </p:spPr>
      </p:pic>
      <p:pic>
        <p:nvPicPr>
          <p:cNvPr id="12" name="图片 11"/>
          <p:cNvPicPr>
            <a:picLocks noChangeAspect="1"/>
          </p:cNvPicPr>
          <p:nvPr/>
        </p:nvPicPr>
        <p:blipFill>
          <a:blip r:embed="rId4"/>
          <a:stretch>
            <a:fillRect/>
          </a:stretch>
        </p:blipFill>
        <p:spPr>
          <a:xfrm>
            <a:off x="10122326" y="1979334"/>
            <a:ext cx="1761905" cy="4571429"/>
          </a:xfrm>
          <a:prstGeom prst="rect">
            <a:avLst/>
          </a:prstGeom>
          <a:ln>
            <a:solidFill>
              <a:schemeClr val="bg1">
                <a:lumMod val="95000"/>
              </a:schemeClr>
            </a:solidFill>
          </a:ln>
        </p:spPr>
      </p:pic>
      <p:sp>
        <p:nvSpPr>
          <p:cNvPr id="1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10122326" y="1377378"/>
            <a:ext cx="1761905" cy="517190"/>
          </a:xfrm>
        </p:spPr>
        <p:txBody>
          <a:bodyPr/>
          <a:lstStyle/>
          <a:p>
            <a:pPr algn="ctr"/>
            <a:r>
              <a:rPr kumimoji="1" lang="en-US" altLang="zh-CN" dirty="0" err="1" smtClean="0">
                <a:solidFill>
                  <a:srgbClr val="595959"/>
                </a:solidFill>
                <a:latin typeface="Consolas" panose="020B0609020204030204" pitchFamily="49" charset="0"/>
                <a:sym typeface="Consolas" panose="020B0609020204030204" pitchFamily="49" charset="0"/>
              </a:rPr>
              <a:t>mysql-jdbc</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13" name="圆角矩形 12"/>
          <p:cNvSpPr/>
          <p:nvPr/>
        </p:nvSpPr>
        <p:spPr>
          <a:xfrm>
            <a:off x="2140745" y="4170686"/>
            <a:ext cx="1212057" cy="2857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16" name="圆角矩形 15"/>
          <p:cNvSpPr/>
          <p:nvPr/>
        </p:nvSpPr>
        <p:spPr>
          <a:xfrm>
            <a:off x="5888829" y="2299294"/>
            <a:ext cx="1057277" cy="2857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17" name="圆角矩形 16"/>
          <p:cNvSpPr/>
          <p:nvPr/>
        </p:nvSpPr>
        <p:spPr>
          <a:xfrm>
            <a:off x="8312523" y="3515176"/>
            <a:ext cx="445715" cy="2857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18" name="圆角矩形 17"/>
          <p:cNvSpPr/>
          <p:nvPr/>
        </p:nvSpPr>
        <p:spPr>
          <a:xfrm>
            <a:off x="10552801" y="4124554"/>
            <a:ext cx="553350" cy="2857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33944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up)">
                                      <p:cBhvr>
                                        <p:cTn id="12" dur="250"/>
                                        <p:tgtEl>
                                          <p:spTgt spid="9">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wipe(up)">
                                      <p:cBhvr>
                                        <p:cTn id="15" dur="250"/>
                                        <p:tgtEl>
                                          <p:spTgt spid="11">
                                            <p:txEl>
                                              <p:pRg st="0" end="0"/>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xEl>
                                              <p:pRg st="0" end="0"/>
                                            </p:txEl>
                                          </p:spTgt>
                                        </p:tgtEl>
                                        <p:attrNameLst>
                                          <p:attrName>style.visibility</p:attrName>
                                        </p:attrNameLst>
                                      </p:cBhvr>
                                      <p:to>
                                        <p:strVal val="visible"/>
                                      </p:to>
                                    </p:set>
                                    <p:animEffect transition="in" filter="wipe(up)">
                                      <p:cBhvr>
                                        <p:cTn id="18" dur="250"/>
                                        <p:tgtEl>
                                          <p:spTgt spid="14">
                                            <p:txEl>
                                              <p:pRg st="0" end="0"/>
                                            </p:txEl>
                                          </p:spTgt>
                                        </p:tgtEl>
                                      </p:cBhvr>
                                    </p:animEffect>
                                  </p:childTnLst>
                                </p:cTn>
                              </p:par>
                            </p:childTnLst>
                          </p:cTn>
                        </p:par>
                        <p:par>
                          <p:cTn id="19" fill="hold">
                            <p:stCondLst>
                              <p:cond delay="25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par>
                                <p:cTn id="23" presetID="22" presetClass="entr" presetSubtype="1"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heel(1)">
                                      <p:cBhvr>
                                        <p:cTn id="33" dur="500"/>
                                        <p:tgtEl>
                                          <p:spTgt spid="13"/>
                                        </p:tgtEl>
                                      </p:cBhvr>
                                    </p:animEffect>
                                  </p:childTnLst>
                                </p:cTn>
                              </p:par>
                              <p:par>
                                <p:cTn id="34" presetID="21" presetClass="entr" presetSubtype="1" fill="hold" grpId="0" nodeType="withEffect">
                                  <p:stCondLst>
                                    <p:cond delay="250"/>
                                  </p:stCondLst>
                                  <p:childTnLst>
                                    <p:set>
                                      <p:cBhvr>
                                        <p:cTn id="35" dur="1" fill="hold">
                                          <p:stCondLst>
                                            <p:cond delay="0"/>
                                          </p:stCondLst>
                                        </p:cTn>
                                        <p:tgtEl>
                                          <p:spTgt spid="16"/>
                                        </p:tgtEl>
                                        <p:attrNameLst>
                                          <p:attrName>style.visibility</p:attrName>
                                        </p:attrNameLst>
                                      </p:cBhvr>
                                      <p:to>
                                        <p:strVal val="visible"/>
                                      </p:to>
                                    </p:set>
                                    <p:animEffect transition="in" filter="wheel(1)">
                                      <p:cBhvr>
                                        <p:cTn id="36" dur="500"/>
                                        <p:tgtEl>
                                          <p:spTgt spid="16"/>
                                        </p:tgtEl>
                                      </p:cBhvr>
                                    </p:animEffect>
                                  </p:childTnLst>
                                </p:cTn>
                              </p:par>
                              <p:par>
                                <p:cTn id="37" presetID="21" presetClass="entr" presetSubtype="1" fill="hold" grpId="0" nodeType="withEffect">
                                  <p:stCondLst>
                                    <p:cond delay="500"/>
                                  </p:stCondLst>
                                  <p:childTnLst>
                                    <p:set>
                                      <p:cBhvr>
                                        <p:cTn id="38" dur="1" fill="hold">
                                          <p:stCondLst>
                                            <p:cond delay="0"/>
                                          </p:stCondLst>
                                        </p:cTn>
                                        <p:tgtEl>
                                          <p:spTgt spid="17"/>
                                        </p:tgtEl>
                                        <p:attrNameLst>
                                          <p:attrName>style.visibility</p:attrName>
                                        </p:attrNameLst>
                                      </p:cBhvr>
                                      <p:to>
                                        <p:strVal val="visible"/>
                                      </p:to>
                                    </p:set>
                                    <p:animEffect transition="in" filter="wheel(1)">
                                      <p:cBhvr>
                                        <p:cTn id="39" dur="500"/>
                                        <p:tgtEl>
                                          <p:spTgt spid="17"/>
                                        </p:tgtEl>
                                      </p:cBhvr>
                                    </p:animEffect>
                                  </p:childTnLst>
                                </p:cTn>
                              </p:par>
                              <p:par>
                                <p:cTn id="40" presetID="21" presetClass="entr" presetSubtype="1" fill="hold" grpId="0" nodeType="withEffect">
                                  <p:stCondLst>
                                    <p:cond delay="750"/>
                                  </p:stCondLst>
                                  <p:childTnLst>
                                    <p:set>
                                      <p:cBhvr>
                                        <p:cTn id="41" dur="1" fill="hold">
                                          <p:stCondLst>
                                            <p:cond delay="0"/>
                                          </p:stCondLst>
                                        </p:cTn>
                                        <p:tgtEl>
                                          <p:spTgt spid="18"/>
                                        </p:tgtEl>
                                        <p:attrNameLst>
                                          <p:attrName>style.visibility</p:attrName>
                                        </p:attrNameLst>
                                      </p:cBhvr>
                                      <p:to>
                                        <p:strVal val="visible"/>
                                      </p:to>
                                    </p:set>
                                    <p:animEffect transition="in" filter="wheel(1)">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p"/>
      <p:bldP spid="11" grpId="0" build="p"/>
      <p:bldP spid="14" grpId="0" build="p"/>
      <p:bldP spid="13" grpId="0" animBg="1"/>
      <p:bldP spid="16" grpId="0" animBg="1"/>
      <p:bldP spid="17"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solidFill>
                  <a:srgbClr val="595959"/>
                </a:solidFill>
                <a:latin typeface="Consolas" panose="020B0609020204030204" pitchFamily="49" charset="0"/>
                <a:sym typeface="Consolas" panose="020B0609020204030204" pitchFamily="49" charset="0"/>
              </a:rPr>
              <a:t>版本管理</a:t>
            </a: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工程版本：</a:t>
            </a:r>
            <a:endParaRPr kumimoji="1" lang="en-US" altLang="zh-CN"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1">
              <a:buFont typeface="Wingdings" panose="05000000000000000000" pitchFamily="2" charset="2"/>
              <a:buChar char="n"/>
            </a:pPr>
            <a:r>
              <a:rPr kumimoji="1" lang="en-US" altLang="zh-CN"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SNAPSHOT</a:t>
            </a: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（快照版本）</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2">
              <a:buFont typeface="Wingdings" panose="05000000000000000000" pitchFamily="2" charset="2"/>
              <a:buChar char="u"/>
            </a:pPr>
            <a:r>
              <a:rPr lang="zh-CN" altLang="en-US" dirty="0">
                <a:latin typeface="Consolas" panose="020B0609020204030204" pitchFamily="49" charset="0"/>
                <a:sym typeface="Consolas" panose="020B0609020204030204" pitchFamily="49" charset="0"/>
              </a:rPr>
              <a:t>项目开发过程</a:t>
            </a:r>
            <a:r>
              <a:rPr lang="zh-CN" altLang="en-US" dirty="0" smtClean="0">
                <a:latin typeface="Consolas" panose="020B0609020204030204" pitchFamily="49" charset="0"/>
                <a:sym typeface="Consolas" panose="020B0609020204030204" pitchFamily="49" charset="0"/>
              </a:rPr>
              <a:t>中</a:t>
            </a:r>
            <a:r>
              <a:rPr lang="zh-CN" altLang="en-US" dirty="0">
                <a:latin typeface="Consolas" panose="020B0609020204030204" pitchFamily="49" charset="0"/>
                <a:sym typeface="Consolas" panose="020B0609020204030204" pitchFamily="49" charset="0"/>
              </a:rPr>
              <a:t>临时</a:t>
            </a:r>
            <a:r>
              <a:rPr lang="zh-CN" altLang="en-US" dirty="0" smtClean="0">
                <a:latin typeface="Consolas" panose="020B0609020204030204" pitchFamily="49" charset="0"/>
                <a:sym typeface="Consolas" panose="020B0609020204030204" pitchFamily="49" charset="0"/>
              </a:rPr>
              <a:t>输出的版本，称为快照版本</a:t>
            </a:r>
            <a:endParaRPr lang="zh-CN" altLang="en-US" dirty="0">
              <a:latin typeface="Consolas" panose="020B0609020204030204" pitchFamily="49" charset="0"/>
              <a:sym typeface="Consolas" panose="020B0609020204030204" pitchFamily="49" charset="0"/>
            </a:endParaRPr>
          </a:p>
          <a:p>
            <a:pPr lvl="2">
              <a:buFont typeface="Wingdings" panose="05000000000000000000" pitchFamily="2" charset="2"/>
              <a:buChar char="u"/>
            </a:pPr>
            <a:r>
              <a:rPr lang="zh-CN" altLang="en-US" dirty="0">
                <a:latin typeface="Consolas" panose="020B0609020204030204" pitchFamily="49" charset="0"/>
                <a:sym typeface="Consolas" panose="020B0609020204030204" pitchFamily="49" charset="0"/>
              </a:rPr>
              <a:t>快照版本会随着开发的进展不断</a:t>
            </a:r>
            <a:r>
              <a:rPr lang="zh-CN" altLang="en-US" dirty="0" smtClean="0">
                <a:latin typeface="Consolas" panose="020B0609020204030204" pitchFamily="49" charset="0"/>
                <a:sym typeface="Consolas" panose="020B0609020204030204" pitchFamily="49" charset="0"/>
              </a:rPr>
              <a:t>更新</a:t>
            </a:r>
            <a:endParaRPr lang="en-US" altLang="zh-CN" dirty="0" smtClean="0">
              <a:latin typeface="Consolas" panose="020B0609020204030204" pitchFamily="49" charset="0"/>
              <a:sym typeface="Consolas" panose="020B0609020204030204" pitchFamily="49" charset="0"/>
            </a:endParaRPr>
          </a:p>
          <a:p>
            <a:pPr lvl="1">
              <a:buFont typeface="Wingdings" panose="05000000000000000000" pitchFamily="2" charset="2"/>
              <a:buChar char="n"/>
            </a:pPr>
            <a:r>
              <a:rPr kumimoji="1" lang="en-US" altLang="zh-CN"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RELEASE</a:t>
            </a:r>
            <a:r>
              <a:rPr kumimoji="1" lang="zh-CN" altLang="en-US"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（发布版本）</a:t>
            </a:r>
            <a:endParaRPr kumimoji="1" lang="en-US" altLang="zh-CN" dirty="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lvl="2">
              <a:buFont typeface="Wingdings" panose="05000000000000000000" pitchFamily="2" charset="2"/>
              <a:buChar char="u"/>
            </a:pPr>
            <a:r>
              <a:rPr lang="zh-CN" altLang="en-US" dirty="0">
                <a:latin typeface="Consolas" panose="020B0609020204030204" pitchFamily="49" charset="0"/>
                <a:sym typeface="Consolas" panose="020B0609020204030204" pitchFamily="49" charset="0"/>
              </a:rPr>
              <a:t>项目开发到进入阶段里程碑后，向团队外部发布较为稳定的版本，这种版本所对应的构件文件是稳定的，即便进行功能的后续开发，也不会改变当前发布版本内容，这种版本称为发布</a:t>
            </a:r>
            <a:r>
              <a:rPr lang="zh-CN" altLang="en-US" dirty="0" smtClean="0">
                <a:latin typeface="Consolas" panose="020B0609020204030204" pitchFamily="49" charset="0"/>
                <a:sym typeface="Consolas" panose="020B0609020204030204" pitchFamily="49" charset="0"/>
              </a:rPr>
              <a:t>版本</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发布版本</a:t>
            </a:r>
            <a:endParaRPr lang="en-US" altLang="zh-CN" dirty="0" smtClean="0">
              <a:latin typeface="Consolas" panose="020B0609020204030204" pitchFamily="49" charset="0"/>
              <a:sym typeface="Consolas" panose="020B0609020204030204" pitchFamily="49" charset="0"/>
            </a:endParaRPr>
          </a:p>
          <a:p>
            <a:pPr lvl="1">
              <a:buFont typeface="Wingdings" panose="05000000000000000000" pitchFamily="2" charset="2"/>
              <a:buChar char="n"/>
            </a:pPr>
            <a:r>
              <a:rPr lang="en-US" altLang="zh-CN" dirty="0" smtClean="0">
                <a:latin typeface="Consolas" panose="020B0609020204030204" pitchFamily="49" charset="0"/>
                <a:sym typeface="Consolas" panose="020B0609020204030204" pitchFamily="49" charset="0"/>
              </a:rPr>
              <a:t>alpha</a:t>
            </a:r>
            <a:r>
              <a:rPr lang="zh-CN" altLang="en-US" dirty="0" smtClean="0">
                <a:latin typeface="Consolas" panose="020B0609020204030204" pitchFamily="49" charset="0"/>
                <a:sym typeface="Consolas" panose="020B0609020204030204" pitchFamily="49" charset="0"/>
              </a:rPr>
              <a:t>版</a:t>
            </a:r>
            <a:endParaRPr lang="en-US" altLang="zh-CN" dirty="0" smtClean="0">
              <a:latin typeface="Consolas" panose="020B0609020204030204" pitchFamily="49" charset="0"/>
              <a:sym typeface="Consolas" panose="020B0609020204030204" pitchFamily="49" charset="0"/>
            </a:endParaRPr>
          </a:p>
          <a:p>
            <a:pPr lvl="1">
              <a:buFont typeface="Wingdings" panose="05000000000000000000" pitchFamily="2" charset="2"/>
              <a:buChar char="n"/>
            </a:pPr>
            <a:r>
              <a:rPr lang="en-US" altLang="zh-CN" dirty="0" smtClean="0">
                <a:latin typeface="Consolas" panose="020B0609020204030204" pitchFamily="49" charset="0"/>
                <a:sym typeface="Consolas" panose="020B0609020204030204" pitchFamily="49" charset="0"/>
              </a:rPr>
              <a:t>beta</a:t>
            </a:r>
            <a:r>
              <a:rPr lang="zh-CN" altLang="en-US" dirty="0" smtClean="0">
                <a:latin typeface="Consolas" panose="020B0609020204030204" pitchFamily="49" charset="0"/>
                <a:sym typeface="Consolas" panose="020B0609020204030204" pitchFamily="49" charset="0"/>
              </a:rPr>
              <a:t>版</a:t>
            </a:r>
            <a:endParaRPr lang="en-US" altLang="zh-CN" dirty="0" smtClean="0">
              <a:latin typeface="Consolas" panose="020B0609020204030204" pitchFamily="49" charset="0"/>
              <a:sym typeface="Consolas" panose="020B0609020204030204" pitchFamily="49" charset="0"/>
            </a:endParaRPr>
          </a:p>
          <a:p>
            <a:pPr lvl="1">
              <a:buFont typeface="Wingdings" panose="05000000000000000000" pitchFamily="2" charset="2"/>
              <a:buChar char="n"/>
            </a:pPr>
            <a:r>
              <a:rPr lang="zh-CN" altLang="en-US" dirty="0" smtClean="0">
                <a:latin typeface="Consolas" panose="020B0609020204030204" pitchFamily="49" charset="0"/>
                <a:sym typeface="Consolas" panose="020B0609020204030204" pitchFamily="49" charset="0"/>
              </a:rPr>
              <a:t>纯数字版</a:t>
            </a:r>
            <a:endParaRPr lang="en-US" altLang="zh-CN" dirty="0" smtClean="0">
              <a:latin typeface="Consolas" panose="020B0609020204030204" pitchFamily="49" charset="0"/>
              <a:sym typeface="Consolas" panose="020B0609020204030204" pitchFamily="49" charset="0"/>
            </a:endParaRPr>
          </a:p>
        </p:txBody>
      </p:sp>
      <p:sp>
        <p:nvSpPr>
          <p:cNvPr id="2" name="矩形 1"/>
          <p:cNvSpPr/>
          <p:nvPr/>
        </p:nvSpPr>
        <p:spPr>
          <a:xfrm>
            <a:off x="3048000" y="2378713"/>
            <a:ext cx="6096000" cy="3271665"/>
          </a:xfrm>
          <a:prstGeom prst="rect">
            <a:avLst/>
          </a:prstGeom>
        </p:spPr>
        <p:txBody>
          <a:bodyPr anchor="t" anchorCtr="0"/>
          <a:lstStyle/>
          <a:p>
            <a:pPr marL="360000" indent="-360000" eaLnBrk="0" fontAlgn="base" hangingPunct="0">
              <a:lnSpc>
                <a:spcPct val="150000"/>
              </a:lnSpc>
              <a:spcBef>
                <a:spcPct val="20000"/>
              </a:spcBef>
              <a:spcAft>
                <a:spcPct val="0"/>
              </a:spcAft>
              <a:buClr>
                <a:srgbClr val="404040"/>
              </a:buClr>
              <a:buSzPct val="85000"/>
              <a:buFont typeface="Wingdings" pitchFamily="2" charset="2"/>
              <a:buChar char="l"/>
            </a:pPr>
            <a:endParaRPr lang="zh-CN" altLang="en-US" sz="1400"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Tree>
    <p:extLst>
      <p:ext uri="{BB962C8B-B14F-4D97-AF65-F5344CB8AC3E}">
        <p14:creationId xmlns:p14="http://schemas.microsoft.com/office/powerpoint/2010/main" val="29625030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en-US" altLang="zh-CN" dirty="0" smtClean="0">
                <a:latin typeface="Consolas" panose="020B0609020204030204" pitchFamily="49" charset="0"/>
                <a:sym typeface="Consolas" panose="020B0609020204030204" pitchFamily="49" charset="0"/>
              </a:rPr>
              <a:t>SNAPSHOT</a:t>
            </a:r>
          </a:p>
          <a:p>
            <a:r>
              <a:rPr lang="en-US" altLang="zh-CN" dirty="0" smtClean="0">
                <a:latin typeface="Consolas" panose="020B0609020204030204" pitchFamily="49" charset="0"/>
                <a:sym typeface="Consolas" panose="020B0609020204030204" pitchFamily="49" charset="0"/>
              </a:rPr>
              <a:t>RELEASE</a:t>
            </a:r>
            <a:endParaRPr lang="zh-CN" altLang="en-US" dirty="0">
              <a:latin typeface="Consolas" panose="020B0609020204030204" pitchFamily="49" charset="0"/>
              <a:sym typeface="Consolas" panose="020B0609020204030204" pitchFamily="49" charset="0"/>
            </a:endParaRPr>
          </a:p>
        </p:txBody>
      </p:sp>
      <p:sp>
        <p:nvSpPr>
          <p:cNvPr id="6"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2550309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属性</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版本管理</a:t>
            </a:r>
            <a:endParaRPr lang="zh-CN" altLang="en-US" dirty="0">
              <a:latin typeface="Consolas" panose="020B0609020204030204" pitchFamily="49" charset="0"/>
              <a:sym typeface="Consolas" panose="020B0609020204030204" pitchFamily="49" charset="0"/>
            </a:endParaRPr>
          </a:p>
        </p:txBody>
      </p:sp>
      <p:sp>
        <p:nvSpPr>
          <p:cNvPr id="8"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属性</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1986543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分模块开发与设计</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分模块开发意义</a:t>
            </a:r>
            <a:endParaRPr kumimoji="1" lang="zh-CN" altLang="en-US" dirty="0">
              <a:solidFill>
                <a:srgbClr val="595959"/>
              </a:solidFill>
              <a:latin typeface="Consolas" panose="020B0609020204030204" pitchFamily="49" charset="0"/>
              <a:sym typeface="Consolas" panose="020B0609020204030204" pitchFamily="49" charset="0"/>
            </a:endParaRPr>
          </a:p>
        </p:txBody>
      </p:sp>
      <p:pic>
        <p:nvPicPr>
          <p:cNvPr id="2050" name="Picture 2" descr="中国建设银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718" y="3600381"/>
            <a:ext cx="1905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8037909" y="1198676"/>
            <a:ext cx="3600000" cy="1788709"/>
          </a:xfrm>
          <a:prstGeom prst="rect">
            <a:avLst/>
          </a:prstGeom>
        </p:spPr>
      </p:pic>
      <p:pic>
        <p:nvPicPr>
          <p:cNvPr id="6" name="图片 5"/>
          <p:cNvPicPr>
            <a:picLocks noChangeAspect="1"/>
          </p:cNvPicPr>
          <p:nvPr/>
        </p:nvPicPr>
        <p:blipFill>
          <a:blip r:embed="rId4"/>
          <a:stretch>
            <a:fillRect/>
          </a:stretch>
        </p:blipFill>
        <p:spPr>
          <a:xfrm>
            <a:off x="7251686" y="2337196"/>
            <a:ext cx="3600000" cy="2248302"/>
          </a:xfrm>
          <a:prstGeom prst="rect">
            <a:avLst/>
          </a:prstGeom>
        </p:spPr>
      </p:pic>
      <p:pic>
        <p:nvPicPr>
          <p:cNvPr id="7" name="图片 6"/>
          <p:cNvPicPr>
            <a:picLocks noChangeAspect="1"/>
          </p:cNvPicPr>
          <p:nvPr/>
        </p:nvPicPr>
        <p:blipFill rotWithShape="1">
          <a:blip r:embed="rId5" cstate="print">
            <a:extLst>
              <a:ext uri="{28A0092B-C50C-407E-A947-70E740481C1C}">
                <a14:useLocalDpi xmlns:a14="http://schemas.microsoft.com/office/drawing/2010/main" val="0"/>
              </a:ext>
            </a:extLst>
          </a:blip>
          <a:srcRect t="5032" b="42241"/>
          <a:stretch/>
        </p:blipFill>
        <p:spPr>
          <a:xfrm>
            <a:off x="5922649" y="3600381"/>
            <a:ext cx="2502799" cy="2932565"/>
          </a:xfrm>
          <a:prstGeom prst="rect">
            <a:avLst/>
          </a:prstGeom>
        </p:spPr>
      </p:pic>
      <p:sp>
        <p:nvSpPr>
          <p:cNvPr id="13"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1936058" y="5066663"/>
            <a:ext cx="1196441" cy="517190"/>
          </a:xfrm>
        </p:spPr>
        <p:txBody>
          <a:bodyPr/>
          <a:lstStyle/>
          <a:p>
            <a:pPr algn="ctr"/>
            <a:r>
              <a:rPr kumimoji="1" lang="en-US" altLang="zh-CN" dirty="0" err="1" smtClean="0">
                <a:solidFill>
                  <a:srgbClr val="595959"/>
                </a:solidFill>
                <a:latin typeface="Consolas" panose="020B0609020204030204" pitchFamily="49" charset="0"/>
                <a:sym typeface="Consolas" panose="020B0609020204030204" pitchFamily="49" charset="0"/>
              </a:rPr>
              <a:t>ccb_core</a:t>
            </a:r>
            <a:endParaRPr kumimoji="1" lang="zh-CN" altLang="en-US" dirty="0">
              <a:solidFill>
                <a:srgbClr val="595959"/>
              </a:solidFill>
              <a:latin typeface="Consolas" panose="020B0609020204030204" pitchFamily="49" charset="0"/>
              <a:sym typeface="Consolas" panose="020B0609020204030204" pitchFamily="49" charset="0"/>
            </a:endParaRPr>
          </a:p>
        </p:txBody>
      </p:sp>
      <p:grpSp>
        <p:nvGrpSpPr>
          <p:cNvPr id="17" name="组合 16"/>
          <p:cNvGrpSpPr/>
          <p:nvPr/>
        </p:nvGrpSpPr>
        <p:grpSpPr>
          <a:xfrm>
            <a:off x="2293199" y="4671963"/>
            <a:ext cx="516260" cy="449400"/>
            <a:chOff x="366344" y="4188577"/>
            <a:chExt cx="721416" cy="627986"/>
          </a:xfrm>
        </p:grpSpPr>
        <p:sp>
          <p:nvSpPr>
            <p:cNvPr id="18" name="任意多边形 17"/>
            <p:cNvSpPr/>
            <p:nvPr/>
          </p:nvSpPr>
          <p:spPr>
            <a:xfrm>
              <a:off x="366344" y="4188577"/>
              <a:ext cx="689072" cy="538246"/>
            </a:xfrm>
            <a:custGeom>
              <a:avLst/>
              <a:gdLst>
                <a:gd name="connsiteX0" fmla="*/ 0 w 689072"/>
                <a:gd name="connsiteY0" fmla="*/ 0 h 538246"/>
                <a:gd name="connsiteX1" fmla="*/ 216708 w 689072"/>
                <a:gd name="connsiteY1" fmla="*/ 0 h 538246"/>
                <a:gd name="connsiteX2" fmla="*/ 334265 w 689072"/>
                <a:gd name="connsiteY2" fmla="*/ 117558 h 538246"/>
                <a:gd name="connsiteX3" fmla="*/ 689072 w 689072"/>
                <a:gd name="connsiteY3" fmla="*/ 117558 h 538246"/>
                <a:gd name="connsiteX4" fmla="*/ 689072 w 689072"/>
                <a:gd name="connsiteY4" fmla="*/ 538246 h 538246"/>
                <a:gd name="connsiteX5" fmla="*/ 0 w 689072"/>
                <a:gd name="connsiteY5" fmla="*/ 538246 h 538246"/>
                <a:gd name="connsiteX6" fmla="*/ 0 w 689072"/>
                <a:gd name="connsiteY6" fmla="*/ 235115 h 538246"/>
                <a:gd name="connsiteX7" fmla="*/ 0 w 689072"/>
                <a:gd name="connsiteY7" fmla="*/ 117558 h 53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072" h="538246">
                  <a:moveTo>
                    <a:pt x="0" y="0"/>
                  </a:moveTo>
                  <a:lnTo>
                    <a:pt x="216708" y="0"/>
                  </a:lnTo>
                  <a:lnTo>
                    <a:pt x="334265" y="117558"/>
                  </a:lnTo>
                  <a:lnTo>
                    <a:pt x="689072" y="117558"/>
                  </a:lnTo>
                  <a:lnTo>
                    <a:pt x="689072" y="538246"/>
                  </a:lnTo>
                  <a:lnTo>
                    <a:pt x="0" y="538246"/>
                  </a:lnTo>
                  <a:lnTo>
                    <a:pt x="0" y="235115"/>
                  </a:lnTo>
                  <a:lnTo>
                    <a:pt x="0" y="117558"/>
                  </a:lnTo>
                  <a:close/>
                </a:path>
              </a:pathLst>
            </a:custGeom>
            <a:solidFill>
              <a:srgbClr val="AEB9C0"/>
            </a:solidFill>
            <a:ln w="0">
              <a:solidFill>
                <a:schemeClr val="bg1">
                  <a:lumMod val="95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15" name="圆角矩形 14"/>
            <p:cNvSpPr/>
            <p:nvPr/>
          </p:nvSpPr>
          <p:spPr>
            <a:xfrm>
              <a:off x="822961" y="4547482"/>
              <a:ext cx="264799" cy="269081"/>
            </a:xfrm>
            <a:prstGeom prst="roundRect">
              <a:avLst/>
            </a:prstGeom>
            <a:solidFill>
              <a:srgbClr val="40B6E0"/>
            </a:solidFill>
            <a:ln w="50800">
              <a:solidFill>
                <a:schemeClr val="bg1">
                  <a:lumMod val="95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grpSp>
      <p:sp>
        <p:nvSpPr>
          <p:cNvPr id="22"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6646999" y="1704247"/>
            <a:ext cx="1176222" cy="517190"/>
          </a:xfrm>
        </p:spPr>
        <p:txBody>
          <a:bodyPr/>
          <a:lstStyle/>
          <a:p>
            <a:pPr algn="ctr"/>
            <a:r>
              <a:rPr kumimoji="1" lang="en-US" altLang="zh-CN" dirty="0" err="1" smtClean="0">
                <a:solidFill>
                  <a:srgbClr val="595959"/>
                </a:solidFill>
                <a:latin typeface="Consolas" panose="020B0609020204030204" pitchFamily="49" charset="0"/>
                <a:sym typeface="Consolas" panose="020B0609020204030204" pitchFamily="49" charset="0"/>
              </a:rPr>
              <a:t>ccb_ui</a:t>
            </a:r>
            <a:endParaRPr kumimoji="1" lang="zh-CN" altLang="en-US" dirty="0">
              <a:solidFill>
                <a:srgbClr val="595959"/>
              </a:solidFill>
              <a:latin typeface="Consolas" panose="020B0609020204030204" pitchFamily="49" charset="0"/>
              <a:sym typeface="Consolas" panose="020B0609020204030204" pitchFamily="49" charset="0"/>
            </a:endParaRPr>
          </a:p>
        </p:txBody>
      </p:sp>
      <p:grpSp>
        <p:nvGrpSpPr>
          <p:cNvPr id="23" name="组合 22"/>
          <p:cNvGrpSpPr/>
          <p:nvPr/>
        </p:nvGrpSpPr>
        <p:grpSpPr>
          <a:xfrm>
            <a:off x="6976980" y="1309547"/>
            <a:ext cx="516260" cy="449400"/>
            <a:chOff x="366344" y="4188577"/>
            <a:chExt cx="721416" cy="627986"/>
          </a:xfrm>
        </p:grpSpPr>
        <p:sp>
          <p:nvSpPr>
            <p:cNvPr id="24" name="任意多边形 23"/>
            <p:cNvSpPr/>
            <p:nvPr/>
          </p:nvSpPr>
          <p:spPr>
            <a:xfrm>
              <a:off x="366344" y="4188577"/>
              <a:ext cx="689072" cy="538246"/>
            </a:xfrm>
            <a:custGeom>
              <a:avLst/>
              <a:gdLst>
                <a:gd name="connsiteX0" fmla="*/ 0 w 689072"/>
                <a:gd name="connsiteY0" fmla="*/ 0 h 538246"/>
                <a:gd name="connsiteX1" fmla="*/ 216708 w 689072"/>
                <a:gd name="connsiteY1" fmla="*/ 0 h 538246"/>
                <a:gd name="connsiteX2" fmla="*/ 334265 w 689072"/>
                <a:gd name="connsiteY2" fmla="*/ 117558 h 538246"/>
                <a:gd name="connsiteX3" fmla="*/ 689072 w 689072"/>
                <a:gd name="connsiteY3" fmla="*/ 117558 h 538246"/>
                <a:gd name="connsiteX4" fmla="*/ 689072 w 689072"/>
                <a:gd name="connsiteY4" fmla="*/ 538246 h 538246"/>
                <a:gd name="connsiteX5" fmla="*/ 0 w 689072"/>
                <a:gd name="connsiteY5" fmla="*/ 538246 h 538246"/>
                <a:gd name="connsiteX6" fmla="*/ 0 w 689072"/>
                <a:gd name="connsiteY6" fmla="*/ 235115 h 538246"/>
                <a:gd name="connsiteX7" fmla="*/ 0 w 689072"/>
                <a:gd name="connsiteY7" fmla="*/ 117558 h 53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072" h="538246">
                  <a:moveTo>
                    <a:pt x="0" y="0"/>
                  </a:moveTo>
                  <a:lnTo>
                    <a:pt x="216708" y="0"/>
                  </a:lnTo>
                  <a:lnTo>
                    <a:pt x="334265" y="117558"/>
                  </a:lnTo>
                  <a:lnTo>
                    <a:pt x="689072" y="117558"/>
                  </a:lnTo>
                  <a:lnTo>
                    <a:pt x="689072" y="538246"/>
                  </a:lnTo>
                  <a:lnTo>
                    <a:pt x="0" y="538246"/>
                  </a:lnTo>
                  <a:lnTo>
                    <a:pt x="0" y="235115"/>
                  </a:lnTo>
                  <a:lnTo>
                    <a:pt x="0" y="117558"/>
                  </a:lnTo>
                  <a:close/>
                </a:path>
              </a:pathLst>
            </a:custGeom>
            <a:solidFill>
              <a:srgbClr val="AEB9C0"/>
            </a:solidFill>
            <a:ln w="0">
              <a:solidFill>
                <a:schemeClr val="bg1">
                  <a:lumMod val="95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26" name="圆角矩形 25"/>
            <p:cNvSpPr/>
            <p:nvPr/>
          </p:nvSpPr>
          <p:spPr>
            <a:xfrm>
              <a:off x="822961" y="4547482"/>
              <a:ext cx="264799" cy="269081"/>
            </a:xfrm>
            <a:prstGeom prst="roundRect">
              <a:avLst/>
            </a:prstGeom>
            <a:solidFill>
              <a:srgbClr val="40B6E0"/>
            </a:solidFill>
            <a:ln w="50800">
              <a:solidFill>
                <a:schemeClr val="bg1">
                  <a:lumMod val="95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grpSp>
      <p:sp>
        <p:nvSpPr>
          <p:cNvPr id="27"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10872368" y="3641358"/>
            <a:ext cx="1176222" cy="517190"/>
          </a:xfrm>
        </p:spPr>
        <p:txBody>
          <a:bodyPr/>
          <a:lstStyle/>
          <a:p>
            <a:pPr algn="ctr"/>
            <a:r>
              <a:rPr kumimoji="1" lang="en-US" altLang="zh-CN" dirty="0" err="1" smtClean="0">
                <a:solidFill>
                  <a:srgbClr val="595959"/>
                </a:solidFill>
                <a:latin typeface="Consolas" panose="020B0609020204030204" pitchFamily="49" charset="0"/>
                <a:sym typeface="Consolas" panose="020B0609020204030204" pitchFamily="49" charset="0"/>
              </a:rPr>
              <a:t>ccb_web</a:t>
            </a:r>
            <a:endParaRPr kumimoji="1" lang="zh-CN" altLang="en-US" dirty="0">
              <a:solidFill>
                <a:srgbClr val="595959"/>
              </a:solidFill>
              <a:latin typeface="Consolas" panose="020B0609020204030204" pitchFamily="49" charset="0"/>
              <a:sym typeface="Consolas" panose="020B0609020204030204" pitchFamily="49" charset="0"/>
            </a:endParaRPr>
          </a:p>
        </p:txBody>
      </p:sp>
      <p:grpSp>
        <p:nvGrpSpPr>
          <p:cNvPr id="28" name="组合 27"/>
          <p:cNvGrpSpPr/>
          <p:nvPr/>
        </p:nvGrpSpPr>
        <p:grpSpPr>
          <a:xfrm>
            <a:off x="11202349" y="3246658"/>
            <a:ext cx="516260" cy="449400"/>
            <a:chOff x="366344" y="4188577"/>
            <a:chExt cx="721416" cy="627986"/>
          </a:xfrm>
        </p:grpSpPr>
        <p:sp>
          <p:nvSpPr>
            <p:cNvPr id="29" name="任意多边形 28"/>
            <p:cNvSpPr/>
            <p:nvPr/>
          </p:nvSpPr>
          <p:spPr>
            <a:xfrm>
              <a:off x="366344" y="4188577"/>
              <a:ext cx="689072" cy="538246"/>
            </a:xfrm>
            <a:custGeom>
              <a:avLst/>
              <a:gdLst>
                <a:gd name="connsiteX0" fmla="*/ 0 w 689072"/>
                <a:gd name="connsiteY0" fmla="*/ 0 h 538246"/>
                <a:gd name="connsiteX1" fmla="*/ 216708 w 689072"/>
                <a:gd name="connsiteY1" fmla="*/ 0 h 538246"/>
                <a:gd name="connsiteX2" fmla="*/ 334265 w 689072"/>
                <a:gd name="connsiteY2" fmla="*/ 117558 h 538246"/>
                <a:gd name="connsiteX3" fmla="*/ 689072 w 689072"/>
                <a:gd name="connsiteY3" fmla="*/ 117558 h 538246"/>
                <a:gd name="connsiteX4" fmla="*/ 689072 w 689072"/>
                <a:gd name="connsiteY4" fmla="*/ 538246 h 538246"/>
                <a:gd name="connsiteX5" fmla="*/ 0 w 689072"/>
                <a:gd name="connsiteY5" fmla="*/ 538246 h 538246"/>
                <a:gd name="connsiteX6" fmla="*/ 0 w 689072"/>
                <a:gd name="connsiteY6" fmla="*/ 235115 h 538246"/>
                <a:gd name="connsiteX7" fmla="*/ 0 w 689072"/>
                <a:gd name="connsiteY7" fmla="*/ 117558 h 53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072" h="538246">
                  <a:moveTo>
                    <a:pt x="0" y="0"/>
                  </a:moveTo>
                  <a:lnTo>
                    <a:pt x="216708" y="0"/>
                  </a:lnTo>
                  <a:lnTo>
                    <a:pt x="334265" y="117558"/>
                  </a:lnTo>
                  <a:lnTo>
                    <a:pt x="689072" y="117558"/>
                  </a:lnTo>
                  <a:lnTo>
                    <a:pt x="689072" y="538246"/>
                  </a:lnTo>
                  <a:lnTo>
                    <a:pt x="0" y="538246"/>
                  </a:lnTo>
                  <a:lnTo>
                    <a:pt x="0" y="235115"/>
                  </a:lnTo>
                  <a:lnTo>
                    <a:pt x="0" y="117558"/>
                  </a:lnTo>
                  <a:close/>
                </a:path>
              </a:pathLst>
            </a:custGeom>
            <a:solidFill>
              <a:srgbClr val="AEB9C0"/>
            </a:solidFill>
            <a:ln w="0">
              <a:solidFill>
                <a:schemeClr val="bg1">
                  <a:lumMod val="95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30" name="圆角矩形 29"/>
            <p:cNvSpPr/>
            <p:nvPr/>
          </p:nvSpPr>
          <p:spPr>
            <a:xfrm>
              <a:off x="822961" y="4547482"/>
              <a:ext cx="264799" cy="269081"/>
            </a:xfrm>
            <a:prstGeom prst="roundRect">
              <a:avLst/>
            </a:prstGeom>
            <a:solidFill>
              <a:srgbClr val="40B6E0"/>
            </a:solidFill>
            <a:ln w="50800">
              <a:solidFill>
                <a:schemeClr val="bg1">
                  <a:lumMod val="95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grpSp>
      <p:sp>
        <p:nvSpPr>
          <p:cNvPr id="31"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8560489" y="5325258"/>
            <a:ext cx="1176222" cy="517190"/>
          </a:xfrm>
        </p:spPr>
        <p:txBody>
          <a:bodyPr/>
          <a:lstStyle/>
          <a:p>
            <a:pPr algn="ctr"/>
            <a:r>
              <a:rPr kumimoji="1" lang="en-US" altLang="zh-CN" dirty="0" err="1" smtClean="0">
                <a:solidFill>
                  <a:srgbClr val="595959"/>
                </a:solidFill>
                <a:latin typeface="Consolas" panose="020B0609020204030204" pitchFamily="49" charset="0"/>
                <a:sym typeface="Consolas" panose="020B0609020204030204" pitchFamily="49" charset="0"/>
              </a:rPr>
              <a:t>ccb_app</a:t>
            </a:r>
            <a:endParaRPr kumimoji="1" lang="zh-CN" altLang="en-US" dirty="0">
              <a:solidFill>
                <a:srgbClr val="595959"/>
              </a:solidFill>
              <a:latin typeface="Consolas" panose="020B0609020204030204" pitchFamily="49" charset="0"/>
              <a:sym typeface="Consolas" panose="020B0609020204030204" pitchFamily="49" charset="0"/>
            </a:endParaRPr>
          </a:p>
        </p:txBody>
      </p:sp>
      <p:grpSp>
        <p:nvGrpSpPr>
          <p:cNvPr id="32" name="组合 31"/>
          <p:cNvGrpSpPr/>
          <p:nvPr/>
        </p:nvGrpSpPr>
        <p:grpSpPr>
          <a:xfrm>
            <a:off x="8890470" y="4930558"/>
            <a:ext cx="516260" cy="449400"/>
            <a:chOff x="366344" y="4188577"/>
            <a:chExt cx="721416" cy="627986"/>
          </a:xfrm>
        </p:grpSpPr>
        <p:sp>
          <p:nvSpPr>
            <p:cNvPr id="33" name="任意多边形 32"/>
            <p:cNvSpPr/>
            <p:nvPr/>
          </p:nvSpPr>
          <p:spPr>
            <a:xfrm>
              <a:off x="366344" y="4188577"/>
              <a:ext cx="689072" cy="538246"/>
            </a:xfrm>
            <a:custGeom>
              <a:avLst/>
              <a:gdLst>
                <a:gd name="connsiteX0" fmla="*/ 0 w 689072"/>
                <a:gd name="connsiteY0" fmla="*/ 0 h 538246"/>
                <a:gd name="connsiteX1" fmla="*/ 216708 w 689072"/>
                <a:gd name="connsiteY1" fmla="*/ 0 h 538246"/>
                <a:gd name="connsiteX2" fmla="*/ 334265 w 689072"/>
                <a:gd name="connsiteY2" fmla="*/ 117558 h 538246"/>
                <a:gd name="connsiteX3" fmla="*/ 689072 w 689072"/>
                <a:gd name="connsiteY3" fmla="*/ 117558 h 538246"/>
                <a:gd name="connsiteX4" fmla="*/ 689072 w 689072"/>
                <a:gd name="connsiteY4" fmla="*/ 538246 h 538246"/>
                <a:gd name="connsiteX5" fmla="*/ 0 w 689072"/>
                <a:gd name="connsiteY5" fmla="*/ 538246 h 538246"/>
                <a:gd name="connsiteX6" fmla="*/ 0 w 689072"/>
                <a:gd name="connsiteY6" fmla="*/ 235115 h 538246"/>
                <a:gd name="connsiteX7" fmla="*/ 0 w 689072"/>
                <a:gd name="connsiteY7" fmla="*/ 117558 h 53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072" h="538246">
                  <a:moveTo>
                    <a:pt x="0" y="0"/>
                  </a:moveTo>
                  <a:lnTo>
                    <a:pt x="216708" y="0"/>
                  </a:lnTo>
                  <a:lnTo>
                    <a:pt x="334265" y="117558"/>
                  </a:lnTo>
                  <a:lnTo>
                    <a:pt x="689072" y="117558"/>
                  </a:lnTo>
                  <a:lnTo>
                    <a:pt x="689072" y="538246"/>
                  </a:lnTo>
                  <a:lnTo>
                    <a:pt x="0" y="538246"/>
                  </a:lnTo>
                  <a:lnTo>
                    <a:pt x="0" y="235115"/>
                  </a:lnTo>
                  <a:lnTo>
                    <a:pt x="0" y="117558"/>
                  </a:lnTo>
                  <a:close/>
                </a:path>
              </a:pathLst>
            </a:custGeom>
            <a:solidFill>
              <a:srgbClr val="AEB9C0"/>
            </a:solidFill>
            <a:ln w="0">
              <a:solidFill>
                <a:schemeClr val="bg1">
                  <a:lumMod val="95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34" name="圆角矩形 33"/>
            <p:cNvSpPr/>
            <p:nvPr/>
          </p:nvSpPr>
          <p:spPr>
            <a:xfrm>
              <a:off x="822961" y="4547482"/>
              <a:ext cx="264799" cy="269081"/>
            </a:xfrm>
            <a:prstGeom prst="roundRect">
              <a:avLst/>
            </a:prstGeom>
            <a:solidFill>
              <a:srgbClr val="40B6E0"/>
            </a:solidFill>
            <a:ln w="50800">
              <a:solidFill>
                <a:schemeClr val="bg1">
                  <a:lumMod val="95000"/>
                </a:scheme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grpSp>
    </p:spTree>
    <p:extLst>
      <p:ext uri="{BB962C8B-B14F-4D97-AF65-F5344CB8AC3E}">
        <p14:creationId xmlns:p14="http://schemas.microsoft.com/office/powerpoint/2010/main" val="186650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xEl>
                                              <p:pRg st="0" end="0"/>
                                            </p:txEl>
                                          </p:spTgt>
                                        </p:tgtEl>
                                        <p:attrNameLst>
                                          <p:attrName>style.visibility</p:attrName>
                                        </p:attrNameLst>
                                      </p:cBhvr>
                                      <p:to>
                                        <p:strVal val="visible"/>
                                      </p:to>
                                    </p:set>
                                    <p:animEffect transition="in" filter="fade">
                                      <p:cBhvr>
                                        <p:cTn id="52"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build="p"/>
      <p:bldP spid="27" grpId="0" build="p"/>
      <p:bldP spid="3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zh-CN" altLang="en-US" dirty="0" smtClean="0">
                <a:latin typeface="Consolas" panose="020B0609020204030204" pitchFamily="49" charset="0"/>
                <a:sym typeface="Consolas" panose="020B0609020204030204" pitchFamily="49" charset="0"/>
              </a:rPr>
              <a:t>多环境配置与应用</a:t>
            </a:r>
            <a:endParaRPr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273040" y="3069272"/>
            <a:ext cx="5466080" cy="3124494"/>
          </a:xfrm>
        </p:spPr>
        <p:txBody>
          <a:bodyPr/>
          <a:lstStyle/>
          <a:p>
            <a:r>
              <a:rPr lang="zh-CN" altLang="en-US" dirty="0" smtClean="0">
                <a:latin typeface="Consolas" panose="020B0609020204030204" pitchFamily="49" charset="0"/>
                <a:sym typeface="Consolas" panose="020B0609020204030204" pitchFamily="49" charset="0"/>
              </a:rPr>
              <a:t>多环境开发</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跳过测试</a:t>
            </a:r>
            <a:endParaRPr lang="zh-CN" altLang="en-US" dirty="0">
              <a:latin typeface="Consolas" panose="020B0609020204030204" pitchFamily="49" charset="0"/>
              <a:sym typeface="Consolas" panose="020B0609020204030204" pitchFamily="49" charset="0"/>
            </a:endParaRP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smtClean="0">
                <a:latin typeface="Consolas" panose="020B0609020204030204" pitchFamily="49" charset="0"/>
                <a:sym typeface="Consolas" panose="020B0609020204030204" pitchFamily="49" charset="0"/>
              </a:rPr>
              <a:t>05</a:t>
            </a:r>
            <a:endParaRPr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22187940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多环境配置与应用</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多环境开发</a:t>
            </a:r>
            <a:endParaRPr kumimoji="1" lang="zh-CN" altLang="en-US" dirty="0">
              <a:solidFill>
                <a:srgbClr val="595959"/>
              </a:solidFill>
              <a:latin typeface="Consolas" panose="020B0609020204030204" pitchFamily="49" charset="0"/>
              <a:sym typeface="Consolas" panose="020B0609020204030204" pitchFamily="49" charset="0"/>
            </a:endParaRPr>
          </a:p>
        </p:txBody>
      </p:sp>
      <p:grpSp>
        <p:nvGrpSpPr>
          <p:cNvPr id="5" name="组合 4"/>
          <p:cNvGrpSpPr/>
          <p:nvPr/>
        </p:nvGrpSpPr>
        <p:grpSpPr>
          <a:xfrm>
            <a:off x="4428092" y="1635973"/>
            <a:ext cx="1107996" cy="1276122"/>
            <a:chOff x="5640688" y="3614897"/>
            <a:chExt cx="1107996" cy="1276122"/>
          </a:xfrm>
        </p:grpSpPr>
        <p:pic>
          <p:nvPicPr>
            <p:cNvPr id="6" name="图片 5"/>
            <p:cNvPicPr>
              <a:picLocks noChangeAspect="1"/>
            </p:cNvPicPr>
            <p:nvPr/>
          </p:nvPicPr>
          <p:blipFill>
            <a:blip r:embed="rId3"/>
            <a:stretch>
              <a:fillRect/>
            </a:stretch>
          </p:blipFill>
          <p:spPr>
            <a:xfrm>
              <a:off x="5885965" y="3614897"/>
              <a:ext cx="617442" cy="629791"/>
            </a:xfrm>
            <a:prstGeom prst="rect">
              <a:avLst/>
            </a:prstGeom>
          </p:spPr>
        </p:pic>
        <p:sp>
          <p:nvSpPr>
            <p:cNvPr id="12" name="文本框 11"/>
            <p:cNvSpPr txBox="1"/>
            <p:nvPr/>
          </p:nvSpPr>
          <p:spPr>
            <a:xfrm>
              <a:off x="5640688" y="4244688"/>
              <a:ext cx="1107996" cy="646331"/>
            </a:xfrm>
            <a:prstGeom prst="rect">
              <a:avLst/>
            </a:prstGeom>
            <a:noFill/>
          </p:spPr>
          <p:txBody>
            <a:bodyPr wrap="none" rtlCol="0">
              <a:spAutoFit/>
            </a:bodyPr>
            <a:lstStyle/>
            <a:p>
              <a:pPr algn="ctr"/>
              <a:r>
                <a:rPr lang="zh-CN" altLang="en-US" dirty="0" smtClean="0">
                  <a:latin typeface="Consolas" panose="020B0609020204030204" pitchFamily="49" charset="0"/>
                  <a:ea typeface="思源黑体 CN Normal" panose="020B0400000000000000" pitchFamily="34" charset="-122"/>
                  <a:sym typeface="Consolas" panose="020B0609020204030204" pitchFamily="49" charset="0"/>
                </a:rPr>
                <a:t>生产环境</a:t>
              </a:r>
              <a:endParaRPr lang="en-US" altLang="zh-CN" dirty="0" smtClean="0">
                <a:latin typeface="Consolas" panose="020B0609020204030204" pitchFamily="49" charset="0"/>
                <a:ea typeface="思源黑体 CN Normal" panose="020B0400000000000000" pitchFamily="34" charset="-122"/>
                <a:sym typeface="Consolas" panose="020B0609020204030204" pitchFamily="49" charset="0"/>
              </a:endParaRPr>
            </a:p>
            <a:p>
              <a:pPr algn="ctr"/>
              <a:r>
                <a:rPr lang="en-US" altLang="zh-CN" dirty="0" smtClean="0">
                  <a:latin typeface="Consolas" panose="020B0609020204030204" pitchFamily="49" charset="0"/>
                  <a:ea typeface="思源黑体 CN Normal" panose="020B0400000000000000" pitchFamily="34" charset="-122"/>
                  <a:sym typeface="Consolas" panose="020B0609020204030204" pitchFamily="49" charset="0"/>
                </a:rPr>
                <a:t>produce</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18" name="组合 17"/>
          <p:cNvGrpSpPr/>
          <p:nvPr/>
        </p:nvGrpSpPr>
        <p:grpSpPr>
          <a:xfrm>
            <a:off x="4859451" y="3391518"/>
            <a:ext cx="1107996" cy="1276121"/>
            <a:chOff x="7283389" y="3614897"/>
            <a:chExt cx="1107996" cy="1276121"/>
          </a:xfrm>
        </p:grpSpPr>
        <p:pic>
          <p:nvPicPr>
            <p:cNvPr id="7" name="图片 6"/>
            <p:cNvPicPr>
              <a:picLocks noChangeAspect="1"/>
            </p:cNvPicPr>
            <p:nvPr/>
          </p:nvPicPr>
          <p:blipFill>
            <a:blip r:embed="rId3"/>
            <a:stretch>
              <a:fillRect/>
            </a:stretch>
          </p:blipFill>
          <p:spPr>
            <a:xfrm>
              <a:off x="7533985" y="3614897"/>
              <a:ext cx="617442" cy="629791"/>
            </a:xfrm>
            <a:prstGeom prst="rect">
              <a:avLst/>
            </a:prstGeom>
          </p:spPr>
        </p:pic>
        <p:sp>
          <p:nvSpPr>
            <p:cNvPr id="13" name="文本框 12"/>
            <p:cNvSpPr txBox="1"/>
            <p:nvPr/>
          </p:nvSpPr>
          <p:spPr>
            <a:xfrm>
              <a:off x="7283389" y="4244687"/>
              <a:ext cx="1107996" cy="646331"/>
            </a:xfrm>
            <a:prstGeom prst="rect">
              <a:avLst/>
            </a:prstGeom>
            <a:noFill/>
          </p:spPr>
          <p:txBody>
            <a:bodyPr wrap="none" rtlCol="0">
              <a:spAutoFit/>
            </a:bodyPr>
            <a:lstStyle/>
            <a:p>
              <a:pPr algn="ctr"/>
              <a:r>
                <a:rPr lang="zh-CN" altLang="en-US" dirty="0">
                  <a:latin typeface="Consolas" panose="020B0609020204030204" pitchFamily="49" charset="0"/>
                  <a:ea typeface="思源黑体 CN Normal" panose="020B0400000000000000" pitchFamily="34" charset="-122"/>
                  <a:sym typeface="Consolas" panose="020B0609020204030204" pitchFamily="49" charset="0"/>
                </a:rPr>
                <a:t>开发</a:t>
              </a:r>
              <a:r>
                <a:rPr lang="zh-CN" altLang="en-US" dirty="0" smtClean="0">
                  <a:latin typeface="Consolas" panose="020B0609020204030204" pitchFamily="49" charset="0"/>
                  <a:ea typeface="思源黑体 CN Normal" panose="020B0400000000000000" pitchFamily="34" charset="-122"/>
                  <a:sym typeface="Consolas" panose="020B0609020204030204" pitchFamily="49" charset="0"/>
                </a:rPr>
                <a:t>环境</a:t>
              </a:r>
              <a:endParaRPr lang="en-US" altLang="zh-CN" dirty="0" smtClean="0">
                <a:latin typeface="Consolas" panose="020B0609020204030204" pitchFamily="49" charset="0"/>
                <a:ea typeface="思源黑体 CN Normal" panose="020B0400000000000000" pitchFamily="34" charset="-122"/>
                <a:sym typeface="Consolas" panose="020B0609020204030204" pitchFamily="49" charset="0"/>
              </a:endParaRPr>
            </a:p>
            <a:p>
              <a:pPr algn="ctr"/>
              <a:r>
                <a:rPr lang="en-US" altLang="zh-CN" dirty="0" smtClean="0">
                  <a:latin typeface="Consolas" panose="020B0609020204030204" pitchFamily="49" charset="0"/>
                  <a:ea typeface="思源黑体 CN Normal" panose="020B0400000000000000" pitchFamily="34" charset="-122"/>
                  <a:sym typeface="Consolas" panose="020B0609020204030204" pitchFamily="49" charset="0"/>
                </a:rPr>
                <a:t>develop</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20" name="组合 19"/>
          <p:cNvGrpSpPr/>
          <p:nvPr/>
        </p:nvGrpSpPr>
        <p:grpSpPr>
          <a:xfrm>
            <a:off x="5290811" y="5147061"/>
            <a:ext cx="1107996" cy="1276121"/>
            <a:chOff x="8936728" y="3614897"/>
            <a:chExt cx="1107996" cy="1276121"/>
          </a:xfrm>
        </p:grpSpPr>
        <p:pic>
          <p:nvPicPr>
            <p:cNvPr id="8" name="图片 7"/>
            <p:cNvPicPr>
              <a:picLocks noChangeAspect="1"/>
            </p:cNvPicPr>
            <p:nvPr/>
          </p:nvPicPr>
          <p:blipFill>
            <a:blip r:embed="rId3"/>
            <a:stretch>
              <a:fillRect/>
            </a:stretch>
          </p:blipFill>
          <p:spPr>
            <a:xfrm>
              <a:off x="9173180" y="3614897"/>
              <a:ext cx="617442" cy="629791"/>
            </a:xfrm>
            <a:prstGeom prst="rect">
              <a:avLst/>
            </a:prstGeom>
          </p:spPr>
        </p:pic>
        <p:sp>
          <p:nvSpPr>
            <p:cNvPr id="14" name="文本框 13"/>
            <p:cNvSpPr txBox="1"/>
            <p:nvPr/>
          </p:nvSpPr>
          <p:spPr>
            <a:xfrm>
              <a:off x="8936728" y="4244687"/>
              <a:ext cx="1107996" cy="646331"/>
            </a:xfrm>
            <a:prstGeom prst="rect">
              <a:avLst/>
            </a:prstGeom>
            <a:noFill/>
          </p:spPr>
          <p:txBody>
            <a:bodyPr wrap="none" rtlCol="0">
              <a:spAutoFit/>
            </a:bodyPr>
            <a:lstStyle/>
            <a:p>
              <a:pPr algn="ctr"/>
              <a:r>
                <a:rPr lang="zh-CN" altLang="en-US" dirty="0">
                  <a:latin typeface="Consolas" panose="020B0609020204030204" pitchFamily="49" charset="0"/>
                  <a:ea typeface="思源黑体 CN Normal" panose="020B0400000000000000" pitchFamily="34" charset="-122"/>
                  <a:sym typeface="Consolas" panose="020B0609020204030204" pitchFamily="49" charset="0"/>
                </a:rPr>
                <a:t>测试</a:t>
              </a:r>
              <a:r>
                <a:rPr lang="zh-CN" altLang="en-US" dirty="0" smtClean="0">
                  <a:latin typeface="Consolas" panose="020B0609020204030204" pitchFamily="49" charset="0"/>
                  <a:ea typeface="思源黑体 CN Normal" panose="020B0400000000000000" pitchFamily="34" charset="-122"/>
                  <a:sym typeface="Consolas" panose="020B0609020204030204" pitchFamily="49" charset="0"/>
                </a:rPr>
                <a:t>环境</a:t>
              </a:r>
              <a:endParaRPr lang="en-US" altLang="zh-CN" dirty="0" smtClean="0">
                <a:latin typeface="Consolas" panose="020B0609020204030204" pitchFamily="49" charset="0"/>
                <a:ea typeface="思源黑体 CN Normal" panose="020B0400000000000000" pitchFamily="34" charset="-122"/>
                <a:sym typeface="Consolas" panose="020B0609020204030204" pitchFamily="49" charset="0"/>
              </a:endParaRPr>
            </a:p>
            <a:p>
              <a:pPr algn="ctr"/>
              <a:r>
                <a:rPr lang="en-US" altLang="zh-CN" dirty="0" smtClean="0">
                  <a:latin typeface="Consolas" panose="020B0609020204030204" pitchFamily="49" charset="0"/>
                  <a:ea typeface="思源黑体 CN Normal" panose="020B0400000000000000" pitchFamily="34" charset="-122"/>
                  <a:sym typeface="Consolas" panose="020B0609020204030204" pitchFamily="49" charset="0"/>
                </a:rPr>
                <a:t>test</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15" name="组合 14"/>
          <p:cNvGrpSpPr/>
          <p:nvPr/>
        </p:nvGrpSpPr>
        <p:grpSpPr>
          <a:xfrm>
            <a:off x="1405413" y="3706413"/>
            <a:ext cx="1155054" cy="666667"/>
            <a:chOff x="841374" y="1995686"/>
            <a:chExt cx="1155054" cy="666667"/>
          </a:xfrm>
        </p:grpSpPr>
        <p:pic>
          <p:nvPicPr>
            <p:cNvPr id="16" name="图片 15"/>
            <p:cNvPicPr>
              <a:picLocks noChangeAspect="1"/>
            </p:cNvPicPr>
            <p:nvPr/>
          </p:nvPicPr>
          <p:blipFill>
            <a:blip r:embed="rId4"/>
            <a:stretch>
              <a:fillRect/>
            </a:stretch>
          </p:blipFill>
          <p:spPr>
            <a:xfrm>
              <a:off x="841374" y="1995686"/>
              <a:ext cx="590476" cy="666667"/>
            </a:xfrm>
            <a:prstGeom prst="rect">
              <a:avLst/>
            </a:prstGeom>
          </p:spPr>
        </p:pic>
        <p:sp>
          <p:nvSpPr>
            <p:cNvPr id="17" name="文本框 16"/>
            <p:cNvSpPr txBox="1"/>
            <p:nvPr/>
          </p:nvSpPr>
          <p:spPr>
            <a:xfrm>
              <a:off x="1431850" y="2144353"/>
              <a:ext cx="564578" cy="369332"/>
            </a:xfrm>
            <a:prstGeom prst="rect">
              <a:avLst/>
            </a:prstGeom>
            <a:noFill/>
          </p:spPr>
          <p:txBody>
            <a:bodyPr wrap="none" rtlCol="0">
              <a:spAutoFit/>
            </a:bodyPr>
            <a:lstStyle/>
            <a:p>
              <a:r>
                <a:rPr lang="en-US" altLang="zh-CN" dirty="0" err="1" smtClean="0">
                  <a:latin typeface="Consolas" panose="020B0609020204030204" pitchFamily="49" charset="0"/>
                  <a:ea typeface="思源黑体 CN Normal" panose="020B0400000000000000" pitchFamily="34" charset="-122"/>
                  <a:sym typeface="Consolas" panose="020B0609020204030204" pitchFamily="49" charset="0"/>
                </a:rPr>
                <a:t>ssm</a:t>
              </a:r>
              <a:endParaRPr lang="zh-CN" altLang="en-US" dirty="0" smtClean="0">
                <a:latin typeface="Consolas" panose="020B0609020204030204" pitchFamily="49" charset="0"/>
                <a:ea typeface="思源黑体 CN Normal" panose="020B0400000000000000" pitchFamily="34" charset="-122"/>
                <a:sym typeface="Consolas" panose="020B0609020204030204" pitchFamily="49" charset="0"/>
              </a:endParaRPr>
            </a:p>
          </p:txBody>
        </p:sp>
      </p:grpSp>
      <p:sp>
        <p:nvSpPr>
          <p:cNvPr id="23" name="TextBox 3">
            <a:extLst>
              <a:ext uri="{FF2B5EF4-FFF2-40B4-BE49-F238E27FC236}">
                <a16:creationId xmlns:a16="http://schemas.microsoft.com/office/drawing/2014/main" id="{0C998B78-AB18-3C47-A1C7-25AE9A3A40B0}"/>
              </a:ext>
            </a:extLst>
          </p:cNvPr>
          <p:cNvSpPr txBox="1"/>
          <p:nvPr/>
        </p:nvSpPr>
        <p:spPr>
          <a:xfrm>
            <a:off x="5716700" y="1743119"/>
            <a:ext cx="4840463" cy="415498"/>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3080"/>
                </a:solidFill>
                <a:latin typeface="Consolas" panose="020B0609020204030204" pitchFamily="49" charset="0"/>
              </a:rPr>
              <a:t>jdbc.url</a:t>
            </a:r>
            <a:r>
              <a:rPr lang="zh-CN" altLang="zh-CN" sz="1400" dirty="0">
                <a:solidFill>
                  <a:srgbClr val="080808"/>
                </a:solidFill>
                <a:latin typeface="Consolas" panose="020B0609020204030204" pitchFamily="49" charset="0"/>
              </a:rPr>
              <a:t>=</a:t>
            </a:r>
            <a:r>
              <a:rPr lang="zh-CN" altLang="zh-CN" sz="1400" dirty="0">
                <a:solidFill>
                  <a:srgbClr val="067D17"/>
                </a:solidFill>
                <a:latin typeface="Consolas" panose="020B0609020204030204" pitchFamily="49" charset="0"/>
              </a:rPr>
              <a:t>jdbc:mysql:</a:t>
            </a:r>
            <a:r>
              <a:rPr lang="zh-CN" altLang="zh-CN" sz="1400" dirty="0" smtClean="0">
                <a:solidFill>
                  <a:srgbClr val="067D17"/>
                </a:solidFill>
                <a:latin typeface="Consolas" panose="020B0609020204030204" pitchFamily="49" charset="0"/>
              </a:rPr>
              <a:t>//</a:t>
            </a:r>
            <a:r>
              <a:rPr lang="en-US" altLang="zh-CN" sz="1400" b="1" dirty="0" smtClean="0">
                <a:solidFill>
                  <a:srgbClr val="AD2B26"/>
                </a:solidFill>
                <a:latin typeface="Consolas" panose="020B0609020204030204" pitchFamily="49" charset="0"/>
              </a:rPr>
              <a:t>61.41.134.129</a:t>
            </a:r>
            <a:r>
              <a:rPr lang="zh-CN" altLang="zh-CN" sz="1400" dirty="0" smtClean="0">
                <a:solidFill>
                  <a:srgbClr val="067D17"/>
                </a:solidFill>
                <a:latin typeface="Consolas" panose="020B0609020204030204" pitchFamily="49" charset="0"/>
              </a:rPr>
              <a:t>:</a:t>
            </a:r>
            <a:r>
              <a:rPr lang="zh-CN" altLang="zh-CN" sz="1400" dirty="0">
                <a:solidFill>
                  <a:srgbClr val="067D17"/>
                </a:solidFill>
                <a:latin typeface="Consolas" panose="020B0609020204030204" pitchFamily="49" charset="0"/>
              </a:rPr>
              <a:t>3306/ssm_db</a:t>
            </a:r>
            <a:endParaRPr lang="zh-CN" altLang="zh-CN" sz="1600" dirty="0">
              <a:latin typeface="Arial" panose="020B0604020202020204" pitchFamily="34" charset="0"/>
            </a:endParaRPr>
          </a:p>
        </p:txBody>
      </p:sp>
      <p:sp>
        <p:nvSpPr>
          <p:cNvPr id="26" name="TextBox 3">
            <a:extLst>
              <a:ext uri="{FF2B5EF4-FFF2-40B4-BE49-F238E27FC236}">
                <a16:creationId xmlns:a16="http://schemas.microsoft.com/office/drawing/2014/main" id="{0C998B78-AB18-3C47-A1C7-25AE9A3A40B0}"/>
              </a:ext>
            </a:extLst>
          </p:cNvPr>
          <p:cNvSpPr txBox="1"/>
          <p:nvPr/>
        </p:nvSpPr>
        <p:spPr>
          <a:xfrm>
            <a:off x="6014996" y="3498663"/>
            <a:ext cx="4716000" cy="415498"/>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3080"/>
                </a:solidFill>
                <a:latin typeface="Consolas" panose="020B0609020204030204" pitchFamily="49" charset="0"/>
              </a:rPr>
              <a:t>jdbc.url</a:t>
            </a:r>
            <a:r>
              <a:rPr lang="zh-CN" altLang="zh-CN" sz="1400" dirty="0">
                <a:solidFill>
                  <a:srgbClr val="080808"/>
                </a:solidFill>
                <a:latin typeface="Consolas" panose="020B0609020204030204" pitchFamily="49" charset="0"/>
              </a:rPr>
              <a:t>=</a:t>
            </a:r>
            <a:r>
              <a:rPr lang="zh-CN" altLang="zh-CN" sz="1400" dirty="0">
                <a:solidFill>
                  <a:srgbClr val="067D17"/>
                </a:solidFill>
                <a:latin typeface="Consolas" panose="020B0609020204030204" pitchFamily="49" charset="0"/>
              </a:rPr>
              <a:t>jdbc:mysql:</a:t>
            </a:r>
            <a:r>
              <a:rPr lang="zh-CN" altLang="zh-CN" sz="1400" dirty="0" smtClean="0">
                <a:solidFill>
                  <a:srgbClr val="067D17"/>
                </a:solidFill>
                <a:latin typeface="Consolas" panose="020B0609020204030204" pitchFamily="49" charset="0"/>
              </a:rPr>
              <a:t>//</a:t>
            </a:r>
            <a:r>
              <a:rPr lang="en-US" altLang="zh-CN" sz="1400" b="1" dirty="0" smtClean="0">
                <a:solidFill>
                  <a:srgbClr val="AD2B26"/>
                </a:solidFill>
                <a:latin typeface="Consolas" panose="020B0609020204030204" pitchFamily="49" charset="0"/>
              </a:rPr>
              <a:t>127.0.0.1</a:t>
            </a:r>
            <a:r>
              <a:rPr lang="zh-CN" altLang="zh-CN" sz="1400" dirty="0" smtClean="0">
                <a:solidFill>
                  <a:srgbClr val="067D17"/>
                </a:solidFill>
                <a:latin typeface="Consolas" panose="020B0609020204030204" pitchFamily="49" charset="0"/>
              </a:rPr>
              <a:t>:</a:t>
            </a:r>
            <a:r>
              <a:rPr lang="zh-CN" altLang="zh-CN" sz="1400" dirty="0">
                <a:solidFill>
                  <a:srgbClr val="067D17"/>
                </a:solidFill>
                <a:latin typeface="Consolas" panose="020B0609020204030204" pitchFamily="49" charset="0"/>
              </a:rPr>
              <a:t>3306/ssm_db</a:t>
            </a:r>
            <a:endParaRPr lang="zh-CN" altLang="zh-CN" sz="1600" dirty="0">
              <a:latin typeface="Arial" panose="020B0604020202020204" pitchFamily="34" charset="0"/>
            </a:endParaRPr>
          </a:p>
        </p:txBody>
      </p:sp>
      <p:sp>
        <p:nvSpPr>
          <p:cNvPr id="27" name="TextBox 3">
            <a:extLst>
              <a:ext uri="{FF2B5EF4-FFF2-40B4-BE49-F238E27FC236}">
                <a16:creationId xmlns:a16="http://schemas.microsoft.com/office/drawing/2014/main" id="{0C998B78-AB18-3C47-A1C7-25AE9A3A40B0}"/>
              </a:ext>
            </a:extLst>
          </p:cNvPr>
          <p:cNvSpPr txBox="1"/>
          <p:nvPr/>
        </p:nvSpPr>
        <p:spPr>
          <a:xfrm>
            <a:off x="6313292" y="5254207"/>
            <a:ext cx="4716000" cy="380873"/>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3080"/>
                </a:solidFill>
                <a:latin typeface="Consolas" panose="020B0609020204030204" pitchFamily="49" charset="0"/>
              </a:rPr>
              <a:t>jdbc.url</a:t>
            </a:r>
            <a:r>
              <a:rPr lang="zh-CN" altLang="zh-CN" sz="1400" dirty="0">
                <a:solidFill>
                  <a:srgbClr val="080808"/>
                </a:solidFill>
                <a:latin typeface="Consolas" panose="020B0609020204030204" pitchFamily="49" charset="0"/>
              </a:rPr>
              <a:t>=</a:t>
            </a:r>
            <a:r>
              <a:rPr lang="zh-CN" altLang="zh-CN" sz="1400" dirty="0">
                <a:solidFill>
                  <a:srgbClr val="067D17"/>
                </a:solidFill>
                <a:latin typeface="Consolas" panose="020B0609020204030204" pitchFamily="49" charset="0"/>
              </a:rPr>
              <a:t>jdbc:mysql://</a:t>
            </a:r>
            <a:r>
              <a:rPr lang="en-US" altLang="zh-CN" sz="1400" b="1" dirty="0" smtClean="0">
                <a:solidFill>
                  <a:srgbClr val="AD2B26"/>
                </a:solidFill>
                <a:latin typeface="Consolas" panose="020B0609020204030204" pitchFamily="49" charset="0"/>
              </a:rPr>
              <a:t>65.13.40.251</a:t>
            </a:r>
            <a:r>
              <a:rPr lang="zh-CN" altLang="zh-CN" sz="1400" dirty="0" smtClean="0">
                <a:solidFill>
                  <a:srgbClr val="067D17"/>
                </a:solidFill>
                <a:latin typeface="Consolas" panose="020B0609020204030204" pitchFamily="49" charset="0"/>
              </a:rPr>
              <a:t>:</a:t>
            </a:r>
            <a:r>
              <a:rPr lang="zh-CN" altLang="zh-CN" sz="1400" dirty="0">
                <a:solidFill>
                  <a:srgbClr val="067D17"/>
                </a:solidFill>
                <a:latin typeface="Consolas" panose="020B0609020204030204" pitchFamily="49" charset="0"/>
              </a:rPr>
              <a:t>3306/ssm_db</a:t>
            </a:r>
            <a:endParaRPr lang="zh-CN" altLang="zh-CN" sz="1600" dirty="0">
              <a:latin typeface="Arial" panose="020B0604020202020204" pitchFamily="34" charset="0"/>
            </a:endParaRPr>
          </a:p>
        </p:txBody>
      </p:sp>
      <p:cxnSp>
        <p:nvCxnSpPr>
          <p:cNvPr id="28" name="直接箭头连接符 27"/>
          <p:cNvCxnSpPr/>
          <p:nvPr/>
        </p:nvCxnSpPr>
        <p:spPr>
          <a:xfrm flipV="1">
            <a:off x="2752725" y="3855080"/>
            <a:ext cx="2106726" cy="166228"/>
          </a:xfrm>
          <a:prstGeom prst="straightConnector1">
            <a:avLst/>
          </a:prstGeom>
          <a:ln w="25400">
            <a:solidFill>
              <a:srgbClr val="AD2B2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2752725" y="2466975"/>
            <a:ext cx="1675367" cy="1239437"/>
          </a:xfrm>
          <a:prstGeom prst="straightConnector1">
            <a:avLst/>
          </a:prstGeom>
          <a:ln w="25400">
            <a:solidFill>
              <a:srgbClr val="AD2B2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752725" y="4341551"/>
            <a:ext cx="2605951" cy="1021024"/>
          </a:xfrm>
          <a:prstGeom prst="straightConnector1">
            <a:avLst/>
          </a:prstGeom>
          <a:ln w="25400">
            <a:solidFill>
              <a:srgbClr val="AD2B2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26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grpId="1" nodeType="clickEffect">
                                  <p:stCondLst>
                                    <p:cond delay="0"/>
                                  </p:stCondLst>
                                  <p:childTnLst>
                                    <p:animEffect transition="out" filter="fade">
                                      <p:cBhvr>
                                        <p:cTn id="50" dur="500" tmFilter="0, 0; .2, .5; .8, .5; 1, 0"/>
                                        <p:tgtEl>
                                          <p:spTgt spid="23"/>
                                        </p:tgtEl>
                                      </p:cBhvr>
                                    </p:animEffect>
                                    <p:animScale>
                                      <p:cBhvr>
                                        <p:cTn id="51" dur="250" autoRev="1" fill="hold"/>
                                        <p:tgtEl>
                                          <p:spTgt spid="23"/>
                                        </p:tgtEl>
                                      </p:cBhvr>
                                      <p:by x="105000" y="105000"/>
                                    </p:animScale>
                                  </p:childTnLst>
                                </p:cTn>
                              </p:par>
                            </p:childTnLst>
                          </p:cTn>
                        </p:par>
                        <p:par>
                          <p:cTn id="52" fill="hold">
                            <p:stCondLst>
                              <p:cond delay="500"/>
                            </p:stCondLst>
                            <p:childTnLst>
                              <p:par>
                                <p:cTn id="53" presetID="26" presetClass="emph" presetSubtype="0" fill="hold" grpId="1" nodeType="afterEffect">
                                  <p:stCondLst>
                                    <p:cond delay="0"/>
                                  </p:stCondLst>
                                  <p:childTnLst>
                                    <p:animEffect transition="out" filter="fade">
                                      <p:cBhvr>
                                        <p:cTn id="54" dur="500" tmFilter="0, 0; .2, .5; .8, .5; 1, 0"/>
                                        <p:tgtEl>
                                          <p:spTgt spid="26"/>
                                        </p:tgtEl>
                                      </p:cBhvr>
                                    </p:animEffect>
                                    <p:animScale>
                                      <p:cBhvr>
                                        <p:cTn id="55" dur="250" autoRev="1" fill="hold"/>
                                        <p:tgtEl>
                                          <p:spTgt spid="26"/>
                                        </p:tgtEl>
                                      </p:cBhvr>
                                      <p:by x="105000" y="105000"/>
                                    </p:animScale>
                                  </p:childTnLst>
                                </p:cTn>
                              </p:par>
                            </p:childTnLst>
                          </p:cTn>
                        </p:par>
                        <p:par>
                          <p:cTn id="56" fill="hold">
                            <p:stCondLst>
                              <p:cond delay="1000"/>
                            </p:stCondLst>
                            <p:childTnLst>
                              <p:par>
                                <p:cTn id="57" presetID="26" presetClass="emph" presetSubtype="0" fill="hold" grpId="1" nodeType="afterEffect">
                                  <p:stCondLst>
                                    <p:cond delay="0"/>
                                  </p:stCondLst>
                                  <p:childTnLst>
                                    <p:animEffect transition="out" filter="fade">
                                      <p:cBhvr>
                                        <p:cTn id="58" dur="500" tmFilter="0, 0; .2, .5; .8, .5; 1, 0"/>
                                        <p:tgtEl>
                                          <p:spTgt spid="27"/>
                                        </p:tgtEl>
                                      </p:cBhvr>
                                    </p:animEffect>
                                    <p:animScale>
                                      <p:cBhvr>
                                        <p:cTn id="59"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6" grpId="0" animBg="1"/>
      <p:bldP spid="26" grpId="1" animBg="1"/>
      <p:bldP spid="27" grpId="0" animBg="1"/>
      <p:bldP spid="2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多环境配置与应用</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solidFill>
                  <a:srgbClr val="595959"/>
                </a:solidFill>
                <a:latin typeface="Consolas" panose="020B0609020204030204" pitchFamily="49" charset="0"/>
                <a:sym typeface="Consolas" panose="020B0609020204030204" pitchFamily="49" charset="0"/>
              </a:rPr>
              <a:t>多环境开发</a:t>
            </a: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r>
              <a:rPr kumimoji="1" lang="en-US" altLang="zh-CN"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maven</a:t>
            </a:r>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提供配置多种环境的设定，帮助开发者使用过程中快速切换环境</a:t>
            </a:r>
            <a:endParaRPr lang="zh-CN" altLang="en-US" sz="1600" dirty="0">
              <a:latin typeface="Consolas" panose="020B0609020204030204" pitchFamily="49" charset="0"/>
              <a:ea typeface="黑体" panose="02010609060101010101" pitchFamily="49" charset="-122"/>
              <a:cs typeface="+mn-cs"/>
              <a:sym typeface="Consolas" panose="020B0609020204030204" pitchFamily="49" charset="0"/>
            </a:endParaRPr>
          </a:p>
        </p:txBody>
      </p:sp>
    </p:spTree>
    <p:extLst>
      <p:ext uri="{BB962C8B-B14F-4D97-AF65-F5344CB8AC3E}">
        <p14:creationId xmlns:p14="http://schemas.microsoft.com/office/powerpoint/2010/main" val="26457521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多环境开发</a:t>
            </a:r>
            <a:endParaRPr lang="zh-CN" altLang="en-US" dirty="0">
              <a:latin typeface="Consolas" panose="020B0609020204030204" pitchFamily="49" charset="0"/>
              <a:sym typeface="Consolas" panose="020B0609020204030204" pitchFamily="49" charset="0"/>
            </a:endParaRP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①</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：定义多环境</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9"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多环境配置与应用</a:t>
            </a:r>
            <a:endParaRPr kumimoji="1" lang="zh-CN" altLang="en-US" dirty="0">
              <a:latin typeface="Consolas" panose="020B0609020204030204" pitchFamily="49" charset="0"/>
              <a:sym typeface="Consolas" panose="020B0609020204030204" pitchFamily="49"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1184564" y="2115455"/>
            <a:ext cx="10225116" cy="461664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8C8C8C"/>
                </a:solidFill>
                <a:latin typeface="Consolas" panose="020B0609020204030204" pitchFamily="49" charset="0"/>
              </a:rPr>
              <a:t>&lt;!--</a:t>
            </a:r>
            <a:r>
              <a:rPr lang="zh-CN" altLang="zh-CN" sz="1400" i="1" dirty="0">
                <a:solidFill>
                  <a:srgbClr val="8C8C8C"/>
                </a:solidFill>
                <a:latin typeface="宋体" panose="02010600030101010101" pitchFamily="2" charset="-122"/>
                <a:ea typeface="宋体" panose="02010600030101010101" pitchFamily="2" charset="-122"/>
              </a:rPr>
              <a:t>定义多环境</a:t>
            </a:r>
            <a:r>
              <a:rPr lang="zh-CN" altLang="zh-CN" sz="1400" i="1" dirty="0">
                <a:solidFill>
                  <a:srgbClr val="8C8C8C"/>
                </a:solidFill>
                <a:latin typeface="Consolas" panose="020B0609020204030204" pitchFamily="49" charset="0"/>
              </a:rPr>
              <a:t>--&gt;</a:t>
            </a:r>
            <a:br>
              <a:rPr lang="zh-CN" altLang="zh-CN" sz="1400" i="1" dirty="0">
                <a:solidFill>
                  <a:srgbClr val="8C8C8C"/>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profiles</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i="1" dirty="0">
                <a:solidFill>
                  <a:srgbClr val="8C8C8C"/>
                </a:solidFill>
                <a:latin typeface="Consolas" panose="020B0609020204030204" pitchFamily="49" charset="0"/>
              </a:rPr>
              <a:t>&lt;!--</a:t>
            </a:r>
            <a:r>
              <a:rPr lang="zh-CN" altLang="zh-CN" sz="1400" i="1" dirty="0">
                <a:solidFill>
                  <a:srgbClr val="8C8C8C"/>
                </a:solidFill>
                <a:latin typeface="宋体" panose="02010600030101010101" pitchFamily="2" charset="-122"/>
                <a:ea typeface="宋体" panose="02010600030101010101" pitchFamily="2" charset="-122"/>
              </a:rPr>
              <a:t>定义具体的环境：生产环境</a:t>
            </a:r>
            <a:r>
              <a:rPr lang="zh-CN" altLang="zh-CN" sz="1400" i="1" dirty="0">
                <a:solidFill>
                  <a:srgbClr val="8C8C8C"/>
                </a:solidFill>
                <a:latin typeface="Consolas" panose="020B0609020204030204" pitchFamily="49" charset="0"/>
              </a:rPr>
              <a:t>--&gt;</a:t>
            </a:r>
            <a:br>
              <a:rPr lang="zh-CN" altLang="zh-CN" sz="1400" i="1" dirty="0">
                <a:solidFill>
                  <a:srgbClr val="8C8C8C"/>
                </a:solidFill>
                <a:latin typeface="Consolas" panose="020B0609020204030204" pitchFamily="49" charset="0"/>
              </a:rPr>
            </a:br>
            <a:r>
              <a:rPr lang="zh-CN" altLang="zh-CN" sz="1400" i="1" dirty="0">
                <a:solidFill>
                  <a:srgbClr val="8C8C8C"/>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profile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i="1" dirty="0">
                <a:solidFill>
                  <a:srgbClr val="8C8C8C"/>
                </a:solidFill>
                <a:latin typeface="Consolas" panose="020B0609020204030204" pitchFamily="49" charset="0"/>
              </a:rPr>
              <a:t>&lt;!--</a:t>
            </a:r>
            <a:r>
              <a:rPr lang="zh-CN" altLang="zh-CN" sz="1400" i="1" dirty="0">
                <a:solidFill>
                  <a:srgbClr val="8C8C8C"/>
                </a:solidFill>
                <a:latin typeface="宋体" panose="02010600030101010101" pitchFamily="2" charset="-122"/>
                <a:ea typeface="宋体" panose="02010600030101010101" pitchFamily="2" charset="-122"/>
              </a:rPr>
              <a:t>定义环境对应的唯一名称</a:t>
            </a:r>
            <a:r>
              <a:rPr lang="zh-CN" altLang="zh-CN" sz="1400" i="1" dirty="0">
                <a:solidFill>
                  <a:srgbClr val="8C8C8C"/>
                </a:solidFill>
                <a:latin typeface="Consolas" panose="020B0609020204030204" pitchFamily="49" charset="0"/>
              </a:rPr>
              <a:t>--&gt;</a:t>
            </a:r>
            <a:br>
              <a:rPr lang="zh-CN" altLang="zh-CN" sz="1400" i="1" dirty="0">
                <a:solidFill>
                  <a:srgbClr val="8C8C8C"/>
                </a:solidFill>
                <a:latin typeface="Consolas" panose="020B0609020204030204" pitchFamily="49" charset="0"/>
              </a:rPr>
            </a:br>
            <a:r>
              <a:rPr lang="zh-CN" altLang="zh-CN" sz="1400" i="1" dirty="0">
                <a:solidFill>
                  <a:srgbClr val="8C8C8C"/>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id</a:t>
            </a:r>
            <a:r>
              <a:rPr lang="zh-CN" altLang="zh-CN" sz="1400" dirty="0" smtClean="0">
                <a:solidFill>
                  <a:srgbClr val="080808"/>
                </a:solidFill>
                <a:latin typeface="Consolas" panose="020B0609020204030204" pitchFamily="49" charset="0"/>
              </a:rPr>
              <a:t>&gt;</a:t>
            </a:r>
            <a:r>
              <a:rPr lang="zh-CN" altLang="zh-CN" sz="1400" b="1" dirty="0" smtClean="0">
                <a:solidFill>
                  <a:srgbClr val="AD2B26"/>
                </a:solidFill>
                <a:latin typeface="Consolas" panose="020B0609020204030204" pitchFamily="49" charset="0"/>
              </a:rPr>
              <a:t>env</a:t>
            </a:r>
            <a:r>
              <a:rPr lang="en-US" altLang="zh-CN" sz="1400" b="1" dirty="0" smtClean="0">
                <a:solidFill>
                  <a:srgbClr val="AD2B26"/>
                </a:solidFill>
                <a:latin typeface="Consolas" panose="020B0609020204030204" pitchFamily="49" charset="0"/>
              </a:rPr>
              <a:t>_dep</a:t>
            </a: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i="1" dirty="0">
                <a:solidFill>
                  <a:srgbClr val="8C8C8C"/>
                </a:solidFill>
                <a:latin typeface="Consolas" panose="020B0609020204030204" pitchFamily="49" charset="0"/>
              </a:rPr>
              <a:t>&lt;!--</a:t>
            </a:r>
            <a:r>
              <a:rPr lang="zh-CN" altLang="zh-CN" sz="1400" i="1" dirty="0">
                <a:solidFill>
                  <a:srgbClr val="8C8C8C"/>
                </a:solidFill>
                <a:latin typeface="宋体" panose="02010600030101010101" pitchFamily="2" charset="-122"/>
                <a:ea typeface="宋体" panose="02010600030101010101" pitchFamily="2" charset="-122"/>
              </a:rPr>
              <a:t>定义环境中专用的属性值</a:t>
            </a:r>
            <a:r>
              <a:rPr lang="zh-CN" altLang="zh-CN" sz="1400" i="1" dirty="0">
                <a:solidFill>
                  <a:srgbClr val="8C8C8C"/>
                </a:solidFill>
                <a:latin typeface="Consolas" panose="020B0609020204030204" pitchFamily="49" charset="0"/>
              </a:rPr>
              <a:t>--&gt;</a:t>
            </a:r>
            <a:br>
              <a:rPr lang="zh-CN" altLang="zh-CN" sz="1400" i="1" dirty="0">
                <a:solidFill>
                  <a:srgbClr val="8C8C8C"/>
                </a:solidFill>
                <a:latin typeface="Consolas" panose="020B0609020204030204" pitchFamily="49" charset="0"/>
              </a:rPr>
            </a:br>
            <a:r>
              <a:rPr lang="zh-CN" altLang="zh-CN" sz="1400" i="1" dirty="0">
                <a:solidFill>
                  <a:srgbClr val="8C8C8C"/>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properties</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jdbc.url</a:t>
            </a:r>
            <a:r>
              <a:rPr lang="zh-CN" altLang="zh-CN" sz="1400" dirty="0">
                <a:solidFill>
                  <a:srgbClr val="080808"/>
                </a:solidFill>
                <a:latin typeface="Consolas" panose="020B0609020204030204" pitchFamily="49" charset="0"/>
              </a:rPr>
              <a:t>&gt;jdbc:mysql://127.0.0.1:3306/ssm_db&lt;/</a:t>
            </a:r>
            <a:r>
              <a:rPr lang="zh-CN" altLang="zh-CN" sz="1400" dirty="0">
                <a:solidFill>
                  <a:srgbClr val="0033B3"/>
                </a:solidFill>
                <a:latin typeface="Consolas" panose="020B0609020204030204" pitchFamily="49" charset="0"/>
              </a:rPr>
              <a:t>jdbc.url</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properties</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i="1" dirty="0">
                <a:solidFill>
                  <a:srgbClr val="8C8C8C"/>
                </a:solidFill>
                <a:latin typeface="Consolas" panose="020B0609020204030204" pitchFamily="49" charset="0"/>
              </a:rPr>
              <a:t>&lt;!--</a:t>
            </a:r>
            <a:r>
              <a:rPr lang="zh-CN" altLang="zh-CN" sz="1400" i="1" dirty="0">
                <a:solidFill>
                  <a:srgbClr val="8C8C8C"/>
                </a:solidFill>
                <a:latin typeface="宋体" panose="02010600030101010101" pitchFamily="2" charset="-122"/>
                <a:ea typeface="宋体" panose="02010600030101010101" pitchFamily="2" charset="-122"/>
              </a:rPr>
              <a:t>设置默认启动</a:t>
            </a:r>
            <a:r>
              <a:rPr lang="zh-CN" altLang="zh-CN" sz="1400" i="1" dirty="0">
                <a:solidFill>
                  <a:srgbClr val="8C8C8C"/>
                </a:solidFill>
                <a:latin typeface="Consolas" panose="020B0609020204030204" pitchFamily="49" charset="0"/>
              </a:rPr>
              <a:t>--&gt;</a:t>
            </a:r>
            <a:br>
              <a:rPr lang="zh-CN" altLang="zh-CN" sz="1400" i="1" dirty="0">
                <a:solidFill>
                  <a:srgbClr val="8C8C8C"/>
                </a:solidFill>
                <a:latin typeface="Consolas" panose="020B0609020204030204" pitchFamily="49" charset="0"/>
              </a:rPr>
            </a:br>
            <a:r>
              <a:rPr lang="zh-CN" altLang="zh-CN" sz="1400" i="1" dirty="0">
                <a:solidFill>
                  <a:srgbClr val="8C8C8C"/>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activation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activeByDefault</a:t>
            </a:r>
            <a:r>
              <a:rPr lang="zh-CN" altLang="zh-CN" sz="1400" dirty="0">
                <a:solidFill>
                  <a:srgbClr val="080808"/>
                </a:solidFill>
                <a:latin typeface="Consolas" panose="020B0609020204030204" pitchFamily="49" charset="0"/>
              </a:rPr>
              <a:t>&gt;true&lt;/</a:t>
            </a:r>
            <a:r>
              <a:rPr lang="zh-CN" altLang="zh-CN" sz="1400" dirty="0">
                <a:solidFill>
                  <a:srgbClr val="0033B3"/>
                </a:solidFill>
                <a:latin typeface="Consolas" panose="020B0609020204030204" pitchFamily="49" charset="0"/>
              </a:rPr>
              <a:t>activeByDefault</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activation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profile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i="1" dirty="0">
                <a:solidFill>
                  <a:srgbClr val="8C8C8C"/>
                </a:solidFill>
                <a:latin typeface="Consolas" panose="020B0609020204030204" pitchFamily="49" charset="0"/>
              </a:rPr>
              <a:t>&lt;!--</a:t>
            </a:r>
            <a:r>
              <a:rPr lang="zh-CN" altLang="zh-CN" sz="1400" i="1" dirty="0">
                <a:solidFill>
                  <a:srgbClr val="8C8C8C"/>
                </a:solidFill>
                <a:latin typeface="宋体" panose="02010600030101010101" pitchFamily="2" charset="-122"/>
                <a:ea typeface="宋体" panose="02010600030101010101" pitchFamily="2" charset="-122"/>
              </a:rPr>
              <a:t>定义具体的环境：开发环境</a:t>
            </a:r>
            <a:r>
              <a:rPr lang="zh-CN" altLang="zh-CN" sz="1400" i="1" dirty="0">
                <a:solidFill>
                  <a:srgbClr val="8C8C8C"/>
                </a:solidFill>
                <a:latin typeface="Consolas" panose="020B0609020204030204" pitchFamily="49" charset="0"/>
              </a:rPr>
              <a:t>--&gt;</a:t>
            </a:r>
            <a:br>
              <a:rPr lang="zh-CN" altLang="zh-CN" sz="1400" i="1" dirty="0">
                <a:solidFill>
                  <a:srgbClr val="8C8C8C"/>
                </a:solidFill>
                <a:latin typeface="Consolas" panose="020B0609020204030204" pitchFamily="49" charset="0"/>
              </a:rPr>
            </a:br>
            <a:r>
              <a:rPr lang="zh-CN" altLang="zh-CN" sz="1400" i="1" dirty="0">
                <a:solidFill>
                  <a:srgbClr val="8C8C8C"/>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profile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id</a:t>
            </a:r>
            <a:r>
              <a:rPr lang="zh-CN" altLang="zh-CN" sz="1400" dirty="0" smtClean="0">
                <a:solidFill>
                  <a:srgbClr val="080808"/>
                </a:solidFill>
                <a:latin typeface="Consolas" panose="020B0609020204030204" pitchFamily="49" charset="0"/>
              </a:rPr>
              <a:t>&gt;env</a:t>
            </a:r>
            <a:r>
              <a:rPr lang="en-US" altLang="zh-CN" sz="1400" dirty="0" smtClean="0">
                <a:solidFill>
                  <a:srgbClr val="080808"/>
                </a:solidFill>
                <a:latin typeface="Consolas" panose="020B0609020204030204" pitchFamily="49" charset="0"/>
              </a:rPr>
              <a:t>_pro</a:t>
            </a:r>
            <a:r>
              <a:rPr lang="zh-CN" altLang="zh-CN" sz="1400" dirty="0" smtClean="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profile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profiles</a:t>
            </a:r>
            <a:r>
              <a:rPr lang="zh-CN" altLang="zh-CN" sz="1400" dirty="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740262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多环境开发</a:t>
            </a: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②</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：使用多环境（构建过程）</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a:p>
            <a:endParaRPr lang="en-US" altLang="zh-CN" sz="600" dirty="0" smtClean="0">
              <a:latin typeface="Consolas" panose="020B0609020204030204" pitchFamily="49" charset="0"/>
              <a:ea typeface="Alibaba PuHuiTi R" pitchFamily="18" charset="-122"/>
              <a:cs typeface="Alibaba PuHuiTi R" pitchFamily="18" charset="-122"/>
              <a:sym typeface="Consolas" panose="020B0609020204030204" pitchFamily="49" charset="0"/>
            </a:endParaRPr>
          </a:p>
          <a:p>
            <a:endParaRPr lang="en-US" altLang="zh-CN" dirty="0" smtClean="0">
              <a:latin typeface="Consolas" panose="020B0609020204030204" pitchFamily="49" charset="0"/>
              <a:ea typeface="Alibaba PuHuiTi R" pitchFamily="18" charset="-122"/>
              <a:cs typeface="Alibaba PuHuiTi R" pitchFamily="18" charset="-122"/>
              <a:sym typeface="Consolas" panose="020B0609020204030204" pitchFamily="49" charset="0"/>
            </a:endParaRPr>
          </a:p>
          <a:p>
            <a:r>
              <a:rPr lang="en-US" altLang="zh-CN"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         </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范例：</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9"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多环境配置与应用</a:t>
            </a:r>
            <a:endParaRPr kumimoji="1" lang="zh-CN" altLang="en-US" dirty="0">
              <a:latin typeface="Consolas" panose="020B0609020204030204" pitchFamily="49" charset="0"/>
              <a:sym typeface="Consolas" panose="020B0609020204030204" pitchFamily="49"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1184564" y="2248805"/>
            <a:ext cx="10225116" cy="384272"/>
          </a:xfrm>
          <a:prstGeom prst="rect">
            <a:avLst/>
          </a:prstGeom>
          <a:solidFill>
            <a:srgbClr val="FFFFE4"/>
          </a:solidFill>
          <a:ln w="3175">
            <a:solidFill>
              <a:srgbClr val="919191"/>
            </a:solidFill>
          </a:ln>
        </p:spPr>
        <p:txBody>
          <a:bodyPr wrap="square">
            <a:spAutoFit/>
          </a:bodyPr>
          <a:lstStyle/>
          <a:p>
            <a:pPr lvl="0">
              <a:lnSpc>
                <a:spcPct val="150000"/>
              </a:lnSpc>
            </a:pPr>
            <a:r>
              <a:rPr lang="en-US" altLang="zh-CN" sz="1400" dirty="0">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mvn </a:t>
            </a:r>
            <a:r>
              <a:rPr lang="zh-CN" altLang="en-US" sz="1400" dirty="0">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指令</a:t>
            </a:r>
            <a:r>
              <a:rPr lang="en-US" altLang="zh-CN" sz="1400" dirty="0">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 –P </a:t>
            </a:r>
            <a:r>
              <a:rPr lang="zh-CN" altLang="en-US" sz="1400" dirty="0">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环境定义</a:t>
            </a:r>
            <a:r>
              <a:rPr lang="en-US" altLang="zh-CN" sz="1400" dirty="0">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id</a:t>
            </a:r>
            <a:endParaRPr lang="zh-CN" altLang="zh-CN" sz="2000" dirty="0">
              <a:latin typeface="Consolas" panose="020B0609020204030204" pitchFamily="49" charset="0"/>
              <a:ea typeface="Alibaba PuHuiTi R"/>
              <a:cs typeface="Courier New" panose="02070309020205020404" pitchFamily="49" charset="0"/>
              <a:sym typeface="Consolas" panose="020B0609020204030204" pitchFamily="49"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1184564" y="3132684"/>
            <a:ext cx="10225116" cy="380873"/>
          </a:xfrm>
          <a:prstGeom prst="rect">
            <a:avLst/>
          </a:prstGeom>
          <a:solidFill>
            <a:srgbClr val="FFFFE4"/>
          </a:solidFill>
          <a:ln w="3175">
            <a:solidFill>
              <a:srgbClr val="919191"/>
            </a:solidFill>
          </a:ln>
        </p:spPr>
        <p:txBody>
          <a:bodyPr wrap="square">
            <a:spAutoFit/>
          </a:bodyPr>
          <a:lstStyle/>
          <a:p>
            <a:pPr lvl="0">
              <a:lnSpc>
                <a:spcPct val="150000"/>
              </a:lnSpc>
            </a:pPr>
            <a:r>
              <a:rPr lang="en-US" altLang="zh-CN" sz="1400" dirty="0">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mvn install –P </a:t>
            </a:r>
            <a:r>
              <a:rPr lang="en-US" altLang="zh-CN" sz="1400" b="1" dirty="0" err="1">
                <a:solidFill>
                  <a:srgbClr val="AD2B26"/>
                </a:solidFill>
                <a:latin typeface="Consolas" panose="020B0609020204030204" pitchFamily="49" charset="0"/>
                <a:ea typeface="Alibaba PuHuiTi R"/>
                <a:cs typeface="Courier New" panose="02070309020205020404" pitchFamily="49" charset="0"/>
                <a:sym typeface="Consolas" panose="020B0609020204030204" pitchFamily="49" charset="0"/>
              </a:rPr>
              <a:t>pro_env</a:t>
            </a:r>
            <a:endParaRPr lang="zh-CN" altLang="zh-CN" sz="2000" b="1" dirty="0">
              <a:solidFill>
                <a:srgbClr val="AD2B26"/>
              </a:solidFill>
              <a:latin typeface="Consolas" panose="020B0609020204030204" pitchFamily="49" charset="0"/>
              <a:ea typeface="Alibaba PuHuiTi R"/>
              <a:cs typeface="Courier New" panose="02070309020205020404" pitchFamily="49" charset="0"/>
              <a:sym typeface="Consolas" panose="020B0609020204030204" pitchFamily="49" charset="0"/>
            </a:endParaRPr>
          </a:p>
        </p:txBody>
      </p:sp>
    </p:spTree>
    <p:extLst>
      <p:ext uri="{BB962C8B-B14F-4D97-AF65-F5344CB8AC3E}">
        <p14:creationId xmlns:p14="http://schemas.microsoft.com/office/powerpoint/2010/main" val="11455994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多环境开发</a:t>
            </a:r>
            <a:endParaRPr lang="zh-CN" altLang="en-US" dirty="0">
              <a:latin typeface="Consolas" panose="020B0609020204030204" pitchFamily="49" charset="0"/>
              <a:sym typeface="Consolas" panose="020B0609020204030204" pitchFamily="49" charset="0"/>
            </a:endParaRPr>
          </a:p>
        </p:txBody>
      </p:sp>
      <p:sp>
        <p:nvSpPr>
          <p:cNvPr id="6"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多环境配置与应用</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21994101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多环境配置与应用</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跳过测试</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pPr>
              <a:defRPr/>
            </a:pPr>
            <a:r>
              <a:rPr lang="zh-CN" altLang="en-US" dirty="0" smtClean="0">
                <a:latin typeface="Consolas" panose="020B0609020204030204" pitchFamily="49" charset="0"/>
                <a:ea typeface="Alibaba PuHuiTi R"/>
                <a:sym typeface="Consolas" panose="020B0609020204030204" pitchFamily="49" charset="0"/>
              </a:rPr>
              <a:t>应用场景</a:t>
            </a:r>
            <a:endParaRPr lang="en-US" altLang="zh-CN" dirty="0" smtClean="0">
              <a:latin typeface="Consolas" panose="020B0609020204030204" pitchFamily="49" charset="0"/>
              <a:ea typeface="Alibaba PuHuiTi R"/>
              <a:sym typeface="Consolas" panose="020B0609020204030204" pitchFamily="49" charset="0"/>
            </a:endParaRPr>
          </a:p>
          <a:p>
            <a:pPr lvl="1">
              <a:buFont typeface="Wingdings" panose="05000000000000000000" pitchFamily="2" charset="2"/>
              <a:buChar char="n"/>
              <a:defRPr/>
            </a:pPr>
            <a:r>
              <a:rPr lang="zh-CN" altLang="en-US" dirty="0" smtClean="0">
                <a:latin typeface="Consolas" panose="020B0609020204030204" pitchFamily="49" charset="0"/>
                <a:ea typeface="Alibaba PuHuiTi R"/>
                <a:sym typeface="Consolas" panose="020B0609020204030204" pitchFamily="49" charset="0"/>
              </a:rPr>
              <a:t>功能更新中并且没有开发完毕</a:t>
            </a:r>
            <a:endParaRPr lang="en-US" altLang="zh-CN" dirty="0" smtClean="0">
              <a:latin typeface="Consolas" panose="020B0609020204030204" pitchFamily="49" charset="0"/>
              <a:ea typeface="Alibaba PuHuiTi R"/>
              <a:sym typeface="Consolas" panose="020B0609020204030204" pitchFamily="49" charset="0"/>
            </a:endParaRPr>
          </a:p>
          <a:p>
            <a:pPr lvl="1">
              <a:buFont typeface="Wingdings" panose="05000000000000000000" pitchFamily="2" charset="2"/>
              <a:buChar char="n"/>
              <a:defRPr/>
            </a:pPr>
            <a:r>
              <a:rPr lang="zh-CN" altLang="en-US" dirty="0" smtClean="0">
                <a:latin typeface="Consolas" panose="020B0609020204030204" pitchFamily="49" charset="0"/>
                <a:ea typeface="Alibaba PuHuiTi R"/>
                <a:sym typeface="Consolas" panose="020B0609020204030204" pitchFamily="49" charset="0"/>
              </a:rPr>
              <a:t>快速</a:t>
            </a:r>
            <a:r>
              <a:rPr lang="zh-CN" altLang="en-US" dirty="0">
                <a:latin typeface="Consolas" panose="020B0609020204030204" pitchFamily="49" charset="0"/>
                <a:ea typeface="Alibaba PuHuiTi R"/>
                <a:sym typeface="Consolas" panose="020B0609020204030204" pitchFamily="49" charset="0"/>
              </a:rPr>
              <a:t>打包</a:t>
            </a:r>
            <a:endParaRPr lang="en-US" altLang="zh-CN" dirty="0">
              <a:latin typeface="Consolas" panose="020B0609020204030204" pitchFamily="49" charset="0"/>
              <a:ea typeface="Alibaba PuHuiTi R"/>
              <a:sym typeface="Consolas" panose="020B0609020204030204" pitchFamily="49" charset="0"/>
            </a:endParaRPr>
          </a:p>
          <a:p>
            <a:pPr lvl="1">
              <a:buFont typeface="Wingdings" panose="05000000000000000000" pitchFamily="2" charset="2"/>
              <a:buChar char="n"/>
              <a:defRPr/>
            </a:pPr>
            <a:r>
              <a:rPr lang="en-US" altLang="zh-CN" dirty="0">
                <a:latin typeface="Consolas" panose="020B0609020204030204" pitchFamily="49" charset="0"/>
                <a:ea typeface="Alibaba PuHuiTi R"/>
                <a:sym typeface="Consolas" panose="020B0609020204030204" pitchFamily="49" charset="0"/>
              </a:rPr>
              <a:t>……</a:t>
            </a:r>
          </a:p>
        </p:txBody>
      </p:sp>
    </p:spTree>
    <p:extLst>
      <p:ext uri="{BB962C8B-B14F-4D97-AF65-F5344CB8AC3E}">
        <p14:creationId xmlns:p14="http://schemas.microsoft.com/office/powerpoint/2010/main" val="40501628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多环境配置与应用</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跳过测试</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r>
              <a:rPr lang="zh-CN" altLang="en-US" dirty="0" smtClean="0">
                <a:latin typeface="Consolas" panose="020B0609020204030204" pitchFamily="49" charset="0"/>
                <a:ea typeface="Alibaba PuHuiTi R"/>
                <a:sym typeface="Consolas" panose="020B0609020204030204" pitchFamily="49" charset="0"/>
              </a:rPr>
              <a:t>跳过测试 </a:t>
            </a:r>
            <a:endParaRPr lang="en-US" altLang="zh-CN" sz="600" dirty="0">
              <a:latin typeface="Consolas" panose="020B0609020204030204" pitchFamily="49" charset="0"/>
              <a:ea typeface="Alibaba PuHuiTi R"/>
              <a:sym typeface="Consolas" panose="020B0609020204030204" pitchFamily="49" charset="0"/>
            </a:endParaRPr>
          </a:p>
          <a:p>
            <a:endParaRPr lang="en-US" altLang="zh-CN" sz="600" dirty="0" smtClean="0">
              <a:latin typeface="Consolas" panose="020B0609020204030204" pitchFamily="49" charset="0"/>
              <a:ea typeface="Alibaba PuHuiTi R"/>
              <a:sym typeface="Consolas" panose="020B0609020204030204" pitchFamily="49" charset="0"/>
            </a:endParaRPr>
          </a:p>
          <a:p>
            <a:pPr marL="0" indent="0">
              <a:buNone/>
            </a:pPr>
            <a:r>
              <a:rPr lang="en-US" altLang="zh-CN" dirty="0" smtClean="0">
                <a:latin typeface="Consolas" panose="020B0609020204030204" pitchFamily="49" charset="0"/>
                <a:ea typeface="Alibaba PuHuiTi R"/>
                <a:sym typeface="Consolas" panose="020B0609020204030204" pitchFamily="49" charset="0"/>
              </a:rPr>
              <a:t> </a:t>
            </a:r>
          </a:p>
          <a:p>
            <a:r>
              <a:rPr lang="zh-CN" altLang="en-US" dirty="0" smtClean="0">
                <a:latin typeface="Consolas" panose="020B0609020204030204" pitchFamily="49" charset="0"/>
                <a:ea typeface="Alibaba PuHuiTi R"/>
                <a:sym typeface="Consolas" panose="020B0609020204030204" pitchFamily="49" charset="0"/>
              </a:rPr>
              <a:t>范例</a:t>
            </a:r>
            <a:r>
              <a:rPr lang="zh-CN" altLang="en-US" dirty="0">
                <a:latin typeface="Consolas" panose="020B0609020204030204" pitchFamily="49" charset="0"/>
                <a:ea typeface="Alibaba PuHuiTi R"/>
                <a:sym typeface="Consolas" panose="020B0609020204030204" pitchFamily="49" charset="0"/>
              </a:rPr>
              <a:t>：</a:t>
            </a:r>
            <a:endParaRPr lang="en-US" altLang="zh-CN" dirty="0">
              <a:latin typeface="Consolas" panose="020B0609020204030204" pitchFamily="49" charset="0"/>
              <a:ea typeface="Alibaba PuHuiTi R"/>
              <a:sym typeface="Consolas" panose="020B0609020204030204" pitchFamily="49" charset="0"/>
            </a:endParaRPr>
          </a:p>
          <a:p>
            <a:pPr>
              <a:defRPr/>
            </a:pPr>
            <a:endParaRPr lang="en-US" altLang="zh-CN" dirty="0">
              <a:latin typeface="Consolas" panose="020B0609020204030204" pitchFamily="49" charset="0"/>
              <a:ea typeface="Alibaba PuHuiTi R"/>
              <a:sym typeface="Consolas" panose="020B0609020204030204" pitchFamily="49" charset="0"/>
            </a:endParaRPr>
          </a:p>
        </p:txBody>
      </p:sp>
      <p:sp>
        <p:nvSpPr>
          <p:cNvPr id="5" name="TextBox 3">
            <a:extLst>
              <a:ext uri="{FF2B5EF4-FFF2-40B4-BE49-F238E27FC236}">
                <a16:creationId xmlns:a16="http://schemas.microsoft.com/office/drawing/2014/main" id="{0C998B78-AB18-3C47-A1C7-25AE9A3A40B0}"/>
              </a:ext>
            </a:extLst>
          </p:cNvPr>
          <p:cNvSpPr txBox="1"/>
          <p:nvPr/>
        </p:nvSpPr>
        <p:spPr>
          <a:xfrm>
            <a:off x="1184564" y="2248805"/>
            <a:ext cx="10225116" cy="384272"/>
          </a:xfrm>
          <a:prstGeom prst="rect">
            <a:avLst/>
          </a:prstGeom>
          <a:solidFill>
            <a:srgbClr val="FFFFE4"/>
          </a:solidFill>
          <a:ln w="3175">
            <a:solidFill>
              <a:srgbClr val="919191"/>
            </a:solidFill>
          </a:ln>
        </p:spPr>
        <p:txBody>
          <a:bodyPr wrap="square">
            <a:spAutoFit/>
          </a:bodyPr>
          <a:lstStyle/>
          <a:p>
            <a:pPr lvl="0">
              <a:lnSpc>
                <a:spcPct val="150000"/>
              </a:lnSpc>
            </a:pPr>
            <a:r>
              <a:rPr lang="en-US" altLang="zh-CN" sz="1400" dirty="0">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mvn </a:t>
            </a:r>
            <a:r>
              <a:rPr lang="zh-CN" altLang="en-US" sz="1400" dirty="0">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指令</a:t>
            </a:r>
            <a:r>
              <a:rPr lang="en-US" altLang="zh-CN" sz="1400" dirty="0">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 –D </a:t>
            </a:r>
            <a:r>
              <a:rPr lang="en-US" altLang="zh-CN" sz="1400" dirty="0" err="1">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skipTests</a:t>
            </a:r>
            <a:endParaRPr lang="zh-CN" altLang="zh-CN" sz="2000" dirty="0">
              <a:latin typeface="Consolas" panose="020B0609020204030204" pitchFamily="49" charset="0"/>
              <a:ea typeface="Alibaba PuHuiTi R"/>
              <a:cs typeface="Courier New" panose="02070309020205020404" pitchFamily="49" charset="0"/>
              <a:sym typeface="Consolas" panose="020B0609020204030204" pitchFamily="49" charset="0"/>
            </a:endParaRPr>
          </a:p>
        </p:txBody>
      </p:sp>
      <p:sp>
        <p:nvSpPr>
          <p:cNvPr id="6" name="TextBox 3">
            <a:extLst>
              <a:ext uri="{FF2B5EF4-FFF2-40B4-BE49-F238E27FC236}">
                <a16:creationId xmlns:a16="http://schemas.microsoft.com/office/drawing/2014/main" id="{0C998B78-AB18-3C47-A1C7-25AE9A3A40B0}"/>
              </a:ext>
            </a:extLst>
          </p:cNvPr>
          <p:cNvSpPr txBox="1"/>
          <p:nvPr/>
        </p:nvSpPr>
        <p:spPr>
          <a:xfrm>
            <a:off x="1184564" y="3132684"/>
            <a:ext cx="10225116" cy="380873"/>
          </a:xfrm>
          <a:prstGeom prst="rect">
            <a:avLst/>
          </a:prstGeom>
          <a:solidFill>
            <a:srgbClr val="FFFFE4"/>
          </a:solidFill>
          <a:ln w="3175">
            <a:solidFill>
              <a:srgbClr val="919191"/>
            </a:solidFill>
          </a:ln>
        </p:spPr>
        <p:txBody>
          <a:bodyPr wrap="square">
            <a:spAutoFit/>
          </a:bodyPr>
          <a:lstStyle/>
          <a:p>
            <a:pPr lvl="0">
              <a:lnSpc>
                <a:spcPct val="150000"/>
              </a:lnSpc>
            </a:pPr>
            <a:r>
              <a:rPr lang="en-US" altLang="zh-CN" sz="1400" dirty="0">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mvn </a:t>
            </a:r>
            <a:r>
              <a:rPr lang="en-US" altLang="zh-CN" sz="1400" dirty="0" smtClean="0">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install </a:t>
            </a:r>
            <a:r>
              <a:rPr lang="en-US" altLang="zh-CN" sz="1400" dirty="0">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–D </a:t>
            </a:r>
            <a:r>
              <a:rPr lang="en-US" altLang="zh-CN" sz="1400" dirty="0" err="1">
                <a:solidFill>
                  <a:srgbClr val="333333"/>
                </a:solidFill>
                <a:latin typeface="Consolas" panose="020B0609020204030204" pitchFamily="49" charset="0"/>
                <a:ea typeface="Alibaba PuHuiTi R"/>
                <a:cs typeface="Courier New" panose="02070309020205020404" pitchFamily="49" charset="0"/>
                <a:sym typeface="Consolas" panose="020B0609020204030204" pitchFamily="49" charset="0"/>
              </a:rPr>
              <a:t>skipTests</a:t>
            </a:r>
            <a:endParaRPr lang="zh-CN" altLang="zh-CN" sz="2000" dirty="0">
              <a:latin typeface="Consolas" panose="020B0609020204030204" pitchFamily="49" charset="0"/>
              <a:ea typeface="Alibaba PuHuiTi R"/>
              <a:cs typeface="Courier New" panose="02070309020205020404" pitchFamily="49" charset="0"/>
              <a:sym typeface="Consolas" panose="020B0609020204030204" pitchFamily="49" charset="0"/>
            </a:endParaRPr>
          </a:p>
        </p:txBody>
      </p:sp>
      <p:sp>
        <p:nvSpPr>
          <p:cNvPr id="7" name="三角形 9">
            <a:extLst>
              <a:ext uri="{FF2B5EF4-FFF2-40B4-BE49-F238E27FC236}">
                <a16:creationId xmlns:a16="http://schemas.microsoft.com/office/drawing/2014/main" id="{6C3710E9-2588-F946-B755-060464DABD9F}"/>
              </a:ext>
            </a:extLst>
          </p:cNvPr>
          <p:cNvSpPr/>
          <p:nvPr/>
        </p:nvSpPr>
        <p:spPr>
          <a:xfrm rot="2651319">
            <a:off x="851566" y="5473407"/>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8" name="TextBox 6">
            <a:extLst>
              <a:ext uri="{FF2B5EF4-FFF2-40B4-BE49-F238E27FC236}">
                <a16:creationId xmlns:a16="http://schemas.microsoft.com/office/drawing/2014/main" id="{34FCCE8B-9629-7E4B-B3A9-E87708BF9B85}"/>
              </a:ext>
            </a:extLst>
          </p:cNvPr>
          <p:cNvSpPr txBox="1"/>
          <p:nvPr/>
        </p:nvSpPr>
        <p:spPr>
          <a:xfrm>
            <a:off x="1189355" y="5614468"/>
            <a:ext cx="10057765" cy="383631"/>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执行的项目构建指令必须包含测试生命周期，否则无效果。例如执行</a:t>
            </a:r>
            <a:r>
              <a:rPr lang="en-US" altLang="zh-CN"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compile</a:t>
            </a: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生命周期，不经过</a:t>
            </a:r>
            <a:r>
              <a:rPr lang="en-US" altLang="zh-CN"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test</a:t>
            </a: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生命周期</a:t>
            </a:r>
            <a:endParaRPr lang="zh-CN" altLang="en-US" sz="1400" dirty="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9" name="矩形 8">
            <a:extLst>
              <a:ext uri="{FF2B5EF4-FFF2-40B4-BE49-F238E27FC236}">
                <a16:creationId xmlns:a16="http://schemas.microsoft.com/office/drawing/2014/main" id="{E0A4F270-7F30-AE46-96EF-656D6943C707}"/>
              </a:ext>
            </a:extLst>
          </p:cNvPr>
          <p:cNvSpPr/>
          <p:nvPr/>
        </p:nvSpPr>
        <p:spPr>
          <a:xfrm>
            <a:off x="944880" y="5116824"/>
            <a:ext cx="10302240" cy="1150626"/>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10" name="矩形 9">
            <a:extLst>
              <a:ext uri="{FF2B5EF4-FFF2-40B4-BE49-F238E27FC236}">
                <a16:creationId xmlns:a16="http://schemas.microsoft.com/office/drawing/2014/main" id="{ED3E04DF-C15D-7146-95A9-19AF703E9900}"/>
              </a:ext>
            </a:extLst>
          </p:cNvPr>
          <p:cNvSpPr/>
          <p:nvPr/>
        </p:nvSpPr>
        <p:spPr>
          <a:xfrm>
            <a:off x="844952" y="5189294"/>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Consolas" panose="020B0609020204030204" pitchFamily="49" charset="0"/>
                <a:ea typeface="Alibaba PuHuiTi R" pitchFamily="18" charset="-122"/>
                <a:cs typeface="Alibaba PuHuiTi R" pitchFamily="18" charset="-122"/>
                <a:sym typeface="Consolas" panose="020B0609020204030204" pitchFamily="49" charset="0"/>
              </a:rPr>
              <a:t>注意事项</a:t>
            </a:r>
          </a:p>
        </p:txBody>
      </p:sp>
    </p:spTree>
    <p:extLst>
      <p:ext uri="{BB962C8B-B14F-4D97-AF65-F5344CB8AC3E}">
        <p14:creationId xmlns:p14="http://schemas.microsoft.com/office/powerpoint/2010/main" val="5813160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多环境配置与应用</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跳过测试</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r>
              <a:rPr lang="zh-CN" altLang="en-US" dirty="0" smtClean="0">
                <a:latin typeface="Consolas" panose="020B0609020204030204" pitchFamily="49" charset="0"/>
                <a:ea typeface="Alibaba PuHuiTi R"/>
                <a:sym typeface="Consolas" panose="020B0609020204030204" pitchFamily="49" charset="0"/>
              </a:rPr>
              <a:t>细粒度控制跳过测试</a:t>
            </a:r>
            <a:endParaRPr lang="en-US" altLang="zh-CN" dirty="0">
              <a:latin typeface="Consolas" panose="020B0609020204030204" pitchFamily="49" charset="0"/>
              <a:ea typeface="Alibaba PuHuiTi R"/>
              <a:sym typeface="Consolas" panose="020B0609020204030204" pitchFamily="49" charset="0"/>
            </a:endParaRPr>
          </a:p>
        </p:txBody>
      </p:sp>
      <p:sp>
        <p:nvSpPr>
          <p:cNvPr id="5" name="TextBox 3">
            <a:extLst>
              <a:ext uri="{FF2B5EF4-FFF2-40B4-BE49-F238E27FC236}">
                <a16:creationId xmlns:a16="http://schemas.microsoft.com/office/drawing/2014/main" id="{0C998B78-AB18-3C47-A1C7-25AE9A3A40B0}"/>
              </a:ext>
            </a:extLst>
          </p:cNvPr>
          <p:cNvSpPr txBox="1"/>
          <p:nvPr/>
        </p:nvSpPr>
        <p:spPr>
          <a:xfrm>
            <a:off x="1184564" y="2248805"/>
            <a:ext cx="10225116" cy="4257769"/>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plugin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&gt;maven-surefire-plugin&lt;/</a:t>
            </a:r>
            <a:r>
              <a:rPr lang="zh-CN" altLang="zh-CN" sz="1400" dirty="0">
                <a:solidFill>
                  <a:srgbClr val="0033B3"/>
                </a:solidFill>
                <a:latin typeface="Consolas" panose="020B0609020204030204" pitchFamily="49" charset="0"/>
              </a:rPr>
              <a:t>artifactId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&gt;2.22.1&lt;/</a:t>
            </a:r>
            <a:r>
              <a:rPr lang="zh-CN" altLang="zh-CN" sz="1400" dirty="0">
                <a:solidFill>
                  <a:srgbClr val="0033B3"/>
                </a:solidFill>
                <a:latin typeface="Consolas" panose="020B0609020204030204" pitchFamily="49" charset="0"/>
              </a:rPr>
              <a:t>version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configuration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skipTests</a:t>
            </a:r>
            <a:r>
              <a:rPr lang="zh-CN" altLang="zh-CN" sz="1400" dirty="0">
                <a:solidFill>
                  <a:srgbClr val="080808"/>
                </a:solidFill>
                <a:latin typeface="Consolas" panose="020B0609020204030204" pitchFamily="49" charset="0"/>
              </a:rPr>
              <a:t>&gt;true&lt;/</a:t>
            </a:r>
            <a:r>
              <a:rPr lang="zh-CN" altLang="zh-CN" sz="1400" dirty="0">
                <a:solidFill>
                  <a:srgbClr val="0033B3"/>
                </a:solidFill>
                <a:latin typeface="Consolas" panose="020B0609020204030204" pitchFamily="49" charset="0"/>
              </a:rPr>
              <a:t>skipTests</a:t>
            </a:r>
            <a:r>
              <a:rPr lang="zh-CN" altLang="zh-CN" sz="1400" dirty="0">
                <a:solidFill>
                  <a:srgbClr val="080808"/>
                </a:solidFill>
                <a:latin typeface="Consolas" panose="020B0609020204030204" pitchFamily="49" charset="0"/>
              </a:rPr>
              <a:t>&gt;</a:t>
            </a:r>
            <a:r>
              <a:rPr lang="zh-CN" altLang="zh-CN" sz="1400" i="1" dirty="0">
                <a:solidFill>
                  <a:srgbClr val="8C8C8C"/>
                </a:solidFill>
                <a:latin typeface="Consolas" panose="020B0609020204030204" pitchFamily="49" charset="0"/>
              </a:rPr>
              <a:t>&lt;!--</a:t>
            </a:r>
            <a:r>
              <a:rPr lang="zh-CN" altLang="zh-CN" sz="1400" i="1" dirty="0">
                <a:solidFill>
                  <a:srgbClr val="8C8C8C"/>
                </a:solidFill>
                <a:latin typeface="宋体" panose="02010600030101010101" pitchFamily="2" charset="-122"/>
                <a:ea typeface="宋体" panose="02010600030101010101" pitchFamily="2" charset="-122"/>
              </a:rPr>
              <a:t>设置跳过测试</a:t>
            </a:r>
            <a:r>
              <a:rPr lang="zh-CN" altLang="zh-CN" sz="1400" i="1" dirty="0">
                <a:solidFill>
                  <a:srgbClr val="8C8C8C"/>
                </a:solidFill>
                <a:latin typeface="Consolas" panose="020B0609020204030204" pitchFamily="49" charset="0"/>
              </a:rPr>
              <a:t>--&gt;</a:t>
            </a:r>
            <a:br>
              <a:rPr lang="zh-CN" altLang="zh-CN" sz="1400" i="1" dirty="0">
                <a:solidFill>
                  <a:srgbClr val="8C8C8C"/>
                </a:solidFill>
                <a:latin typeface="Consolas" panose="020B0609020204030204" pitchFamily="49" charset="0"/>
              </a:rPr>
            </a:br>
            <a:r>
              <a:rPr lang="zh-CN" altLang="zh-CN" sz="1400" i="1" dirty="0">
                <a:solidFill>
                  <a:srgbClr val="8C8C8C"/>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includes</a:t>
            </a:r>
            <a:r>
              <a:rPr lang="zh-CN" altLang="zh-CN" sz="1400" dirty="0">
                <a:solidFill>
                  <a:srgbClr val="080808"/>
                </a:solidFill>
                <a:latin typeface="Consolas" panose="020B0609020204030204" pitchFamily="49" charset="0"/>
              </a:rPr>
              <a:t>&gt; </a:t>
            </a:r>
            <a:r>
              <a:rPr lang="zh-CN" altLang="zh-CN" sz="1400" i="1" dirty="0">
                <a:solidFill>
                  <a:srgbClr val="8C8C8C"/>
                </a:solidFill>
                <a:latin typeface="Consolas" panose="020B0609020204030204" pitchFamily="49" charset="0"/>
              </a:rPr>
              <a:t>&lt;!--</a:t>
            </a:r>
            <a:r>
              <a:rPr lang="zh-CN" altLang="zh-CN" sz="1400" i="1" dirty="0">
                <a:solidFill>
                  <a:srgbClr val="8C8C8C"/>
                </a:solidFill>
                <a:latin typeface="宋体" panose="02010600030101010101" pitchFamily="2" charset="-122"/>
                <a:ea typeface="宋体" panose="02010600030101010101" pitchFamily="2" charset="-122"/>
              </a:rPr>
              <a:t>包含指定的测试用例</a:t>
            </a:r>
            <a:r>
              <a:rPr lang="zh-CN" altLang="zh-CN" sz="1400" i="1" dirty="0">
                <a:solidFill>
                  <a:srgbClr val="8C8C8C"/>
                </a:solidFill>
                <a:latin typeface="Consolas" panose="020B0609020204030204" pitchFamily="49" charset="0"/>
              </a:rPr>
              <a:t>--&gt;</a:t>
            </a:r>
            <a:br>
              <a:rPr lang="zh-CN" altLang="zh-CN" sz="1400" i="1" dirty="0">
                <a:solidFill>
                  <a:srgbClr val="8C8C8C"/>
                </a:solidFill>
                <a:latin typeface="Consolas" panose="020B0609020204030204" pitchFamily="49" charset="0"/>
              </a:rPr>
            </a:br>
            <a:r>
              <a:rPr lang="zh-CN" altLang="zh-CN" sz="1400" i="1" dirty="0">
                <a:solidFill>
                  <a:srgbClr val="8C8C8C"/>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include</a:t>
            </a:r>
            <a:r>
              <a:rPr lang="zh-CN" altLang="zh-CN" sz="1400" dirty="0">
                <a:solidFill>
                  <a:srgbClr val="080808"/>
                </a:solidFill>
                <a:latin typeface="Consolas" panose="020B0609020204030204" pitchFamily="49" charset="0"/>
              </a:rPr>
              <a:t>&gt;**/User*Test.java&lt;/</a:t>
            </a:r>
            <a:r>
              <a:rPr lang="zh-CN" altLang="zh-CN" sz="1400" dirty="0">
                <a:solidFill>
                  <a:srgbClr val="0033B3"/>
                </a:solidFill>
                <a:latin typeface="Consolas" panose="020B0609020204030204" pitchFamily="49" charset="0"/>
              </a:rPr>
              <a:t>include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includes</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excludes</a:t>
            </a:r>
            <a:r>
              <a:rPr lang="zh-CN" altLang="zh-CN" sz="1400" dirty="0">
                <a:solidFill>
                  <a:srgbClr val="080808"/>
                </a:solidFill>
                <a:latin typeface="Consolas" panose="020B0609020204030204" pitchFamily="49" charset="0"/>
              </a:rPr>
              <a:t>&gt;</a:t>
            </a:r>
            <a:r>
              <a:rPr lang="zh-CN" altLang="zh-CN" sz="1400" i="1" dirty="0">
                <a:solidFill>
                  <a:srgbClr val="8C8C8C"/>
                </a:solidFill>
                <a:latin typeface="Consolas" panose="020B0609020204030204" pitchFamily="49" charset="0"/>
              </a:rPr>
              <a:t>&lt;!--</a:t>
            </a:r>
            <a:r>
              <a:rPr lang="zh-CN" altLang="zh-CN" sz="1400" i="1" dirty="0">
                <a:solidFill>
                  <a:srgbClr val="8C8C8C"/>
                </a:solidFill>
                <a:latin typeface="宋体" panose="02010600030101010101" pitchFamily="2" charset="-122"/>
                <a:ea typeface="宋体" panose="02010600030101010101" pitchFamily="2" charset="-122"/>
              </a:rPr>
              <a:t>排除指定的测试用例</a:t>
            </a:r>
            <a:r>
              <a:rPr lang="zh-CN" altLang="zh-CN" sz="1400" i="1" dirty="0">
                <a:solidFill>
                  <a:srgbClr val="8C8C8C"/>
                </a:solidFill>
                <a:latin typeface="Consolas" panose="020B0609020204030204" pitchFamily="49" charset="0"/>
              </a:rPr>
              <a:t>--&gt;</a:t>
            </a:r>
            <a:br>
              <a:rPr lang="zh-CN" altLang="zh-CN" sz="1400" i="1" dirty="0">
                <a:solidFill>
                  <a:srgbClr val="8C8C8C"/>
                </a:solidFill>
                <a:latin typeface="Consolas" panose="020B0609020204030204" pitchFamily="49" charset="0"/>
              </a:rPr>
            </a:br>
            <a:r>
              <a:rPr lang="zh-CN" altLang="zh-CN" sz="1400" i="1" dirty="0">
                <a:solidFill>
                  <a:srgbClr val="8C8C8C"/>
                </a:solidFill>
                <a:latin typeface="Consolas" panose="020B0609020204030204" pitchFamily="49" charset="0"/>
              </a:rPr>
              <a:t>      </a:t>
            </a: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exclude</a:t>
            </a:r>
            <a:r>
              <a:rPr lang="zh-CN" altLang="zh-CN" sz="1400" dirty="0">
                <a:solidFill>
                  <a:srgbClr val="080808"/>
                </a:solidFill>
                <a:latin typeface="Consolas" panose="020B0609020204030204" pitchFamily="49" charset="0"/>
              </a:rPr>
              <a:t>&gt;**/User*TestCase.java&lt;/</a:t>
            </a:r>
            <a:r>
              <a:rPr lang="zh-CN" altLang="zh-CN" sz="1400" dirty="0">
                <a:solidFill>
                  <a:srgbClr val="0033B3"/>
                </a:solidFill>
                <a:latin typeface="Consolas" panose="020B0609020204030204" pitchFamily="49" charset="0"/>
              </a:rPr>
              <a:t>exclude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excludes</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configuration</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plugin</a:t>
            </a:r>
            <a:r>
              <a:rPr lang="zh-CN" altLang="zh-CN" sz="1400" dirty="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1183842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跳</a:t>
            </a:r>
            <a:r>
              <a:rPr lang="zh-CN" altLang="en-US" dirty="0" smtClean="0">
                <a:latin typeface="Consolas" panose="020B0609020204030204" pitchFamily="49" charset="0"/>
                <a:sym typeface="Consolas" panose="020B0609020204030204" pitchFamily="49" charset="0"/>
              </a:rPr>
              <a:t>过测试（了解）</a:t>
            </a:r>
            <a:endParaRPr lang="zh-CN" altLang="en-US" dirty="0">
              <a:latin typeface="Consolas" panose="020B0609020204030204" pitchFamily="49" charset="0"/>
              <a:sym typeface="Consolas" panose="020B0609020204030204" pitchFamily="49" charset="0"/>
            </a:endParaRPr>
          </a:p>
        </p:txBody>
      </p:sp>
      <p:sp>
        <p:nvSpPr>
          <p:cNvPr id="6"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多环境配置与应用</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1903179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分模块开发与设计</a:t>
            </a:r>
            <a:endParaRPr kumimoji="1" lang="zh-CN" altLang="en-US" dirty="0">
              <a:latin typeface="Consolas" panose="020B0609020204030204" pitchFamily="49" charset="0"/>
              <a:sym typeface="Consolas" panose="020B0609020204030204" pitchFamily="49" charset="0"/>
            </a:endParaRPr>
          </a:p>
        </p:txBody>
      </p:sp>
      <p:sp>
        <p:nvSpPr>
          <p:cNvPr id="53"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710880" y="940081"/>
            <a:ext cx="10749599" cy="517190"/>
          </a:xfrm>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分模块开发意义</a:t>
            </a:r>
            <a:endParaRPr kumimoji="1" lang="zh-CN" altLang="en-US" dirty="0">
              <a:solidFill>
                <a:srgbClr val="595959"/>
              </a:solidFill>
              <a:latin typeface="Consolas" panose="020B0609020204030204" pitchFamily="49" charset="0"/>
              <a:sym typeface="Consolas" panose="020B0609020204030204" pitchFamily="49" charset="0"/>
            </a:endParaRPr>
          </a:p>
        </p:txBody>
      </p:sp>
      <p:pic>
        <p:nvPicPr>
          <p:cNvPr id="54" name="图片 53"/>
          <p:cNvPicPr>
            <a:picLocks noChangeAspect="1"/>
          </p:cNvPicPr>
          <p:nvPr/>
        </p:nvPicPr>
        <p:blipFill>
          <a:blip r:embed="rId2"/>
          <a:stretch>
            <a:fillRect/>
          </a:stretch>
        </p:blipFill>
        <p:spPr>
          <a:xfrm>
            <a:off x="7135694" y="1635973"/>
            <a:ext cx="3655954" cy="4694568"/>
          </a:xfrm>
          <a:prstGeom prst="rect">
            <a:avLst/>
          </a:prstGeom>
        </p:spPr>
      </p:pic>
      <p:sp>
        <p:nvSpPr>
          <p:cNvPr id="52" name="矩形 51"/>
          <p:cNvSpPr/>
          <p:nvPr/>
        </p:nvSpPr>
        <p:spPr>
          <a:xfrm>
            <a:off x="8440969" y="3682591"/>
            <a:ext cx="950119" cy="309563"/>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nsolas" panose="020B0609020204030204" pitchFamily="49" charset="0"/>
              <a:sym typeface="Consolas" panose="020B0609020204030204" pitchFamily="49" charset="0"/>
            </a:endParaRPr>
          </a:p>
        </p:txBody>
      </p:sp>
      <p:pic>
        <p:nvPicPr>
          <p:cNvPr id="56" name="图片 55"/>
          <p:cNvPicPr>
            <a:picLocks noChangeAspect="1"/>
          </p:cNvPicPr>
          <p:nvPr/>
        </p:nvPicPr>
        <p:blipFill>
          <a:blip r:embed="rId3"/>
          <a:stretch>
            <a:fillRect/>
          </a:stretch>
        </p:blipFill>
        <p:spPr>
          <a:xfrm flipH="1">
            <a:off x="1660945" y="3992154"/>
            <a:ext cx="1018256" cy="1256290"/>
          </a:xfrm>
          <a:prstGeom prst="rect">
            <a:avLst/>
          </a:prstGeom>
        </p:spPr>
      </p:pic>
      <p:pic>
        <p:nvPicPr>
          <p:cNvPr id="57" name="图片 56"/>
          <p:cNvPicPr>
            <a:picLocks noChangeAspect="1"/>
          </p:cNvPicPr>
          <p:nvPr/>
        </p:nvPicPr>
        <p:blipFill>
          <a:blip r:embed="rId3"/>
          <a:stretch>
            <a:fillRect/>
          </a:stretch>
        </p:blipFill>
        <p:spPr>
          <a:xfrm>
            <a:off x="3889191" y="3992154"/>
            <a:ext cx="1018256" cy="1256290"/>
          </a:xfrm>
          <a:prstGeom prst="rect">
            <a:avLst/>
          </a:prstGeom>
        </p:spPr>
      </p:pic>
      <p:sp>
        <p:nvSpPr>
          <p:cNvPr id="58"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1980260" y="5427146"/>
            <a:ext cx="2823969" cy="517190"/>
          </a:xfrm>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订单</a:t>
            </a:r>
            <a:endParaRPr kumimoji="1" lang="en-US" altLang="zh-CN" dirty="0" smtClean="0">
              <a:solidFill>
                <a:srgbClr val="595959"/>
              </a:solidFill>
              <a:latin typeface="Consolas" panose="020B0609020204030204" pitchFamily="49" charset="0"/>
              <a:sym typeface="Consolas" panose="020B0609020204030204" pitchFamily="49" charset="0"/>
            </a:endParaRPr>
          </a:p>
          <a:p>
            <a:r>
              <a:rPr kumimoji="1" lang="zh-CN" altLang="en-US" dirty="0" smtClean="0">
                <a:solidFill>
                  <a:srgbClr val="C00000"/>
                </a:solidFill>
                <a:latin typeface="Consolas" panose="020B0609020204030204" pitchFamily="49" charset="0"/>
                <a:sym typeface="Consolas" panose="020B0609020204030204" pitchFamily="49" charset="0"/>
              </a:rPr>
              <a:t>商品</a:t>
            </a:r>
            <a:endParaRPr kumimoji="1" lang="zh-CN" altLang="en-US" dirty="0">
              <a:solidFill>
                <a:srgbClr val="C00000"/>
              </a:solidFill>
              <a:latin typeface="Consolas" panose="020B0609020204030204" pitchFamily="49" charset="0"/>
              <a:sym typeface="Consolas" panose="020B0609020204030204" pitchFamily="49" charset="0"/>
            </a:endParaRPr>
          </a:p>
        </p:txBody>
      </p:sp>
      <p:sp>
        <p:nvSpPr>
          <p:cNvPr id="9"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4075760" y="5427146"/>
            <a:ext cx="2823969" cy="517190"/>
          </a:xfrm>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商品</a:t>
            </a:r>
            <a:endParaRPr kumimoji="1" lang="en-US" altLang="zh-CN" dirty="0" smtClean="0">
              <a:solidFill>
                <a:srgbClr val="595959"/>
              </a:solidFill>
              <a:latin typeface="Consolas" panose="020B0609020204030204" pitchFamily="49" charset="0"/>
              <a:sym typeface="Consolas" panose="020B0609020204030204" pitchFamily="49" charset="0"/>
            </a:endParaRPr>
          </a:p>
          <a:p>
            <a:endParaRPr kumimoji="1" lang="zh-CN" altLang="en-US" dirty="0">
              <a:solidFill>
                <a:srgbClr val="595959"/>
              </a:solidFill>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363142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heel(1)">
                                      <p:cBhvr>
                                        <p:cTn id="3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多环境配置：</a:t>
            </a:r>
            <a:r>
              <a:rPr lang="en-US" altLang="zh-CN" dirty="0" smtClean="0">
                <a:latin typeface="Consolas" panose="020B0609020204030204" pitchFamily="49" charset="0"/>
                <a:sym typeface="Consolas" panose="020B0609020204030204" pitchFamily="49" charset="0"/>
              </a:rPr>
              <a:t>profile</a:t>
            </a:r>
          </a:p>
          <a:p>
            <a:r>
              <a:rPr lang="zh-CN" altLang="en-US" dirty="0">
                <a:latin typeface="Consolas" panose="020B0609020204030204" pitchFamily="49" charset="0"/>
                <a:sym typeface="Consolas" panose="020B0609020204030204" pitchFamily="49" charset="0"/>
              </a:rPr>
              <a:t>跳</a:t>
            </a:r>
            <a:r>
              <a:rPr lang="zh-CN" altLang="en-US" dirty="0" smtClean="0">
                <a:latin typeface="Consolas" panose="020B0609020204030204" pitchFamily="49" charset="0"/>
                <a:sym typeface="Consolas" panose="020B0609020204030204" pitchFamily="49" charset="0"/>
              </a:rPr>
              <a:t>过测试（了解）</a:t>
            </a:r>
            <a:endParaRPr lang="zh-CN" altLang="en-US" dirty="0">
              <a:latin typeface="Consolas" panose="020B0609020204030204" pitchFamily="49" charset="0"/>
              <a:sym typeface="Consolas" panose="020B0609020204030204" pitchFamily="49" charset="0"/>
            </a:endParaRPr>
          </a:p>
        </p:txBody>
      </p:sp>
      <p:sp>
        <p:nvSpPr>
          <p:cNvPr id="8"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多环境配置与应用</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5543163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zh-CN" altLang="en-US" dirty="0" smtClean="0">
                <a:latin typeface="Consolas" panose="020B0609020204030204" pitchFamily="49" charset="0"/>
                <a:sym typeface="Consolas" panose="020B0609020204030204" pitchFamily="49" charset="0"/>
              </a:rPr>
              <a:t>私服</a:t>
            </a:r>
            <a:endParaRPr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273040" y="3069272"/>
            <a:ext cx="5466080" cy="3124494"/>
          </a:xfrm>
        </p:spPr>
        <p:txBody>
          <a:bodyPr/>
          <a:lstStyle/>
          <a:p>
            <a:r>
              <a:rPr lang="zh-CN" altLang="en-US" dirty="0" smtClean="0">
                <a:latin typeface="Consolas" panose="020B0609020204030204" pitchFamily="49" charset="0"/>
                <a:sym typeface="Consolas" panose="020B0609020204030204" pitchFamily="49" charset="0"/>
              </a:rPr>
              <a:t>私服简介</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私服仓库分类</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资源上传与下载</a:t>
            </a:r>
            <a:endParaRPr lang="zh-CN" altLang="en-US" dirty="0">
              <a:latin typeface="Consolas" panose="020B0609020204030204" pitchFamily="49" charset="0"/>
              <a:sym typeface="Consolas" panose="020B0609020204030204" pitchFamily="49" charset="0"/>
            </a:endParaRP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smtClean="0">
                <a:latin typeface="Consolas" panose="020B0609020204030204" pitchFamily="49" charset="0"/>
                <a:sym typeface="Consolas" panose="020B0609020204030204" pitchFamily="49" charset="0"/>
              </a:rPr>
              <a:t>06</a:t>
            </a:r>
            <a:endParaRPr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13448565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团队开发现状分析</a:t>
            </a:r>
            <a:endParaRPr kumimoji="1" lang="zh-CN" altLang="en-US" dirty="0">
              <a:solidFill>
                <a:srgbClr val="595959"/>
              </a:solidFill>
              <a:latin typeface="Consolas" panose="020B0609020204030204" pitchFamily="49" charset="0"/>
              <a:sym typeface="Consolas" panose="020B0609020204030204" pitchFamily="49" charset="0"/>
            </a:endParaRPr>
          </a:p>
        </p:txBody>
      </p:sp>
      <p:grpSp>
        <p:nvGrpSpPr>
          <p:cNvPr id="6" name="组合 20"/>
          <p:cNvGrpSpPr>
            <a:grpSpLocks/>
          </p:cNvGrpSpPr>
          <p:nvPr/>
        </p:nvGrpSpPr>
        <p:grpSpPr bwMode="auto">
          <a:xfrm>
            <a:off x="5598882" y="3373046"/>
            <a:ext cx="1134564" cy="1152422"/>
            <a:chOff x="2843808" y="3052025"/>
            <a:chExt cx="1512168" cy="1535650"/>
          </a:xfrm>
        </p:grpSpPr>
        <p:sp>
          <p:nvSpPr>
            <p:cNvPr id="7" name="云形标注 6"/>
            <p:cNvSpPr/>
            <p:nvPr/>
          </p:nvSpPr>
          <p:spPr>
            <a:xfrm>
              <a:off x="2843808" y="3867442"/>
              <a:ext cx="1512168" cy="720233"/>
            </a:xfrm>
            <a:prstGeom prst="cloudCallout">
              <a:avLst>
                <a:gd name="adj1" fmla="val -8322"/>
                <a:gd name="adj2" fmla="val 252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onsolas" panose="020B0609020204030204" pitchFamily="49" charset="0"/>
                <a:sym typeface="Consolas" panose="020B0609020204030204" pitchFamily="49" charset="0"/>
              </a:endParaRPr>
            </a:p>
          </p:txBody>
        </p:sp>
        <p:sp>
          <p:nvSpPr>
            <p:cNvPr id="8" name="圆角矩形 7"/>
            <p:cNvSpPr/>
            <p:nvPr/>
          </p:nvSpPr>
          <p:spPr>
            <a:xfrm>
              <a:off x="3246841" y="3055198"/>
              <a:ext cx="720382" cy="1224713"/>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onsolas" panose="020B0609020204030204" pitchFamily="49" charset="0"/>
                <a:sym typeface="Consolas" panose="020B0609020204030204" pitchFamily="49" charset="0"/>
              </a:endParaRPr>
            </a:p>
          </p:txBody>
        </p:sp>
        <p:sp>
          <p:nvSpPr>
            <p:cNvPr id="9" name="圆角矩形 8"/>
            <p:cNvSpPr/>
            <p:nvPr/>
          </p:nvSpPr>
          <p:spPr>
            <a:xfrm>
              <a:off x="3240494" y="3052025"/>
              <a:ext cx="718795" cy="122471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onsolas" panose="020B0609020204030204" pitchFamily="49" charset="0"/>
                <a:sym typeface="Consolas" panose="020B0609020204030204" pitchFamily="49" charset="0"/>
              </a:endParaRPr>
            </a:p>
          </p:txBody>
        </p:sp>
        <p:sp>
          <p:nvSpPr>
            <p:cNvPr id="10" name="圆角矩形 9"/>
            <p:cNvSpPr/>
            <p:nvPr/>
          </p:nvSpPr>
          <p:spPr>
            <a:xfrm>
              <a:off x="3348393" y="3224945"/>
              <a:ext cx="215797" cy="71388"/>
            </a:xfrm>
            <a:prstGeom prst="roundRect">
              <a:avLst/>
            </a:prstGeom>
            <a:solidFill>
              <a:schemeClr val="tx1"/>
            </a:solidFill>
            <a:ln>
              <a:noFill/>
            </a:ln>
            <a:effectLst>
              <a:outerShdw dist="127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onsolas" panose="020B0609020204030204" pitchFamily="49" charset="0"/>
                <a:sym typeface="Consolas" panose="020B0609020204030204" pitchFamily="49" charset="0"/>
              </a:endParaRPr>
            </a:p>
          </p:txBody>
        </p:sp>
        <p:sp>
          <p:nvSpPr>
            <p:cNvPr id="11" name="圆角矩形 10"/>
            <p:cNvSpPr/>
            <p:nvPr/>
          </p:nvSpPr>
          <p:spPr>
            <a:xfrm>
              <a:off x="3348393" y="3380413"/>
              <a:ext cx="215797" cy="71388"/>
            </a:xfrm>
            <a:prstGeom prst="roundRect">
              <a:avLst/>
            </a:prstGeom>
            <a:solidFill>
              <a:schemeClr val="tx1"/>
            </a:solidFill>
            <a:ln>
              <a:noFill/>
            </a:ln>
            <a:effectLst>
              <a:outerShdw dist="127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onsolas" panose="020B0609020204030204" pitchFamily="49" charset="0"/>
                <a:sym typeface="Consolas" panose="020B0609020204030204" pitchFamily="49" charset="0"/>
              </a:endParaRPr>
            </a:p>
          </p:txBody>
        </p:sp>
        <p:sp>
          <p:nvSpPr>
            <p:cNvPr id="12" name="椭圆 11"/>
            <p:cNvSpPr/>
            <p:nvPr/>
          </p:nvSpPr>
          <p:spPr>
            <a:xfrm>
              <a:off x="3419796" y="3546987"/>
              <a:ext cx="71404" cy="7138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onsolas" panose="020B0609020204030204" pitchFamily="49" charset="0"/>
                <a:sym typeface="Consolas" panose="020B0609020204030204" pitchFamily="49" charset="0"/>
              </a:endParaRPr>
            </a:p>
          </p:txBody>
        </p:sp>
      </p:grpSp>
      <p:grpSp>
        <p:nvGrpSpPr>
          <p:cNvPr id="13" name="组合 20"/>
          <p:cNvGrpSpPr>
            <a:grpSpLocks/>
          </p:cNvGrpSpPr>
          <p:nvPr/>
        </p:nvGrpSpPr>
        <p:grpSpPr bwMode="auto">
          <a:xfrm>
            <a:off x="8424758" y="3379804"/>
            <a:ext cx="1134564" cy="1152422"/>
            <a:chOff x="2843808" y="3052025"/>
            <a:chExt cx="1512168" cy="1535650"/>
          </a:xfrm>
        </p:grpSpPr>
        <p:sp>
          <p:nvSpPr>
            <p:cNvPr id="14" name="云形标注 13"/>
            <p:cNvSpPr/>
            <p:nvPr/>
          </p:nvSpPr>
          <p:spPr>
            <a:xfrm>
              <a:off x="2843808" y="3867442"/>
              <a:ext cx="1512168" cy="720233"/>
            </a:xfrm>
            <a:prstGeom prst="cloudCallout">
              <a:avLst>
                <a:gd name="adj1" fmla="val -8322"/>
                <a:gd name="adj2" fmla="val 252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onsolas" panose="020B0609020204030204" pitchFamily="49" charset="0"/>
                <a:sym typeface="Consolas" panose="020B0609020204030204" pitchFamily="49" charset="0"/>
              </a:endParaRPr>
            </a:p>
          </p:txBody>
        </p:sp>
        <p:sp>
          <p:nvSpPr>
            <p:cNvPr id="15" name="圆角矩形 14"/>
            <p:cNvSpPr/>
            <p:nvPr/>
          </p:nvSpPr>
          <p:spPr>
            <a:xfrm>
              <a:off x="3246841" y="3055198"/>
              <a:ext cx="720382" cy="1224713"/>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onsolas" panose="020B0609020204030204" pitchFamily="49" charset="0"/>
                <a:sym typeface="Consolas" panose="020B0609020204030204" pitchFamily="49" charset="0"/>
              </a:endParaRPr>
            </a:p>
          </p:txBody>
        </p:sp>
        <p:sp>
          <p:nvSpPr>
            <p:cNvPr id="16" name="圆角矩形 15"/>
            <p:cNvSpPr/>
            <p:nvPr/>
          </p:nvSpPr>
          <p:spPr>
            <a:xfrm>
              <a:off x="3240494" y="3052025"/>
              <a:ext cx="718795" cy="122471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onsolas" panose="020B0609020204030204" pitchFamily="49" charset="0"/>
                <a:sym typeface="Consolas" panose="020B0609020204030204" pitchFamily="49" charset="0"/>
              </a:endParaRPr>
            </a:p>
          </p:txBody>
        </p:sp>
        <p:sp>
          <p:nvSpPr>
            <p:cNvPr id="17" name="圆角矩形 16"/>
            <p:cNvSpPr/>
            <p:nvPr/>
          </p:nvSpPr>
          <p:spPr>
            <a:xfrm>
              <a:off x="3348393" y="3224945"/>
              <a:ext cx="215797" cy="71388"/>
            </a:xfrm>
            <a:prstGeom prst="roundRect">
              <a:avLst/>
            </a:prstGeom>
            <a:solidFill>
              <a:schemeClr val="tx1"/>
            </a:solidFill>
            <a:ln>
              <a:noFill/>
            </a:ln>
            <a:effectLst>
              <a:outerShdw dist="127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onsolas" panose="020B0609020204030204" pitchFamily="49" charset="0"/>
                <a:sym typeface="Consolas" panose="020B0609020204030204" pitchFamily="49" charset="0"/>
              </a:endParaRPr>
            </a:p>
          </p:txBody>
        </p:sp>
        <p:sp>
          <p:nvSpPr>
            <p:cNvPr id="18" name="圆角矩形 17"/>
            <p:cNvSpPr/>
            <p:nvPr/>
          </p:nvSpPr>
          <p:spPr>
            <a:xfrm>
              <a:off x="3348393" y="3380413"/>
              <a:ext cx="215797" cy="71388"/>
            </a:xfrm>
            <a:prstGeom prst="roundRect">
              <a:avLst/>
            </a:prstGeom>
            <a:solidFill>
              <a:schemeClr val="tx1"/>
            </a:solidFill>
            <a:ln>
              <a:noFill/>
            </a:ln>
            <a:effectLst>
              <a:outerShdw dist="127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onsolas" panose="020B0609020204030204" pitchFamily="49" charset="0"/>
                <a:sym typeface="Consolas" panose="020B0609020204030204" pitchFamily="49" charset="0"/>
              </a:endParaRPr>
            </a:p>
          </p:txBody>
        </p:sp>
        <p:sp>
          <p:nvSpPr>
            <p:cNvPr id="19" name="椭圆 18"/>
            <p:cNvSpPr/>
            <p:nvPr/>
          </p:nvSpPr>
          <p:spPr>
            <a:xfrm>
              <a:off x="3419796" y="3546987"/>
              <a:ext cx="71404" cy="7138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Consolas" panose="020B0609020204030204" pitchFamily="49" charset="0"/>
                <a:sym typeface="Consolas" panose="020B0609020204030204" pitchFamily="49" charset="0"/>
              </a:endParaRPr>
            </a:p>
          </p:txBody>
        </p:sp>
      </p:grpSp>
      <p:sp>
        <p:nvSpPr>
          <p:cNvPr id="20" name="圆柱形 19"/>
          <p:cNvSpPr/>
          <p:nvPr/>
        </p:nvSpPr>
        <p:spPr>
          <a:xfrm>
            <a:off x="6967034" y="3555344"/>
            <a:ext cx="644448" cy="936104"/>
          </a:xfrm>
          <a:prstGeom prst="can">
            <a:avLst/>
          </a:prstGeom>
          <a:gradFill>
            <a:gsLst>
              <a:gs pos="0">
                <a:srgbClr val="AD2B26"/>
              </a:gs>
              <a:gs pos="80000">
                <a:srgbClr val="C00000"/>
              </a:gs>
              <a:gs pos="100000">
                <a:srgbClr val="C00000"/>
              </a:gs>
            </a:gsLst>
            <a:lin ang="16200000" scaled="0"/>
          </a:gradFill>
          <a:ln>
            <a:noFill/>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smtClean="0">
                <a:latin typeface="Consolas" panose="020B0609020204030204" pitchFamily="49" charset="0"/>
                <a:ea typeface="思源黑体 CN Bold" panose="020B0800000000000000" pitchFamily="34" charset="-122"/>
                <a:sym typeface="Consolas" panose="020B0609020204030204" pitchFamily="49" charset="0"/>
              </a:rPr>
              <a:t>私</a:t>
            </a:r>
            <a:endParaRPr lang="en-US" altLang="zh-CN" dirty="0" smtClean="0">
              <a:latin typeface="Consolas" panose="020B0609020204030204" pitchFamily="49" charset="0"/>
              <a:ea typeface="思源黑体 CN Bold" panose="020B0800000000000000" pitchFamily="34" charset="-122"/>
              <a:sym typeface="Consolas" panose="020B0609020204030204" pitchFamily="49" charset="0"/>
            </a:endParaRPr>
          </a:p>
          <a:p>
            <a:pPr algn="ctr"/>
            <a:r>
              <a:rPr lang="zh-CN" altLang="en-US" dirty="0" smtClean="0">
                <a:latin typeface="Consolas" panose="020B0609020204030204" pitchFamily="49" charset="0"/>
                <a:ea typeface="思源黑体 CN Bold" panose="020B0800000000000000" pitchFamily="34" charset="-122"/>
                <a:sym typeface="Consolas" panose="020B0609020204030204" pitchFamily="49" charset="0"/>
              </a:rPr>
              <a:t>服</a:t>
            </a:r>
            <a:endParaRPr lang="zh-CN" altLang="en-US" dirty="0">
              <a:latin typeface="Consolas" panose="020B0609020204030204" pitchFamily="49" charset="0"/>
              <a:ea typeface="思源黑体 CN Bold" panose="020B0800000000000000" pitchFamily="34" charset="-122"/>
              <a:sym typeface="Consolas" panose="020B0609020204030204" pitchFamily="49" charset="0"/>
            </a:endParaRPr>
          </a:p>
        </p:txBody>
      </p:sp>
      <p:sp>
        <p:nvSpPr>
          <p:cNvPr id="21" name="圆柱形 20"/>
          <p:cNvSpPr/>
          <p:nvPr/>
        </p:nvSpPr>
        <p:spPr>
          <a:xfrm>
            <a:off x="9689089" y="3555344"/>
            <a:ext cx="644448" cy="936104"/>
          </a:xfrm>
          <a:prstGeom prst="can">
            <a:avLst/>
          </a:prstGeom>
          <a:gradFill>
            <a:gsLst>
              <a:gs pos="0">
                <a:schemeClr val="tx1">
                  <a:lumMod val="75000"/>
                  <a:lumOff val="25000"/>
                </a:schemeClr>
              </a:gs>
              <a:gs pos="80000">
                <a:schemeClr val="tx1">
                  <a:lumMod val="75000"/>
                  <a:lumOff val="25000"/>
                </a:schemeClr>
              </a:gs>
              <a:gs pos="100000">
                <a:schemeClr val="tx1">
                  <a:lumMod val="75000"/>
                  <a:lumOff val="25000"/>
                </a:schemeClr>
              </a:gs>
            </a:gsLst>
          </a:gradFill>
          <a:ln>
            <a:noFill/>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latin typeface="Consolas" panose="020B0609020204030204" pitchFamily="49" charset="0"/>
                <a:ea typeface="思源黑体 CN Bold" panose="020B0800000000000000" pitchFamily="34" charset="-122"/>
                <a:sym typeface="Consolas" panose="020B0609020204030204" pitchFamily="49" charset="0"/>
              </a:rPr>
              <a:t>中</a:t>
            </a:r>
            <a:endParaRPr lang="en-US" altLang="zh-CN" dirty="0" smtClean="0">
              <a:latin typeface="Consolas" panose="020B0609020204030204" pitchFamily="49" charset="0"/>
              <a:ea typeface="思源黑体 CN Bold" panose="020B0800000000000000" pitchFamily="34" charset="-122"/>
              <a:sym typeface="Consolas" panose="020B0609020204030204" pitchFamily="49" charset="0"/>
            </a:endParaRPr>
          </a:p>
          <a:p>
            <a:pPr algn="ctr"/>
            <a:r>
              <a:rPr lang="zh-CN" altLang="en-US" dirty="0" smtClean="0">
                <a:latin typeface="Consolas" panose="020B0609020204030204" pitchFamily="49" charset="0"/>
                <a:ea typeface="思源黑体 CN Bold" panose="020B0800000000000000" pitchFamily="34" charset="-122"/>
                <a:sym typeface="Consolas" panose="020B0609020204030204" pitchFamily="49" charset="0"/>
              </a:rPr>
              <a:t>央</a:t>
            </a:r>
            <a:endParaRPr lang="zh-CN" altLang="en-US" dirty="0">
              <a:latin typeface="Consolas" panose="020B0609020204030204" pitchFamily="49" charset="0"/>
              <a:ea typeface="思源黑体 CN Bold" panose="020B0800000000000000" pitchFamily="34" charset="-122"/>
              <a:sym typeface="Consolas" panose="020B0609020204030204" pitchFamily="49" charset="0"/>
            </a:endParaRPr>
          </a:p>
        </p:txBody>
      </p:sp>
      <p:grpSp>
        <p:nvGrpSpPr>
          <p:cNvPr id="22" name="组合 21"/>
          <p:cNvGrpSpPr>
            <a:grpSpLocks/>
          </p:cNvGrpSpPr>
          <p:nvPr/>
        </p:nvGrpSpPr>
        <p:grpSpPr bwMode="auto">
          <a:xfrm>
            <a:off x="3414705" y="4741198"/>
            <a:ext cx="716178" cy="741455"/>
            <a:chOff x="899592" y="3194408"/>
            <a:chExt cx="1080120" cy="1116991"/>
          </a:xfrm>
        </p:grpSpPr>
        <p:sp>
          <p:nvSpPr>
            <p:cNvPr id="23" name="圆角矩形 22"/>
            <p:cNvSpPr/>
            <p:nvPr/>
          </p:nvSpPr>
          <p:spPr>
            <a:xfrm>
              <a:off x="971070" y="3194408"/>
              <a:ext cx="937163" cy="680666"/>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24" name="圆角矩形 23"/>
            <p:cNvSpPr/>
            <p:nvPr/>
          </p:nvSpPr>
          <p:spPr>
            <a:xfrm>
              <a:off x="1002838" y="3224554"/>
              <a:ext cx="875215" cy="618788"/>
            </a:xfrm>
            <a:prstGeom prst="roundRect">
              <a:avLst>
                <a:gd name="adj" fmla="val 1480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26" name="梯形 25"/>
            <p:cNvSpPr/>
            <p:nvPr/>
          </p:nvSpPr>
          <p:spPr>
            <a:xfrm>
              <a:off x="899592" y="3908394"/>
              <a:ext cx="1080120" cy="403005"/>
            </a:xfrm>
            <a:prstGeom prst="trapezoi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27" name="梯形 26"/>
            <p:cNvSpPr/>
            <p:nvPr/>
          </p:nvSpPr>
          <p:spPr>
            <a:xfrm>
              <a:off x="959952" y="3933780"/>
              <a:ext cx="962578" cy="231649"/>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28" name="梯形 27"/>
            <p:cNvSpPr/>
            <p:nvPr/>
          </p:nvSpPr>
          <p:spPr>
            <a:xfrm>
              <a:off x="1301460" y="4174948"/>
              <a:ext cx="276384" cy="120584"/>
            </a:xfrm>
            <a:prstGeom prst="trapezoid">
              <a:avLst>
                <a:gd name="adj" fmla="val 110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29" name="椭圆 28"/>
            <p:cNvSpPr/>
            <p:nvPr/>
          </p:nvSpPr>
          <p:spPr bwMode="auto">
            <a:xfrm>
              <a:off x="966305" y="4214614"/>
              <a:ext cx="52417" cy="5235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latin typeface="Consolas" panose="020B0609020204030204" pitchFamily="49" charset="0"/>
                <a:sym typeface="Consolas" panose="020B0609020204030204" pitchFamily="49" charset="0"/>
              </a:endParaRPr>
            </a:p>
          </p:txBody>
        </p:sp>
      </p:grpSp>
      <p:grpSp>
        <p:nvGrpSpPr>
          <p:cNvPr id="30" name="组合 29"/>
          <p:cNvGrpSpPr>
            <a:grpSpLocks/>
          </p:cNvGrpSpPr>
          <p:nvPr/>
        </p:nvGrpSpPr>
        <p:grpSpPr bwMode="auto">
          <a:xfrm>
            <a:off x="2616117" y="3658658"/>
            <a:ext cx="716178" cy="741455"/>
            <a:chOff x="899592" y="3194408"/>
            <a:chExt cx="1080120" cy="1116991"/>
          </a:xfrm>
        </p:grpSpPr>
        <p:sp>
          <p:nvSpPr>
            <p:cNvPr id="31" name="圆角矩形 30"/>
            <p:cNvSpPr/>
            <p:nvPr/>
          </p:nvSpPr>
          <p:spPr>
            <a:xfrm>
              <a:off x="971070" y="3194408"/>
              <a:ext cx="937163" cy="680666"/>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32" name="圆角矩形 31"/>
            <p:cNvSpPr/>
            <p:nvPr/>
          </p:nvSpPr>
          <p:spPr>
            <a:xfrm>
              <a:off x="1002838" y="3224554"/>
              <a:ext cx="875215" cy="618788"/>
            </a:xfrm>
            <a:prstGeom prst="roundRect">
              <a:avLst>
                <a:gd name="adj" fmla="val 1480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33" name="梯形 32"/>
            <p:cNvSpPr/>
            <p:nvPr/>
          </p:nvSpPr>
          <p:spPr>
            <a:xfrm>
              <a:off x="899592" y="3908394"/>
              <a:ext cx="1080120" cy="403005"/>
            </a:xfrm>
            <a:prstGeom prst="trapezoi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34" name="梯形 33"/>
            <p:cNvSpPr/>
            <p:nvPr/>
          </p:nvSpPr>
          <p:spPr>
            <a:xfrm>
              <a:off x="959952" y="3933780"/>
              <a:ext cx="962578" cy="231649"/>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35" name="梯形 34"/>
            <p:cNvSpPr/>
            <p:nvPr/>
          </p:nvSpPr>
          <p:spPr>
            <a:xfrm>
              <a:off x="1301460" y="4174948"/>
              <a:ext cx="276384" cy="120584"/>
            </a:xfrm>
            <a:prstGeom prst="trapezoid">
              <a:avLst>
                <a:gd name="adj" fmla="val 110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36" name="椭圆 35"/>
            <p:cNvSpPr/>
            <p:nvPr/>
          </p:nvSpPr>
          <p:spPr bwMode="auto">
            <a:xfrm>
              <a:off x="966305" y="4214614"/>
              <a:ext cx="52417" cy="5235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latin typeface="Consolas" panose="020B0609020204030204" pitchFamily="49" charset="0"/>
                <a:sym typeface="Consolas" panose="020B0609020204030204" pitchFamily="49" charset="0"/>
              </a:endParaRPr>
            </a:p>
          </p:txBody>
        </p:sp>
      </p:grpSp>
      <p:grpSp>
        <p:nvGrpSpPr>
          <p:cNvPr id="37" name="组合 36"/>
          <p:cNvGrpSpPr>
            <a:grpSpLocks/>
          </p:cNvGrpSpPr>
          <p:nvPr/>
        </p:nvGrpSpPr>
        <p:grpSpPr bwMode="auto">
          <a:xfrm>
            <a:off x="3414705" y="2576117"/>
            <a:ext cx="716178" cy="741455"/>
            <a:chOff x="899592" y="3194408"/>
            <a:chExt cx="1080120" cy="1116991"/>
          </a:xfrm>
        </p:grpSpPr>
        <p:sp>
          <p:nvSpPr>
            <p:cNvPr id="38" name="圆角矩形 37"/>
            <p:cNvSpPr/>
            <p:nvPr/>
          </p:nvSpPr>
          <p:spPr>
            <a:xfrm>
              <a:off x="971070" y="3194408"/>
              <a:ext cx="937163" cy="680666"/>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39" name="圆角矩形 38"/>
            <p:cNvSpPr/>
            <p:nvPr/>
          </p:nvSpPr>
          <p:spPr>
            <a:xfrm>
              <a:off x="1002838" y="3224554"/>
              <a:ext cx="875215" cy="618788"/>
            </a:xfrm>
            <a:prstGeom prst="roundRect">
              <a:avLst>
                <a:gd name="adj" fmla="val 1480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40" name="梯形 39"/>
            <p:cNvSpPr/>
            <p:nvPr/>
          </p:nvSpPr>
          <p:spPr>
            <a:xfrm>
              <a:off x="899592" y="3908394"/>
              <a:ext cx="1080120" cy="403005"/>
            </a:xfrm>
            <a:prstGeom prst="trapezoi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41" name="梯形 40"/>
            <p:cNvSpPr/>
            <p:nvPr/>
          </p:nvSpPr>
          <p:spPr>
            <a:xfrm>
              <a:off x="959952" y="3933780"/>
              <a:ext cx="962578" cy="231649"/>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42" name="梯形 41"/>
            <p:cNvSpPr/>
            <p:nvPr/>
          </p:nvSpPr>
          <p:spPr>
            <a:xfrm>
              <a:off x="1301460" y="4174948"/>
              <a:ext cx="276384" cy="120584"/>
            </a:xfrm>
            <a:prstGeom prst="trapezoid">
              <a:avLst>
                <a:gd name="adj" fmla="val 110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err="1">
                <a:latin typeface="Consolas" panose="020B0609020204030204" pitchFamily="49" charset="0"/>
                <a:sym typeface="Consolas" panose="020B0609020204030204" pitchFamily="49" charset="0"/>
              </a:endParaRPr>
            </a:p>
          </p:txBody>
        </p:sp>
        <p:sp>
          <p:nvSpPr>
            <p:cNvPr id="43" name="椭圆 42"/>
            <p:cNvSpPr/>
            <p:nvPr/>
          </p:nvSpPr>
          <p:spPr bwMode="auto">
            <a:xfrm>
              <a:off x="966305" y="4214614"/>
              <a:ext cx="52417" cy="5235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latin typeface="Consolas" panose="020B0609020204030204" pitchFamily="49" charset="0"/>
                <a:sym typeface="Consolas" panose="020B0609020204030204" pitchFamily="49" charset="0"/>
              </a:endParaRPr>
            </a:p>
          </p:txBody>
        </p:sp>
      </p:grpSp>
      <p:cxnSp>
        <p:nvCxnSpPr>
          <p:cNvPr id="44" name="肘形连接符 43"/>
          <p:cNvCxnSpPr>
            <a:endCxn id="15" idx="0"/>
          </p:cNvCxnSpPr>
          <p:nvPr/>
        </p:nvCxnSpPr>
        <p:spPr>
          <a:xfrm>
            <a:off x="4130883" y="2796982"/>
            <a:ext cx="4866514" cy="585203"/>
          </a:xfrm>
          <a:prstGeom prst="bentConnector2">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肘形连接符 44"/>
          <p:cNvCxnSpPr>
            <a:endCxn id="15" idx="2"/>
          </p:cNvCxnSpPr>
          <p:nvPr/>
        </p:nvCxnSpPr>
        <p:spPr>
          <a:xfrm flipV="1">
            <a:off x="4130883" y="4301266"/>
            <a:ext cx="4866514" cy="659546"/>
          </a:xfrm>
          <a:prstGeom prst="bentConnector2">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1" idx="3"/>
          </p:cNvCxnSpPr>
          <p:nvPr/>
        </p:nvCxnSpPr>
        <p:spPr>
          <a:xfrm flipV="1">
            <a:off x="3284901" y="3884043"/>
            <a:ext cx="5437486" cy="527"/>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2358522" y="4761209"/>
            <a:ext cx="1090312" cy="356482"/>
            <a:chOff x="841374" y="1995686"/>
            <a:chExt cx="2039023" cy="666667"/>
          </a:xfrm>
        </p:grpSpPr>
        <p:pic>
          <p:nvPicPr>
            <p:cNvPr id="48" name="图片 47"/>
            <p:cNvPicPr>
              <a:picLocks noChangeAspect="1"/>
            </p:cNvPicPr>
            <p:nvPr/>
          </p:nvPicPr>
          <p:blipFill>
            <a:blip r:embed="rId2"/>
            <a:stretch>
              <a:fillRect/>
            </a:stretch>
          </p:blipFill>
          <p:spPr>
            <a:xfrm>
              <a:off x="841374" y="1995686"/>
              <a:ext cx="590476" cy="666667"/>
            </a:xfrm>
            <a:prstGeom prst="rect">
              <a:avLst/>
            </a:prstGeom>
          </p:spPr>
        </p:pic>
        <p:sp>
          <p:nvSpPr>
            <p:cNvPr id="49" name="文本框 48"/>
            <p:cNvSpPr txBox="1"/>
            <p:nvPr/>
          </p:nvSpPr>
          <p:spPr>
            <a:xfrm>
              <a:off x="1431850" y="2144354"/>
              <a:ext cx="1448547" cy="474855"/>
            </a:xfrm>
            <a:prstGeom prst="rect">
              <a:avLst/>
            </a:prstGeom>
            <a:noFill/>
          </p:spPr>
          <p:txBody>
            <a:bodyPr wrap="none" rtlCol="0">
              <a:spAutoFit/>
            </a:bodyPr>
            <a:lstStyle/>
            <a:p>
              <a:r>
                <a:rPr lang="en-US" altLang="zh-CN" sz="1050" b="1" dirty="0" err="1" smtClean="0">
                  <a:latin typeface="Consolas" panose="020B0609020204030204" pitchFamily="49" charset="0"/>
                  <a:ea typeface="思源黑体 CN Normal" panose="020B0400000000000000" pitchFamily="34" charset="-122"/>
                  <a:sym typeface="Consolas" panose="020B0609020204030204" pitchFamily="49" charset="0"/>
                </a:rPr>
                <a:t>ssm_pojo</a:t>
              </a:r>
              <a:endParaRPr lang="zh-CN" altLang="en-US" sz="1050" b="1" dirty="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50" name="组合 49"/>
          <p:cNvGrpSpPr/>
          <p:nvPr/>
        </p:nvGrpSpPr>
        <p:grpSpPr>
          <a:xfrm>
            <a:off x="2358657" y="5096789"/>
            <a:ext cx="1016574" cy="356482"/>
            <a:chOff x="841374" y="1995686"/>
            <a:chExt cx="1901123" cy="666667"/>
          </a:xfrm>
        </p:grpSpPr>
        <p:pic>
          <p:nvPicPr>
            <p:cNvPr id="51" name="图片 50"/>
            <p:cNvPicPr>
              <a:picLocks noChangeAspect="1"/>
            </p:cNvPicPr>
            <p:nvPr/>
          </p:nvPicPr>
          <p:blipFill>
            <a:blip r:embed="rId2"/>
            <a:stretch>
              <a:fillRect/>
            </a:stretch>
          </p:blipFill>
          <p:spPr>
            <a:xfrm>
              <a:off x="841374" y="1995686"/>
              <a:ext cx="590476" cy="666667"/>
            </a:xfrm>
            <a:prstGeom prst="rect">
              <a:avLst/>
            </a:prstGeom>
          </p:spPr>
        </p:pic>
        <p:sp>
          <p:nvSpPr>
            <p:cNvPr id="52" name="文本框 51"/>
            <p:cNvSpPr txBox="1"/>
            <p:nvPr/>
          </p:nvSpPr>
          <p:spPr>
            <a:xfrm>
              <a:off x="1431850" y="2144354"/>
              <a:ext cx="1310647" cy="474855"/>
            </a:xfrm>
            <a:prstGeom prst="rect">
              <a:avLst/>
            </a:prstGeom>
            <a:noFill/>
          </p:spPr>
          <p:txBody>
            <a:bodyPr wrap="none" rtlCol="0">
              <a:spAutoFit/>
            </a:bodyPr>
            <a:lstStyle/>
            <a:p>
              <a:r>
                <a:rPr lang="en-US" altLang="zh-CN" sz="1050" b="1" dirty="0" err="1" smtClean="0">
                  <a:latin typeface="Consolas" panose="020B0609020204030204" pitchFamily="49" charset="0"/>
                  <a:ea typeface="思源黑体 CN Normal" panose="020B0400000000000000" pitchFamily="34" charset="-122"/>
                  <a:sym typeface="Consolas" panose="020B0609020204030204" pitchFamily="49" charset="0"/>
                </a:rPr>
                <a:t>ssm_crm</a:t>
              </a:r>
              <a:endParaRPr lang="zh-CN" altLang="en-US" sz="1050" b="1" dirty="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53" name="组合 52"/>
          <p:cNvGrpSpPr/>
          <p:nvPr/>
        </p:nvGrpSpPr>
        <p:grpSpPr>
          <a:xfrm>
            <a:off x="1468707" y="3694098"/>
            <a:ext cx="1164050" cy="356482"/>
            <a:chOff x="841374" y="1995686"/>
            <a:chExt cx="2176922" cy="666667"/>
          </a:xfrm>
        </p:grpSpPr>
        <p:pic>
          <p:nvPicPr>
            <p:cNvPr id="54" name="图片 53"/>
            <p:cNvPicPr>
              <a:picLocks noChangeAspect="1"/>
            </p:cNvPicPr>
            <p:nvPr/>
          </p:nvPicPr>
          <p:blipFill>
            <a:blip r:embed="rId2"/>
            <a:stretch>
              <a:fillRect/>
            </a:stretch>
          </p:blipFill>
          <p:spPr>
            <a:xfrm>
              <a:off x="841374" y="1995686"/>
              <a:ext cx="590476" cy="666667"/>
            </a:xfrm>
            <a:prstGeom prst="rect">
              <a:avLst/>
            </a:prstGeom>
          </p:spPr>
        </p:pic>
        <p:sp>
          <p:nvSpPr>
            <p:cNvPr id="55" name="文本框 54"/>
            <p:cNvSpPr txBox="1"/>
            <p:nvPr/>
          </p:nvSpPr>
          <p:spPr>
            <a:xfrm>
              <a:off x="1431850" y="2144354"/>
              <a:ext cx="1586446" cy="474855"/>
            </a:xfrm>
            <a:prstGeom prst="rect">
              <a:avLst/>
            </a:prstGeom>
            <a:noFill/>
          </p:spPr>
          <p:txBody>
            <a:bodyPr wrap="none" rtlCol="0">
              <a:spAutoFit/>
            </a:bodyPr>
            <a:lstStyle/>
            <a:p>
              <a:r>
                <a:rPr lang="en-US" altLang="zh-CN" sz="1050" b="1" dirty="0" err="1" smtClean="0">
                  <a:latin typeface="Consolas" panose="020B0609020204030204" pitchFamily="49" charset="0"/>
                  <a:ea typeface="思源黑体 CN Normal" panose="020B0400000000000000" pitchFamily="34" charset="-122"/>
                  <a:sym typeface="Consolas" panose="020B0609020204030204" pitchFamily="49" charset="0"/>
                </a:rPr>
                <a:t>ssm_order</a:t>
              </a:r>
              <a:endParaRPr lang="zh-CN" altLang="en-US" sz="1050" b="1" dirty="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56" name="组合 55"/>
          <p:cNvGrpSpPr/>
          <p:nvPr/>
        </p:nvGrpSpPr>
        <p:grpSpPr>
          <a:xfrm>
            <a:off x="2072486" y="2607740"/>
            <a:ext cx="1237788" cy="356482"/>
            <a:chOff x="841374" y="1995686"/>
            <a:chExt cx="2314821" cy="666667"/>
          </a:xfrm>
        </p:grpSpPr>
        <p:pic>
          <p:nvPicPr>
            <p:cNvPr id="57" name="图片 56"/>
            <p:cNvPicPr>
              <a:picLocks noChangeAspect="1"/>
            </p:cNvPicPr>
            <p:nvPr/>
          </p:nvPicPr>
          <p:blipFill>
            <a:blip r:embed="rId2"/>
            <a:stretch>
              <a:fillRect/>
            </a:stretch>
          </p:blipFill>
          <p:spPr>
            <a:xfrm>
              <a:off x="841374" y="1995686"/>
              <a:ext cx="590476" cy="666667"/>
            </a:xfrm>
            <a:prstGeom prst="rect">
              <a:avLst/>
            </a:prstGeom>
          </p:spPr>
        </p:pic>
        <p:sp>
          <p:nvSpPr>
            <p:cNvPr id="58" name="文本框 57"/>
            <p:cNvSpPr txBox="1"/>
            <p:nvPr/>
          </p:nvSpPr>
          <p:spPr>
            <a:xfrm>
              <a:off x="1431850" y="2144354"/>
              <a:ext cx="1724345" cy="474855"/>
            </a:xfrm>
            <a:prstGeom prst="rect">
              <a:avLst/>
            </a:prstGeom>
            <a:noFill/>
          </p:spPr>
          <p:txBody>
            <a:bodyPr wrap="none" rtlCol="0">
              <a:spAutoFit/>
            </a:bodyPr>
            <a:lstStyle/>
            <a:p>
              <a:r>
                <a:rPr lang="en-US" altLang="zh-CN" sz="1050" b="1" dirty="0" err="1" smtClean="0">
                  <a:latin typeface="Consolas" panose="020B0609020204030204" pitchFamily="49" charset="0"/>
                  <a:ea typeface="思源黑体 CN Normal" panose="020B0400000000000000" pitchFamily="34" charset="-122"/>
                  <a:sym typeface="Consolas" panose="020B0609020204030204" pitchFamily="49" charset="0"/>
                </a:rPr>
                <a:t>ssm_member</a:t>
              </a:r>
              <a:endParaRPr lang="zh-CN" altLang="en-US" sz="1050" b="1" dirty="0">
                <a:latin typeface="Consolas" panose="020B0609020204030204" pitchFamily="49" charset="0"/>
                <a:ea typeface="思源黑体 CN Normal" panose="020B0400000000000000" pitchFamily="34" charset="-122"/>
                <a:sym typeface="Consolas" panose="020B0609020204030204" pitchFamily="49" charset="0"/>
              </a:endParaRPr>
            </a:p>
          </p:txBody>
        </p:sp>
      </p:grpSp>
      <p:cxnSp>
        <p:nvCxnSpPr>
          <p:cNvPr id="59" name="肘形连接符 58"/>
          <p:cNvCxnSpPr>
            <a:stCxn id="33" idx="2"/>
            <a:endCxn id="23" idx="0"/>
          </p:cNvCxnSpPr>
          <p:nvPr/>
        </p:nvCxnSpPr>
        <p:spPr>
          <a:xfrm rot="16200000" flipH="1">
            <a:off x="3202958" y="4171361"/>
            <a:ext cx="341085" cy="798588"/>
          </a:xfrm>
          <a:prstGeom prst="bentConnector3">
            <a:avLst/>
          </a:prstGeom>
          <a:ln w="38100">
            <a:solidFill>
              <a:srgbClr val="C0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乘号 59"/>
          <p:cNvSpPr/>
          <p:nvPr/>
        </p:nvSpPr>
        <p:spPr>
          <a:xfrm>
            <a:off x="3195019" y="4370623"/>
            <a:ext cx="405331" cy="405331"/>
          </a:xfrm>
          <a:prstGeom prst="mathMultiply">
            <a:avLst/>
          </a:prstGeom>
          <a:solidFill>
            <a:srgbClr val="C00000"/>
          </a:solidFill>
          <a:ln>
            <a:solidFill>
              <a:srgbClr val="C00000"/>
            </a:solidFill>
            <a:tailEnd type="triangl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latin typeface="Consolas" panose="020B0609020204030204" pitchFamily="49" charset="0"/>
              <a:sym typeface="Consolas" panose="020B0609020204030204" pitchFamily="49" charset="0"/>
            </a:endParaRPr>
          </a:p>
        </p:txBody>
      </p:sp>
      <p:cxnSp>
        <p:nvCxnSpPr>
          <p:cNvPr id="61" name="肘形连接符 60"/>
          <p:cNvCxnSpPr>
            <a:stCxn id="38" idx="3"/>
            <a:endCxn id="8" idx="0"/>
          </p:cNvCxnSpPr>
          <p:nvPr/>
        </p:nvCxnSpPr>
        <p:spPr>
          <a:xfrm>
            <a:off x="4083489" y="2802029"/>
            <a:ext cx="2088032" cy="573398"/>
          </a:xfrm>
          <a:prstGeom prst="bentConnector2">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1" idx="3"/>
          </p:cNvCxnSpPr>
          <p:nvPr/>
        </p:nvCxnSpPr>
        <p:spPr>
          <a:xfrm flipV="1">
            <a:off x="3284901" y="3861816"/>
            <a:ext cx="2611610" cy="22754"/>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23" idx="3"/>
            <a:endCxn id="9" idx="2"/>
          </p:cNvCxnSpPr>
          <p:nvPr/>
        </p:nvCxnSpPr>
        <p:spPr>
          <a:xfrm flipV="1">
            <a:off x="4083489" y="4292127"/>
            <a:ext cx="2082674" cy="674983"/>
          </a:xfrm>
          <a:prstGeom prst="bentConnector2">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975146" y="2220918"/>
            <a:ext cx="0" cy="3456384"/>
          </a:xfrm>
          <a:prstGeom prst="line">
            <a:avLst/>
          </a:prstGeom>
          <a:ln w="19050">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2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25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50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par>
                                <p:cTn id="27" presetID="22" presetClass="entr" presetSubtype="8"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wipe(left)">
                                      <p:cBhvr>
                                        <p:cTn id="29" dur="500"/>
                                        <p:tgtEl>
                                          <p:spTgt spid="46"/>
                                        </p:tgtEl>
                                      </p:cBhvr>
                                    </p:animEffect>
                                  </p:childTnLst>
                                </p:cTn>
                              </p:par>
                              <p:par>
                                <p:cTn id="30" presetID="22" presetClass="entr" presetSubtype="8"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44"/>
                                        </p:tgtEl>
                                      </p:cBhvr>
                                    </p:animEffect>
                                    <p:set>
                                      <p:cBhvr>
                                        <p:cTn id="37" dur="1" fill="hold">
                                          <p:stCondLst>
                                            <p:cond delay="499"/>
                                          </p:stCondLst>
                                        </p:cTn>
                                        <p:tgtEl>
                                          <p:spTgt spid="44"/>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46"/>
                                        </p:tgtEl>
                                      </p:cBhvr>
                                    </p:animEffect>
                                    <p:set>
                                      <p:cBhvr>
                                        <p:cTn id="40" dur="1" fill="hold">
                                          <p:stCondLst>
                                            <p:cond delay="499"/>
                                          </p:stCondLst>
                                        </p:cTn>
                                        <p:tgtEl>
                                          <p:spTgt spid="46"/>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45"/>
                                        </p:tgtEl>
                                      </p:cBhvr>
                                    </p:animEffect>
                                    <p:set>
                                      <p:cBhvr>
                                        <p:cTn id="43" dur="1" fill="hold">
                                          <p:stCondLst>
                                            <p:cond delay="499"/>
                                          </p:stCondLst>
                                        </p:cTn>
                                        <p:tgtEl>
                                          <p:spTgt spid="4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wipe(left)">
                                      <p:cBhvr>
                                        <p:cTn id="63" dur="500"/>
                                        <p:tgtEl>
                                          <p:spTgt spid="5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fade">
                                      <p:cBhvr>
                                        <p:cTn id="68" dur="500"/>
                                        <p:tgtEl>
                                          <p:spTgt spid="6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fade">
                                      <p:cBhvr>
                                        <p:cTn id="78" dur="500"/>
                                        <p:tgtEl>
                                          <p:spTgt spid="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wipe(left)">
                                      <p:cBhvr>
                                        <p:cTn id="83" dur="500"/>
                                        <p:tgtEl>
                                          <p:spTgt spid="61"/>
                                        </p:tgtEl>
                                      </p:cBhvr>
                                    </p:animEffect>
                                  </p:childTnLst>
                                </p:cTn>
                              </p:par>
                              <p:par>
                                <p:cTn id="84" presetID="22" presetClass="entr" presetSubtype="8" fill="hold" nodeType="withEffect">
                                  <p:stCondLst>
                                    <p:cond delay="0"/>
                                  </p:stCondLst>
                                  <p:childTnLst>
                                    <p:set>
                                      <p:cBhvr>
                                        <p:cTn id="85" dur="1" fill="hold">
                                          <p:stCondLst>
                                            <p:cond delay="0"/>
                                          </p:stCondLst>
                                        </p:cTn>
                                        <p:tgtEl>
                                          <p:spTgt spid="62"/>
                                        </p:tgtEl>
                                        <p:attrNameLst>
                                          <p:attrName>style.visibility</p:attrName>
                                        </p:attrNameLst>
                                      </p:cBhvr>
                                      <p:to>
                                        <p:strVal val="visible"/>
                                      </p:to>
                                    </p:set>
                                    <p:animEffect transition="in" filter="wipe(left)">
                                      <p:cBhvr>
                                        <p:cTn id="86" dur="500"/>
                                        <p:tgtEl>
                                          <p:spTgt spid="62"/>
                                        </p:tgtEl>
                                      </p:cBhvr>
                                    </p:animEffect>
                                  </p:childTnLst>
                                </p:cTn>
                              </p:par>
                              <p:par>
                                <p:cTn id="87" presetID="22" presetClass="entr" presetSubtype="8" fill="hold" nodeType="with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wipe(left)">
                                      <p:cBhvr>
                                        <p:cTn id="89" dur="500"/>
                                        <p:tgtEl>
                                          <p:spTgt spid="6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wipe(up)">
                                      <p:cBhvr>
                                        <p:cTn id="9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6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私服简介</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6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r>
              <a:rPr lang="zh-CN" altLang="en-US" dirty="0">
                <a:latin typeface="Consolas" panose="020B0609020204030204" pitchFamily="49" charset="0"/>
                <a:ea typeface="Alibaba PuHuiTi R"/>
                <a:sym typeface="Consolas" panose="020B0609020204030204" pitchFamily="49" charset="0"/>
              </a:rPr>
              <a:t>私</a:t>
            </a:r>
            <a:r>
              <a:rPr lang="zh-CN" altLang="en-US" dirty="0" smtClean="0">
                <a:latin typeface="Consolas" panose="020B0609020204030204" pitchFamily="49" charset="0"/>
                <a:ea typeface="Alibaba PuHuiTi R"/>
                <a:sym typeface="Consolas" panose="020B0609020204030204" pitchFamily="49" charset="0"/>
              </a:rPr>
              <a:t>服是一台独立的服务器，用于解决团队内部的资源共享与资源同步问题</a:t>
            </a:r>
            <a:endParaRPr lang="en-US" altLang="zh-CN" dirty="0" smtClean="0">
              <a:latin typeface="Consolas" panose="020B0609020204030204" pitchFamily="49" charset="0"/>
              <a:ea typeface="Alibaba PuHuiTi R"/>
              <a:sym typeface="Consolas" panose="020B0609020204030204" pitchFamily="49" charset="0"/>
            </a:endParaRPr>
          </a:p>
          <a:p>
            <a:endParaRPr lang="en-US" altLang="zh-CN" dirty="0">
              <a:latin typeface="Consolas" panose="020B0609020204030204" pitchFamily="49" charset="0"/>
              <a:ea typeface="Alibaba PuHuiTi R"/>
              <a:sym typeface="Consolas" panose="020B0609020204030204" pitchFamily="49" charset="0"/>
            </a:endParaRPr>
          </a:p>
          <a:p>
            <a:r>
              <a:rPr lang="en-US" altLang="zh-CN" dirty="0" smtClean="0">
                <a:latin typeface="Consolas" panose="020B0609020204030204" pitchFamily="49" charset="0"/>
                <a:ea typeface="Alibaba PuHuiTi R"/>
                <a:sym typeface="Consolas" panose="020B0609020204030204" pitchFamily="49" charset="0"/>
              </a:rPr>
              <a:t>Nexus</a:t>
            </a:r>
          </a:p>
          <a:p>
            <a:pPr lvl="1">
              <a:buFont typeface="Wingdings" panose="05000000000000000000" pitchFamily="2" charset="2"/>
              <a:buChar char="n"/>
            </a:pPr>
            <a:r>
              <a:rPr lang="en-US" altLang="zh-CN" dirty="0" err="1" smtClean="0">
                <a:latin typeface="Consolas" panose="020B0609020204030204" pitchFamily="49" charset="0"/>
                <a:ea typeface="Alibaba PuHuiTi R"/>
                <a:sym typeface="Consolas" panose="020B0609020204030204" pitchFamily="49" charset="0"/>
              </a:rPr>
              <a:t>Sonatype</a:t>
            </a:r>
            <a:r>
              <a:rPr lang="zh-CN" altLang="en-US" dirty="0">
                <a:latin typeface="Consolas" panose="020B0609020204030204" pitchFamily="49" charset="0"/>
                <a:ea typeface="Alibaba PuHuiTi R"/>
                <a:sym typeface="Consolas" panose="020B0609020204030204" pitchFamily="49" charset="0"/>
              </a:rPr>
              <a:t>公司的一款</a:t>
            </a:r>
            <a:r>
              <a:rPr lang="en-US" altLang="zh-CN" dirty="0">
                <a:latin typeface="Consolas" panose="020B0609020204030204" pitchFamily="49" charset="0"/>
                <a:ea typeface="Alibaba PuHuiTi R"/>
                <a:sym typeface="Consolas" panose="020B0609020204030204" pitchFamily="49" charset="0"/>
              </a:rPr>
              <a:t>maven</a:t>
            </a:r>
            <a:r>
              <a:rPr lang="zh-CN" altLang="en-US" dirty="0">
                <a:latin typeface="Consolas" panose="020B0609020204030204" pitchFamily="49" charset="0"/>
                <a:ea typeface="Alibaba PuHuiTi R"/>
                <a:sym typeface="Consolas" panose="020B0609020204030204" pitchFamily="49" charset="0"/>
              </a:rPr>
              <a:t>私服产品</a:t>
            </a:r>
            <a:endParaRPr lang="en-US" altLang="zh-CN" dirty="0">
              <a:latin typeface="Consolas" panose="020B0609020204030204" pitchFamily="49" charset="0"/>
              <a:ea typeface="Alibaba PuHuiTi R"/>
              <a:sym typeface="Consolas" panose="020B0609020204030204" pitchFamily="49" charset="0"/>
            </a:endParaRPr>
          </a:p>
          <a:p>
            <a:pPr lvl="1">
              <a:buFont typeface="Wingdings" panose="05000000000000000000" pitchFamily="2" charset="2"/>
              <a:buChar char="n"/>
            </a:pPr>
            <a:r>
              <a:rPr lang="zh-CN" altLang="en-US" dirty="0">
                <a:latin typeface="Consolas" panose="020B0609020204030204" pitchFamily="49" charset="0"/>
                <a:ea typeface="Alibaba PuHuiTi R"/>
                <a:sym typeface="Consolas" panose="020B0609020204030204" pitchFamily="49" charset="0"/>
              </a:rPr>
              <a:t>下载地址：</a:t>
            </a:r>
            <a:r>
              <a:rPr lang="zh-CN" altLang="zh-CN" dirty="0">
                <a:latin typeface="Consolas" panose="020B0609020204030204" pitchFamily="49" charset="0"/>
                <a:ea typeface="Alibaba PuHuiTi R"/>
                <a:sym typeface="Consolas" panose="020B0609020204030204" pitchFamily="49" charset="0"/>
                <a:hlinkClick r:id="rId2"/>
              </a:rPr>
              <a:t>https://help.sonatype.com/repomanager3/download</a:t>
            </a:r>
            <a:r>
              <a:rPr lang="zh-CN" altLang="zh-CN" dirty="0">
                <a:latin typeface="Consolas" panose="020B0609020204030204" pitchFamily="49" charset="0"/>
                <a:ea typeface="Alibaba PuHuiTi R"/>
                <a:sym typeface="Consolas" panose="020B0609020204030204" pitchFamily="49" charset="0"/>
              </a:rPr>
              <a:t> </a:t>
            </a:r>
          </a:p>
          <a:p>
            <a:pPr>
              <a:buFont typeface="Wingdings" panose="05000000000000000000" pitchFamily="2" charset="2"/>
              <a:buChar char="n"/>
            </a:pPr>
            <a:endParaRPr lang="zh-CN" altLang="en-US" dirty="0">
              <a:latin typeface="Consolas" panose="020B0609020204030204" pitchFamily="49" charset="0"/>
              <a:ea typeface="Alibaba PuHuiTi R"/>
              <a:sym typeface="Consolas" panose="020B0609020204030204" pitchFamily="49" charset="0"/>
            </a:endParaRPr>
          </a:p>
          <a:p>
            <a:pPr lvl="1"/>
            <a:endParaRPr lang="en-US" altLang="zh-CN" dirty="0">
              <a:latin typeface="Consolas" panose="020B0609020204030204" pitchFamily="49" charset="0"/>
              <a:ea typeface="Alibaba PuHuiTi R"/>
              <a:sym typeface="Consolas" panose="020B0609020204030204" pitchFamily="49" charset="0"/>
            </a:endParaRPr>
          </a:p>
        </p:txBody>
      </p:sp>
      <p:sp>
        <p:nvSpPr>
          <p:cNvPr id="2" name="矩形 1"/>
          <p:cNvSpPr/>
          <p:nvPr/>
        </p:nvSpPr>
        <p:spPr>
          <a:xfrm>
            <a:off x="3048000" y="2828836"/>
            <a:ext cx="6096000" cy="1720471"/>
          </a:xfrm>
          <a:prstGeom prst="rect">
            <a:avLst/>
          </a:prstGeom>
        </p:spPr>
        <p:txBody>
          <a:bodyPr anchor="t" anchorCtr="0"/>
          <a:lstStyle/>
          <a:p>
            <a:pPr marL="360000" indent="-360000" eaLnBrk="0" fontAlgn="base" hangingPunct="0">
              <a:lnSpc>
                <a:spcPct val="150000"/>
              </a:lnSpc>
              <a:spcBef>
                <a:spcPct val="20000"/>
              </a:spcBef>
              <a:spcAft>
                <a:spcPct val="0"/>
              </a:spcAft>
              <a:buClr>
                <a:srgbClr val="404040"/>
              </a:buClr>
              <a:buSzPct val="85000"/>
              <a:buFont typeface="Wingdings" pitchFamily="2" charset="2"/>
              <a:buChar char="l"/>
            </a:pPr>
            <a:endParaRPr lang="zh-CN" altLang="en-US" sz="1600" dirty="0">
              <a:solidFill>
                <a:schemeClr val="tx1">
                  <a:lumMod val="85000"/>
                  <a:lumOff val="15000"/>
                </a:schemeClr>
              </a:solidFill>
              <a:latin typeface="Consolas" panose="020B0609020204030204" pitchFamily="49" charset="0"/>
              <a:ea typeface="思源黑体 CN Normal" panose="020B0400000000000000" pitchFamily="34" charset="-122"/>
              <a:cs typeface="Alibaba PuHuiTi R" pitchFamily="18" charset="-122"/>
              <a:sym typeface="Consolas" panose="020B0609020204030204" pitchFamily="49" charset="0"/>
            </a:endParaRPr>
          </a:p>
        </p:txBody>
      </p:sp>
    </p:spTree>
    <p:extLst>
      <p:ext uri="{BB962C8B-B14F-4D97-AF65-F5344CB8AC3E}">
        <p14:creationId xmlns:p14="http://schemas.microsoft.com/office/powerpoint/2010/main" val="24712686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en-US" altLang="zh-CN" dirty="0" smtClean="0">
                <a:solidFill>
                  <a:srgbClr val="595959"/>
                </a:solidFill>
                <a:latin typeface="Consolas" panose="020B0609020204030204" pitchFamily="49" charset="0"/>
                <a:sym typeface="Consolas" panose="020B0609020204030204" pitchFamily="49" charset="0"/>
              </a:rPr>
              <a:t>Nexus</a:t>
            </a:r>
            <a:r>
              <a:rPr kumimoji="1" lang="zh-CN" altLang="en-US" dirty="0" smtClean="0">
                <a:solidFill>
                  <a:srgbClr val="595959"/>
                </a:solidFill>
                <a:latin typeface="Consolas" panose="020B0609020204030204" pitchFamily="49" charset="0"/>
                <a:sym typeface="Consolas" panose="020B0609020204030204" pitchFamily="49" charset="0"/>
              </a:rPr>
              <a:t>安装与启动</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6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pPr>
              <a:defRPr/>
            </a:pPr>
            <a:r>
              <a:rPr lang="zh-CN" altLang="en-US" dirty="0">
                <a:latin typeface="Consolas" panose="020B0609020204030204" pitchFamily="49" charset="0"/>
                <a:ea typeface="Alibaba PuHuiTi R"/>
                <a:sym typeface="Consolas" panose="020B0609020204030204" pitchFamily="49" charset="0"/>
              </a:rPr>
              <a:t>启动服务器（命令行启动</a:t>
            </a:r>
            <a:r>
              <a:rPr lang="zh-CN" altLang="en-US" dirty="0" smtClean="0">
                <a:latin typeface="Consolas" panose="020B0609020204030204" pitchFamily="49" charset="0"/>
                <a:ea typeface="Alibaba PuHuiTi R"/>
                <a:sym typeface="Consolas" panose="020B0609020204030204" pitchFamily="49" charset="0"/>
              </a:rPr>
              <a:t>）</a:t>
            </a:r>
            <a:endParaRPr lang="en-US" altLang="zh-CN" dirty="0">
              <a:latin typeface="Consolas" panose="020B0609020204030204" pitchFamily="49" charset="0"/>
              <a:ea typeface="Alibaba PuHuiTi R"/>
              <a:sym typeface="Consolas" panose="020B0609020204030204" pitchFamily="49" charset="0"/>
            </a:endParaRPr>
          </a:p>
          <a:p>
            <a:pPr>
              <a:defRPr/>
            </a:pPr>
            <a:endParaRPr lang="en-US" altLang="zh-CN" dirty="0">
              <a:latin typeface="Consolas" panose="020B0609020204030204" pitchFamily="49" charset="0"/>
              <a:ea typeface="Alibaba PuHuiTi R"/>
              <a:sym typeface="Consolas" panose="020B0609020204030204" pitchFamily="49" charset="0"/>
            </a:endParaRPr>
          </a:p>
          <a:p>
            <a:pPr>
              <a:defRPr/>
            </a:pPr>
            <a:r>
              <a:rPr lang="zh-CN" altLang="en-US" dirty="0">
                <a:latin typeface="Consolas" panose="020B0609020204030204" pitchFamily="49" charset="0"/>
                <a:ea typeface="Alibaba PuHuiTi R"/>
                <a:sym typeface="Consolas" panose="020B0609020204030204" pitchFamily="49" charset="0"/>
              </a:rPr>
              <a:t>访问服务器（默认端口：</a:t>
            </a:r>
            <a:r>
              <a:rPr lang="en-US" altLang="zh-CN" dirty="0">
                <a:latin typeface="Consolas" panose="020B0609020204030204" pitchFamily="49" charset="0"/>
                <a:ea typeface="Alibaba PuHuiTi R"/>
                <a:sym typeface="Consolas" panose="020B0609020204030204" pitchFamily="49" charset="0"/>
              </a:rPr>
              <a:t>8081</a:t>
            </a:r>
            <a:r>
              <a:rPr lang="zh-CN" altLang="en-US" dirty="0" smtClean="0">
                <a:latin typeface="Consolas" panose="020B0609020204030204" pitchFamily="49" charset="0"/>
                <a:ea typeface="Alibaba PuHuiTi R"/>
                <a:sym typeface="Consolas" panose="020B0609020204030204" pitchFamily="49" charset="0"/>
              </a:rPr>
              <a:t>）</a:t>
            </a:r>
            <a:endParaRPr lang="en-US" altLang="zh-CN" dirty="0">
              <a:latin typeface="Consolas" panose="020B0609020204030204" pitchFamily="49" charset="0"/>
              <a:ea typeface="Alibaba PuHuiTi R"/>
              <a:sym typeface="Consolas" panose="020B0609020204030204" pitchFamily="49" charset="0"/>
            </a:endParaRPr>
          </a:p>
          <a:p>
            <a:pPr>
              <a:defRPr/>
            </a:pPr>
            <a:endParaRPr lang="en-US" altLang="zh-CN" dirty="0">
              <a:latin typeface="Consolas" panose="020B0609020204030204" pitchFamily="49" charset="0"/>
              <a:ea typeface="Alibaba PuHuiTi R"/>
              <a:sym typeface="Consolas" panose="020B0609020204030204" pitchFamily="49" charset="0"/>
            </a:endParaRPr>
          </a:p>
          <a:p>
            <a:pPr>
              <a:defRPr/>
            </a:pPr>
            <a:r>
              <a:rPr lang="zh-CN" altLang="en-US" dirty="0">
                <a:latin typeface="Consolas" panose="020B0609020204030204" pitchFamily="49" charset="0"/>
                <a:ea typeface="Alibaba PuHuiTi R"/>
                <a:sym typeface="Consolas" panose="020B0609020204030204" pitchFamily="49" charset="0"/>
              </a:rPr>
              <a:t>修改基础配置</a:t>
            </a:r>
            <a:r>
              <a:rPr lang="zh-CN" altLang="en-US" dirty="0" smtClean="0">
                <a:latin typeface="Consolas" panose="020B0609020204030204" pitchFamily="49" charset="0"/>
                <a:ea typeface="Alibaba PuHuiTi R"/>
                <a:sym typeface="Consolas" panose="020B0609020204030204" pitchFamily="49" charset="0"/>
              </a:rPr>
              <a:t>信息</a:t>
            </a:r>
            <a:endParaRPr lang="en-US" altLang="zh-CN" dirty="0" smtClean="0">
              <a:latin typeface="Consolas" panose="020B0609020204030204" pitchFamily="49" charset="0"/>
              <a:ea typeface="Alibaba PuHuiTi R"/>
              <a:sym typeface="Consolas" panose="020B0609020204030204" pitchFamily="49" charset="0"/>
            </a:endParaRPr>
          </a:p>
          <a:p>
            <a:pPr lvl="1">
              <a:buFont typeface="Wingdings" panose="05000000000000000000" pitchFamily="2" charset="2"/>
              <a:buChar char="n"/>
              <a:defRPr/>
            </a:pPr>
            <a:r>
              <a:rPr lang="zh-CN" altLang="en-US" dirty="0" smtClean="0">
                <a:latin typeface="Consolas" panose="020B0609020204030204" pitchFamily="49" charset="0"/>
                <a:ea typeface="Alibaba PuHuiTi R"/>
                <a:sym typeface="Consolas" panose="020B0609020204030204" pitchFamily="49" charset="0"/>
              </a:rPr>
              <a:t>安装</a:t>
            </a:r>
            <a:r>
              <a:rPr lang="zh-CN" altLang="en-US" dirty="0">
                <a:latin typeface="Consolas" panose="020B0609020204030204" pitchFamily="49" charset="0"/>
                <a:ea typeface="Alibaba PuHuiTi R"/>
                <a:sym typeface="Consolas" panose="020B0609020204030204" pitchFamily="49" charset="0"/>
              </a:rPr>
              <a:t>路径下</a:t>
            </a:r>
            <a:r>
              <a:rPr lang="en-US" altLang="zh-CN" dirty="0" err="1">
                <a:latin typeface="Consolas" panose="020B0609020204030204" pitchFamily="49" charset="0"/>
                <a:ea typeface="Alibaba PuHuiTi R"/>
                <a:sym typeface="Consolas" panose="020B0609020204030204" pitchFamily="49" charset="0"/>
              </a:rPr>
              <a:t>etc</a:t>
            </a:r>
            <a:r>
              <a:rPr lang="zh-CN" altLang="en-US" dirty="0">
                <a:latin typeface="Consolas" panose="020B0609020204030204" pitchFamily="49" charset="0"/>
                <a:ea typeface="Alibaba PuHuiTi R"/>
                <a:sym typeface="Consolas" panose="020B0609020204030204" pitchFamily="49" charset="0"/>
              </a:rPr>
              <a:t>目录中</a:t>
            </a:r>
            <a:r>
              <a:rPr lang="en-US" altLang="zh-CN" dirty="0">
                <a:latin typeface="Consolas" panose="020B0609020204030204" pitchFamily="49" charset="0"/>
                <a:ea typeface="Alibaba PuHuiTi R"/>
                <a:sym typeface="Consolas" panose="020B0609020204030204" pitchFamily="49" charset="0"/>
              </a:rPr>
              <a:t>nexus-</a:t>
            </a:r>
            <a:r>
              <a:rPr lang="en-US" altLang="zh-CN" dirty="0" err="1">
                <a:latin typeface="Consolas" panose="020B0609020204030204" pitchFamily="49" charset="0"/>
                <a:ea typeface="Alibaba PuHuiTi R"/>
                <a:sym typeface="Consolas" panose="020B0609020204030204" pitchFamily="49" charset="0"/>
              </a:rPr>
              <a:t>default.properties</a:t>
            </a:r>
            <a:r>
              <a:rPr lang="zh-CN" altLang="en-US" dirty="0">
                <a:latin typeface="Consolas" panose="020B0609020204030204" pitchFamily="49" charset="0"/>
                <a:ea typeface="Alibaba PuHuiTi R"/>
                <a:sym typeface="Consolas" panose="020B0609020204030204" pitchFamily="49" charset="0"/>
              </a:rPr>
              <a:t>文件保存有</a:t>
            </a:r>
            <a:r>
              <a:rPr lang="en-US" altLang="zh-CN" dirty="0">
                <a:latin typeface="Consolas" panose="020B0609020204030204" pitchFamily="49" charset="0"/>
                <a:ea typeface="Alibaba PuHuiTi R"/>
                <a:sym typeface="Consolas" panose="020B0609020204030204" pitchFamily="49" charset="0"/>
              </a:rPr>
              <a:t>nexus</a:t>
            </a:r>
            <a:r>
              <a:rPr lang="zh-CN" altLang="en-US" dirty="0">
                <a:latin typeface="Consolas" panose="020B0609020204030204" pitchFamily="49" charset="0"/>
                <a:ea typeface="Alibaba PuHuiTi R"/>
                <a:sym typeface="Consolas" panose="020B0609020204030204" pitchFamily="49" charset="0"/>
              </a:rPr>
              <a:t>基础配置信息，例如默认访问端口</a:t>
            </a:r>
            <a:endParaRPr lang="en-US" altLang="zh-CN" dirty="0">
              <a:latin typeface="Consolas" panose="020B0609020204030204" pitchFamily="49" charset="0"/>
              <a:ea typeface="Alibaba PuHuiTi R"/>
              <a:sym typeface="Consolas" panose="020B0609020204030204" pitchFamily="49" charset="0"/>
            </a:endParaRPr>
          </a:p>
          <a:p>
            <a:pPr>
              <a:defRPr/>
            </a:pPr>
            <a:r>
              <a:rPr lang="zh-CN" altLang="en-US" dirty="0">
                <a:latin typeface="Consolas" panose="020B0609020204030204" pitchFamily="49" charset="0"/>
                <a:ea typeface="Alibaba PuHuiTi R"/>
                <a:sym typeface="Consolas" panose="020B0609020204030204" pitchFamily="49" charset="0"/>
              </a:rPr>
              <a:t>修改服务器运行配置</a:t>
            </a:r>
            <a:r>
              <a:rPr lang="zh-CN" altLang="en-US" dirty="0" smtClean="0">
                <a:latin typeface="Consolas" panose="020B0609020204030204" pitchFamily="49" charset="0"/>
                <a:ea typeface="Alibaba PuHuiTi R"/>
                <a:sym typeface="Consolas" panose="020B0609020204030204" pitchFamily="49" charset="0"/>
              </a:rPr>
              <a:t>信息</a:t>
            </a:r>
            <a:endParaRPr lang="en-US" altLang="zh-CN" dirty="0" smtClean="0">
              <a:latin typeface="Consolas" panose="020B0609020204030204" pitchFamily="49" charset="0"/>
              <a:ea typeface="Alibaba PuHuiTi R"/>
              <a:sym typeface="Consolas" panose="020B0609020204030204" pitchFamily="49" charset="0"/>
            </a:endParaRPr>
          </a:p>
          <a:p>
            <a:pPr lvl="1">
              <a:buFont typeface="Wingdings" panose="05000000000000000000" pitchFamily="2" charset="2"/>
              <a:buChar char="n"/>
              <a:defRPr/>
            </a:pPr>
            <a:r>
              <a:rPr lang="zh-CN" altLang="en-US" sz="1400" dirty="0" smtClean="0">
                <a:latin typeface="Consolas" panose="020B0609020204030204" pitchFamily="49" charset="0"/>
                <a:ea typeface="Alibaba PuHuiTi R"/>
                <a:sym typeface="Consolas" panose="020B0609020204030204" pitchFamily="49" charset="0"/>
              </a:rPr>
              <a:t>安装</a:t>
            </a:r>
            <a:r>
              <a:rPr lang="zh-CN" altLang="en-US" sz="1400" dirty="0">
                <a:latin typeface="Consolas" panose="020B0609020204030204" pitchFamily="49" charset="0"/>
                <a:ea typeface="Alibaba PuHuiTi R"/>
                <a:sym typeface="Consolas" panose="020B0609020204030204" pitchFamily="49" charset="0"/>
              </a:rPr>
              <a:t>路径下</a:t>
            </a:r>
            <a:r>
              <a:rPr lang="en-US" altLang="zh-CN" sz="1400" dirty="0">
                <a:latin typeface="Consolas" panose="020B0609020204030204" pitchFamily="49" charset="0"/>
                <a:ea typeface="Alibaba PuHuiTi R"/>
                <a:sym typeface="Consolas" panose="020B0609020204030204" pitchFamily="49" charset="0"/>
              </a:rPr>
              <a:t>bin</a:t>
            </a:r>
            <a:r>
              <a:rPr lang="zh-CN" altLang="en-US" sz="1400" dirty="0">
                <a:latin typeface="Consolas" panose="020B0609020204030204" pitchFamily="49" charset="0"/>
                <a:ea typeface="Alibaba PuHuiTi R"/>
                <a:sym typeface="Consolas" panose="020B0609020204030204" pitchFamily="49" charset="0"/>
              </a:rPr>
              <a:t>目录中</a:t>
            </a:r>
            <a:r>
              <a:rPr lang="en-US" altLang="zh-CN" sz="1400" dirty="0" err="1">
                <a:latin typeface="Consolas" panose="020B0609020204030204" pitchFamily="49" charset="0"/>
                <a:ea typeface="Alibaba PuHuiTi R"/>
                <a:sym typeface="Consolas" panose="020B0609020204030204" pitchFamily="49" charset="0"/>
              </a:rPr>
              <a:t>nexus.vmoptions</a:t>
            </a:r>
            <a:r>
              <a:rPr lang="zh-CN" altLang="en-US" sz="1400" dirty="0">
                <a:latin typeface="Consolas" panose="020B0609020204030204" pitchFamily="49" charset="0"/>
                <a:ea typeface="Alibaba PuHuiTi R"/>
                <a:sym typeface="Consolas" panose="020B0609020204030204" pitchFamily="49" charset="0"/>
              </a:rPr>
              <a:t>文件保存有</a:t>
            </a:r>
            <a:r>
              <a:rPr lang="en-US" altLang="zh-CN" sz="1400" dirty="0">
                <a:latin typeface="Consolas" panose="020B0609020204030204" pitchFamily="49" charset="0"/>
                <a:ea typeface="Alibaba PuHuiTi R"/>
                <a:sym typeface="Consolas" panose="020B0609020204030204" pitchFamily="49" charset="0"/>
              </a:rPr>
              <a:t>nexus</a:t>
            </a:r>
            <a:r>
              <a:rPr lang="zh-CN" altLang="en-US" sz="1400" dirty="0">
                <a:latin typeface="Consolas" panose="020B0609020204030204" pitchFamily="49" charset="0"/>
                <a:ea typeface="Alibaba PuHuiTi R"/>
                <a:sym typeface="Consolas" panose="020B0609020204030204" pitchFamily="49" charset="0"/>
              </a:rPr>
              <a:t>服务器启动对应的配置信息，例如默认占用内存空间</a:t>
            </a:r>
          </a:p>
        </p:txBody>
      </p:sp>
      <p:sp>
        <p:nvSpPr>
          <p:cNvPr id="2" name="矩形 1"/>
          <p:cNvSpPr/>
          <p:nvPr/>
        </p:nvSpPr>
        <p:spPr>
          <a:xfrm>
            <a:off x="3048000" y="2828836"/>
            <a:ext cx="6096000" cy="1720471"/>
          </a:xfrm>
          <a:prstGeom prst="rect">
            <a:avLst/>
          </a:prstGeom>
        </p:spPr>
        <p:txBody>
          <a:bodyPr anchor="t" anchorCtr="0"/>
          <a:lstStyle/>
          <a:p>
            <a:pPr marL="360000" indent="-360000" eaLnBrk="0" fontAlgn="base" hangingPunct="0">
              <a:lnSpc>
                <a:spcPct val="150000"/>
              </a:lnSpc>
              <a:spcBef>
                <a:spcPct val="20000"/>
              </a:spcBef>
              <a:spcAft>
                <a:spcPct val="0"/>
              </a:spcAft>
              <a:buClr>
                <a:srgbClr val="404040"/>
              </a:buClr>
              <a:buSzPct val="85000"/>
              <a:buFont typeface="Wingdings" pitchFamily="2" charset="2"/>
              <a:buChar char="l"/>
            </a:pPr>
            <a:endParaRPr lang="zh-CN" altLang="en-US" sz="1600" dirty="0">
              <a:solidFill>
                <a:schemeClr val="tx1">
                  <a:lumMod val="85000"/>
                  <a:lumOff val="15000"/>
                </a:schemeClr>
              </a:solidFill>
              <a:latin typeface="Consolas" panose="020B0609020204030204" pitchFamily="49" charset="0"/>
              <a:ea typeface="思源黑体 CN Normal" panose="020B0400000000000000" pitchFamily="34" charset="-122"/>
              <a:cs typeface="Alibaba PuHuiTi R" pitchFamily="18" charset="-122"/>
              <a:sym typeface="Consolas" panose="020B0609020204030204" pitchFamily="49" charset="0"/>
            </a:endParaRPr>
          </a:p>
        </p:txBody>
      </p:sp>
      <p:sp>
        <p:nvSpPr>
          <p:cNvPr id="6" name="TextBox 3">
            <a:extLst>
              <a:ext uri="{FF2B5EF4-FFF2-40B4-BE49-F238E27FC236}">
                <a16:creationId xmlns:a16="http://schemas.microsoft.com/office/drawing/2014/main" id="{0C998B78-AB18-3C47-A1C7-25AE9A3A40B0}"/>
              </a:ext>
            </a:extLst>
          </p:cNvPr>
          <p:cNvSpPr txBox="1"/>
          <p:nvPr/>
        </p:nvSpPr>
        <p:spPr>
          <a:xfrm>
            <a:off x="1184564" y="2096405"/>
            <a:ext cx="10225116" cy="380873"/>
          </a:xfrm>
          <a:prstGeom prst="rect">
            <a:avLst/>
          </a:prstGeom>
          <a:solidFill>
            <a:srgbClr val="FFFFE4"/>
          </a:solidFill>
          <a:ln w="3175">
            <a:solidFill>
              <a:srgbClr val="919191"/>
            </a:solidFill>
          </a:ln>
        </p:spPr>
        <p:txBody>
          <a:bodyPr wrap="square">
            <a:spAutoFit/>
          </a:bodyPr>
          <a:lstStyle/>
          <a:p>
            <a:pPr lvl="0">
              <a:lnSpc>
                <a:spcPct val="150000"/>
              </a:lnSpc>
            </a:pPr>
            <a:r>
              <a:rPr lang="en-US" altLang="zh-CN" sz="1400" dirty="0">
                <a:solidFill>
                  <a:srgbClr val="333333"/>
                </a:solidFill>
                <a:latin typeface="Consolas" panose="020B0609020204030204" pitchFamily="49" charset="0"/>
                <a:cs typeface="Courier New" panose="02070309020205020404" pitchFamily="49" charset="0"/>
                <a:sym typeface="Consolas" panose="020B0609020204030204" pitchFamily="49" charset="0"/>
              </a:rPr>
              <a:t>nexus.exe /run nexus</a:t>
            </a:r>
            <a:endParaRPr lang="zh-CN" altLang="zh-CN" sz="2000" dirty="0">
              <a:latin typeface="Consolas" panose="020B0609020204030204" pitchFamily="49" charset="0"/>
              <a:cs typeface="Courier New" panose="02070309020205020404" pitchFamily="49" charset="0"/>
              <a:sym typeface="Consolas" panose="020B0609020204030204" pitchFamily="49" charset="0"/>
            </a:endParaRPr>
          </a:p>
        </p:txBody>
      </p:sp>
      <p:sp>
        <p:nvSpPr>
          <p:cNvPr id="7" name="TextBox 3">
            <a:extLst>
              <a:ext uri="{FF2B5EF4-FFF2-40B4-BE49-F238E27FC236}">
                <a16:creationId xmlns:a16="http://schemas.microsoft.com/office/drawing/2014/main" id="{0C998B78-AB18-3C47-A1C7-25AE9A3A40B0}"/>
              </a:ext>
            </a:extLst>
          </p:cNvPr>
          <p:cNvSpPr txBox="1"/>
          <p:nvPr/>
        </p:nvSpPr>
        <p:spPr>
          <a:xfrm>
            <a:off x="1184564" y="2938230"/>
            <a:ext cx="10225116" cy="380873"/>
          </a:xfrm>
          <a:prstGeom prst="rect">
            <a:avLst/>
          </a:prstGeom>
          <a:solidFill>
            <a:srgbClr val="FFFFE4"/>
          </a:solidFill>
          <a:ln w="3175">
            <a:solidFill>
              <a:srgbClr val="919191"/>
            </a:solidFill>
          </a:ln>
        </p:spPr>
        <p:txBody>
          <a:bodyPr wrap="square">
            <a:spAutoFit/>
          </a:bodyPr>
          <a:lstStyle/>
          <a:p>
            <a:pPr lvl="0">
              <a:lnSpc>
                <a:spcPct val="150000"/>
              </a:lnSpc>
            </a:pPr>
            <a:r>
              <a:rPr lang="en-US" altLang="zh-CN" sz="1400" dirty="0">
                <a:solidFill>
                  <a:srgbClr val="333333"/>
                </a:solidFill>
                <a:latin typeface="Consolas" panose="020B0609020204030204" pitchFamily="49" charset="0"/>
                <a:cs typeface="Courier New" panose="02070309020205020404" pitchFamily="49" charset="0"/>
                <a:sym typeface="Consolas" panose="020B0609020204030204" pitchFamily="49" charset="0"/>
              </a:rPr>
              <a:t>http://localhost:8081</a:t>
            </a:r>
            <a:endParaRPr lang="zh-CN" altLang="zh-CN" sz="2000" dirty="0">
              <a:latin typeface="Consolas" panose="020B0609020204030204" pitchFamily="49" charset="0"/>
              <a:cs typeface="Courier New" panose="02070309020205020404" pitchFamily="49" charset="0"/>
              <a:sym typeface="Consolas" panose="020B0609020204030204" pitchFamily="49" charset="0"/>
            </a:endParaRPr>
          </a:p>
        </p:txBody>
      </p:sp>
    </p:spTree>
    <p:extLst>
      <p:ext uri="{BB962C8B-B14F-4D97-AF65-F5344CB8AC3E}">
        <p14:creationId xmlns:p14="http://schemas.microsoft.com/office/powerpoint/2010/main" val="40276850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私</a:t>
            </a:r>
            <a:r>
              <a:rPr lang="zh-CN" altLang="en-US" dirty="0" smtClean="0">
                <a:latin typeface="Consolas" panose="020B0609020204030204" pitchFamily="49" charset="0"/>
                <a:sym typeface="Consolas" panose="020B0609020204030204" pitchFamily="49" charset="0"/>
              </a:rPr>
              <a:t>服作用</a:t>
            </a:r>
            <a:endParaRPr lang="en-US" altLang="zh-CN" dirty="0" smtClean="0">
              <a:latin typeface="Consolas" panose="020B0609020204030204" pitchFamily="49" charset="0"/>
              <a:sym typeface="Consolas" panose="020B0609020204030204" pitchFamily="49" charset="0"/>
            </a:endParaRPr>
          </a:p>
          <a:p>
            <a:r>
              <a:rPr lang="en-US" altLang="zh-CN" dirty="0" smtClean="0">
                <a:latin typeface="Consolas" panose="020B0609020204030204" pitchFamily="49" charset="0"/>
                <a:sym typeface="Consolas" panose="020B0609020204030204" pitchFamily="49" charset="0"/>
              </a:rPr>
              <a:t>Nexus</a:t>
            </a:r>
            <a:endParaRPr lang="zh-CN" altLang="en-US" dirty="0">
              <a:latin typeface="Consolas" panose="020B0609020204030204" pitchFamily="49" charset="0"/>
              <a:sym typeface="Consolas" panose="020B0609020204030204" pitchFamily="49" charset="0"/>
            </a:endParaRPr>
          </a:p>
        </p:txBody>
      </p:sp>
      <p:sp>
        <p:nvSpPr>
          <p:cNvPr id="6"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35579924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私服资源操作流程分析</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6" name="圆角矩形 5"/>
          <p:cNvSpPr/>
          <p:nvPr/>
        </p:nvSpPr>
        <p:spPr>
          <a:xfrm>
            <a:off x="5184105" y="2541662"/>
            <a:ext cx="1901329" cy="2016224"/>
          </a:xfrm>
          <a:prstGeom prst="roundRect">
            <a:avLst>
              <a:gd name="adj" fmla="val 6780"/>
            </a:avLst>
          </a:prstGeom>
          <a:solidFill>
            <a:schemeClr val="bg1">
              <a:lumMod val="65000"/>
            </a:schemeClr>
          </a:solidFill>
          <a:ln>
            <a:tailEnd type="triangle"/>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ltLang="zh-CN" dirty="0" smtClean="0">
              <a:latin typeface="Consolas" panose="020B0609020204030204" pitchFamily="49" charset="0"/>
              <a:ea typeface="思源黑体 CN Bold" panose="020B0800000000000000" pitchFamily="34" charset="-122"/>
              <a:sym typeface="Consolas" panose="020B0609020204030204" pitchFamily="49" charset="0"/>
            </a:endParaRPr>
          </a:p>
          <a:p>
            <a:pPr algn="ctr"/>
            <a:endParaRPr lang="en-US" altLang="zh-CN" dirty="0">
              <a:latin typeface="Consolas" panose="020B0609020204030204" pitchFamily="49" charset="0"/>
              <a:ea typeface="思源黑体 CN Bold" panose="020B0800000000000000" pitchFamily="34" charset="-122"/>
              <a:sym typeface="Consolas" panose="020B0609020204030204" pitchFamily="49" charset="0"/>
            </a:endParaRPr>
          </a:p>
          <a:p>
            <a:pPr algn="ctr"/>
            <a:endParaRPr lang="en-US" altLang="zh-CN" dirty="0" smtClean="0">
              <a:latin typeface="Consolas" panose="020B0609020204030204" pitchFamily="49" charset="0"/>
              <a:ea typeface="思源黑体 CN Bold" panose="020B0800000000000000" pitchFamily="34" charset="-122"/>
              <a:sym typeface="Consolas" panose="020B0609020204030204" pitchFamily="49" charset="0"/>
            </a:endParaRPr>
          </a:p>
          <a:p>
            <a:pPr algn="ctr"/>
            <a:endParaRPr lang="en-US" altLang="zh-CN" dirty="0" smtClean="0">
              <a:latin typeface="Consolas" panose="020B0609020204030204" pitchFamily="49" charset="0"/>
              <a:ea typeface="思源黑体 CN Bold" panose="020B0800000000000000" pitchFamily="34" charset="-122"/>
              <a:sym typeface="Consolas" panose="020B0609020204030204" pitchFamily="49" charset="0"/>
            </a:endParaRPr>
          </a:p>
          <a:p>
            <a:pPr algn="ctr"/>
            <a:endParaRPr lang="en-US" altLang="zh-CN" dirty="0">
              <a:latin typeface="Consolas" panose="020B0609020204030204" pitchFamily="49" charset="0"/>
              <a:ea typeface="思源黑体 CN Bold" panose="020B0800000000000000" pitchFamily="34" charset="-122"/>
              <a:sym typeface="Consolas" panose="020B0609020204030204" pitchFamily="49" charset="0"/>
            </a:endParaRPr>
          </a:p>
          <a:p>
            <a:pPr algn="ctr"/>
            <a:endParaRPr lang="en-US" altLang="zh-CN" dirty="0">
              <a:latin typeface="Consolas" panose="020B0609020204030204" pitchFamily="49" charset="0"/>
              <a:ea typeface="思源黑体 CN Bold" panose="020B0800000000000000" pitchFamily="34" charset="-122"/>
              <a:sym typeface="Consolas" panose="020B0609020204030204" pitchFamily="49" charset="0"/>
            </a:endParaRPr>
          </a:p>
          <a:p>
            <a:pPr algn="ctr"/>
            <a:r>
              <a:rPr lang="zh-CN" altLang="en-US" dirty="0" smtClean="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私服</a:t>
            </a:r>
            <a:endParaRPr lang="zh-CN" altLang="en-US" dirty="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p:txBody>
      </p:sp>
      <p:sp>
        <p:nvSpPr>
          <p:cNvPr id="7" name="圆角矩形 6"/>
          <p:cNvSpPr/>
          <p:nvPr/>
        </p:nvSpPr>
        <p:spPr>
          <a:xfrm>
            <a:off x="5184105" y="2541662"/>
            <a:ext cx="1901329" cy="3240360"/>
          </a:xfrm>
          <a:prstGeom prst="roundRect">
            <a:avLst>
              <a:gd name="adj" fmla="val 6780"/>
            </a:avLst>
          </a:prstGeom>
          <a:solidFill>
            <a:schemeClr val="bg1">
              <a:lumMod val="65000"/>
            </a:schemeClr>
          </a:solidFill>
          <a:ln>
            <a:tailEnd type="triangle"/>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ltLang="zh-CN" sz="1600"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sz="1600"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sz="1600"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sz="1600"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sz="1600"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sz="1600"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sz="1600"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sz="1600"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sz="1600"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sz="1600"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sz="2000"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r>
              <a:rPr lang="zh-CN" altLang="en-US" sz="1600"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 </a:t>
            </a:r>
            <a:r>
              <a:rPr lang="zh-CN" altLang="en-US" sz="1600" dirty="0" smtClean="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私服</a:t>
            </a:r>
            <a:endParaRPr lang="zh-CN" altLang="en-US" sz="1600" dirty="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p:txBody>
      </p:sp>
      <p:sp>
        <p:nvSpPr>
          <p:cNvPr id="8" name="圆角矩形 7"/>
          <p:cNvSpPr/>
          <p:nvPr/>
        </p:nvSpPr>
        <p:spPr>
          <a:xfrm>
            <a:off x="5337451" y="2638168"/>
            <a:ext cx="1603967" cy="2899990"/>
          </a:xfrm>
          <a:prstGeom prst="roundRect">
            <a:avLst>
              <a:gd name="adj" fmla="val 6780"/>
            </a:avLst>
          </a:prstGeom>
          <a:solidFill>
            <a:schemeClr val="bg1">
              <a:lumMod val="85000"/>
            </a:schemeClr>
          </a:solidFill>
          <a:ln>
            <a:tailEnd type="triangle"/>
          </a:ln>
        </p:spPr>
        <p:style>
          <a:lnRef idx="0">
            <a:schemeClr val="accent4"/>
          </a:lnRef>
          <a:fillRef idx="3">
            <a:schemeClr val="accent4"/>
          </a:fillRef>
          <a:effectRef idx="3">
            <a:schemeClr val="accent4"/>
          </a:effectRef>
          <a:fontRef idx="minor">
            <a:schemeClr val="lt1"/>
          </a:fontRef>
        </p:style>
        <p:txBody>
          <a:bodyPr lIns="0" rIns="0" rtlCol="0" anchor="b" anchorCtr="0"/>
          <a:lstStyle/>
          <a:p>
            <a:pPr algn="ctr"/>
            <a:endParaRPr lang="en-US" altLang="zh-CN"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r>
              <a:rPr lang="zh-CN" altLang="en-US" dirty="0" smtClean="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 仓库组</a:t>
            </a:r>
            <a:endParaRPr lang="zh-CN" altLang="en-US" dirty="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p:txBody>
      </p:sp>
      <p:grpSp>
        <p:nvGrpSpPr>
          <p:cNvPr id="9" name="组合 8"/>
          <p:cNvGrpSpPr/>
          <p:nvPr/>
        </p:nvGrpSpPr>
        <p:grpSpPr>
          <a:xfrm>
            <a:off x="1983532" y="3254772"/>
            <a:ext cx="1016574" cy="356482"/>
            <a:chOff x="841374" y="1995686"/>
            <a:chExt cx="1901124" cy="666667"/>
          </a:xfrm>
        </p:grpSpPr>
        <p:pic>
          <p:nvPicPr>
            <p:cNvPr id="10" name="图片 9"/>
            <p:cNvPicPr>
              <a:picLocks noChangeAspect="1"/>
            </p:cNvPicPr>
            <p:nvPr/>
          </p:nvPicPr>
          <p:blipFill>
            <a:blip r:embed="rId2"/>
            <a:stretch>
              <a:fillRect/>
            </a:stretch>
          </p:blipFill>
          <p:spPr>
            <a:xfrm>
              <a:off x="841374" y="1995686"/>
              <a:ext cx="590476" cy="666667"/>
            </a:xfrm>
            <a:prstGeom prst="rect">
              <a:avLst/>
            </a:prstGeom>
          </p:spPr>
        </p:pic>
        <p:sp>
          <p:nvSpPr>
            <p:cNvPr id="11" name="文本框 10"/>
            <p:cNvSpPr txBox="1"/>
            <p:nvPr/>
          </p:nvSpPr>
          <p:spPr>
            <a:xfrm>
              <a:off x="1431850" y="2144354"/>
              <a:ext cx="1310648" cy="474855"/>
            </a:xfrm>
            <a:prstGeom prst="rect">
              <a:avLst/>
            </a:prstGeom>
            <a:noFill/>
          </p:spPr>
          <p:txBody>
            <a:bodyPr wrap="none" rtlCol="0">
              <a:spAutoFit/>
            </a:bodyPr>
            <a:lstStyle/>
            <a:p>
              <a:r>
                <a:rPr lang="en-US" altLang="zh-CN" sz="1050" dirty="0" err="1">
                  <a:latin typeface="Consolas" panose="020B0609020204030204" pitchFamily="49" charset="0"/>
                  <a:ea typeface="思源黑体 CN Normal" panose="020B0400000000000000" pitchFamily="34" charset="-122"/>
                  <a:sym typeface="Consolas" panose="020B0609020204030204" pitchFamily="49" charset="0"/>
                </a:rPr>
                <a:t>ssm_dao</a:t>
              </a:r>
              <a:endParaRPr lang="zh-CN" altLang="en-US" sz="1050" dirty="0">
                <a:latin typeface="Consolas" panose="020B0609020204030204" pitchFamily="49" charset="0"/>
                <a:ea typeface="思源黑体 CN Normal" panose="020B0400000000000000" pitchFamily="34" charset="-122"/>
                <a:sym typeface="Consolas" panose="020B0609020204030204" pitchFamily="49" charset="0"/>
              </a:endParaRPr>
            </a:p>
          </p:txBody>
        </p:sp>
      </p:grpSp>
      <p:sp>
        <p:nvSpPr>
          <p:cNvPr id="12" name="圆柱形 11"/>
          <p:cNvSpPr/>
          <p:nvPr/>
        </p:nvSpPr>
        <p:spPr>
          <a:xfrm>
            <a:off x="5573266" y="3117726"/>
            <a:ext cx="504056" cy="732175"/>
          </a:xfrm>
          <a:prstGeom prst="can">
            <a:avLst/>
          </a:prstGeom>
          <a:gradFill>
            <a:gsLst>
              <a:gs pos="0">
                <a:srgbClr val="AD2B26"/>
              </a:gs>
              <a:gs pos="80000">
                <a:srgbClr val="AD2B26"/>
              </a:gs>
              <a:gs pos="100000">
                <a:srgbClr val="AD2B26"/>
              </a:gs>
            </a:gsLst>
          </a:gradFill>
          <a:ln>
            <a:noFill/>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仓库</a:t>
            </a:r>
          </a:p>
        </p:txBody>
      </p:sp>
      <p:grpSp>
        <p:nvGrpSpPr>
          <p:cNvPr id="13" name="组合 12"/>
          <p:cNvGrpSpPr/>
          <p:nvPr/>
        </p:nvGrpSpPr>
        <p:grpSpPr>
          <a:xfrm>
            <a:off x="1983532" y="4586273"/>
            <a:ext cx="1532741" cy="356482"/>
            <a:chOff x="841374" y="1995686"/>
            <a:chExt cx="2866421" cy="666667"/>
          </a:xfrm>
        </p:grpSpPr>
        <p:pic>
          <p:nvPicPr>
            <p:cNvPr id="14" name="图片 13"/>
            <p:cNvPicPr>
              <a:picLocks noChangeAspect="1"/>
            </p:cNvPicPr>
            <p:nvPr/>
          </p:nvPicPr>
          <p:blipFill>
            <a:blip r:embed="rId2"/>
            <a:stretch>
              <a:fillRect/>
            </a:stretch>
          </p:blipFill>
          <p:spPr>
            <a:xfrm>
              <a:off x="841374" y="1995686"/>
              <a:ext cx="590476" cy="666667"/>
            </a:xfrm>
            <a:prstGeom prst="rect">
              <a:avLst/>
            </a:prstGeom>
          </p:spPr>
        </p:pic>
        <p:sp>
          <p:nvSpPr>
            <p:cNvPr id="15" name="文本框 14"/>
            <p:cNvSpPr txBox="1"/>
            <p:nvPr/>
          </p:nvSpPr>
          <p:spPr>
            <a:xfrm>
              <a:off x="1431850" y="2144354"/>
              <a:ext cx="2275945" cy="474855"/>
            </a:xfrm>
            <a:prstGeom prst="rect">
              <a:avLst/>
            </a:prstGeom>
            <a:noFill/>
          </p:spPr>
          <p:txBody>
            <a:bodyPr wrap="none" rtlCol="0">
              <a:spAutoFit/>
            </a:bodyPr>
            <a:lstStyle/>
            <a:p>
              <a:r>
                <a:rPr lang="en-US" altLang="zh-CN" sz="1050" dirty="0" smtClean="0">
                  <a:latin typeface="Consolas" panose="020B0609020204030204" pitchFamily="49" charset="0"/>
                  <a:ea typeface="思源黑体 CN Normal" panose="020B0400000000000000" pitchFamily="34" charset="-122"/>
                  <a:sym typeface="Consolas" panose="020B0609020204030204" pitchFamily="49" charset="0"/>
                </a:rPr>
                <a:t>spring-context</a:t>
              </a:r>
              <a:endParaRPr lang="zh-CN" altLang="en-US" sz="1050" dirty="0">
                <a:latin typeface="Consolas" panose="020B0609020204030204" pitchFamily="49" charset="0"/>
                <a:ea typeface="思源黑体 CN Normal" panose="020B0400000000000000" pitchFamily="34" charset="-122"/>
                <a:sym typeface="Consolas" panose="020B0609020204030204" pitchFamily="49" charset="0"/>
              </a:endParaRPr>
            </a:p>
          </p:txBody>
        </p:sp>
      </p:grpSp>
      <p:sp>
        <p:nvSpPr>
          <p:cNvPr id="16" name="圆柱形 15"/>
          <p:cNvSpPr/>
          <p:nvPr/>
        </p:nvSpPr>
        <p:spPr>
          <a:xfrm>
            <a:off x="8601226" y="4296462"/>
            <a:ext cx="644448" cy="936104"/>
          </a:xfrm>
          <a:prstGeom prst="can">
            <a:avLst/>
          </a:prstGeom>
          <a:gradFill>
            <a:gsLst>
              <a:gs pos="0">
                <a:schemeClr val="tx1">
                  <a:lumMod val="75000"/>
                  <a:lumOff val="25000"/>
                </a:schemeClr>
              </a:gs>
              <a:gs pos="80000">
                <a:schemeClr val="tx1">
                  <a:lumMod val="75000"/>
                  <a:lumOff val="25000"/>
                </a:schemeClr>
              </a:gs>
              <a:gs pos="100000">
                <a:schemeClr val="tx1">
                  <a:lumMod val="75000"/>
                  <a:lumOff val="25000"/>
                </a:schemeClr>
              </a:gs>
            </a:gsLst>
          </a:gradFill>
          <a:ln>
            <a:noFill/>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中</a:t>
            </a:r>
            <a:endParaRPr lang="en-US" altLang="zh-CN"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r>
              <a:rPr lang="zh-CN" altLang="en-US"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央</a:t>
            </a:r>
            <a:endParaRPr lang="zh-CN" altLang="en-US"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p:txBody>
      </p:sp>
      <p:sp>
        <p:nvSpPr>
          <p:cNvPr id="17" name="圆柱形 16"/>
          <p:cNvSpPr/>
          <p:nvPr/>
        </p:nvSpPr>
        <p:spPr>
          <a:xfrm>
            <a:off x="5573266" y="4398427"/>
            <a:ext cx="504056" cy="732175"/>
          </a:xfrm>
          <a:prstGeom prst="can">
            <a:avLst/>
          </a:prstGeom>
          <a:gradFill>
            <a:gsLst>
              <a:gs pos="0">
                <a:srgbClr val="AD2B26"/>
              </a:gs>
              <a:gs pos="80000">
                <a:srgbClr val="AD2B26"/>
              </a:gs>
              <a:gs pos="100000">
                <a:srgbClr val="AD2B26"/>
              </a:gs>
            </a:gsLst>
          </a:gradFill>
          <a:ln>
            <a:noFill/>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仓库</a:t>
            </a:r>
          </a:p>
        </p:txBody>
      </p:sp>
      <p:sp>
        <p:nvSpPr>
          <p:cNvPr id="18" name="圆柱形 17"/>
          <p:cNvSpPr/>
          <p:nvPr/>
        </p:nvSpPr>
        <p:spPr>
          <a:xfrm>
            <a:off x="6293346" y="3621782"/>
            <a:ext cx="504056" cy="732175"/>
          </a:xfrm>
          <a:prstGeom prst="can">
            <a:avLst/>
          </a:prstGeom>
          <a:gradFill>
            <a:gsLst>
              <a:gs pos="0">
                <a:srgbClr val="AD2B26"/>
              </a:gs>
              <a:gs pos="80000">
                <a:srgbClr val="AD2B26"/>
              </a:gs>
              <a:gs pos="100000">
                <a:srgbClr val="AD2B26"/>
              </a:gs>
            </a:gsLst>
          </a:gradFill>
          <a:ln>
            <a:noFill/>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仓库</a:t>
            </a:r>
          </a:p>
        </p:txBody>
      </p:sp>
      <p:sp>
        <p:nvSpPr>
          <p:cNvPr id="19" name="圆柱形 18"/>
          <p:cNvSpPr/>
          <p:nvPr/>
        </p:nvSpPr>
        <p:spPr>
          <a:xfrm>
            <a:off x="6293346" y="2727661"/>
            <a:ext cx="504056" cy="732175"/>
          </a:xfrm>
          <a:prstGeom prst="can">
            <a:avLst/>
          </a:prstGeom>
          <a:gradFill>
            <a:gsLst>
              <a:gs pos="0">
                <a:srgbClr val="AD2B26"/>
              </a:gs>
              <a:gs pos="80000">
                <a:srgbClr val="AD2B26"/>
              </a:gs>
              <a:gs pos="100000">
                <a:srgbClr val="AD2B26"/>
              </a:gs>
            </a:gsLst>
          </a:gradFill>
          <a:ln>
            <a:noFill/>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仓库</a:t>
            </a:r>
          </a:p>
        </p:txBody>
      </p:sp>
      <p:cxnSp>
        <p:nvCxnSpPr>
          <p:cNvPr id="20" name="直接箭头连接符 19"/>
          <p:cNvCxnSpPr/>
          <p:nvPr/>
        </p:nvCxnSpPr>
        <p:spPr>
          <a:xfrm>
            <a:off x="3124398" y="3405758"/>
            <a:ext cx="2391719" cy="0"/>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3124398" y="3549774"/>
            <a:ext cx="2391719" cy="0"/>
          </a:xfrm>
          <a:prstGeom prst="straightConnector1">
            <a:avLst/>
          </a:prstGeom>
          <a:ln w="38100">
            <a:solidFill>
              <a:srgbClr val="AD2B26"/>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3485035" y="4800518"/>
            <a:ext cx="5040559" cy="0"/>
          </a:xfrm>
          <a:prstGeom prst="straightConnector1">
            <a:avLst/>
          </a:prstGeom>
          <a:ln w="38100">
            <a:solidFill>
              <a:srgbClr val="AD2B26"/>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485035" y="4728510"/>
            <a:ext cx="2031082" cy="0"/>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3485036" y="4872526"/>
            <a:ext cx="2031081" cy="0"/>
          </a:xfrm>
          <a:prstGeom prst="straightConnector1">
            <a:avLst/>
          </a:prstGeom>
          <a:ln w="38100">
            <a:solidFill>
              <a:srgbClr val="AD2B26"/>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149330" y="4728510"/>
            <a:ext cx="2376264" cy="0"/>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6149332" y="4872526"/>
            <a:ext cx="2376262" cy="0"/>
          </a:xfrm>
          <a:prstGeom prst="straightConnector1">
            <a:avLst/>
          </a:prstGeom>
          <a:ln w="38100">
            <a:solidFill>
              <a:srgbClr val="AD2B26"/>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805514" y="1838848"/>
            <a:ext cx="0" cy="4531807"/>
          </a:xfrm>
          <a:prstGeom prst="line">
            <a:avLst/>
          </a:prstGeom>
          <a:ln w="19050">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1983532" y="2751336"/>
            <a:ext cx="1753955" cy="356482"/>
            <a:chOff x="841374" y="1995686"/>
            <a:chExt cx="3280119" cy="666667"/>
          </a:xfrm>
        </p:grpSpPr>
        <p:pic>
          <p:nvPicPr>
            <p:cNvPr id="30" name="图片 29"/>
            <p:cNvPicPr>
              <a:picLocks noChangeAspect="1"/>
            </p:cNvPicPr>
            <p:nvPr/>
          </p:nvPicPr>
          <p:blipFill>
            <a:blip r:embed="rId2"/>
            <a:stretch>
              <a:fillRect/>
            </a:stretch>
          </p:blipFill>
          <p:spPr>
            <a:xfrm>
              <a:off x="841374" y="1995686"/>
              <a:ext cx="590476" cy="666667"/>
            </a:xfrm>
            <a:prstGeom prst="rect">
              <a:avLst/>
            </a:prstGeom>
          </p:spPr>
        </p:pic>
        <p:sp>
          <p:nvSpPr>
            <p:cNvPr id="31" name="文本框 30"/>
            <p:cNvSpPr txBox="1"/>
            <p:nvPr/>
          </p:nvSpPr>
          <p:spPr>
            <a:xfrm>
              <a:off x="1431850" y="2144354"/>
              <a:ext cx="2689643" cy="474855"/>
            </a:xfrm>
            <a:prstGeom prst="rect">
              <a:avLst/>
            </a:prstGeom>
            <a:noFill/>
          </p:spPr>
          <p:txBody>
            <a:bodyPr wrap="none" rtlCol="0">
              <a:spAutoFit/>
            </a:bodyPr>
            <a:lstStyle/>
            <a:p>
              <a:r>
                <a:rPr lang="en-US" altLang="zh-CN" sz="1050" dirty="0" err="1" smtClean="0">
                  <a:latin typeface="Consolas" panose="020B0609020204030204" pitchFamily="49" charset="0"/>
                  <a:ea typeface="思源黑体 CN Normal" panose="020B0400000000000000" pitchFamily="34" charset="-122"/>
                  <a:sym typeface="Consolas" panose="020B0609020204030204" pitchFamily="49" charset="0"/>
                </a:rPr>
                <a:t>ssm_pojo.snapshot</a:t>
              </a:r>
              <a:endParaRPr lang="zh-CN" altLang="en-US" sz="1050" dirty="0">
                <a:latin typeface="Consolas" panose="020B0609020204030204" pitchFamily="49" charset="0"/>
                <a:ea typeface="思源黑体 CN Normal" panose="020B0400000000000000" pitchFamily="34" charset="-122"/>
                <a:sym typeface="Consolas" panose="020B0609020204030204" pitchFamily="49" charset="0"/>
              </a:endParaRPr>
            </a:p>
          </p:txBody>
        </p:sp>
      </p:grpSp>
      <p:cxnSp>
        <p:nvCxnSpPr>
          <p:cNvPr id="32" name="直接箭头连接符 31"/>
          <p:cNvCxnSpPr/>
          <p:nvPr/>
        </p:nvCxnSpPr>
        <p:spPr>
          <a:xfrm>
            <a:off x="3772221" y="2901702"/>
            <a:ext cx="2449117" cy="0"/>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3772221" y="3034980"/>
            <a:ext cx="2391719" cy="0"/>
          </a:xfrm>
          <a:prstGeom prst="straightConnector1">
            <a:avLst/>
          </a:prstGeom>
          <a:ln w="38100">
            <a:solidFill>
              <a:srgbClr val="AD2B26"/>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3124399" y="3549774"/>
            <a:ext cx="2213052" cy="0"/>
          </a:xfrm>
          <a:prstGeom prst="straightConnector1">
            <a:avLst/>
          </a:prstGeom>
          <a:ln w="38100">
            <a:solidFill>
              <a:srgbClr val="AD2B26"/>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3772221" y="3034980"/>
            <a:ext cx="1565228" cy="0"/>
          </a:xfrm>
          <a:prstGeom prst="straightConnector1">
            <a:avLst/>
          </a:prstGeom>
          <a:ln w="38100">
            <a:solidFill>
              <a:srgbClr val="AD2B26"/>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3485036" y="4870252"/>
            <a:ext cx="1852413" cy="0"/>
          </a:xfrm>
          <a:prstGeom prst="straightConnector1">
            <a:avLst/>
          </a:prstGeom>
          <a:ln w="38100">
            <a:solidFill>
              <a:srgbClr val="AD2B26"/>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70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righ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right)">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childTnLst>
                          </p:cTn>
                        </p:par>
                        <p:par>
                          <p:cTn id="46" fill="hold">
                            <p:stCondLst>
                              <p:cond delay="500"/>
                            </p:stCondLst>
                            <p:childTnLst>
                              <p:par>
                                <p:cTn id="47" presetID="10" presetClass="exit" presetSubtype="0" fill="hold" grpId="1" nodeType="afterEffect">
                                  <p:stCondLst>
                                    <p:cond delay="0"/>
                                  </p:stCondLst>
                                  <p:childTnLst>
                                    <p:animEffect transition="out" filter="fade">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right)">
                                      <p:cBhvr>
                                        <p:cTn id="73" dur="500"/>
                                        <p:tgtEl>
                                          <p:spTgt spid="27"/>
                                        </p:tgtEl>
                                      </p:cBhvr>
                                    </p:animEffect>
                                  </p:childTnLst>
                                </p:cTn>
                              </p:par>
                            </p:childTnLst>
                          </p:cTn>
                        </p:par>
                        <p:par>
                          <p:cTn id="74" fill="hold">
                            <p:stCondLst>
                              <p:cond delay="500"/>
                            </p:stCondLst>
                            <p:childTnLst>
                              <p:par>
                                <p:cTn id="75" presetID="22" presetClass="entr" presetSubtype="2" fill="hold"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right)">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wipe(up)">
                                      <p:cBhvr>
                                        <p:cTn id="82" dur="500"/>
                                        <p:tgtEl>
                                          <p:spTgt spid="2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wipe(left)">
                                      <p:cBhvr>
                                        <p:cTn id="97" dur="500"/>
                                        <p:tgtEl>
                                          <p:spTgt spid="32"/>
                                        </p:tgtEl>
                                      </p:cBhvr>
                                    </p:animEffect>
                                  </p:childTnLst>
                                </p:cTn>
                              </p:par>
                            </p:childTnLst>
                          </p:cTn>
                        </p:par>
                        <p:par>
                          <p:cTn id="98" fill="hold">
                            <p:stCondLst>
                              <p:cond delay="500"/>
                            </p:stCondLst>
                            <p:childTnLst>
                              <p:par>
                                <p:cTn id="99" presetID="22" presetClass="entr" presetSubtype="2" fill="hold" nodeType="after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500"/>
                                        <p:tgtEl>
                                          <p:spTgt spid="1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8"/>
                                        </p:tgtEl>
                                        <p:attrNameLst>
                                          <p:attrName>style.visibility</p:attrName>
                                        </p:attrNameLst>
                                      </p:cBhvr>
                                      <p:to>
                                        <p:strVal val="visible"/>
                                      </p:to>
                                    </p:set>
                                    <p:animEffect transition="in" filter="fade">
                                      <p:cBhvr>
                                        <p:cTn id="111" dur="500"/>
                                        <p:tgtEl>
                                          <p:spTgt spid="8"/>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500"/>
                                        <p:tgtEl>
                                          <p:spTgt spid="21"/>
                                        </p:tgtEl>
                                      </p:cBhvr>
                                    </p:animEffect>
                                    <p:set>
                                      <p:cBhvr>
                                        <p:cTn id="116" dur="1" fill="hold">
                                          <p:stCondLst>
                                            <p:cond delay="499"/>
                                          </p:stCondLst>
                                        </p:cTn>
                                        <p:tgtEl>
                                          <p:spTgt spid="21"/>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33"/>
                                        </p:tgtEl>
                                      </p:cBhvr>
                                    </p:animEffect>
                                    <p:set>
                                      <p:cBhvr>
                                        <p:cTn id="119" dur="1" fill="hold">
                                          <p:stCondLst>
                                            <p:cond delay="499"/>
                                          </p:stCondLst>
                                        </p:cTn>
                                        <p:tgtEl>
                                          <p:spTgt spid="33"/>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24"/>
                                        </p:tgtEl>
                                      </p:cBhvr>
                                    </p:animEffect>
                                    <p:set>
                                      <p:cBhvr>
                                        <p:cTn id="122" dur="1" fill="hold">
                                          <p:stCondLst>
                                            <p:cond delay="499"/>
                                          </p:stCondLst>
                                        </p:cTn>
                                        <p:tgtEl>
                                          <p:spTgt spid="24"/>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nodeType="click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wipe(right)">
                                      <p:cBhvr>
                                        <p:cTn id="127" dur="500"/>
                                        <p:tgtEl>
                                          <p:spTgt spid="34"/>
                                        </p:tgtEl>
                                      </p:cBhvr>
                                    </p:animEffect>
                                  </p:childTnLst>
                                </p:cTn>
                              </p:par>
                              <p:par>
                                <p:cTn id="128" presetID="22" presetClass="entr" presetSubtype="2" fill="hold" nodeType="withEffect">
                                  <p:stCondLst>
                                    <p:cond delay="0"/>
                                  </p:stCondLst>
                                  <p:childTnLst>
                                    <p:set>
                                      <p:cBhvr>
                                        <p:cTn id="129" dur="1" fill="hold">
                                          <p:stCondLst>
                                            <p:cond delay="0"/>
                                          </p:stCondLst>
                                        </p:cTn>
                                        <p:tgtEl>
                                          <p:spTgt spid="35"/>
                                        </p:tgtEl>
                                        <p:attrNameLst>
                                          <p:attrName>style.visibility</p:attrName>
                                        </p:attrNameLst>
                                      </p:cBhvr>
                                      <p:to>
                                        <p:strVal val="visible"/>
                                      </p:to>
                                    </p:set>
                                    <p:animEffect transition="in" filter="wipe(right)">
                                      <p:cBhvr>
                                        <p:cTn id="130" dur="500"/>
                                        <p:tgtEl>
                                          <p:spTgt spid="35"/>
                                        </p:tgtEl>
                                      </p:cBhvr>
                                    </p:animEffect>
                                  </p:childTnLst>
                                </p:cTn>
                              </p:par>
                              <p:par>
                                <p:cTn id="131" presetID="22" presetClass="entr" presetSubtype="2" fill="hold" nodeType="withEffect">
                                  <p:stCondLst>
                                    <p:cond delay="0"/>
                                  </p:stCondLst>
                                  <p:childTnLst>
                                    <p:set>
                                      <p:cBhvr>
                                        <p:cTn id="132" dur="1" fill="hold">
                                          <p:stCondLst>
                                            <p:cond delay="0"/>
                                          </p:stCondLst>
                                        </p:cTn>
                                        <p:tgtEl>
                                          <p:spTgt spid="36"/>
                                        </p:tgtEl>
                                        <p:attrNameLst>
                                          <p:attrName>style.visibility</p:attrName>
                                        </p:attrNameLst>
                                      </p:cBhvr>
                                      <p:to>
                                        <p:strVal val="visible"/>
                                      </p:to>
                                    </p:set>
                                    <p:animEffect transition="in" filter="wipe(right)">
                                      <p:cBhvr>
                                        <p:cTn id="1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P spid="12" grpId="0" animBg="1"/>
      <p:bldP spid="16" grpId="0" animBg="1"/>
      <p:bldP spid="17" grpId="0" animBg="1"/>
      <p:bldP spid="18" grpId="0" animBg="1"/>
      <p:bldP spid="1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solidFill>
                  <a:srgbClr val="595959"/>
                </a:solidFill>
                <a:latin typeface="Consolas" panose="020B0609020204030204" pitchFamily="49" charset="0"/>
                <a:sym typeface="Consolas" panose="020B0609020204030204" pitchFamily="49" charset="0"/>
              </a:rPr>
              <a:t>私</a:t>
            </a:r>
            <a:r>
              <a:rPr kumimoji="1" lang="zh-CN" altLang="en-US" dirty="0" smtClean="0">
                <a:solidFill>
                  <a:srgbClr val="595959"/>
                </a:solidFill>
                <a:latin typeface="Consolas" panose="020B0609020204030204" pitchFamily="49" charset="0"/>
                <a:sym typeface="Consolas" panose="020B0609020204030204" pitchFamily="49" charset="0"/>
              </a:rPr>
              <a:t>服仓库分类</a:t>
            </a:r>
            <a:endParaRPr kumimoji="1" lang="zh-CN" altLang="en-US" dirty="0">
              <a:solidFill>
                <a:srgbClr val="595959"/>
              </a:solidFill>
              <a:latin typeface="Consolas" panose="020B0609020204030204" pitchFamily="49" charset="0"/>
              <a:sym typeface="Consolas" panose="020B0609020204030204" pitchFamily="49" charset="0"/>
            </a:endParaRPr>
          </a:p>
        </p:txBody>
      </p:sp>
      <p:graphicFrame>
        <p:nvGraphicFramePr>
          <p:cNvPr id="37" name="表格 36">
            <a:extLst>
              <a:ext uri="{FF2B5EF4-FFF2-40B4-BE49-F238E27FC236}">
                <a16:creationId xmlns:a16="http://schemas.microsoft.com/office/drawing/2014/main" id="{9999DF7A-3233-EB4C-A84A-789423B2A46D}"/>
              </a:ext>
            </a:extLst>
          </p:cNvPr>
          <p:cNvGraphicFramePr>
            <a:graphicFrameLocks noGrp="1"/>
          </p:cNvGraphicFramePr>
          <p:nvPr>
            <p:extLst>
              <p:ext uri="{D42A27DB-BD31-4B8C-83A1-F6EECF244321}">
                <p14:modId xmlns:p14="http://schemas.microsoft.com/office/powerpoint/2010/main" val="1679319899"/>
              </p:ext>
            </p:extLst>
          </p:nvPr>
        </p:nvGraphicFramePr>
        <p:xfrm>
          <a:off x="1028380" y="1644890"/>
          <a:ext cx="10050908" cy="2119089"/>
        </p:xfrm>
        <a:graphic>
          <a:graphicData uri="http://schemas.openxmlformats.org/drawingml/2006/table">
            <a:tbl>
              <a:tblPr/>
              <a:tblGrid>
                <a:gridCol w="2512727">
                  <a:extLst>
                    <a:ext uri="{9D8B030D-6E8A-4147-A177-3AD203B41FA5}">
                      <a16:colId xmlns:a16="http://schemas.microsoft.com/office/drawing/2014/main" val="1138920238"/>
                    </a:ext>
                  </a:extLst>
                </a:gridCol>
                <a:gridCol w="2512727">
                  <a:extLst>
                    <a:ext uri="{9D8B030D-6E8A-4147-A177-3AD203B41FA5}">
                      <a16:colId xmlns:a16="http://schemas.microsoft.com/office/drawing/2014/main" val="20001"/>
                    </a:ext>
                  </a:extLst>
                </a:gridCol>
                <a:gridCol w="3191766">
                  <a:extLst>
                    <a:ext uri="{9D8B030D-6E8A-4147-A177-3AD203B41FA5}">
                      <a16:colId xmlns:a16="http://schemas.microsoft.com/office/drawing/2014/main" val="20002"/>
                    </a:ext>
                  </a:extLst>
                </a:gridCol>
                <a:gridCol w="1833688">
                  <a:extLst>
                    <a:ext uri="{9D8B030D-6E8A-4147-A177-3AD203B41FA5}">
                      <a16:colId xmlns:a16="http://schemas.microsoft.com/office/drawing/2014/main" val="20003"/>
                    </a:ext>
                  </a:extLst>
                </a:gridCol>
              </a:tblGrid>
              <a:tr h="590457">
                <a:tc>
                  <a:txBody>
                    <a:bodyPr/>
                    <a:lstStyle>
                      <a:lvl1pPr algn="l">
                        <a:spcBef>
                          <a:spcPct val="20000"/>
                        </a:spcBef>
                        <a:buClr>
                          <a:schemeClr val="tx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SzPct val="150000"/>
                        <a:defRPr>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150000"/>
                        <a:defRPr sz="16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150000"/>
                        <a:defRPr sz="1400">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SzPct val="150000"/>
                        <a:defRPr sz="12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bg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仓库类别</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bg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英文名称</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bg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功能</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bg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关联操作</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9544">
                <a:tc>
                  <a:txBody>
                    <a:bodyPr/>
                    <a:lstStyle>
                      <a:lvl1pPr algn="l">
                        <a:spcBef>
                          <a:spcPct val="20000"/>
                        </a:spcBef>
                        <a:buClr>
                          <a:schemeClr val="tx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SzPct val="150000"/>
                        <a:defRPr>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150000"/>
                        <a:defRPr sz="16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150000"/>
                        <a:defRPr sz="1400">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SzPct val="150000"/>
                        <a:defRPr sz="12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宿主仓库</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hosted</a:t>
                      </a:r>
                      <a:endParaRPr kumimoji="0" lang="zh-CN" altLang="en-US"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保存自主研发</a:t>
                      </a:r>
                      <a:r>
                        <a:rPr kumimoji="0" lang="en-US" altLang="zh-CN"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a:t>
                      </a:r>
                      <a:r>
                        <a:rPr kumimoji="0" lang="zh-CN" altLang="en-US"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第三方资源</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上传</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09544">
                <a:tc>
                  <a:txBody>
                    <a:bodyPr/>
                    <a:lstStyle>
                      <a:lvl1pPr algn="l">
                        <a:spcBef>
                          <a:spcPct val="20000"/>
                        </a:spcBef>
                        <a:buClr>
                          <a:schemeClr val="tx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SzPct val="150000"/>
                        <a:defRPr>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150000"/>
                        <a:defRPr sz="16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150000"/>
                        <a:defRPr sz="1400">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SzPct val="150000"/>
                        <a:defRPr sz="12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代理仓库</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proxy</a:t>
                      </a:r>
                      <a:endParaRPr kumimoji="0" lang="zh-CN" altLang="en-US"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代理连接中央仓库</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下载</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509544">
                <a:tc>
                  <a:txBody>
                    <a:bodyPr/>
                    <a:lstStyle>
                      <a:lvl1pPr algn="l">
                        <a:spcBef>
                          <a:spcPct val="20000"/>
                        </a:spcBef>
                        <a:buClr>
                          <a:schemeClr val="tx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SzPct val="150000"/>
                        <a:defRPr>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150000"/>
                        <a:defRPr sz="16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150000"/>
                        <a:defRPr sz="1400">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SzPct val="150000"/>
                        <a:defRPr sz="12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defRPr sz="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仓库组</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group</a:t>
                      </a:r>
                      <a:endParaRPr kumimoji="0" lang="zh-CN" altLang="en-US"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为仓库编组简化下载操作</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600" b="1" i="0" u="none" strike="noStrike" cap="none" normalizeH="0" baseline="0" dirty="0" smtClean="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下载</a:t>
                      </a:r>
                    </a:p>
                  </a:txBody>
                  <a:tcPr marL="89994" marR="89994" marT="46785" marB="4678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bl>
          </a:graphicData>
        </a:graphic>
      </p:graphicFrame>
    </p:spTree>
    <p:extLst>
      <p:ext uri="{BB962C8B-B14F-4D97-AF65-F5344CB8AC3E}">
        <p14:creationId xmlns:p14="http://schemas.microsoft.com/office/powerpoint/2010/main" val="583849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仓库分类</a:t>
            </a:r>
            <a:endParaRPr lang="zh-CN" altLang="en-US" dirty="0">
              <a:latin typeface="Consolas" panose="020B0609020204030204" pitchFamily="49" charset="0"/>
              <a:sym typeface="Consolas" panose="020B0609020204030204" pitchFamily="49" charset="0"/>
            </a:endParaRPr>
          </a:p>
        </p:txBody>
      </p:sp>
      <p:sp>
        <p:nvSpPr>
          <p:cNvPr id="6"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18302924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solidFill>
                  <a:srgbClr val="595959"/>
                </a:solidFill>
                <a:latin typeface="Consolas" panose="020B0609020204030204" pitchFamily="49" charset="0"/>
                <a:sym typeface="Consolas" panose="020B0609020204030204" pitchFamily="49" charset="0"/>
              </a:rPr>
              <a:t>资源上传与下载</a:t>
            </a:r>
          </a:p>
        </p:txBody>
      </p:sp>
      <p:grpSp>
        <p:nvGrpSpPr>
          <p:cNvPr id="6" name="组合 5"/>
          <p:cNvGrpSpPr/>
          <p:nvPr/>
        </p:nvGrpSpPr>
        <p:grpSpPr>
          <a:xfrm>
            <a:off x="4031726" y="3931429"/>
            <a:ext cx="1039016" cy="356482"/>
            <a:chOff x="841374" y="1995686"/>
            <a:chExt cx="1943092" cy="666667"/>
          </a:xfrm>
        </p:grpSpPr>
        <p:pic>
          <p:nvPicPr>
            <p:cNvPr id="7" name="图片 6"/>
            <p:cNvPicPr>
              <a:picLocks noChangeAspect="1"/>
            </p:cNvPicPr>
            <p:nvPr/>
          </p:nvPicPr>
          <p:blipFill>
            <a:blip r:embed="rId2"/>
            <a:stretch>
              <a:fillRect/>
            </a:stretch>
          </p:blipFill>
          <p:spPr>
            <a:xfrm>
              <a:off x="841374" y="1995686"/>
              <a:ext cx="590476" cy="666667"/>
            </a:xfrm>
            <a:prstGeom prst="rect">
              <a:avLst/>
            </a:prstGeom>
          </p:spPr>
        </p:pic>
        <p:sp>
          <p:nvSpPr>
            <p:cNvPr id="8" name="文本框 7"/>
            <p:cNvSpPr txBox="1"/>
            <p:nvPr/>
          </p:nvSpPr>
          <p:spPr>
            <a:xfrm>
              <a:off x="1431850" y="2144354"/>
              <a:ext cx="1352616" cy="474855"/>
            </a:xfrm>
            <a:prstGeom prst="rect">
              <a:avLst/>
            </a:prstGeom>
            <a:noFill/>
          </p:spPr>
          <p:txBody>
            <a:bodyPr wrap="none" rtlCol="0">
              <a:spAutoFit/>
            </a:bodyPr>
            <a:lstStyle/>
            <a:p>
              <a:r>
                <a:rPr lang="en-US" altLang="zh-CN" sz="1050" dirty="0" err="1">
                  <a:latin typeface="Consolas" panose="020B0609020204030204" pitchFamily="49" charset="0"/>
                  <a:ea typeface="Alibaba PuHuiTi R"/>
                  <a:sym typeface="Consolas" panose="020B0609020204030204" pitchFamily="49" charset="0"/>
                </a:rPr>
                <a:t>ssm_dao</a:t>
              </a:r>
              <a:endParaRPr lang="zh-CN" altLang="en-US" sz="1050" dirty="0">
                <a:latin typeface="Consolas" panose="020B0609020204030204" pitchFamily="49" charset="0"/>
                <a:ea typeface="Alibaba PuHuiTi R"/>
                <a:sym typeface="Consolas" panose="020B0609020204030204" pitchFamily="49" charset="0"/>
              </a:endParaRPr>
            </a:p>
          </p:txBody>
        </p:sp>
      </p:grpSp>
      <p:grpSp>
        <p:nvGrpSpPr>
          <p:cNvPr id="9" name="组合 8"/>
          <p:cNvGrpSpPr/>
          <p:nvPr/>
        </p:nvGrpSpPr>
        <p:grpSpPr>
          <a:xfrm>
            <a:off x="2918020" y="3308098"/>
            <a:ext cx="1039016" cy="356482"/>
            <a:chOff x="841374" y="1995686"/>
            <a:chExt cx="1943092" cy="666667"/>
          </a:xfrm>
        </p:grpSpPr>
        <p:pic>
          <p:nvPicPr>
            <p:cNvPr id="10" name="图片 9"/>
            <p:cNvPicPr>
              <a:picLocks noChangeAspect="1"/>
            </p:cNvPicPr>
            <p:nvPr/>
          </p:nvPicPr>
          <p:blipFill>
            <a:blip r:embed="rId2"/>
            <a:stretch>
              <a:fillRect/>
            </a:stretch>
          </p:blipFill>
          <p:spPr>
            <a:xfrm>
              <a:off x="841374" y="1995686"/>
              <a:ext cx="590476" cy="666667"/>
            </a:xfrm>
            <a:prstGeom prst="rect">
              <a:avLst/>
            </a:prstGeom>
          </p:spPr>
        </p:pic>
        <p:sp>
          <p:nvSpPr>
            <p:cNvPr id="11" name="文本框 10"/>
            <p:cNvSpPr txBox="1"/>
            <p:nvPr/>
          </p:nvSpPr>
          <p:spPr>
            <a:xfrm>
              <a:off x="1431850" y="2144354"/>
              <a:ext cx="1352616" cy="474855"/>
            </a:xfrm>
            <a:prstGeom prst="rect">
              <a:avLst/>
            </a:prstGeom>
            <a:noFill/>
          </p:spPr>
          <p:txBody>
            <a:bodyPr wrap="none" rtlCol="0">
              <a:spAutoFit/>
            </a:bodyPr>
            <a:lstStyle/>
            <a:p>
              <a:r>
                <a:rPr lang="en-US" altLang="zh-CN" sz="1050" dirty="0" err="1">
                  <a:latin typeface="Consolas" panose="020B0609020204030204" pitchFamily="49" charset="0"/>
                  <a:ea typeface="Alibaba PuHuiTi R"/>
                  <a:sym typeface="Consolas" panose="020B0609020204030204" pitchFamily="49" charset="0"/>
                </a:rPr>
                <a:t>ssm_dao</a:t>
              </a:r>
              <a:endParaRPr lang="zh-CN" altLang="en-US" sz="1050" dirty="0">
                <a:latin typeface="Consolas" panose="020B0609020204030204" pitchFamily="49" charset="0"/>
                <a:ea typeface="Alibaba PuHuiTi R"/>
                <a:sym typeface="Consolas" panose="020B0609020204030204" pitchFamily="49" charset="0"/>
              </a:endParaRPr>
            </a:p>
          </p:txBody>
        </p:sp>
      </p:grpSp>
      <p:pic>
        <p:nvPicPr>
          <p:cNvPr id="43" name="图片 42"/>
          <p:cNvPicPr>
            <a:picLocks noChangeAspect="1"/>
          </p:cNvPicPr>
          <p:nvPr/>
        </p:nvPicPr>
        <p:blipFill>
          <a:blip r:embed="rId3"/>
          <a:stretch>
            <a:fillRect/>
          </a:stretch>
        </p:blipFill>
        <p:spPr>
          <a:xfrm>
            <a:off x="4600166" y="3081221"/>
            <a:ext cx="933333" cy="1742857"/>
          </a:xfrm>
          <a:prstGeom prst="rect">
            <a:avLst/>
          </a:prstGeom>
        </p:spPr>
      </p:pic>
      <p:grpSp>
        <p:nvGrpSpPr>
          <p:cNvPr id="12" name="组合 11"/>
          <p:cNvGrpSpPr/>
          <p:nvPr/>
        </p:nvGrpSpPr>
        <p:grpSpPr>
          <a:xfrm>
            <a:off x="7452106" y="3952650"/>
            <a:ext cx="1016574" cy="356482"/>
            <a:chOff x="841374" y="1995686"/>
            <a:chExt cx="1901123" cy="666667"/>
          </a:xfrm>
        </p:grpSpPr>
        <p:pic>
          <p:nvPicPr>
            <p:cNvPr id="13" name="图片 12"/>
            <p:cNvPicPr>
              <a:picLocks noChangeAspect="1"/>
            </p:cNvPicPr>
            <p:nvPr/>
          </p:nvPicPr>
          <p:blipFill>
            <a:blip r:embed="rId2"/>
            <a:stretch>
              <a:fillRect/>
            </a:stretch>
          </p:blipFill>
          <p:spPr>
            <a:xfrm>
              <a:off x="841374" y="1995686"/>
              <a:ext cx="590476" cy="666667"/>
            </a:xfrm>
            <a:prstGeom prst="rect">
              <a:avLst/>
            </a:prstGeom>
          </p:spPr>
        </p:pic>
        <p:sp>
          <p:nvSpPr>
            <p:cNvPr id="14" name="文本框 13"/>
            <p:cNvSpPr txBox="1"/>
            <p:nvPr/>
          </p:nvSpPr>
          <p:spPr>
            <a:xfrm>
              <a:off x="1431850" y="2144354"/>
              <a:ext cx="1310647" cy="474855"/>
            </a:xfrm>
            <a:prstGeom prst="rect">
              <a:avLst/>
            </a:prstGeom>
            <a:noFill/>
          </p:spPr>
          <p:txBody>
            <a:bodyPr wrap="none" rtlCol="0">
              <a:spAutoFit/>
            </a:bodyPr>
            <a:lstStyle/>
            <a:p>
              <a:r>
                <a:rPr lang="en-US" altLang="zh-CN" sz="1050" dirty="0" err="1">
                  <a:latin typeface="Consolas" panose="020B0609020204030204" pitchFamily="49" charset="0"/>
                  <a:ea typeface="思源黑体 CN Normal" panose="020B0400000000000000" pitchFamily="34" charset="-122"/>
                  <a:sym typeface="Consolas" panose="020B0609020204030204" pitchFamily="49" charset="0"/>
                </a:rPr>
                <a:t>ssm_dao</a:t>
              </a:r>
              <a:endParaRPr lang="zh-CN" altLang="en-US" sz="1050" dirty="0">
                <a:latin typeface="Consolas" panose="020B0609020204030204" pitchFamily="49" charset="0"/>
                <a:ea typeface="思源黑体 CN Normal" panose="020B0400000000000000" pitchFamily="34" charset="-122"/>
                <a:sym typeface="Consolas" panose="020B0609020204030204" pitchFamily="49" charset="0"/>
              </a:endParaRPr>
            </a:p>
          </p:txBody>
        </p:sp>
      </p:grpSp>
      <p:grpSp>
        <p:nvGrpSpPr>
          <p:cNvPr id="15" name="组合 14"/>
          <p:cNvGrpSpPr/>
          <p:nvPr/>
        </p:nvGrpSpPr>
        <p:grpSpPr>
          <a:xfrm>
            <a:off x="4846780" y="3336279"/>
            <a:ext cx="1039016" cy="356482"/>
            <a:chOff x="841374" y="1995686"/>
            <a:chExt cx="1943092" cy="666667"/>
          </a:xfrm>
        </p:grpSpPr>
        <p:pic>
          <p:nvPicPr>
            <p:cNvPr id="16" name="图片 15"/>
            <p:cNvPicPr>
              <a:picLocks noChangeAspect="1"/>
            </p:cNvPicPr>
            <p:nvPr/>
          </p:nvPicPr>
          <p:blipFill>
            <a:blip r:embed="rId2"/>
            <a:stretch>
              <a:fillRect/>
            </a:stretch>
          </p:blipFill>
          <p:spPr>
            <a:xfrm>
              <a:off x="841374" y="1995686"/>
              <a:ext cx="590476" cy="666667"/>
            </a:xfrm>
            <a:prstGeom prst="rect">
              <a:avLst/>
            </a:prstGeom>
          </p:spPr>
        </p:pic>
        <p:sp>
          <p:nvSpPr>
            <p:cNvPr id="17" name="文本框 16"/>
            <p:cNvSpPr txBox="1"/>
            <p:nvPr/>
          </p:nvSpPr>
          <p:spPr>
            <a:xfrm>
              <a:off x="1431850" y="2144354"/>
              <a:ext cx="1352616" cy="474855"/>
            </a:xfrm>
            <a:prstGeom prst="rect">
              <a:avLst/>
            </a:prstGeom>
            <a:noFill/>
          </p:spPr>
          <p:txBody>
            <a:bodyPr wrap="none" rtlCol="0">
              <a:spAutoFit/>
            </a:bodyPr>
            <a:lstStyle/>
            <a:p>
              <a:r>
                <a:rPr lang="en-US" altLang="zh-CN" sz="1050" dirty="0" err="1">
                  <a:latin typeface="Consolas" panose="020B0609020204030204" pitchFamily="49" charset="0"/>
                  <a:ea typeface="Alibaba PuHuiTi R"/>
                  <a:sym typeface="Consolas" panose="020B0609020204030204" pitchFamily="49" charset="0"/>
                </a:rPr>
                <a:t>ssm_dao</a:t>
              </a:r>
              <a:endParaRPr lang="zh-CN" altLang="en-US" sz="1050" dirty="0">
                <a:latin typeface="Consolas" panose="020B0609020204030204" pitchFamily="49" charset="0"/>
                <a:ea typeface="Alibaba PuHuiTi R"/>
                <a:sym typeface="Consolas" panose="020B0609020204030204" pitchFamily="49" charset="0"/>
              </a:endParaRPr>
            </a:p>
          </p:txBody>
        </p:sp>
      </p:grpSp>
      <p:pic>
        <p:nvPicPr>
          <p:cNvPr id="26" name="图片 25"/>
          <p:cNvPicPr>
            <a:picLocks noChangeAspect="1"/>
          </p:cNvPicPr>
          <p:nvPr/>
        </p:nvPicPr>
        <p:blipFill>
          <a:blip r:embed="rId4"/>
          <a:stretch>
            <a:fillRect/>
          </a:stretch>
        </p:blipFill>
        <p:spPr>
          <a:xfrm>
            <a:off x="2288078" y="3495417"/>
            <a:ext cx="589185" cy="595197"/>
          </a:xfrm>
          <a:prstGeom prst="rect">
            <a:avLst/>
          </a:prstGeom>
        </p:spPr>
      </p:pic>
      <p:cxnSp>
        <p:nvCxnSpPr>
          <p:cNvPr id="27" name="直接箭头连接符 26"/>
          <p:cNvCxnSpPr/>
          <p:nvPr/>
        </p:nvCxnSpPr>
        <p:spPr>
          <a:xfrm>
            <a:off x="4835789" y="3742336"/>
            <a:ext cx="2895776" cy="0"/>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4835791" y="3886352"/>
            <a:ext cx="2895774" cy="0"/>
          </a:xfrm>
          <a:prstGeom prst="straightConnector1">
            <a:avLst/>
          </a:prstGeom>
          <a:ln w="38100">
            <a:solidFill>
              <a:srgbClr val="FF0000"/>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TextBox 9"/>
          <p:cNvSpPr txBox="1"/>
          <p:nvPr/>
        </p:nvSpPr>
        <p:spPr>
          <a:xfrm>
            <a:off x="3495487" y="2665723"/>
            <a:ext cx="2123008" cy="415498"/>
          </a:xfrm>
          <a:prstGeom prst="rect">
            <a:avLst/>
          </a:prstGeom>
          <a:noFill/>
        </p:spPr>
        <p:txBody>
          <a:bodyPr wrap="square">
            <a:spAutoFit/>
          </a:bodyPr>
          <a:lstStyle/>
          <a:p>
            <a:pPr fontAlgn="auto">
              <a:lnSpc>
                <a:spcPct val="150000"/>
              </a:lnSpc>
              <a:spcBef>
                <a:spcPts val="0"/>
              </a:spcBef>
              <a:spcAft>
                <a:spcPts val="0"/>
              </a:spcAft>
              <a:defRPr/>
            </a:pPr>
            <a:r>
              <a:rPr lang="zh-CN" altLang="en-US" sz="1400" b="1" dirty="0" smtClean="0">
                <a:solidFill>
                  <a:schemeClr val="tx1">
                    <a:lumMod val="75000"/>
                    <a:lumOff val="25000"/>
                  </a:schemeClr>
                </a:solidFill>
                <a:latin typeface="Consolas" panose="020B0609020204030204" pitchFamily="49" charset="0"/>
                <a:ea typeface="Alibaba PuHuiTi R"/>
                <a:cs typeface="阿里巴巴普惠体" panose="00020600040101010101" pitchFamily="18" charset="-122"/>
                <a:sym typeface="Consolas" panose="020B0609020204030204" pitchFamily="49" charset="0"/>
              </a:rPr>
              <a:t>访问私服的用户名</a:t>
            </a:r>
            <a:r>
              <a:rPr lang="en-US" altLang="zh-CN" sz="1400" b="1" dirty="0" smtClean="0">
                <a:solidFill>
                  <a:schemeClr val="tx1">
                    <a:lumMod val="75000"/>
                    <a:lumOff val="25000"/>
                  </a:schemeClr>
                </a:solidFill>
                <a:latin typeface="Consolas" panose="020B0609020204030204" pitchFamily="49" charset="0"/>
                <a:ea typeface="Alibaba PuHuiTi R"/>
                <a:cs typeface="阿里巴巴普惠体" panose="00020600040101010101" pitchFamily="18" charset="-122"/>
                <a:sym typeface="Consolas" panose="020B0609020204030204" pitchFamily="49" charset="0"/>
              </a:rPr>
              <a:t>/</a:t>
            </a:r>
            <a:r>
              <a:rPr lang="zh-CN" altLang="en-US" sz="1400" b="1" dirty="0" smtClean="0">
                <a:solidFill>
                  <a:schemeClr val="tx1">
                    <a:lumMod val="75000"/>
                    <a:lumOff val="25000"/>
                  </a:schemeClr>
                </a:solidFill>
                <a:latin typeface="Consolas" panose="020B0609020204030204" pitchFamily="49" charset="0"/>
                <a:ea typeface="Alibaba PuHuiTi R"/>
                <a:cs typeface="阿里巴巴普惠体" panose="00020600040101010101" pitchFamily="18" charset="-122"/>
                <a:sym typeface="Consolas" panose="020B0609020204030204" pitchFamily="49" charset="0"/>
              </a:rPr>
              <a:t>密码</a:t>
            </a:r>
            <a:endParaRPr lang="zh-CN" altLang="en-US" sz="1400" b="1" dirty="0">
              <a:solidFill>
                <a:schemeClr val="tx1">
                  <a:lumMod val="75000"/>
                  <a:lumOff val="25000"/>
                </a:schemeClr>
              </a:solidFill>
              <a:latin typeface="Consolas" panose="020B0609020204030204" pitchFamily="49" charset="0"/>
              <a:ea typeface="Alibaba PuHuiTi R"/>
              <a:cs typeface="阿里巴巴普惠体" panose="00020600040101010101" pitchFamily="18" charset="-122"/>
              <a:sym typeface="Consolas" panose="020B0609020204030204" pitchFamily="49" charset="0"/>
            </a:endParaRPr>
          </a:p>
        </p:txBody>
      </p:sp>
      <p:sp>
        <p:nvSpPr>
          <p:cNvPr id="30" name="TextBox 9"/>
          <p:cNvSpPr txBox="1"/>
          <p:nvPr/>
        </p:nvSpPr>
        <p:spPr>
          <a:xfrm>
            <a:off x="3495487" y="4437224"/>
            <a:ext cx="2123008" cy="415498"/>
          </a:xfrm>
          <a:prstGeom prst="rect">
            <a:avLst/>
          </a:prstGeom>
          <a:noFill/>
        </p:spPr>
        <p:txBody>
          <a:bodyPr wrap="square">
            <a:spAutoFit/>
          </a:bodyPr>
          <a:lstStyle/>
          <a:p>
            <a:pPr fontAlgn="auto">
              <a:lnSpc>
                <a:spcPct val="150000"/>
              </a:lnSpc>
              <a:spcBef>
                <a:spcPts val="0"/>
              </a:spcBef>
              <a:spcAft>
                <a:spcPts val="0"/>
              </a:spcAft>
              <a:defRPr/>
            </a:pPr>
            <a:r>
              <a:rPr lang="zh-CN" altLang="en-US" sz="1400" b="1" dirty="0" smtClean="0">
                <a:solidFill>
                  <a:schemeClr val="tx1">
                    <a:lumMod val="75000"/>
                    <a:lumOff val="25000"/>
                  </a:schemeClr>
                </a:solidFill>
                <a:latin typeface="Consolas" panose="020B0609020204030204" pitchFamily="49" charset="0"/>
                <a:ea typeface="Alibaba PuHuiTi R"/>
                <a:cs typeface="阿里巴巴普惠体" panose="00020600040101010101" pitchFamily="18" charset="-122"/>
                <a:sym typeface="Consolas" panose="020B0609020204030204" pitchFamily="49" charset="0"/>
              </a:rPr>
              <a:t>访问私服的用户名</a:t>
            </a:r>
            <a:r>
              <a:rPr lang="en-US" altLang="zh-CN" sz="1400" b="1" dirty="0" smtClean="0">
                <a:solidFill>
                  <a:schemeClr val="tx1">
                    <a:lumMod val="75000"/>
                    <a:lumOff val="25000"/>
                  </a:schemeClr>
                </a:solidFill>
                <a:latin typeface="Consolas" panose="020B0609020204030204" pitchFamily="49" charset="0"/>
                <a:ea typeface="Alibaba PuHuiTi R"/>
                <a:cs typeface="阿里巴巴普惠体" panose="00020600040101010101" pitchFamily="18" charset="-122"/>
                <a:sym typeface="Consolas" panose="020B0609020204030204" pitchFamily="49" charset="0"/>
              </a:rPr>
              <a:t>/</a:t>
            </a:r>
            <a:r>
              <a:rPr lang="zh-CN" altLang="en-US" sz="1400" b="1" dirty="0" smtClean="0">
                <a:solidFill>
                  <a:schemeClr val="tx1">
                    <a:lumMod val="75000"/>
                    <a:lumOff val="25000"/>
                  </a:schemeClr>
                </a:solidFill>
                <a:latin typeface="Consolas" panose="020B0609020204030204" pitchFamily="49" charset="0"/>
                <a:ea typeface="Alibaba PuHuiTi R"/>
                <a:cs typeface="阿里巴巴普惠体" panose="00020600040101010101" pitchFamily="18" charset="-122"/>
                <a:sym typeface="Consolas" panose="020B0609020204030204" pitchFamily="49" charset="0"/>
              </a:rPr>
              <a:t>密码</a:t>
            </a:r>
            <a:endParaRPr lang="zh-CN" altLang="en-US" sz="1400" b="1" dirty="0">
              <a:solidFill>
                <a:schemeClr val="tx1">
                  <a:lumMod val="75000"/>
                  <a:lumOff val="25000"/>
                </a:schemeClr>
              </a:solidFill>
              <a:latin typeface="Consolas" panose="020B0609020204030204" pitchFamily="49" charset="0"/>
              <a:ea typeface="Alibaba PuHuiTi R"/>
              <a:cs typeface="阿里巴巴普惠体" panose="00020600040101010101" pitchFamily="18" charset="-122"/>
              <a:sym typeface="Consolas" panose="020B0609020204030204" pitchFamily="49" charset="0"/>
            </a:endParaRPr>
          </a:p>
        </p:txBody>
      </p:sp>
      <p:sp>
        <p:nvSpPr>
          <p:cNvPr id="31" name="TextBox 9"/>
          <p:cNvSpPr txBox="1"/>
          <p:nvPr/>
        </p:nvSpPr>
        <p:spPr>
          <a:xfrm>
            <a:off x="3495487" y="4886112"/>
            <a:ext cx="2123008" cy="415498"/>
          </a:xfrm>
          <a:prstGeom prst="rect">
            <a:avLst/>
          </a:prstGeom>
          <a:noFill/>
        </p:spPr>
        <p:txBody>
          <a:bodyPr wrap="square">
            <a:spAutoFit/>
          </a:bodyPr>
          <a:lstStyle/>
          <a:p>
            <a:pPr fontAlgn="auto">
              <a:lnSpc>
                <a:spcPct val="150000"/>
              </a:lnSpc>
              <a:spcBef>
                <a:spcPts val="0"/>
              </a:spcBef>
              <a:spcAft>
                <a:spcPts val="0"/>
              </a:spcAft>
              <a:defRPr/>
            </a:pPr>
            <a:r>
              <a:rPr lang="zh-CN" altLang="en-US" sz="1400" b="1" dirty="0" smtClean="0">
                <a:solidFill>
                  <a:schemeClr val="tx1">
                    <a:lumMod val="75000"/>
                    <a:lumOff val="25000"/>
                  </a:schemeClr>
                </a:solidFill>
                <a:latin typeface="Consolas" panose="020B0609020204030204" pitchFamily="49" charset="0"/>
                <a:ea typeface="Alibaba PuHuiTi R"/>
                <a:cs typeface="阿里巴巴普惠体" panose="00020600040101010101" pitchFamily="18" charset="-122"/>
                <a:sym typeface="Consolas" panose="020B0609020204030204" pitchFamily="49" charset="0"/>
              </a:rPr>
              <a:t>下载的地址（仓库组地址）</a:t>
            </a:r>
            <a:endParaRPr lang="zh-CN" altLang="en-US" sz="1400" b="1" dirty="0">
              <a:solidFill>
                <a:schemeClr val="tx1">
                  <a:lumMod val="75000"/>
                  <a:lumOff val="25000"/>
                </a:schemeClr>
              </a:solidFill>
              <a:latin typeface="Consolas" panose="020B0609020204030204" pitchFamily="49" charset="0"/>
              <a:ea typeface="Alibaba PuHuiTi R"/>
              <a:cs typeface="阿里巴巴普惠体" panose="00020600040101010101" pitchFamily="18" charset="-122"/>
              <a:sym typeface="Consolas" panose="020B0609020204030204" pitchFamily="49" charset="0"/>
            </a:endParaRPr>
          </a:p>
        </p:txBody>
      </p:sp>
      <p:sp>
        <p:nvSpPr>
          <p:cNvPr id="32" name="TextBox 9"/>
          <p:cNvSpPr txBox="1"/>
          <p:nvPr/>
        </p:nvSpPr>
        <p:spPr>
          <a:xfrm>
            <a:off x="1371978" y="2960998"/>
            <a:ext cx="2230742" cy="415498"/>
          </a:xfrm>
          <a:prstGeom prst="rect">
            <a:avLst/>
          </a:prstGeom>
          <a:noFill/>
        </p:spPr>
        <p:txBody>
          <a:bodyPr wrap="square">
            <a:spAutoFit/>
          </a:bodyPr>
          <a:lstStyle/>
          <a:p>
            <a:pPr fontAlgn="auto">
              <a:lnSpc>
                <a:spcPct val="150000"/>
              </a:lnSpc>
              <a:spcBef>
                <a:spcPts val="0"/>
              </a:spcBef>
              <a:spcAft>
                <a:spcPts val="0"/>
              </a:spcAft>
              <a:defRPr/>
            </a:pPr>
            <a:r>
              <a:rPr lang="zh-CN" altLang="en-US" sz="1400" b="1" dirty="0" smtClean="0">
                <a:solidFill>
                  <a:schemeClr val="tx1">
                    <a:lumMod val="75000"/>
                    <a:lumOff val="25000"/>
                  </a:schemeClr>
                </a:solidFill>
                <a:latin typeface="Consolas" panose="020B0609020204030204" pitchFamily="49" charset="0"/>
                <a:ea typeface="Alibaba PuHuiTi R"/>
                <a:cs typeface="阿里巴巴普惠体" panose="00020600040101010101" pitchFamily="18" charset="-122"/>
                <a:sym typeface="Consolas" panose="020B0609020204030204" pitchFamily="49" charset="0"/>
              </a:rPr>
              <a:t>上传的位置（宿主地址）</a:t>
            </a:r>
            <a:endParaRPr lang="zh-CN" altLang="en-US" sz="1400" b="1" dirty="0">
              <a:solidFill>
                <a:schemeClr val="tx1">
                  <a:lumMod val="75000"/>
                  <a:lumOff val="25000"/>
                </a:schemeClr>
              </a:solidFill>
              <a:latin typeface="Consolas" panose="020B0609020204030204" pitchFamily="49" charset="0"/>
              <a:ea typeface="Alibaba PuHuiTi R"/>
              <a:cs typeface="阿里巴巴普惠体" panose="00020600040101010101" pitchFamily="18" charset="-122"/>
              <a:sym typeface="Consolas" panose="020B0609020204030204" pitchFamily="49" charset="0"/>
            </a:endParaRPr>
          </a:p>
        </p:txBody>
      </p:sp>
      <p:sp>
        <p:nvSpPr>
          <p:cNvPr id="33" name="圆柱形 32"/>
          <p:cNvSpPr/>
          <p:nvPr/>
        </p:nvSpPr>
        <p:spPr>
          <a:xfrm>
            <a:off x="4288530" y="3426929"/>
            <a:ext cx="504056" cy="732175"/>
          </a:xfrm>
          <a:prstGeom prst="can">
            <a:avLst/>
          </a:prstGeom>
          <a:ln>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smtClean="0">
                <a:latin typeface="Consolas" panose="020B0609020204030204" pitchFamily="49" charset="0"/>
                <a:ea typeface="Alibaba PuHuiTi R"/>
                <a:sym typeface="Consolas" panose="020B0609020204030204" pitchFamily="49" charset="0"/>
              </a:rPr>
              <a:t>本地</a:t>
            </a:r>
            <a:endParaRPr lang="zh-CN" altLang="en-US" sz="1400" dirty="0">
              <a:latin typeface="Consolas" panose="020B0609020204030204" pitchFamily="49" charset="0"/>
              <a:ea typeface="Alibaba PuHuiTi R"/>
              <a:sym typeface="Consolas" panose="020B0609020204030204" pitchFamily="49" charset="0"/>
            </a:endParaRPr>
          </a:p>
        </p:txBody>
      </p:sp>
      <p:cxnSp>
        <p:nvCxnSpPr>
          <p:cNvPr id="34" name="直接箭头连接符 33"/>
          <p:cNvCxnSpPr/>
          <p:nvPr/>
        </p:nvCxnSpPr>
        <p:spPr>
          <a:xfrm>
            <a:off x="2983012" y="3730824"/>
            <a:ext cx="1272862" cy="0"/>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2983014" y="3874840"/>
            <a:ext cx="1216624" cy="0"/>
          </a:xfrm>
          <a:prstGeom prst="straightConnector1">
            <a:avLst/>
          </a:prstGeom>
          <a:ln w="38100">
            <a:solidFill>
              <a:srgbClr val="FF0000"/>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7868356" y="2254660"/>
            <a:ext cx="1901329" cy="3240360"/>
            <a:chOff x="5533499" y="-375456"/>
            <a:chExt cx="1901329" cy="3240360"/>
          </a:xfrm>
        </p:grpSpPr>
        <p:sp>
          <p:nvSpPr>
            <p:cNvPr id="53" name="圆角矩形 52"/>
            <p:cNvSpPr/>
            <p:nvPr/>
          </p:nvSpPr>
          <p:spPr>
            <a:xfrm>
              <a:off x="5533499" y="-375456"/>
              <a:ext cx="1901329" cy="2016224"/>
            </a:xfrm>
            <a:prstGeom prst="roundRect">
              <a:avLst>
                <a:gd name="adj" fmla="val 6780"/>
              </a:avLst>
            </a:prstGeom>
            <a:solidFill>
              <a:schemeClr val="bg1">
                <a:lumMod val="65000"/>
              </a:schemeClr>
            </a:solidFill>
            <a:ln>
              <a:tailEnd type="triangle"/>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ltLang="zh-CN" dirty="0" smtClean="0">
                <a:latin typeface="Consolas" panose="020B0609020204030204" pitchFamily="49" charset="0"/>
                <a:ea typeface="思源黑体 CN Bold" panose="020B0800000000000000" pitchFamily="34" charset="-122"/>
                <a:sym typeface="Consolas" panose="020B0609020204030204" pitchFamily="49" charset="0"/>
              </a:endParaRPr>
            </a:p>
            <a:p>
              <a:pPr algn="ctr"/>
              <a:endParaRPr lang="en-US" altLang="zh-CN" dirty="0">
                <a:latin typeface="Consolas" panose="020B0609020204030204" pitchFamily="49" charset="0"/>
                <a:ea typeface="思源黑体 CN Bold" panose="020B0800000000000000" pitchFamily="34" charset="-122"/>
                <a:sym typeface="Consolas" panose="020B0609020204030204" pitchFamily="49" charset="0"/>
              </a:endParaRPr>
            </a:p>
            <a:p>
              <a:pPr algn="ctr"/>
              <a:endParaRPr lang="en-US" altLang="zh-CN" dirty="0" smtClean="0">
                <a:latin typeface="Consolas" panose="020B0609020204030204" pitchFamily="49" charset="0"/>
                <a:ea typeface="思源黑体 CN Bold" panose="020B0800000000000000" pitchFamily="34" charset="-122"/>
                <a:sym typeface="Consolas" panose="020B0609020204030204" pitchFamily="49" charset="0"/>
              </a:endParaRPr>
            </a:p>
            <a:p>
              <a:pPr algn="ctr"/>
              <a:endParaRPr lang="en-US" altLang="zh-CN" dirty="0" smtClean="0">
                <a:latin typeface="Consolas" panose="020B0609020204030204" pitchFamily="49" charset="0"/>
                <a:ea typeface="思源黑体 CN Bold" panose="020B0800000000000000" pitchFamily="34" charset="-122"/>
                <a:sym typeface="Consolas" panose="020B0609020204030204" pitchFamily="49" charset="0"/>
              </a:endParaRPr>
            </a:p>
            <a:p>
              <a:pPr algn="ctr"/>
              <a:endParaRPr lang="en-US" altLang="zh-CN" dirty="0">
                <a:latin typeface="Consolas" panose="020B0609020204030204" pitchFamily="49" charset="0"/>
                <a:ea typeface="思源黑体 CN Bold" panose="020B0800000000000000" pitchFamily="34" charset="-122"/>
                <a:sym typeface="Consolas" panose="020B0609020204030204" pitchFamily="49" charset="0"/>
              </a:endParaRPr>
            </a:p>
            <a:p>
              <a:pPr algn="ctr"/>
              <a:endParaRPr lang="en-US" altLang="zh-CN" dirty="0">
                <a:latin typeface="Consolas" panose="020B0609020204030204" pitchFamily="49" charset="0"/>
                <a:ea typeface="思源黑体 CN Bold" panose="020B0800000000000000" pitchFamily="34" charset="-122"/>
                <a:sym typeface="Consolas" panose="020B0609020204030204" pitchFamily="49" charset="0"/>
              </a:endParaRPr>
            </a:p>
            <a:p>
              <a:pPr algn="ctr"/>
              <a:r>
                <a:rPr lang="zh-CN" altLang="en-US" dirty="0" smtClean="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私服</a:t>
              </a:r>
              <a:endParaRPr lang="zh-CN" altLang="en-US" dirty="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p:txBody>
        </p:sp>
        <p:sp>
          <p:nvSpPr>
            <p:cNvPr id="54" name="圆角矩形 53"/>
            <p:cNvSpPr/>
            <p:nvPr/>
          </p:nvSpPr>
          <p:spPr>
            <a:xfrm>
              <a:off x="5533499" y="-375456"/>
              <a:ext cx="1901329" cy="3240360"/>
            </a:xfrm>
            <a:prstGeom prst="roundRect">
              <a:avLst>
                <a:gd name="adj" fmla="val 6780"/>
              </a:avLst>
            </a:prstGeom>
            <a:solidFill>
              <a:schemeClr val="bg1">
                <a:lumMod val="65000"/>
              </a:schemeClr>
            </a:solidFill>
            <a:ln>
              <a:tailEnd type="triangle"/>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ltLang="zh-CN"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r>
                <a:rPr lang="zh-CN" altLang="en-US"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 </a:t>
              </a:r>
              <a:r>
                <a:rPr lang="zh-CN" altLang="en-US" dirty="0" smtClean="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私服</a:t>
              </a:r>
              <a:endParaRPr lang="zh-CN" altLang="en-US" dirty="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p:txBody>
        </p:sp>
        <p:sp>
          <p:nvSpPr>
            <p:cNvPr id="55" name="圆角矩形 54"/>
            <p:cNvSpPr/>
            <p:nvPr/>
          </p:nvSpPr>
          <p:spPr>
            <a:xfrm>
              <a:off x="5686845" y="-278950"/>
              <a:ext cx="1603967" cy="2899990"/>
            </a:xfrm>
            <a:prstGeom prst="roundRect">
              <a:avLst>
                <a:gd name="adj" fmla="val 6780"/>
              </a:avLst>
            </a:prstGeom>
            <a:solidFill>
              <a:schemeClr val="bg1">
                <a:lumMod val="85000"/>
              </a:schemeClr>
            </a:solidFill>
            <a:ln>
              <a:tailEnd type="triangle"/>
            </a:ln>
          </p:spPr>
          <p:style>
            <a:lnRef idx="0">
              <a:schemeClr val="accent4"/>
            </a:lnRef>
            <a:fillRef idx="3">
              <a:schemeClr val="accent4"/>
            </a:fillRef>
            <a:effectRef idx="3">
              <a:schemeClr val="accent4"/>
            </a:effectRef>
            <a:fontRef idx="minor">
              <a:schemeClr val="lt1"/>
            </a:fontRef>
          </p:style>
          <p:txBody>
            <a:bodyPr lIns="0" rIns="0" rtlCol="0" anchor="b" anchorCtr="0"/>
            <a:lstStyle/>
            <a:p>
              <a:pPr algn="ctr"/>
              <a:endParaRPr lang="en-US" altLang="zh-CN" dirty="0" smtClean="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pPr algn="ctr"/>
              <a:endParaRPr lang="en-US" altLang="zh-CN"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a:p>
              <a:r>
                <a:rPr lang="zh-CN" altLang="en-US" dirty="0" smtClean="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 仓库组</a:t>
              </a:r>
              <a:endParaRPr lang="zh-CN" altLang="en-US" dirty="0">
                <a:solidFill>
                  <a:schemeClr val="tx1"/>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endParaRPr>
            </a:p>
          </p:txBody>
        </p:sp>
        <p:sp>
          <p:nvSpPr>
            <p:cNvPr id="56" name="圆柱形 55"/>
            <p:cNvSpPr/>
            <p:nvPr/>
          </p:nvSpPr>
          <p:spPr>
            <a:xfrm>
              <a:off x="5922660" y="200608"/>
              <a:ext cx="504056" cy="732175"/>
            </a:xfrm>
            <a:prstGeom prst="can">
              <a:avLst/>
            </a:prstGeom>
            <a:gradFill>
              <a:gsLst>
                <a:gs pos="0">
                  <a:srgbClr val="AD2B26"/>
                </a:gs>
                <a:gs pos="80000">
                  <a:srgbClr val="AD2B26"/>
                </a:gs>
                <a:gs pos="100000">
                  <a:srgbClr val="AD2B26"/>
                </a:gs>
              </a:gsLst>
            </a:gradFill>
            <a:ln>
              <a:noFill/>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仓库</a:t>
              </a:r>
            </a:p>
          </p:txBody>
        </p:sp>
        <p:sp>
          <p:nvSpPr>
            <p:cNvPr id="57" name="圆柱形 56"/>
            <p:cNvSpPr/>
            <p:nvPr/>
          </p:nvSpPr>
          <p:spPr>
            <a:xfrm>
              <a:off x="5922660" y="1481309"/>
              <a:ext cx="504056" cy="732175"/>
            </a:xfrm>
            <a:prstGeom prst="can">
              <a:avLst/>
            </a:prstGeom>
            <a:gradFill>
              <a:gsLst>
                <a:gs pos="0">
                  <a:srgbClr val="AD2B26"/>
                </a:gs>
                <a:gs pos="80000">
                  <a:srgbClr val="AD2B26"/>
                </a:gs>
                <a:gs pos="100000">
                  <a:srgbClr val="AD2B26"/>
                </a:gs>
              </a:gsLst>
            </a:gradFill>
            <a:ln>
              <a:noFill/>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仓库</a:t>
              </a:r>
            </a:p>
          </p:txBody>
        </p:sp>
        <p:sp>
          <p:nvSpPr>
            <p:cNvPr id="58" name="圆柱形 57"/>
            <p:cNvSpPr/>
            <p:nvPr/>
          </p:nvSpPr>
          <p:spPr>
            <a:xfrm>
              <a:off x="6642740" y="704664"/>
              <a:ext cx="504056" cy="732175"/>
            </a:xfrm>
            <a:prstGeom prst="can">
              <a:avLst/>
            </a:prstGeom>
            <a:gradFill>
              <a:gsLst>
                <a:gs pos="0">
                  <a:srgbClr val="AD2B26"/>
                </a:gs>
                <a:gs pos="80000">
                  <a:srgbClr val="AD2B26"/>
                </a:gs>
                <a:gs pos="100000">
                  <a:srgbClr val="AD2B26"/>
                </a:gs>
              </a:gsLst>
            </a:gradFill>
            <a:ln>
              <a:noFill/>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仓库</a:t>
              </a:r>
            </a:p>
          </p:txBody>
        </p:sp>
        <p:sp>
          <p:nvSpPr>
            <p:cNvPr id="59" name="圆柱形 58"/>
            <p:cNvSpPr/>
            <p:nvPr/>
          </p:nvSpPr>
          <p:spPr>
            <a:xfrm>
              <a:off x="6642740" y="-189457"/>
              <a:ext cx="504056" cy="732175"/>
            </a:xfrm>
            <a:prstGeom prst="can">
              <a:avLst/>
            </a:prstGeom>
            <a:gradFill>
              <a:gsLst>
                <a:gs pos="0">
                  <a:srgbClr val="AD2B26"/>
                </a:gs>
                <a:gs pos="80000">
                  <a:srgbClr val="AD2B26"/>
                </a:gs>
                <a:gs pos="100000">
                  <a:srgbClr val="AD2B26"/>
                </a:gs>
              </a:gsLst>
            </a:gradFill>
            <a:ln>
              <a:noFill/>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仓库</a:t>
              </a:r>
            </a:p>
          </p:txBody>
        </p:sp>
      </p:grpSp>
    </p:spTree>
    <p:extLst>
      <p:ext uri="{BB962C8B-B14F-4D97-AF65-F5344CB8AC3E}">
        <p14:creationId xmlns:p14="http://schemas.microsoft.com/office/powerpoint/2010/main" val="223978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250"/>
                                        <p:tgtEl>
                                          <p:spTgt spid="9"/>
                                        </p:tgtEl>
                                      </p:cBhvr>
                                    </p:animEffect>
                                  </p:childTnLst>
                                </p:cTn>
                              </p:par>
                              <p:par>
                                <p:cTn id="25" presetID="63" presetClass="path" presetSubtype="0" fill="hold" nodeType="withEffect">
                                  <p:stCondLst>
                                    <p:cond delay="0"/>
                                  </p:stCondLst>
                                  <p:childTnLst>
                                    <p:animMotion origin="layout" path="M -1.04167E-6 -3.33333E-6 L 0.10586 -3.33333E-6 " pathEditMode="relative" rAng="0" ptsTypes="AA">
                                      <p:cBhvr>
                                        <p:cTn id="26" dur="750" fill="hold"/>
                                        <p:tgtEl>
                                          <p:spTgt spid="9"/>
                                        </p:tgtEl>
                                        <p:attrNameLst>
                                          <p:attrName>ppt_x</p:attrName>
                                          <p:attrName>ppt_y</p:attrName>
                                        </p:attrNameLst>
                                      </p:cBhvr>
                                      <p:rCtr x="5286" y="0"/>
                                    </p:animMotion>
                                  </p:childTnLst>
                                </p:cTn>
                              </p:par>
                              <p:par>
                                <p:cTn id="27" presetID="10" presetClass="exit" presetSubtype="0" fill="hold" nodeType="withEffect">
                                  <p:stCondLst>
                                    <p:cond delay="500"/>
                                  </p:stCondLst>
                                  <p:childTnLst>
                                    <p:animEffect transition="out" filter="fade">
                                      <p:cBhvr>
                                        <p:cTn id="28" dur="250"/>
                                        <p:tgtEl>
                                          <p:spTgt spid="9"/>
                                        </p:tgtEl>
                                      </p:cBhvr>
                                    </p:animEffect>
                                    <p:set>
                                      <p:cBhvr>
                                        <p:cTn id="29" dur="1" fill="hold">
                                          <p:stCondLst>
                                            <p:cond delay="24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63" presetClass="path" presetSubtype="0" fill="hold" nodeType="withEffect">
                                  <p:stCondLst>
                                    <p:cond delay="250"/>
                                  </p:stCondLst>
                                  <p:childTnLst>
                                    <p:animMotion origin="layout" path="M -4.16667E-6 -1.11022E-16 L 0.29675 -1.11022E-16 " pathEditMode="relative" rAng="0" ptsTypes="AA">
                                      <p:cBhvr>
                                        <p:cTn id="40" dur="1500" fill="hold"/>
                                        <p:tgtEl>
                                          <p:spTgt spid="15"/>
                                        </p:tgtEl>
                                        <p:attrNameLst>
                                          <p:attrName>ppt_x</p:attrName>
                                          <p:attrName>ppt_y</p:attrName>
                                        </p:attrNameLst>
                                      </p:cBhvr>
                                      <p:rCtr x="14831" y="0"/>
                                    </p:animMotion>
                                  </p:childTnLst>
                                </p:cTn>
                              </p:par>
                              <p:par>
                                <p:cTn id="41" presetID="10" presetClass="exit" presetSubtype="0" fill="hold" nodeType="withEffect">
                                  <p:stCondLst>
                                    <p:cond delay="1000"/>
                                  </p:stCondLst>
                                  <p:childTnLst>
                                    <p:animEffect transition="out" filter="fade">
                                      <p:cBhvr>
                                        <p:cTn id="42" dur="750"/>
                                        <p:tgtEl>
                                          <p:spTgt spid="15"/>
                                        </p:tgtEl>
                                      </p:cBhvr>
                                    </p:animEffect>
                                    <p:set>
                                      <p:cBhvr>
                                        <p:cTn id="43" dur="1" fill="hold">
                                          <p:stCondLst>
                                            <p:cond delay="749"/>
                                          </p:stCondLst>
                                        </p:cTn>
                                        <p:tgtEl>
                                          <p:spTgt spid="1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right)">
                                      <p:cBhvr>
                                        <p:cTn id="58" dur="500"/>
                                        <p:tgtEl>
                                          <p:spTgt spid="28"/>
                                        </p:tgtEl>
                                      </p:cBhvr>
                                    </p:animEffec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par>
                                <p:cTn id="63" presetID="63" presetClass="path" presetSubtype="0" fill="hold" nodeType="withEffect">
                                  <p:stCondLst>
                                    <p:cond delay="250"/>
                                  </p:stCondLst>
                                  <p:childTnLst>
                                    <p:animMotion origin="layout" path="M 2.29167E-6 -4.81481E-6 L -0.2875 -4.81481E-6 " pathEditMode="relative" rAng="0" ptsTypes="AA">
                                      <p:cBhvr>
                                        <p:cTn id="64" dur="1500" fill="hold"/>
                                        <p:tgtEl>
                                          <p:spTgt spid="12"/>
                                        </p:tgtEl>
                                        <p:attrNameLst>
                                          <p:attrName>ppt_x</p:attrName>
                                          <p:attrName>ppt_y</p:attrName>
                                        </p:attrNameLst>
                                      </p:cBhvr>
                                      <p:rCtr x="-14375" y="0"/>
                                    </p:animMotion>
                                  </p:childTnLst>
                                </p:cTn>
                              </p:par>
                              <p:par>
                                <p:cTn id="65" presetID="10" presetClass="exit" presetSubtype="0" fill="hold" nodeType="withEffect">
                                  <p:stCondLst>
                                    <p:cond delay="1000"/>
                                  </p:stCondLst>
                                  <p:childTnLst>
                                    <p:animEffect transition="out" filter="fade">
                                      <p:cBhvr>
                                        <p:cTn id="66" dur="750"/>
                                        <p:tgtEl>
                                          <p:spTgt spid="12"/>
                                        </p:tgtEl>
                                      </p:cBhvr>
                                    </p:animEffect>
                                    <p:set>
                                      <p:cBhvr>
                                        <p:cTn id="67" dur="1" fill="hold">
                                          <p:stCondLst>
                                            <p:cond delay="749"/>
                                          </p:stCondLst>
                                        </p:cTn>
                                        <p:tgtEl>
                                          <p:spTgt spid="1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right)">
                                      <p:cBhvr>
                                        <p:cTn id="72" dur="500"/>
                                        <p:tgtEl>
                                          <p:spTgt spid="35"/>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250"/>
                                        <p:tgtEl>
                                          <p:spTgt spid="6"/>
                                        </p:tgtEl>
                                      </p:cBhvr>
                                    </p:animEffect>
                                  </p:childTnLst>
                                </p:cTn>
                              </p:par>
                              <p:par>
                                <p:cTn id="77" presetID="63" presetClass="path" presetSubtype="0" fill="hold" nodeType="withEffect">
                                  <p:stCondLst>
                                    <p:cond delay="0"/>
                                  </p:stCondLst>
                                  <p:childTnLst>
                                    <p:animMotion origin="layout" path="M 2.70833E-6 -4.07407E-6 L -0.12565 -4.07407E-6 " pathEditMode="relative" rAng="0" ptsTypes="AA">
                                      <p:cBhvr>
                                        <p:cTn id="78" dur="750" fill="hold"/>
                                        <p:tgtEl>
                                          <p:spTgt spid="6"/>
                                        </p:tgtEl>
                                        <p:attrNameLst>
                                          <p:attrName>ppt_x</p:attrName>
                                          <p:attrName>ppt_y</p:attrName>
                                        </p:attrNameLst>
                                      </p:cBhvr>
                                      <p:rCtr x="-6289" y="0"/>
                                    </p:animMotion>
                                  </p:childTnLst>
                                </p:cTn>
                              </p:par>
                              <p:par>
                                <p:cTn id="79" presetID="10" presetClass="exit" presetSubtype="0" fill="hold" nodeType="withEffect">
                                  <p:stCondLst>
                                    <p:cond delay="500"/>
                                  </p:stCondLst>
                                  <p:childTnLst>
                                    <p:animEffect transition="out" filter="fade">
                                      <p:cBhvr>
                                        <p:cTn id="80" dur="250"/>
                                        <p:tgtEl>
                                          <p:spTgt spid="6"/>
                                        </p:tgtEl>
                                      </p:cBhvr>
                                    </p:animEffect>
                                    <p:set>
                                      <p:cBhvr>
                                        <p:cTn id="81" dur="1" fill="hold">
                                          <p:stCondLst>
                                            <p:cond delay="249"/>
                                          </p:stCondLst>
                                        </p:cTn>
                                        <p:tgtEl>
                                          <p:spTgt spid="6"/>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分模块开发与设计</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solidFill>
                  <a:srgbClr val="595959"/>
                </a:solidFill>
                <a:latin typeface="Consolas" panose="020B0609020204030204" pitchFamily="49" charset="0"/>
                <a:sym typeface="Consolas" panose="020B0609020204030204" pitchFamily="49" charset="0"/>
              </a:rPr>
              <a:t>分模块开发意义</a:t>
            </a:r>
          </a:p>
        </p:txBody>
      </p:sp>
      <p:sp>
        <p:nvSpPr>
          <p:cNvPr id="25"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r>
              <a:rPr kumimoji="1" lang="zh-CN" altLang="en-US"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sym typeface="Consolas" panose="020B0609020204030204" pitchFamily="49" charset="0"/>
              </a:rPr>
              <a:t>将原始模块按照功能拆分成若干个子模块，方便模块间的相互调用，接口共享</a:t>
            </a:r>
            <a:endParaRPr lang="zh-CN" altLang="en-US" sz="1600" dirty="0">
              <a:latin typeface="Consolas" panose="020B0609020204030204" pitchFamily="49" charset="0"/>
              <a:ea typeface="黑体" panose="02010609060101010101" pitchFamily="49" charset="-122"/>
              <a:cs typeface="+mn-cs"/>
              <a:sym typeface="Consolas" panose="020B0609020204030204" pitchFamily="49" charset="0"/>
            </a:endParaRPr>
          </a:p>
        </p:txBody>
      </p:sp>
      <p:pic>
        <p:nvPicPr>
          <p:cNvPr id="5" name="图片 4"/>
          <p:cNvPicPr>
            <a:picLocks noChangeAspect="1"/>
          </p:cNvPicPr>
          <p:nvPr/>
        </p:nvPicPr>
        <p:blipFill>
          <a:blip r:embed="rId2"/>
          <a:stretch>
            <a:fillRect/>
          </a:stretch>
        </p:blipFill>
        <p:spPr>
          <a:xfrm>
            <a:off x="1917410" y="2274497"/>
            <a:ext cx="3229408" cy="4146845"/>
          </a:xfrm>
          <a:prstGeom prst="rect">
            <a:avLst/>
          </a:prstGeom>
        </p:spPr>
      </p:pic>
      <p:pic>
        <p:nvPicPr>
          <p:cNvPr id="6" name="图片 5"/>
          <p:cNvPicPr>
            <a:picLocks noChangeAspect="1"/>
          </p:cNvPicPr>
          <p:nvPr/>
        </p:nvPicPr>
        <p:blipFill>
          <a:blip r:embed="rId3"/>
          <a:stretch>
            <a:fillRect/>
          </a:stretch>
        </p:blipFill>
        <p:spPr>
          <a:xfrm>
            <a:off x="6159971" y="2209317"/>
            <a:ext cx="3199689" cy="4404169"/>
          </a:xfrm>
          <a:prstGeom prst="rect">
            <a:avLst/>
          </a:prstGeom>
        </p:spPr>
      </p:pic>
      <p:cxnSp>
        <p:nvCxnSpPr>
          <p:cNvPr id="11" name="直接箭头连接符 10"/>
          <p:cNvCxnSpPr/>
          <p:nvPr/>
        </p:nvCxnSpPr>
        <p:spPr>
          <a:xfrm flipV="1">
            <a:off x="3985128" y="3028951"/>
            <a:ext cx="2174843" cy="717307"/>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924300" y="3941923"/>
            <a:ext cx="2235671" cy="47137"/>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854450" y="4260850"/>
            <a:ext cx="2305521" cy="571500"/>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810000" y="4455981"/>
            <a:ext cx="2349971" cy="1303469"/>
          </a:xfrm>
          <a:prstGeom prst="straightConnector1">
            <a:avLst/>
          </a:prstGeom>
          <a:ln w="38100">
            <a:solidFill>
              <a:srgbClr val="AD2B26"/>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89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本地仓库访问私服权限设置</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5" name="TextBox 3">
            <a:extLst>
              <a:ext uri="{FF2B5EF4-FFF2-40B4-BE49-F238E27FC236}">
                <a16:creationId xmlns:a16="http://schemas.microsoft.com/office/drawing/2014/main" id="{0C998B78-AB18-3C47-A1C7-25AE9A3A40B0}"/>
              </a:ext>
            </a:extLst>
          </p:cNvPr>
          <p:cNvSpPr txBox="1"/>
          <p:nvPr/>
        </p:nvSpPr>
        <p:spPr>
          <a:xfrm>
            <a:off x="1184564" y="2111416"/>
            <a:ext cx="10225116" cy="3934603"/>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servers</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server</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id</a:t>
            </a:r>
            <a:r>
              <a:rPr lang="zh-CN" altLang="zh-CN" sz="1400" dirty="0">
                <a:solidFill>
                  <a:srgbClr val="080808"/>
                </a:solidFill>
                <a:latin typeface="Consolas" panose="020B0609020204030204" pitchFamily="49" charset="0"/>
              </a:rPr>
              <a:t>&gt;heima-release&lt;/</a:t>
            </a:r>
            <a:r>
              <a:rPr lang="zh-CN" altLang="zh-CN" sz="1400" dirty="0">
                <a:solidFill>
                  <a:srgbClr val="0033B3"/>
                </a:solidFill>
                <a:latin typeface="Consolas" panose="020B0609020204030204" pitchFamily="49" charset="0"/>
              </a:rPr>
              <a: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username</a:t>
            </a:r>
            <a:r>
              <a:rPr lang="zh-CN" altLang="zh-CN" sz="1400" dirty="0">
                <a:solidFill>
                  <a:srgbClr val="080808"/>
                </a:solidFill>
                <a:latin typeface="Consolas" panose="020B0609020204030204" pitchFamily="49" charset="0"/>
              </a:rPr>
              <a:t>&gt;admin&lt;/</a:t>
            </a:r>
            <a:r>
              <a:rPr lang="zh-CN" altLang="zh-CN" sz="1400" dirty="0">
                <a:solidFill>
                  <a:srgbClr val="0033B3"/>
                </a:solidFill>
                <a:latin typeface="Consolas" panose="020B0609020204030204" pitchFamily="49" charset="0"/>
              </a:rPr>
              <a:t>username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password</a:t>
            </a:r>
            <a:r>
              <a:rPr lang="zh-CN" altLang="zh-CN" sz="1400" dirty="0">
                <a:solidFill>
                  <a:srgbClr val="080808"/>
                </a:solidFill>
                <a:latin typeface="Consolas" panose="020B0609020204030204" pitchFamily="49" charset="0"/>
              </a:rPr>
              <a:t>&gt;admin&lt;/</a:t>
            </a:r>
            <a:r>
              <a:rPr lang="zh-CN" altLang="zh-CN" sz="1400" dirty="0">
                <a:solidFill>
                  <a:srgbClr val="0033B3"/>
                </a:solidFill>
                <a:latin typeface="Consolas" panose="020B0609020204030204" pitchFamily="49" charset="0"/>
              </a:rPr>
              <a:t>password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server</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server</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id</a:t>
            </a:r>
            <a:r>
              <a:rPr lang="zh-CN" altLang="zh-CN" sz="1400" dirty="0">
                <a:solidFill>
                  <a:srgbClr val="080808"/>
                </a:solidFill>
                <a:latin typeface="Consolas" panose="020B0609020204030204" pitchFamily="49" charset="0"/>
              </a:rPr>
              <a:t>&gt;heima-snapshots&lt;/</a:t>
            </a:r>
            <a:r>
              <a:rPr lang="zh-CN" altLang="zh-CN" sz="1400" dirty="0">
                <a:solidFill>
                  <a:srgbClr val="0033B3"/>
                </a:solidFill>
                <a:latin typeface="Consolas" panose="020B0609020204030204" pitchFamily="49" charset="0"/>
              </a:rPr>
              <a: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username</a:t>
            </a:r>
            <a:r>
              <a:rPr lang="zh-CN" altLang="zh-CN" sz="1400" dirty="0">
                <a:solidFill>
                  <a:srgbClr val="080808"/>
                </a:solidFill>
                <a:latin typeface="Consolas" panose="020B0609020204030204" pitchFamily="49" charset="0"/>
              </a:rPr>
              <a:t>&gt;admin&lt;/</a:t>
            </a:r>
            <a:r>
              <a:rPr lang="zh-CN" altLang="zh-CN" sz="1400" dirty="0">
                <a:solidFill>
                  <a:srgbClr val="0033B3"/>
                </a:solidFill>
                <a:latin typeface="Consolas" panose="020B0609020204030204" pitchFamily="49" charset="0"/>
              </a:rPr>
              <a:t>username</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password</a:t>
            </a:r>
            <a:r>
              <a:rPr lang="zh-CN" altLang="zh-CN" sz="1400" dirty="0">
                <a:solidFill>
                  <a:srgbClr val="080808"/>
                </a:solidFill>
                <a:latin typeface="Consolas" panose="020B0609020204030204" pitchFamily="49" charset="0"/>
              </a:rPr>
              <a:t>&gt;admin&lt;/</a:t>
            </a:r>
            <a:r>
              <a:rPr lang="zh-CN" altLang="zh-CN" sz="1400" dirty="0">
                <a:solidFill>
                  <a:srgbClr val="0033B3"/>
                </a:solidFill>
                <a:latin typeface="Consolas" panose="020B0609020204030204" pitchFamily="49" charset="0"/>
              </a:rPr>
              <a:t>password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server</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servers</a:t>
            </a:r>
            <a:r>
              <a:rPr lang="zh-CN" altLang="zh-CN" sz="1400" dirty="0" smtClean="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
        <p:nvSpPr>
          <p:cNvPr id="6"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8963055" cy="1419185"/>
          </a:xfrm>
        </p:spPr>
        <p:txBody>
          <a:bodyPr anchor="t" anchorCtr="0"/>
          <a:lstStyle/>
          <a:p>
            <a:pPr>
              <a:defRPr/>
            </a:pPr>
            <a:r>
              <a:rPr lang="zh-CN" altLang="en-US" dirty="0" smtClean="0">
                <a:latin typeface="Consolas" panose="020B0609020204030204" pitchFamily="49" charset="0"/>
                <a:ea typeface="Alibaba PuHuiTi R"/>
                <a:sym typeface="Consolas" panose="020B0609020204030204" pitchFamily="49" charset="0"/>
              </a:rPr>
              <a:t>配置位置（</a:t>
            </a:r>
            <a:r>
              <a:rPr lang="en-US" altLang="zh-CN" dirty="0" smtClean="0">
                <a:latin typeface="Consolas" panose="020B0609020204030204" pitchFamily="49" charset="0"/>
                <a:ea typeface="Alibaba PuHuiTi R"/>
                <a:sym typeface="Consolas" panose="020B0609020204030204" pitchFamily="49" charset="0"/>
              </a:rPr>
              <a:t>setting.xml</a:t>
            </a:r>
            <a:r>
              <a:rPr lang="zh-CN" altLang="en-US" dirty="0" smtClean="0">
                <a:latin typeface="Consolas" panose="020B0609020204030204" pitchFamily="49" charset="0"/>
                <a:ea typeface="Alibaba PuHuiTi R"/>
                <a:sym typeface="Consolas" panose="020B0609020204030204" pitchFamily="49" charset="0"/>
              </a:rPr>
              <a:t>文件中）</a:t>
            </a: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dirty="0">
              <a:latin typeface="Consolas" panose="020B0609020204030204" pitchFamily="49" charset="0"/>
              <a:ea typeface="Alibaba PuHuiTi R"/>
              <a:sym typeface="Consolas" panose="020B0609020204030204" pitchFamily="49" charset="0"/>
            </a:endParaRPr>
          </a:p>
        </p:txBody>
      </p:sp>
    </p:spTree>
    <p:extLst>
      <p:ext uri="{BB962C8B-B14F-4D97-AF65-F5344CB8AC3E}">
        <p14:creationId xmlns:p14="http://schemas.microsoft.com/office/powerpoint/2010/main" val="123954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本地仓库访问私服地址设置</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6" name="TextBox 3">
            <a:extLst>
              <a:ext uri="{FF2B5EF4-FFF2-40B4-BE49-F238E27FC236}">
                <a16:creationId xmlns:a16="http://schemas.microsoft.com/office/drawing/2014/main" id="{0C998B78-AB18-3C47-A1C7-25AE9A3A40B0}"/>
              </a:ext>
            </a:extLst>
          </p:cNvPr>
          <p:cNvSpPr txBox="1"/>
          <p:nvPr/>
        </p:nvSpPr>
        <p:spPr>
          <a:xfrm>
            <a:off x="1184564" y="2111416"/>
            <a:ext cx="10225116" cy="2318776"/>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mirrors</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mirror</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id</a:t>
            </a:r>
            <a:r>
              <a:rPr lang="zh-CN" altLang="zh-CN" sz="1400" dirty="0">
                <a:solidFill>
                  <a:srgbClr val="080808"/>
                </a:solidFill>
                <a:latin typeface="Consolas" panose="020B0609020204030204" pitchFamily="49" charset="0"/>
              </a:rPr>
              <a:t>&gt;nexus-heima&lt;/</a:t>
            </a:r>
            <a:r>
              <a:rPr lang="zh-CN" altLang="zh-CN" sz="1400" dirty="0">
                <a:solidFill>
                  <a:srgbClr val="0033B3"/>
                </a:solidFill>
                <a:latin typeface="Consolas" panose="020B0609020204030204" pitchFamily="49" charset="0"/>
              </a:rPr>
              <a: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mirrorOf</a:t>
            </a:r>
            <a:r>
              <a:rPr lang="zh-CN" altLang="zh-CN" sz="1400" dirty="0">
                <a:solidFill>
                  <a:srgbClr val="080808"/>
                </a:solidFill>
                <a:latin typeface="Consolas" panose="020B0609020204030204" pitchFamily="49" charset="0"/>
              </a:rPr>
              <a:t>&gt;*&lt;/</a:t>
            </a:r>
            <a:r>
              <a:rPr lang="zh-CN" altLang="zh-CN" sz="1400" dirty="0">
                <a:solidFill>
                  <a:srgbClr val="0033B3"/>
                </a:solidFill>
                <a:latin typeface="Consolas" panose="020B0609020204030204" pitchFamily="49" charset="0"/>
              </a:rPr>
              <a:t>mirrorOf</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url</a:t>
            </a:r>
            <a:r>
              <a:rPr lang="zh-CN" altLang="zh-CN" sz="1400" dirty="0">
                <a:solidFill>
                  <a:srgbClr val="080808"/>
                </a:solidFill>
                <a:latin typeface="Consolas" panose="020B0609020204030204" pitchFamily="49" charset="0"/>
              </a:rPr>
              <a:t>&gt;http://localhost:8081/repository/maven-public/&lt;/</a:t>
            </a:r>
            <a:r>
              <a:rPr lang="zh-CN" altLang="zh-CN" sz="1400" dirty="0">
                <a:solidFill>
                  <a:srgbClr val="0033B3"/>
                </a:solidFill>
                <a:latin typeface="Consolas" panose="020B0609020204030204" pitchFamily="49" charset="0"/>
              </a:rPr>
              <a:t>url</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mirror</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mirrors</a:t>
            </a:r>
            <a:r>
              <a:rPr lang="zh-CN" altLang="zh-CN" sz="1400" dirty="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
        <p:nvSpPr>
          <p:cNvPr id="7"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4"/>
            <a:ext cx="10749598" cy="1460748"/>
          </a:xfrm>
        </p:spPr>
        <p:txBody>
          <a:bodyPr anchor="t" anchorCtr="0"/>
          <a:lstStyle/>
          <a:p>
            <a:pPr>
              <a:defRPr/>
            </a:pPr>
            <a:r>
              <a:rPr lang="zh-CN" altLang="en-US" dirty="0">
                <a:latin typeface="Consolas" panose="020B0609020204030204" pitchFamily="49" charset="0"/>
                <a:ea typeface="Alibaba PuHuiTi R"/>
                <a:sym typeface="Consolas" panose="020B0609020204030204" pitchFamily="49" charset="0"/>
              </a:rPr>
              <a:t>配置位置（</a:t>
            </a:r>
            <a:r>
              <a:rPr lang="en-US" altLang="zh-CN" dirty="0">
                <a:latin typeface="Consolas" panose="020B0609020204030204" pitchFamily="49" charset="0"/>
                <a:ea typeface="Alibaba PuHuiTi R"/>
                <a:sym typeface="Consolas" panose="020B0609020204030204" pitchFamily="49" charset="0"/>
              </a:rPr>
              <a:t>setting.xml</a:t>
            </a:r>
            <a:r>
              <a:rPr lang="zh-CN" altLang="en-US" dirty="0">
                <a:latin typeface="Consolas" panose="020B0609020204030204" pitchFamily="49" charset="0"/>
                <a:ea typeface="Alibaba PuHuiTi R"/>
                <a:sym typeface="Consolas" panose="020B0609020204030204" pitchFamily="49" charset="0"/>
              </a:rPr>
              <a:t>文件中）</a:t>
            </a:r>
            <a:endParaRPr lang="en-US" altLang="zh-CN" dirty="0">
              <a:latin typeface="Consolas" panose="020B0609020204030204" pitchFamily="49" charset="0"/>
              <a:ea typeface="Alibaba PuHuiTi R"/>
              <a:sym typeface="Consolas" panose="020B0609020204030204" pitchFamily="49" charset="0"/>
            </a:endParaRPr>
          </a:p>
          <a:p>
            <a:pPr>
              <a:defRPr/>
            </a:pPr>
            <a:endParaRPr lang="zh-CN" altLang="en-US" sz="1400" dirty="0">
              <a:latin typeface="Consolas" panose="020B0609020204030204" pitchFamily="49" charset="0"/>
              <a:ea typeface="Alibaba PuHuiTi R"/>
              <a:sym typeface="Consolas" panose="020B0609020204030204" pitchFamily="49" charset="0"/>
            </a:endParaRPr>
          </a:p>
        </p:txBody>
      </p:sp>
    </p:spTree>
    <p:extLst>
      <p:ext uri="{BB962C8B-B14F-4D97-AF65-F5344CB8AC3E}">
        <p14:creationId xmlns:p14="http://schemas.microsoft.com/office/powerpoint/2010/main" val="32713501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工程上传到私服服务器设置</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5" name="TextBox 3">
            <a:extLst>
              <a:ext uri="{FF2B5EF4-FFF2-40B4-BE49-F238E27FC236}">
                <a16:creationId xmlns:a16="http://schemas.microsoft.com/office/drawing/2014/main" id="{0C998B78-AB18-3C47-A1C7-25AE9A3A40B0}"/>
              </a:ext>
            </a:extLst>
          </p:cNvPr>
          <p:cNvSpPr txBox="1"/>
          <p:nvPr/>
        </p:nvSpPr>
        <p:spPr>
          <a:xfrm>
            <a:off x="1184564" y="2111416"/>
            <a:ext cx="10225116" cy="3288272"/>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distributionManagement</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repository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id</a:t>
            </a:r>
            <a:r>
              <a:rPr lang="zh-CN" altLang="zh-CN" sz="1400" dirty="0">
                <a:solidFill>
                  <a:srgbClr val="080808"/>
                </a:solidFill>
                <a:latin typeface="Consolas" panose="020B0609020204030204" pitchFamily="49" charset="0"/>
              </a:rPr>
              <a:t>&gt;heima-release&lt;/</a:t>
            </a:r>
            <a:r>
              <a:rPr lang="zh-CN" altLang="zh-CN" sz="1400" dirty="0">
                <a:solidFill>
                  <a:srgbClr val="0033B3"/>
                </a:solidFill>
                <a:latin typeface="Consolas" panose="020B0609020204030204" pitchFamily="49" charset="0"/>
              </a:rPr>
              <a: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url</a:t>
            </a:r>
            <a:r>
              <a:rPr lang="zh-CN" altLang="zh-CN" sz="1400" dirty="0">
                <a:solidFill>
                  <a:srgbClr val="080808"/>
                </a:solidFill>
                <a:latin typeface="Consolas" panose="020B0609020204030204" pitchFamily="49" charset="0"/>
              </a:rPr>
              <a:t>&gt;http://localhost:8081/repository/heima-release/&lt;/</a:t>
            </a:r>
            <a:r>
              <a:rPr lang="zh-CN" altLang="zh-CN" sz="1400" dirty="0">
                <a:solidFill>
                  <a:srgbClr val="0033B3"/>
                </a:solidFill>
                <a:latin typeface="Consolas" panose="020B0609020204030204" pitchFamily="49" charset="0"/>
              </a:rPr>
              <a:t>url</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repository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snapshotRepository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id</a:t>
            </a:r>
            <a:r>
              <a:rPr lang="zh-CN" altLang="zh-CN" sz="1400" dirty="0">
                <a:solidFill>
                  <a:srgbClr val="080808"/>
                </a:solidFill>
                <a:latin typeface="Consolas" panose="020B0609020204030204" pitchFamily="49" charset="0"/>
              </a:rPr>
              <a:t>&gt;heima-snapshots&lt;/</a:t>
            </a:r>
            <a:r>
              <a:rPr lang="zh-CN" altLang="zh-CN" sz="1400" dirty="0">
                <a:solidFill>
                  <a:srgbClr val="0033B3"/>
                </a:solidFill>
                <a:latin typeface="Consolas" panose="020B0609020204030204" pitchFamily="49" charset="0"/>
              </a:rPr>
              <a:t>id</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url</a:t>
            </a:r>
            <a:r>
              <a:rPr lang="zh-CN" altLang="zh-CN" sz="1400" dirty="0">
                <a:solidFill>
                  <a:srgbClr val="080808"/>
                </a:solidFill>
                <a:latin typeface="Consolas" panose="020B0609020204030204" pitchFamily="49" charset="0"/>
              </a:rPr>
              <a:t>&gt;http://localhost:8081/repository/heima-snapshots/&lt;/</a:t>
            </a:r>
            <a:r>
              <a:rPr lang="zh-CN" altLang="zh-CN" sz="1400" dirty="0">
                <a:solidFill>
                  <a:srgbClr val="0033B3"/>
                </a:solidFill>
                <a:latin typeface="Consolas" panose="020B0609020204030204" pitchFamily="49" charset="0"/>
              </a:rPr>
              <a:t>url</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&lt;/</a:t>
            </a:r>
            <a:r>
              <a:rPr lang="zh-CN" altLang="zh-CN" sz="1400" dirty="0">
                <a:solidFill>
                  <a:srgbClr val="0033B3"/>
                </a:solidFill>
                <a:latin typeface="Consolas" panose="020B0609020204030204" pitchFamily="49" charset="0"/>
              </a:rPr>
              <a:t>snapshotRepository</a:t>
            </a:r>
            <a:r>
              <a:rPr lang="zh-CN" altLang="zh-CN" sz="1400" dirty="0">
                <a:solidFill>
                  <a:srgbClr val="080808"/>
                </a:solidFill>
                <a:latin typeface="Consolas" panose="020B0609020204030204" pitchFamily="49" charset="0"/>
              </a:rPr>
              <a:t>&gt;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&lt;/</a:t>
            </a:r>
            <a:r>
              <a:rPr lang="zh-CN" altLang="zh-CN" sz="1400" dirty="0">
                <a:solidFill>
                  <a:srgbClr val="0033B3"/>
                </a:solidFill>
                <a:latin typeface="Consolas" panose="020B0609020204030204" pitchFamily="49" charset="0"/>
              </a:rPr>
              <a:t>distributionManagement</a:t>
            </a:r>
            <a:r>
              <a:rPr lang="zh-CN" altLang="zh-CN" sz="1400" dirty="0">
                <a:solidFill>
                  <a:srgbClr val="080808"/>
                </a:solidFill>
                <a:latin typeface="Consolas" panose="020B0609020204030204" pitchFamily="49" charset="0"/>
              </a:rPr>
              <a:t>&gt;</a:t>
            </a:r>
            <a:endParaRPr lang="zh-CN" altLang="zh-CN" sz="1600" dirty="0">
              <a:latin typeface="Arial" panose="020B0604020202020204" pitchFamily="34" charset="0"/>
            </a:endParaRPr>
          </a:p>
        </p:txBody>
      </p:sp>
      <p:sp>
        <p:nvSpPr>
          <p:cNvPr id="7"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4"/>
            <a:ext cx="10749598" cy="1149022"/>
          </a:xfrm>
        </p:spPr>
        <p:txBody>
          <a:bodyPr anchor="t" anchorCtr="0"/>
          <a:lstStyle/>
          <a:p>
            <a:pPr>
              <a:defRPr/>
            </a:pPr>
            <a:r>
              <a:rPr lang="zh-CN" altLang="en-US" dirty="0" smtClean="0">
                <a:latin typeface="Consolas" panose="020B0609020204030204" pitchFamily="49" charset="0"/>
                <a:ea typeface="Alibaba PuHuiTi R"/>
                <a:sym typeface="Consolas" panose="020B0609020204030204" pitchFamily="49" charset="0"/>
              </a:rPr>
              <a:t>配置位置（工程</a:t>
            </a:r>
            <a:r>
              <a:rPr lang="en-US" altLang="zh-CN" dirty="0" err="1" smtClean="0">
                <a:latin typeface="Consolas" panose="020B0609020204030204" pitchFamily="49" charset="0"/>
                <a:ea typeface="Alibaba PuHuiTi R"/>
                <a:sym typeface="Consolas" panose="020B0609020204030204" pitchFamily="49" charset="0"/>
              </a:rPr>
              <a:t>pom</a:t>
            </a:r>
            <a:r>
              <a:rPr lang="zh-CN" altLang="en-US" dirty="0" smtClean="0">
                <a:latin typeface="Consolas" panose="020B0609020204030204" pitchFamily="49" charset="0"/>
                <a:ea typeface="Alibaba PuHuiTi R"/>
                <a:sym typeface="Consolas" panose="020B0609020204030204" pitchFamily="49" charset="0"/>
              </a:rPr>
              <a:t>文件中）</a:t>
            </a: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sz="1800" dirty="0" smtClean="0">
              <a:latin typeface="Consolas" panose="020B0609020204030204" pitchFamily="49" charset="0"/>
              <a:ea typeface="Alibaba PuHuiTi R"/>
              <a:sym typeface="Consolas" panose="020B0609020204030204" pitchFamily="49" charset="0"/>
            </a:endParaRPr>
          </a:p>
          <a:p>
            <a:pPr>
              <a:defRPr/>
            </a:pP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dirty="0" smtClean="0">
              <a:latin typeface="Consolas" panose="020B0609020204030204" pitchFamily="49" charset="0"/>
              <a:ea typeface="Alibaba PuHuiTi R"/>
              <a:sym typeface="Consolas" panose="020B0609020204030204" pitchFamily="49" charset="0"/>
            </a:endParaRPr>
          </a:p>
          <a:p>
            <a:pPr>
              <a:defRPr/>
            </a:pPr>
            <a:r>
              <a:rPr lang="zh-CN" altLang="en-US" dirty="0" smtClean="0">
                <a:latin typeface="Consolas" panose="020B0609020204030204" pitchFamily="49" charset="0"/>
                <a:ea typeface="Alibaba PuHuiTi R"/>
                <a:sym typeface="Consolas" panose="020B0609020204030204" pitchFamily="49" charset="0"/>
              </a:rPr>
              <a:t>发布命令</a:t>
            </a:r>
            <a:endParaRPr lang="zh-CN" altLang="en-US" sz="1400" dirty="0">
              <a:latin typeface="Consolas" panose="020B0609020204030204" pitchFamily="49" charset="0"/>
              <a:ea typeface="Alibaba PuHuiTi R"/>
              <a:sym typeface="Consolas" panose="020B0609020204030204" pitchFamily="49"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1184564" y="5872986"/>
            <a:ext cx="10225116" cy="380873"/>
          </a:xfrm>
          <a:prstGeom prst="rect">
            <a:avLst/>
          </a:prstGeom>
          <a:solidFill>
            <a:srgbClr val="FFFFE4"/>
          </a:solidFill>
          <a:ln w="3175">
            <a:solidFill>
              <a:srgbClr val="919191"/>
            </a:solidFill>
          </a:ln>
        </p:spPr>
        <p:txBody>
          <a:bodyPr wrap="square">
            <a:spAutoFit/>
          </a:bodyPr>
          <a:lstStyle/>
          <a:p>
            <a:pPr lvl="0">
              <a:lnSpc>
                <a:spcPct val="150000"/>
              </a:lnSpc>
            </a:pPr>
            <a:r>
              <a:rPr lang="en-US" altLang="zh-CN" sz="1400" dirty="0">
                <a:solidFill>
                  <a:srgbClr val="333333"/>
                </a:solidFill>
                <a:latin typeface="Consolas" panose="020B0609020204030204" pitchFamily="49" charset="0"/>
                <a:cs typeface="Courier New" panose="02070309020205020404" pitchFamily="49" charset="0"/>
                <a:sym typeface="Consolas" panose="020B0609020204030204" pitchFamily="49" charset="0"/>
              </a:rPr>
              <a:t>mvn </a:t>
            </a:r>
            <a:r>
              <a:rPr lang="en-US" altLang="zh-CN" sz="1400" b="1" dirty="0">
                <a:solidFill>
                  <a:srgbClr val="AD2B26"/>
                </a:solidFill>
                <a:latin typeface="Consolas" panose="020B0609020204030204" pitchFamily="49" charset="0"/>
                <a:cs typeface="Courier New" panose="02070309020205020404" pitchFamily="49" charset="0"/>
                <a:sym typeface="Consolas" panose="020B0609020204030204" pitchFamily="49" charset="0"/>
              </a:rPr>
              <a:t>deploy</a:t>
            </a:r>
            <a:endParaRPr lang="zh-CN" altLang="zh-CN" sz="2000" b="1" dirty="0">
              <a:solidFill>
                <a:srgbClr val="AD2B26"/>
              </a:solidFill>
              <a:latin typeface="Consolas" panose="020B0609020204030204" pitchFamily="49" charset="0"/>
              <a:cs typeface="Courier New" panose="02070309020205020404" pitchFamily="49" charset="0"/>
              <a:sym typeface="Consolas" panose="020B0609020204030204" pitchFamily="49" charset="0"/>
            </a:endParaRPr>
          </a:p>
        </p:txBody>
      </p:sp>
    </p:spTree>
    <p:extLst>
      <p:ext uri="{BB962C8B-B14F-4D97-AF65-F5344CB8AC3E}">
        <p14:creationId xmlns:p14="http://schemas.microsoft.com/office/powerpoint/2010/main" val="27412251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smtClean="0">
                <a:solidFill>
                  <a:srgbClr val="595959"/>
                </a:solidFill>
                <a:latin typeface="Consolas" panose="020B0609020204030204" pitchFamily="49" charset="0"/>
                <a:sym typeface="Consolas" panose="020B0609020204030204" pitchFamily="49" charset="0"/>
              </a:rPr>
              <a:t>私服访问中央服务器设置</a:t>
            </a:r>
            <a:endParaRPr kumimoji="1" lang="zh-CN" altLang="en-US" dirty="0">
              <a:solidFill>
                <a:srgbClr val="595959"/>
              </a:solidFill>
              <a:latin typeface="Consolas" panose="020B0609020204030204" pitchFamily="49" charset="0"/>
              <a:sym typeface="Consolas" panose="020B0609020204030204" pitchFamily="49" charset="0"/>
            </a:endParaRPr>
          </a:p>
        </p:txBody>
      </p:sp>
      <p:sp>
        <p:nvSpPr>
          <p:cNvPr id="7"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4219575"/>
          </a:xfrm>
        </p:spPr>
        <p:txBody>
          <a:bodyPr anchor="t" anchorCtr="0"/>
          <a:lstStyle/>
          <a:p>
            <a:pPr>
              <a:defRPr/>
            </a:pPr>
            <a:r>
              <a:rPr lang="zh-CN" altLang="en-US" dirty="0" smtClean="0">
                <a:latin typeface="Consolas" panose="020B0609020204030204" pitchFamily="49" charset="0"/>
                <a:ea typeface="Alibaba PuHuiTi R"/>
                <a:sym typeface="Consolas" panose="020B0609020204030204" pitchFamily="49" charset="0"/>
              </a:rPr>
              <a:t>配置位置（</a:t>
            </a:r>
            <a:r>
              <a:rPr lang="en-US" altLang="zh-CN" dirty="0" smtClean="0">
                <a:latin typeface="Consolas" panose="020B0609020204030204" pitchFamily="49" charset="0"/>
                <a:ea typeface="Alibaba PuHuiTi R"/>
                <a:sym typeface="Consolas" panose="020B0609020204030204" pitchFamily="49" charset="0"/>
              </a:rPr>
              <a:t>nexus</a:t>
            </a:r>
            <a:r>
              <a:rPr lang="zh-CN" altLang="en-US" dirty="0" smtClean="0">
                <a:latin typeface="Consolas" panose="020B0609020204030204" pitchFamily="49" charset="0"/>
                <a:ea typeface="Alibaba PuHuiTi R"/>
                <a:sym typeface="Consolas" panose="020B0609020204030204" pitchFamily="49" charset="0"/>
              </a:rPr>
              <a:t>服务器页面设置）</a:t>
            </a: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dirty="0">
              <a:latin typeface="Consolas" panose="020B0609020204030204" pitchFamily="49" charset="0"/>
              <a:ea typeface="Alibaba PuHuiTi R"/>
              <a:sym typeface="Consolas" panose="020B0609020204030204" pitchFamily="49" charset="0"/>
            </a:endParaRPr>
          </a:p>
          <a:p>
            <a:pPr>
              <a:defRPr/>
            </a:pPr>
            <a:endParaRPr lang="en-US" altLang="zh-CN" dirty="0" smtClean="0">
              <a:latin typeface="Consolas" panose="020B0609020204030204" pitchFamily="49" charset="0"/>
              <a:ea typeface="Alibaba PuHuiTi R"/>
              <a:sym typeface="Consolas" panose="020B0609020204030204" pitchFamily="49" charset="0"/>
            </a:endParaRPr>
          </a:p>
          <a:p>
            <a:pPr>
              <a:defRPr/>
            </a:pPr>
            <a:endParaRPr lang="en-US" altLang="zh-CN" sz="1800" dirty="0">
              <a:latin typeface="Consolas" panose="020B0609020204030204" pitchFamily="49" charset="0"/>
              <a:ea typeface="Alibaba PuHuiTi R"/>
              <a:sym typeface="Consolas" panose="020B0609020204030204" pitchFamily="49" charset="0"/>
            </a:endParaRPr>
          </a:p>
        </p:txBody>
      </p:sp>
      <p:pic>
        <p:nvPicPr>
          <p:cNvPr id="2" name="图片 1"/>
          <p:cNvPicPr>
            <a:picLocks noChangeAspect="1"/>
          </p:cNvPicPr>
          <p:nvPr/>
        </p:nvPicPr>
        <p:blipFill>
          <a:blip r:embed="rId2"/>
          <a:stretch>
            <a:fillRect/>
          </a:stretch>
        </p:blipFill>
        <p:spPr>
          <a:xfrm>
            <a:off x="782048" y="2312227"/>
            <a:ext cx="5142857" cy="4000000"/>
          </a:xfrm>
          <a:prstGeom prst="rect">
            <a:avLst/>
          </a:prstGeom>
          <a:ln>
            <a:solidFill>
              <a:schemeClr val="bg1">
                <a:lumMod val="95000"/>
              </a:schemeClr>
            </a:solidFill>
          </a:ln>
        </p:spPr>
      </p:pic>
      <p:pic>
        <p:nvPicPr>
          <p:cNvPr id="6" name="图片 5"/>
          <p:cNvPicPr>
            <a:picLocks noChangeAspect="1"/>
          </p:cNvPicPr>
          <p:nvPr/>
        </p:nvPicPr>
        <p:blipFill rotWithShape="1">
          <a:blip r:embed="rId3"/>
          <a:srcRect b="27948"/>
          <a:stretch/>
        </p:blipFill>
        <p:spPr>
          <a:xfrm>
            <a:off x="6433593" y="2312227"/>
            <a:ext cx="5142857" cy="2882073"/>
          </a:xfrm>
          <a:prstGeom prst="rect">
            <a:avLst/>
          </a:prstGeom>
          <a:ln>
            <a:solidFill>
              <a:schemeClr val="bg1">
                <a:lumMod val="95000"/>
              </a:schemeClr>
            </a:solidFill>
          </a:ln>
        </p:spPr>
      </p:pic>
      <p:sp>
        <p:nvSpPr>
          <p:cNvPr id="9" name="圆角矩形 8"/>
          <p:cNvSpPr/>
          <p:nvPr/>
        </p:nvSpPr>
        <p:spPr>
          <a:xfrm>
            <a:off x="5124965" y="2350327"/>
            <a:ext cx="386835" cy="421448"/>
          </a:xfrm>
          <a:prstGeom prst="roundRect">
            <a:avLst/>
          </a:prstGeom>
          <a:noFill/>
          <a:ln w="508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10" name="圆角矩形 9"/>
          <p:cNvSpPr/>
          <p:nvPr/>
        </p:nvSpPr>
        <p:spPr>
          <a:xfrm>
            <a:off x="782048" y="3545196"/>
            <a:ext cx="2837452" cy="421448"/>
          </a:xfrm>
          <a:prstGeom prst="roundRect">
            <a:avLst/>
          </a:prstGeom>
          <a:noFill/>
          <a:ln w="508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11" name="圆角矩形 10"/>
          <p:cNvSpPr/>
          <p:nvPr/>
        </p:nvSpPr>
        <p:spPr>
          <a:xfrm>
            <a:off x="3596141" y="4004744"/>
            <a:ext cx="1623559" cy="338656"/>
          </a:xfrm>
          <a:prstGeom prst="roundRect">
            <a:avLst/>
          </a:prstGeom>
          <a:noFill/>
          <a:ln w="508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Consolas" panose="020B0609020204030204" pitchFamily="49" charset="0"/>
              <a:sym typeface="Consolas" panose="020B0609020204030204" pitchFamily="49" charset="0"/>
            </a:endParaRPr>
          </a:p>
        </p:txBody>
      </p:sp>
      <p:sp>
        <p:nvSpPr>
          <p:cNvPr id="14" name="圆角矩形 13"/>
          <p:cNvSpPr/>
          <p:nvPr/>
        </p:nvSpPr>
        <p:spPr>
          <a:xfrm>
            <a:off x="6747918" y="4379118"/>
            <a:ext cx="2316707" cy="298175"/>
          </a:xfrm>
          <a:prstGeom prst="roundRect">
            <a:avLst/>
          </a:prstGeom>
          <a:noFill/>
          <a:ln w="508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Consolas" panose="020B0609020204030204" pitchFamily="49" charset="0"/>
              <a:sym typeface="Consolas" panose="020B0609020204030204" pitchFamily="49" charset="0"/>
            </a:endParaRPr>
          </a:p>
        </p:txBody>
      </p:sp>
      <p:pic>
        <p:nvPicPr>
          <p:cNvPr id="15" name="图片 14"/>
          <p:cNvPicPr>
            <a:picLocks noChangeAspect="1"/>
          </p:cNvPicPr>
          <p:nvPr/>
        </p:nvPicPr>
        <p:blipFill>
          <a:blip r:embed="rId4"/>
          <a:stretch>
            <a:fillRect/>
          </a:stretch>
        </p:blipFill>
        <p:spPr>
          <a:xfrm>
            <a:off x="6433593" y="5667068"/>
            <a:ext cx="2957450" cy="759132"/>
          </a:xfrm>
          <a:prstGeom prst="rect">
            <a:avLst/>
          </a:prstGeom>
          <a:ln>
            <a:solidFill>
              <a:schemeClr val="bg1">
                <a:lumMod val="95000"/>
              </a:schemeClr>
            </a:solidFill>
          </a:ln>
        </p:spPr>
      </p:pic>
      <p:sp>
        <p:nvSpPr>
          <p:cNvPr id="16" name="圆角矩形 15"/>
          <p:cNvSpPr/>
          <p:nvPr/>
        </p:nvSpPr>
        <p:spPr>
          <a:xfrm>
            <a:off x="6566001" y="5905482"/>
            <a:ext cx="1163537" cy="333393"/>
          </a:xfrm>
          <a:prstGeom prst="roundRect">
            <a:avLst/>
          </a:prstGeom>
          <a:noFill/>
          <a:ln w="508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253866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服务器配置</a:t>
            </a:r>
            <a:endParaRPr lang="en-US" altLang="zh-CN" dirty="0" smtClean="0">
              <a:latin typeface="Consolas" panose="020B0609020204030204" pitchFamily="49" charset="0"/>
              <a:sym typeface="Consolas" panose="020B0609020204030204" pitchFamily="49" charset="0"/>
            </a:endParaRPr>
          </a:p>
          <a:p>
            <a:r>
              <a:rPr lang="zh-CN" altLang="en-US" dirty="0" smtClean="0">
                <a:latin typeface="Consolas" panose="020B0609020204030204" pitchFamily="49" charset="0"/>
                <a:sym typeface="Consolas" panose="020B0609020204030204" pitchFamily="49" charset="0"/>
              </a:rPr>
              <a:t>资源上传与下载</a:t>
            </a:r>
            <a:endParaRPr lang="zh-CN" altLang="en-US" dirty="0">
              <a:latin typeface="Consolas" panose="020B0609020204030204" pitchFamily="49" charset="0"/>
              <a:sym typeface="Consolas" panose="020B0609020204030204" pitchFamily="49" charset="0"/>
            </a:endParaRPr>
          </a:p>
        </p:txBody>
      </p:sp>
      <p:sp>
        <p:nvSpPr>
          <p:cNvPr id="6"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16810997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私服简介</a:t>
            </a:r>
            <a:endParaRPr lang="en-US" altLang="zh-CN" dirty="0">
              <a:latin typeface="Consolas" panose="020B0609020204030204" pitchFamily="49" charset="0"/>
              <a:sym typeface="Consolas" panose="020B0609020204030204" pitchFamily="49" charset="0"/>
            </a:endParaRPr>
          </a:p>
          <a:p>
            <a:r>
              <a:rPr lang="zh-CN" altLang="en-US" dirty="0">
                <a:latin typeface="Consolas" panose="020B0609020204030204" pitchFamily="49" charset="0"/>
                <a:sym typeface="Consolas" panose="020B0609020204030204" pitchFamily="49" charset="0"/>
              </a:rPr>
              <a:t>私服仓库分类</a:t>
            </a:r>
            <a:endParaRPr lang="en-US" altLang="zh-CN" dirty="0">
              <a:latin typeface="Consolas" panose="020B0609020204030204" pitchFamily="49" charset="0"/>
              <a:sym typeface="Consolas" panose="020B0609020204030204" pitchFamily="49" charset="0"/>
            </a:endParaRPr>
          </a:p>
          <a:p>
            <a:r>
              <a:rPr lang="zh-CN" altLang="en-US" dirty="0">
                <a:latin typeface="Consolas" panose="020B0609020204030204" pitchFamily="49" charset="0"/>
                <a:sym typeface="Consolas" panose="020B0609020204030204" pitchFamily="49" charset="0"/>
              </a:rPr>
              <a:t>资源上传与下载</a:t>
            </a:r>
          </a:p>
        </p:txBody>
      </p:sp>
      <p:sp>
        <p:nvSpPr>
          <p:cNvPr id="8"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私服</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1586841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smtClean="0">
                <a:latin typeface="Consolas" panose="020B0609020204030204" pitchFamily="49" charset="0"/>
                <a:sym typeface="Consolas" panose="020B0609020204030204" pitchFamily="49" charset="0"/>
              </a:rPr>
              <a:t>分模块开发</a:t>
            </a:r>
            <a:endParaRPr lang="zh-CN" altLang="en-US" dirty="0">
              <a:latin typeface="Consolas" panose="020B0609020204030204" pitchFamily="49" charset="0"/>
              <a:sym typeface="Consolas" panose="020B0609020204030204" pitchFamily="49" charset="0"/>
            </a:endParaRP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①</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：创建</a:t>
            </a:r>
            <a:r>
              <a:rPr lang="en-US" altLang="zh-CN"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Maven</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模块</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9"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分模块开发与设计</a:t>
            </a:r>
            <a:endParaRPr kumimoji="1" lang="zh-CN" altLang="en-US" dirty="0">
              <a:latin typeface="Consolas" panose="020B0609020204030204" pitchFamily="49" charset="0"/>
              <a:sym typeface="Consolas" panose="020B0609020204030204" pitchFamily="49" charset="0"/>
            </a:endParaRPr>
          </a:p>
        </p:txBody>
      </p:sp>
      <p:pic>
        <p:nvPicPr>
          <p:cNvPr id="8" name="图片 7"/>
          <p:cNvPicPr>
            <a:picLocks noChangeAspect="1"/>
          </p:cNvPicPr>
          <p:nvPr/>
        </p:nvPicPr>
        <p:blipFill>
          <a:blip r:embed="rId3"/>
          <a:stretch>
            <a:fillRect/>
          </a:stretch>
        </p:blipFill>
        <p:spPr>
          <a:xfrm>
            <a:off x="1403515" y="2410691"/>
            <a:ext cx="4571429" cy="3809524"/>
          </a:xfrm>
          <a:prstGeom prst="rect">
            <a:avLst/>
          </a:prstGeom>
          <a:ln w="12700">
            <a:solidFill>
              <a:srgbClr val="595959"/>
            </a:solidFill>
          </a:ln>
        </p:spPr>
      </p:pic>
      <p:pic>
        <p:nvPicPr>
          <p:cNvPr id="10" name="图片 9"/>
          <p:cNvPicPr>
            <a:picLocks noChangeAspect="1"/>
          </p:cNvPicPr>
          <p:nvPr/>
        </p:nvPicPr>
        <p:blipFill>
          <a:blip r:embed="rId4"/>
          <a:stretch>
            <a:fillRect/>
          </a:stretch>
        </p:blipFill>
        <p:spPr>
          <a:xfrm>
            <a:off x="6398209" y="2410691"/>
            <a:ext cx="4571429" cy="3809524"/>
          </a:xfrm>
          <a:prstGeom prst="rect">
            <a:avLst/>
          </a:prstGeom>
          <a:ln w="12700">
            <a:solidFill>
              <a:srgbClr val="595959"/>
            </a:solidFill>
          </a:ln>
        </p:spPr>
      </p:pic>
    </p:spTree>
    <p:extLst>
      <p:ext uri="{BB962C8B-B14F-4D97-AF65-F5344CB8AC3E}">
        <p14:creationId xmlns:p14="http://schemas.microsoft.com/office/powerpoint/2010/main" val="4191902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A5B2E9-20AC-4044-8B4A-8E35420DCA84}"/>
              </a:ext>
            </a:extLst>
          </p:cNvPr>
          <p:cNvSpPr>
            <a:spLocks noGrp="1"/>
          </p:cNvSpPr>
          <p:nvPr>
            <p:ph type="body" sz="quarter" idx="10"/>
          </p:nvPr>
        </p:nvSpPr>
        <p:spPr/>
        <p:txBody>
          <a:bodyPr/>
          <a:lstStyle/>
          <a:p>
            <a:r>
              <a:rPr lang="zh-CN" altLang="en-US" dirty="0">
                <a:latin typeface="Consolas" panose="020B0609020204030204" pitchFamily="49" charset="0"/>
                <a:sym typeface="Consolas" panose="020B0609020204030204" pitchFamily="49" charset="0"/>
              </a:rPr>
              <a:t>分模块开发</a:t>
            </a:r>
          </a:p>
        </p:txBody>
      </p:sp>
      <p:sp>
        <p:nvSpPr>
          <p:cNvPr id="7" name="文本占位符 6">
            <a:extLst>
              <a:ext uri="{FF2B5EF4-FFF2-40B4-BE49-F238E27FC236}">
                <a16:creationId xmlns:a16="http://schemas.microsoft.com/office/drawing/2014/main" id="{4ED2008D-6240-B54C-A7F8-AC0C679DEC3E}"/>
              </a:ext>
            </a:extLst>
          </p:cNvPr>
          <p:cNvSpPr>
            <a:spLocks noGrp="1"/>
          </p:cNvSpPr>
          <p:nvPr>
            <p:ph type="body" sz="quarter" idx="11"/>
          </p:nvPr>
        </p:nvSpPr>
        <p:spPr>
          <a:xfrm>
            <a:off x="710880" y="1656000"/>
            <a:ext cx="9214230" cy="754691"/>
          </a:xfrm>
        </p:spPr>
        <p:txBody>
          <a:bodyPr/>
          <a:lstStyle/>
          <a:p>
            <a:r>
              <a:rPr lang="zh-CN" altLang="en-US" dirty="0">
                <a:latin typeface="Consolas" panose="020B0609020204030204" pitchFamily="49" charset="0"/>
                <a:ea typeface="Alibaba PuHuiTi R" pitchFamily="18" charset="-122"/>
                <a:cs typeface="Alibaba PuHuiTi R" pitchFamily="18" charset="-122"/>
                <a:sym typeface="Consolas" panose="020B0609020204030204" pitchFamily="49" charset="0"/>
              </a:rPr>
              <a:t>②</a:t>
            </a:r>
            <a:r>
              <a:rPr lang="zh-CN" altLang="en-US" dirty="0" smtClean="0">
                <a:latin typeface="Consolas" panose="020B0609020204030204" pitchFamily="49" charset="0"/>
                <a:ea typeface="Alibaba PuHuiTi R" pitchFamily="18" charset="-122"/>
                <a:cs typeface="Alibaba PuHuiTi R" pitchFamily="18" charset="-122"/>
                <a:sym typeface="Consolas" panose="020B0609020204030204" pitchFamily="49" charset="0"/>
              </a:rPr>
              <a:t>：书写模块代码</a:t>
            </a:r>
            <a:endParaRPr lang="en-US" altLang="zh-CN" dirty="0">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1" name="三角形 9">
            <a:extLst>
              <a:ext uri="{FF2B5EF4-FFF2-40B4-BE49-F238E27FC236}">
                <a16:creationId xmlns:a16="http://schemas.microsoft.com/office/drawing/2014/main" id="{6C3710E9-2588-F946-B755-060464DABD9F}"/>
              </a:ext>
            </a:extLst>
          </p:cNvPr>
          <p:cNvSpPr/>
          <p:nvPr/>
        </p:nvSpPr>
        <p:spPr>
          <a:xfrm rot="2651319">
            <a:off x="851566" y="5473407"/>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12" name="TextBox 6">
            <a:extLst>
              <a:ext uri="{FF2B5EF4-FFF2-40B4-BE49-F238E27FC236}">
                <a16:creationId xmlns:a16="http://schemas.microsoft.com/office/drawing/2014/main" id="{34FCCE8B-9629-7E4B-B3A9-E87708BF9B85}"/>
              </a:ext>
            </a:extLst>
          </p:cNvPr>
          <p:cNvSpPr txBox="1"/>
          <p:nvPr/>
        </p:nvSpPr>
        <p:spPr>
          <a:xfrm>
            <a:off x="1189355" y="5614468"/>
            <a:ext cx="10057765" cy="383631"/>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smtClean="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rPr>
              <a:t>分模块开发需要先针对模块功能进行设计，再进行编码。不会先将工程开发完毕，然后进行拆分</a:t>
            </a:r>
            <a:endParaRPr lang="zh-CN" altLang="en-US" sz="1400" dirty="0">
              <a:solidFill>
                <a:srgbClr val="262626"/>
              </a:solidFill>
              <a:latin typeface="Consolas" panose="020B0609020204030204" pitchFamily="49" charset="0"/>
              <a:ea typeface="Alibaba PuHuiTi R" pitchFamily="18" charset="-122"/>
              <a:cs typeface="Alibaba PuHuiTi R" pitchFamily="18" charset="-122"/>
              <a:sym typeface="Consolas" panose="020B0609020204030204" pitchFamily="49" charset="0"/>
            </a:endParaRPr>
          </a:p>
        </p:txBody>
      </p:sp>
      <p:sp>
        <p:nvSpPr>
          <p:cNvPr id="13" name="矩形 12">
            <a:extLst>
              <a:ext uri="{FF2B5EF4-FFF2-40B4-BE49-F238E27FC236}">
                <a16:creationId xmlns:a16="http://schemas.microsoft.com/office/drawing/2014/main" id="{E0A4F270-7F30-AE46-96EF-656D6943C707}"/>
              </a:ext>
            </a:extLst>
          </p:cNvPr>
          <p:cNvSpPr/>
          <p:nvPr/>
        </p:nvSpPr>
        <p:spPr>
          <a:xfrm>
            <a:off x="944880" y="5116824"/>
            <a:ext cx="10302240" cy="115200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sym typeface="Consolas" panose="020B0609020204030204" pitchFamily="49" charset="0"/>
            </a:endParaRPr>
          </a:p>
        </p:txBody>
      </p:sp>
      <p:sp>
        <p:nvSpPr>
          <p:cNvPr id="14" name="矩形 13">
            <a:extLst>
              <a:ext uri="{FF2B5EF4-FFF2-40B4-BE49-F238E27FC236}">
                <a16:creationId xmlns:a16="http://schemas.microsoft.com/office/drawing/2014/main" id="{ED3E04DF-C15D-7146-95A9-19AF703E9900}"/>
              </a:ext>
            </a:extLst>
          </p:cNvPr>
          <p:cNvSpPr/>
          <p:nvPr/>
        </p:nvSpPr>
        <p:spPr>
          <a:xfrm>
            <a:off x="844952" y="5189294"/>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Consolas" panose="020B0609020204030204" pitchFamily="49" charset="0"/>
                <a:ea typeface="Alibaba PuHuiTi R" pitchFamily="18" charset="-122"/>
                <a:cs typeface="Alibaba PuHuiTi R" pitchFamily="18" charset="-122"/>
                <a:sym typeface="Consolas" panose="020B0609020204030204" pitchFamily="49" charset="0"/>
              </a:rPr>
              <a:t>注意事项</a:t>
            </a:r>
          </a:p>
        </p:txBody>
      </p:sp>
      <p:sp>
        <p:nvSpPr>
          <p:cNvPr id="15" name="标题 2">
            <a:extLst>
              <a:ext uri="{FF2B5EF4-FFF2-40B4-BE49-F238E27FC236}">
                <a16:creationId xmlns:a16="http://schemas.microsoft.com/office/drawing/2014/main" id="{764C089C-0935-5E44-B9F7-7E9F84DDBA17}"/>
              </a:ext>
            </a:extLst>
          </p:cNvPr>
          <p:cNvSpPr>
            <a:spLocks noGrp="1"/>
          </p:cNvSpPr>
          <p:nvPr>
            <p:ph type="title"/>
          </p:nvPr>
        </p:nvSpPr>
        <p:spPr>
          <a:xfrm>
            <a:off x="710880" y="244189"/>
            <a:ext cx="8771021" cy="517190"/>
          </a:xfrm>
        </p:spPr>
        <p:txBody>
          <a:bodyPr/>
          <a:lstStyle/>
          <a:p>
            <a:r>
              <a:rPr lang="zh-CN" altLang="en-US" dirty="0">
                <a:latin typeface="Consolas" panose="020B0609020204030204" pitchFamily="49" charset="0"/>
                <a:sym typeface="Consolas" panose="020B0609020204030204" pitchFamily="49" charset="0"/>
              </a:rPr>
              <a:t>分模块开发与设计</a:t>
            </a:r>
            <a:endParaRPr kumimoji="1" lang="zh-CN" altLang="en-US" dirty="0">
              <a:latin typeface="Consolas" panose="020B0609020204030204" pitchFamily="49" charset="0"/>
              <a:sym typeface="Consolas" panose="020B0609020204030204" pitchFamily="49" charset="0"/>
            </a:endParaRPr>
          </a:p>
        </p:txBody>
      </p:sp>
    </p:spTree>
    <p:extLst>
      <p:ext uri="{BB962C8B-B14F-4D97-AF65-F5344CB8AC3E}">
        <p14:creationId xmlns:p14="http://schemas.microsoft.com/office/powerpoint/2010/main" val="2080913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D2B26"/>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AD2B26"/>
          </a:solidFill>
          <a:tailEnd type="triangle"/>
        </a:ln>
      </a:spPr>
      <a:bodyPr/>
      <a:lstStyle/>
      <a:style>
        <a:lnRef idx="1">
          <a:schemeClr val="accent1"/>
        </a:lnRef>
        <a:fillRef idx="0">
          <a:schemeClr val="accent1"/>
        </a:fillRef>
        <a:effectRef idx="0">
          <a:schemeClr val="accent1"/>
        </a:effectRef>
        <a:fontRef idx="minor">
          <a:schemeClr val="tx1"/>
        </a:fontRef>
      </a:style>
    </a:lnDef>
    <a:txDef>
      <a:spPr/>
      <a:bodyPr anchor="ctr" anchorCtr="0"/>
      <a:lstStyle>
        <a:defPPr algn="ctr">
          <a:defRPr kumimoji="1" dirty="0" smtClean="0">
            <a:solidFill>
              <a:srgbClr val="AD2B26"/>
            </a:solidFill>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32148</TotalTime>
  <Words>4447</Words>
  <Application>Microsoft Office PowerPoint</Application>
  <PresentationFormat>宽屏</PresentationFormat>
  <Paragraphs>528</Paragraphs>
  <Slides>75</Slides>
  <Notes>16</Notes>
  <HiddenSlides>0</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75</vt:i4>
      </vt:variant>
    </vt:vector>
  </HeadingPairs>
  <TitlesOfParts>
    <vt:vector size="100" baseType="lpstr">
      <vt:lpstr>Alibaba PuHuiTi B</vt:lpstr>
      <vt:lpstr>Alibaba PuHuiTi M</vt:lpstr>
      <vt:lpstr>Alibaba PuHuiTi R</vt:lpstr>
      <vt:lpstr>阿里巴巴普惠体</vt:lpstr>
      <vt:lpstr>等线</vt:lpstr>
      <vt:lpstr>黑体</vt:lpstr>
      <vt:lpstr>思源黑体 CN Bold</vt:lpstr>
      <vt:lpstr>思源黑体 CN Normal</vt:lpstr>
      <vt:lpstr>宋体</vt:lpstr>
      <vt:lpstr>微软雅黑</vt:lpstr>
      <vt:lpstr>Arial</vt:lpstr>
      <vt:lpstr>Calibri</vt:lpstr>
      <vt:lpstr>Consolas</vt:lpstr>
      <vt:lpstr>Courier New</vt:lpstr>
      <vt:lpstr>Open Sans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Maven进阶</vt:lpstr>
      <vt:lpstr>PowerPoint 演示文稿</vt:lpstr>
      <vt:lpstr>PowerPoint 演示文稿</vt:lpstr>
      <vt:lpstr>分模块开发与设计</vt:lpstr>
      <vt:lpstr>分模块开发与设计</vt:lpstr>
      <vt:lpstr>分模块开发与设计</vt:lpstr>
      <vt:lpstr>分模块开发与设计</vt:lpstr>
      <vt:lpstr>分模块开发与设计</vt:lpstr>
      <vt:lpstr>分模块开发与设计</vt:lpstr>
      <vt:lpstr>分模块开发与设计</vt:lpstr>
      <vt:lpstr>分模块开发与设计</vt:lpstr>
      <vt:lpstr>依赖管理</vt:lpstr>
      <vt:lpstr>依赖管理</vt:lpstr>
      <vt:lpstr>依赖管理</vt:lpstr>
      <vt:lpstr>依赖管理</vt:lpstr>
      <vt:lpstr>依赖管理</vt:lpstr>
      <vt:lpstr>依赖管理</vt:lpstr>
      <vt:lpstr>依赖管理</vt:lpstr>
      <vt:lpstr>继承与聚合</vt:lpstr>
      <vt:lpstr>继承与聚合</vt:lpstr>
      <vt:lpstr>继承与聚合</vt:lpstr>
      <vt:lpstr>继承与聚合</vt:lpstr>
      <vt:lpstr>继承与聚合</vt:lpstr>
      <vt:lpstr>继承与聚合</vt:lpstr>
      <vt:lpstr>继承与聚合</vt:lpstr>
      <vt:lpstr>继承与聚合</vt:lpstr>
      <vt:lpstr>继承与聚合</vt:lpstr>
      <vt:lpstr>继承与聚合</vt:lpstr>
      <vt:lpstr>继承与聚合</vt:lpstr>
      <vt:lpstr>继承与聚合</vt:lpstr>
      <vt:lpstr>继承与聚合</vt:lpstr>
      <vt:lpstr>继承与聚合</vt:lpstr>
      <vt:lpstr>继承与聚合</vt:lpstr>
      <vt:lpstr>继承与聚合</vt:lpstr>
      <vt:lpstr>属性</vt:lpstr>
      <vt:lpstr>属性</vt:lpstr>
      <vt:lpstr>属性</vt:lpstr>
      <vt:lpstr>属性</vt:lpstr>
      <vt:lpstr>属性</vt:lpstr>
      <vt:lpstr>属性</vt:lpstr>
      <vt:lpstr>属性</vt:lpstr>
      <vt:lpstr>属性</vt:lpstr>
      <vt:lpstr>属性</vt:lpstr>
      <vt:lpstr>属性</vt:lpstr>
      <vt:lpstr>属性</vt:lpstr>
      <vt:lpstr>属性</vt:lpstr>
      <vt:lpstr>属性</vt:lpstr>
      <vt:lpstr>属性</vt:lpstr>
      <vt:lpstr>属性</vt:lpstr>
      <vt:lpstr>多环境配置与应用</vt:lpstr>
      <vt:lpstr>多环境配置与应用</vt:lpstr>
      <vt:lpstr>多环境配置与应用</vt:lpstr>
      <vt:lpstr>多环境配置与应用</vt:lpstr>
      <vt:lpstr>多环境配置与应用</vt:lpstr>
      <vt:lpstr>多环境配置与应用</vt:lpstr>
      <vt:lpstr>多环境配置与应用</vt:lpstr>
      <vt:lpstr>多环境配置与应用</vt:lpstr>
      <vt:lpstr>多环境配置与应用</vt:lpstr>
      <vt:lpstr>多环境配置与应用</vt:lpstr>
      <vt:lpstr>多环境配置与应用</vt:lpstr>
      <vt:lpstr>私服</vt:lpstr>
      <vt:lpstr>私服</vt:lpstr>
      <vt:lpstr>私服</vt:lpstr>
      <vt:lpstr>私服</vt:lpstr>
      <vt:lpstr>私服</vt:lpstr>
      <vt:lpstr>私服</vt:lpstr>
      <vt:lpstr>私服</vt:lpstr>
      <vt:lpstr>私服</vt:lpstr>
      <vt:lpstr>私服</vt:lpstr>
      <vt:lpstr>私服</vt:lpstr>
      <vt:lpstr>私服</vt:lpstr>
      <vt:lpstr>私服</vt:lpstr>
      <vt:lpstr>私服</vt:lpstr>
      <vt:lpstr>私服</vt:lpstr>
      <vt:lpstr>私服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Windows 用户</cp:lastModifiedBy>
  <cp:revision>805</cp:revision>
  <dcterms:created xsi:type="dcterms:W3CDTF">2020-03-31T02:23:27Z</dcterms:created>
  <dcterms:modified xsi:type="dcterms:W3CDTF">2021-05-31T08:21:14Z</dcterms:modified>
</cp:coreProperties>
</file>