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5"/>
  </p:notesMasterIdLst>
  <p:handoutMasterIdLst>
    <p:handoutMasterId r:id="rId66"/>
  </p:handoutMasterIdLst>
  <p:sldIdLst>
    <p:sldId id="462" r:id="rId8"/>
    <p:sldId id="972" r:id="rId9"/>
    <p:sldId id="1121" r:id="rId10"/>
    <p:sldId id="1164" r:id="rId11"/>
    <p:sldId id="1147" r:id="rId12"/>
    <p:sldId id="1148" r:id="rId13"/>
    <p:sldId id="1149" r:id="rId14"/>
    <p:sldId id="1157" r:id="rId15"/>
    <p:sldId id="1145" r:id="rId16"/>
    <p:sldId id="1150" r:id="rId17"/>
    <p:sldId id="1152" r:id="rId18"/>
    <p:sldId id="1165" r:id="rId19"/>
    <p:sldId id="1153" r:id="rId20"/>
    <p:sldId id="1166" r:id="rId21"/>
    <p:sldId id="1151" r:id="rId22"/>
    <p:sldId id="1167" r:id="rId23"/>
    <p:sldId id="1154" r:id="rId24"/>
    <p:sldId id="1168" r:id="rId25"/>
    <p:sldId id="1169" r:id="rId26"/>
    <p:sldId id="1155" r:id="rId27"/>
    <p:sldId id="1170" r:id="rId28"/>
    <p:sldId id="1161" r:id="rId29"/>
    <p:sldId id="1162" r:id="rId30"/>
    <p:sldId id="1158" r:id="rId31"/>
    <p:sldId id="1159" r:id="rId32"/>
    <p:sldId id="1171" r:id="rId33"/>
    <p:sldId id="1160" r:id="rId34"/>
    <p:sldId id="1163" r:id="rId35"/>
    <p:sldId id="1172" r:id="rId36"/>
    <p:sldId id="1173" r:id="rId37"/>
    <p:sldId id="1174" r:id="rId38"/>
    <p:sldId id="1175" r:id="rId39"/>
    <p:sldId id="1176" r:id="rId40"/>
    <p:sldId id="1177" r:id="rId41"/>
    <p:sldId id="1178" r:id="rId42"/>
    <p:sldId id="1182" r:id="rId43"/>
    <p:sldId id="1181" r:id="rId44"/>
    <p:sldId id="1179" r:id="rId45"/>
    <p:sldId id="1180" r:id="rId46"/>
    <p:sldId id="1183" r:id="rId47"/>
    <p:sldId id="1184" r:id="rId48"/>
    <p:sldId id="1195" r:id="rId49"/>
    <p:sldId id="1185" r:id="rId50"/>
    <p:sldId id="1194" r:id="rId51"/>
    <p:sldId id="1186" r:id="rId52"/>
    <p:sldId id="1196" r:id="rId53"/>
    <p:sldId id="1187" r:id="rId54"/>
    <p:sldId id="1188" r:id="rId55"/>
    <p:sldId id="1189" r:id="rId56"/>
    <p:sldId id="1190" r:id="rId57"/>
    <p:sldId id="1191" r:id="rId58"/>
    <p:sldId id="1192" r:id="rId59"/>
    <p:sldId id="1193" r:id="rId60"/>
    <p:sldId id="1198" r:id="rId61"/>
    <p:sldId id="1199" r:id="rId62"/>
    <p:sldId id="1200" r:id="rId63"/>
    <p:sldId id="264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4C5252"/>
    <a:srgbClr val="F9F9F9"/>
    <a:srgbClr val="8A8A8A"/>
    <a:srgbClr val="48504F"/>
    <a:srgbClr val="B60206"/>
    <a:srgbClr val="AD2B26"/>
    <a:srgbClr val="49504F"/>
    <a:srgbClr val="B70006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04" autoAdjust="0"/>
    <p:restoredTop sz="95090" autoAdjust="0"/>
  </p:normalViewPr>
  <p:slideViewPr>
    <p:cSldViewPr snapToGrid="0">
      <p:cViewPr varScale="1">
        <p:scale>
          <a:sx n="108" d="100"/>
          <a:sy n="108" d="100"/>
        </p:scale>
        <p:origin x="3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commentAuthors" Target="commentAuthor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720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  <p:sldLayoutId id="2147483713" r:id="rId17"/>
    <p:sldLayoutId id="2147483715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en-US" altLang="zh-CN"/>
              <a:t>JavaScript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5"/>
            <a:ext cx="10281969" cy="2441042"/>
          </a:xfrm>
        </p:spPr>
        <p:txBody>
          <a:bodyPr/>
          <a:lstStyle/>
          <a:p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区分大小写：与 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Java 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一样，变量名、函数名以及其他一切东西都是区分大小写的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每行结尾的分号可有可无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注释：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单行注释：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// 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注释内容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多行注释：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/* 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注释内容 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*/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大括号表示代码块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书写语法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43DCC411-FFD1-4DA3-BDB0-B08C4249B4CE}"/>
              </a:ext>
            </a:extLst>
          </p:cNvPr>
          <p:cNvSpPr txBox="1"/>
          <p:nvPr/>
        </p:nvSpPr>
        <p:spPr>
          <a:xfrm>
            <a:off x="1199151" y="4376691"/>
            <a:ext cx="5403962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if (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200"/>
              <a:t> </a:t>
            </a:r>
            <a:endParaRPr lang="zh-CN" altLang="zh-CN" sz="3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73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6"/>
            <a:ext cx="7403311" cy="127318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使用 </a:t>
            </a:r>
            <a:r>
              <a:rPr lang="en-US" altLang="zh-CN" b="0" i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window.alert()</a:t>
            </a:r>
            <a:r>
              <a:rPr lang="en-US" altLang="zh-CN" b="0" i="0">
                <a:solidFill>
                  <a:srgbClr val="C00000"/>
                </a:solidFill>
                <a:effectLst/>
                <a:latin typeface="PingFangSC-Regular"/>
              </a:rPr>
              <a:t> 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写入警告框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使用</a:t>
            </a:r>
            <a:r>
              <a:rPr lang="zh-CN" altLang="en-US" b="0" i="0">
                <a:solidFill>
                  <a:srgbClr val="C00000"/>
                </a:solidFill>
                <a:effectLst/>
                <a:latin typeface="PingFangSC-Regular"/>
              </a:rPr>
              <a:t> </a:t>
            </a:r>
            <a:r>
              <a:rPr lang="en-US" altLang="zh-CN" b="0" i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document.write()</a:t>
            </a:r>
            <a:r>
              <a:rPr lang="en-US" altLang="zh-CN" b="0" i="0">
                <a:solidFill>
                  <a:srgbClr val="C00000"/>
                </a:solidFill>
                <a:effectLst/>
                <a:latin typeface="PingFangSC-Regular"/>
              </a:rPr>
              <a:t> 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写入 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HTML 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输出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使用</a:t>
            </a:r>
            <a:r>
              <a:rPr lang="zh-CN" altLang="en-US" b="0" i="0">
                <a:solidFill>
                  <a:srgbClr val="C00000"/>
                </a:solidFill>
                <a:effectLst/>
                <a:latin typeface="PingFangSC-Regular"/>
              </a:rPr>
              <a:t> </a:t>
            </a:r>
            <a:r>
              <a:rPr lang="en-US" altLang="zh-CN" b="0" i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console.log()</a:t>
            </a:r>
            <a:r>
              <a:rPr lang="en-US" altLang="zh-CN" b="0" i="0">
                <a:solidFill>
                  <a:srgbClr val="C00000"/>
                </a:solidFill>
                <a:effectLst/>
                <a:latin typeface="PingFangSC-Regular"/>
              </a:rPr>
              <a:t> 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写入浏览器控制台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输出语句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45B63-3C8F-4A1D-A4B9-90973216C781}"/>
              </a:ext>
            </a:extLst>
          </p:cNvPr>
          <p:cNvSpPr txBox="1"/>
          <p:nvPr/>
        </p:nvSpPr>
        <p:spPr>
          <a:xfrm>
            <a:off x="1145885" y="3198929"/>
            <a:ext cx="5403962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window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600">
                <a:solidFill>
                  <a:srgbClr val="7A7A43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"hello JS ~"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r>
              <a:rPr lang="zh-CN" altLang="zh-CN" sz="160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60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弹出警告框</a:t>
            </a:r>
            <a:br>
              <a:rPr lang="zh-CN" altLang="zh-CN" sz="160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160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document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600">
                <a:solidFill>
                  <a:srgbClr val="7A7A43"/>
                </a:solidFill>
                <a:latin typeface="Arial Unicode MS"/>
                <a:ea typeface="JetBrains Mono"/>
              </a:rPr>
              <a:t>write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"hello JS ~"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r>
              <a:rPr lang="zh-CN" altLang="zh-CN" sz="160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60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</a:t>
            </a:r>
            <a:r>
              <a:rPr lang="zh-CN" altLang="zh-CN" sz="1600">
                <a:solidFill>
                  <a:srgbClr val="8C8C8C"/>
                </a:solidFill>
                <a:latin typeface="Arial Unicode MS"/>
                <a:ea typeface="JetBrains Mono"/>
              </a:rPr>
              <a:t>HTML</a:t>
            </a:r>
            <a:br>
              <a:rPr lang="zh-CN" altLang="zh-CN" sz="1600">
                <a:solidFill>
                  <a:srgbClr val="8C8C8C"/>
                </a:solidFill>
                <a:latin typeface="Arial Unicode MS"/>
                <a:ea typeface="JetBrains Mono"/>
              </a:rPr>
            </a:br>
            <a:br>
              <a:rPr lang="zh-CN" altLang="zh-CN" sz="1600">
                <a:solidFill>
                  <a:srgbClr val="8C8C8C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console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600">
                <a:solidFill>
                  <a:srgbClr val="7A7A43"/>
                </a:solidFill>
                <a:latin typeface="Arial Unicode MS"/>
                <a:ea typeface="JetBrains Mono"/>
              </a:rPr>
              <a:t>log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"hello JS ~"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r>
              <a:rPr lang="zh-CN" altLang="zh-CN" sz="160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60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写入控制台</a:t>
            </a:r>
            <a:endParaRPr lang="zh-CN" altLang="zh-CN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4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基础语法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91326"/>
          </a:xfrm>
        </p:spPr>
        <p:txBody>
          <a:bodyPr/>
          <a:lstStyle/>
          <a:p>
            <a:r>
              <a:rPr lang="zh-CN" altLang="en-US"/>
              <a:t>书写语法</a:t>
            </a:r>
            <a:endParaRPr lang="en-US" altLang="zh-CN"/>
          </a:p>
          <a:p>
            <a:r>
              <a:rPr lang="zh-CN" altLang="en-US"/>
              <a:t>输出语句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变量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数据类型</a:t>
            </a:r>
            <a:endParaRPr lang="en-US" altLang="zh-CN"/>
          </a:p>
          <a:p>
            <a:r>
              <a:rPr lang="zh-CN" altLang="en-US"/>
              <a:t>运算符</a:t>
            </a:r>
            <a:endParaRPr lang="en-US" altLang="zh-CN"/>
          </a:p>
          <a:p>
            <a:r>
              <a:rPr lang="zh-CN" altLang="en-US"/>
              <a:t>流程控制语句</a:t>
            </a:r>
            <a:endParaRPr lang="en-US" altLang="zh-CN"/>
          </a:p>
          <a:p>
            <a:r>
              <a:rPr lang="zh-CN" altLang="en-US"/>
              <a:t>函数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6"/>
            <a:ext cx="7403311" cy="51719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JavaScript 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中用 </a:t>
            </a:r>
            <a:r>
              <a:rPr lang="en-US" altLang="zh-CN" b="0" i="0">
                <a:solidFill>
                  <a:srgbClr val="C00000"/>
                </a:solidFill>
                <a:effectLst/>
                <a:latin typeface="PingFangSC-Regular"/>
              </a:rPr>
              <a:t>var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 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关键字（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variable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的缩写）来声明变量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54E8739-39CF-438D-9759-2BBAB1FF708A}"/>
              </a:ext>
            </a:extLst>
          </p:cNvPr>
          <p:cNvSpPr txBox="1"/>
          <p:nvPr/>
        </p:nvSpPr>
        <p:spPr>
          <a:xfrm>
            <a:off x="1074863" y="2276187"/>
            <a:ext cx="5403962" cy="58477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test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>
                <a:solidFill>
                  <a:srgbClr val="1750EB"/>
                </a:solidFill>
                <a:latin typeface="Arial Unicode MS"/>
                <a:ea typeface="JetBrains Mono"/>
              </a:rPr>
              <a:t>20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test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60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AC04970D-485B-47E1-B38A-37B7705CB766}"/>
              </a:ext>
            </a:extLst>
          </p:cNvPr>
          <p:cNvSpPr txBox="1">
            <a:spLocks/>
          </p:cNvSpPr>
          <p:nvPr/>
        </p:nvSpPr>
        <p:spPr>
          <a:xfrm>
            <a:off x="710879" y="3037960"/>
            <a:ext cx="7403311" cy="199092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JavaScript 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是一门弱类型语言，变量</a:t>
            </a:r>
            <a:r>
              <a:rPr lang="zh-CN" altLang="en-US">
                <a:solidFill>
                  <a:srgbClr val="C00000"/>
                </a:solidFill>
                <a:latin typeface="PingFangSC-Regular"/>
              </a:rPr>
              <a:t>可以存放不同类型的值</a:t>
            </a:r>
            <a:endParaRPr lang="en-US" altLang="zh-CN">
              <a:solidFill>
                <a:srgbClr val="C00000"/>
              </a:solidFill>
              <a:latin typeface="PingFangSC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变量名需要遵循如下规则：</a:t>
            </a:r>
            <a:endParaRPr lang="en-US" altLang="zh-CN">
              <a:latin typeface="PingFangSC-Regular"/>
            </a:endParaRPr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组成字符可以是任何字母、数字、下划线（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_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）或美元符号（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$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）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数字不能开头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建议使用驼峰命名</a:t>
            </a:r>
          </a:p>
          <a:p>
            <a:pPr lvl="1">
              <a:buFont typeface="Arial" panose="020B0604020202020204" pitchFamily="34" charset="0"/>
              <a:buChar char="•"/>
            </a:pPr>
            <a:endParaRPr lang="zh-CN" altLang="en-US" b="0" i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0FC6631D-4D99-4177-AD4B-AE649EEFB6F2}"/>
              </a:ext>
            </a:extLst>
          </p:cNvPr>
          <p:cNvSpPr txBox="1">
            <a:spLocks/>
          </p:cNvSpPr>
          <p:nvPr/>
        </p:nvSpPr>
        <p:spPr>
          <a:xfrm>
            <a:off x="710879" y="4815333"/>
            <a:ext cx="7403311" cy="89300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ECMAScript 6 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新增了 </a:t>
            </a:r>
            <a:r>
              <a:rPr lang="en-US" altLang="zh-CN" sz="1800">
                <a:solidFill>
                  <a:srgbClr val="C00000"/>
                </a:solidFill>
                <a:latin typeface="PingFangSC-Regular"/>
              </a:rPr>
              <a:t>let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关键字来定义变量。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它的用法类似于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，但是所声明的变量，只在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 </a:t>
            </a:r>
            <a:r>
              <a:rPr lang="en-US" altLang="zh-CN" sz="1800">
                <a:solidFill>
                  <a:srgbClr val="C00000"/>
                </a:solidFill>
                <a:latin typeface="PingFangSC-Regular"/>
              </a:rPr>
              <a:t>let</a:t>
            </a:r>
            <a:r>
              <a:rPr lang="en-US" altLang="zh-CN" sz="1400">
                <a:solidFill>
                  <a:srgbClr val="C00000"/>
                </a:solidFill>
                <a:latin typeface="PingFangSC-Regular"/>
              </a:rPr>
              <a:t> 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关键字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所在的代码块内有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效，且不允许重复声明</a:t>
            </a:r>
            <a:endParaRPr kumimoji="0" lang="en-US" altLang="zh-CN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CF963203-D0DD-4C19-921E-D295EDA02BA1}"/>
              </a:ext>
            </a:extLst>
          </p:cNvPr>
          <p:cNvSpPr txBox="1">
            <a:spLocks/>
          </p:cNvSpPr>
          <p:nvPr/>
        </p:nvSpPr>
        <p:spPr>
          <a:xfrm>
            <a:off x="710878" y="5749235"/>
            <a:ext cx="7403311" cy="89300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ECMAScript 6 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新增了 </a:t>
            </a:r>
            <a:r>
              <a:rPr lang="en-US" altLang="zh-CN" sz="1800">
                <a:solidFill>
                  <a:srgbClr val="C00000"/>
                </a:solidFill>
                <a:latin typeface="PingFangSC-Regular"/>
              </a:rPr>
              <a:t>const</a:t>
            </a:r>
            <a:r>
              <a:rPr lang="zh-CN" altLang="en-US">
                <a:latin typeface="PingFangSC-Regular"/>
              </a:rPr>
              <a:t>关键字，用来声明一个只读的常量。一旦声明，常量的值就不能改变。 </a:t>
            </a:r>
            <a:endParaRPr lang="zh-CN" altLang="en-US" sz="1800">
              <a:latin typeface="PingFangSC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zh-CN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9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基础语法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91326"/>
          </a:xfrm>
        </p:spPr>
        <p:txBody>
          <a:bodyPr/>
          <a:lstStyle/>
          <a:p>
            <a:r>
              <a:rPr lang="zh-CN" altLang="en-US"/>
              <a:t>书写语法</a:t>
            </a:r>
            <a:endParaRPr lang="en-US" altLang="zh-CN"/>
          </a:p>
          <a:p>
            <a:r>
              <a:rPr lang="zh-CN" altLang="en-US"/>
              <a:t>输出语句</a:t>
            </a:r>
            <a:endParaRPr lang="en-US" altLang="zh-CN"/>
          </a:p>
          <a:p>
            <a:r>
              <a:rPr lang="zh-CN" altLang="en-US">
                <a:solidFill>
                  <a:srgbClr val="4C5252"/>
                </a:solidFill>
              </a:rPr>
              <a:t>变量</a:t>
            </a:r>
            <a:endParaRPr lang="en-US" altLang="zh-CN">
              <a:solidFill>
                <a:srgbClr val="4C5252"/>
              </a:solidFill>
            </a:endParaRPr>
          </a:p>
          <a:p>
            <a:r>
              <a:rPr lang="zh-CN" altLang="en-US">
                <a:solidFill>
                  <a:srgbClr val="AD2A26"/>
                </a:solidFill>
              </a:rPr>
              <a:t>数据类型</a:t>
            </a:r>
            <a:endParaRPr lang="en-US" altLang="zh-CN">
              <a:solidFill>
                <a:srgbClr val="AD2A26"/>
              </a:solidFill>
            </a:endParaRPr>
          </a:p>
          <a:p>
            <a:r>
              <a:rPr lang="zh-CN" altLang="en-US"/>
              <a:t>运算符</a:t>
            </a:r>
            <a:endParaRPr lang="en-US" altLang="zh-CN"/>
          </a:p>
          <a:p>
            <a:r>
              <a:rPr lang="zh-CN" altLang="en-US"/>
              <a:t>流程控制语句</a:t>
            </a:r>
            <a:endParaRPr lang="en-US" altLang="zh-CN"/>
          </a:p>
          <a:p>
            <a:r>
              <a:rPr lang="zh-CN" altLang="en-US"/>
              <a:t>函数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50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2441045"/>
            <a:ext cx="6575291" cy="3089112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JavaScript 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中分为：原始类型 和 引用类型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5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种原始类型：</a:t>
            </a:r>
            <a:endParaRPr lang="zh-CN" altLang="en-US" b="0" i="0">
              <a:solidFill>
                <a:srgbClr val="000000"/>
              </a:solidFill>
              <a:effectLst/>
              <a:latin typeface="PingFangSC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C00000"/>
                </a:solidFill>
                <a:effectLst/>
                <a:latin typeface="PingFangSC-Regular"/>
              </a:rPr>
              <a:t>number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：数字（整数、小数、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NaN(Not a Number)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）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C00000"/>
                </a:solidFill>
                <a:latin typeface="PingFangSC-Regular"/>
              </a:rPr>
              <a:t>string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：字符、字符串，单双引皆可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C00000"/>
                </a:solidFill>
                <a:effectLst/>
                <a:latin typeface="PingFangSC-Regular"/>
              </a:rPr>
              <a:t>boolean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：布尔。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true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，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false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C00000"/>
                </a:solidFill>
                <a:latin typeface="PingFangSC-Regular"/>
              </a:rPr>
              <a:t>null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：对象为空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C00000"/>
                </a:solidFill>
                <a:effectLst/>
                <a:latin typeface="PingFangSC-Regular"/>
              </a:rPr>
              <a:t>undefined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：当声明的变量未初始化时，该变量的默认值是 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undefined</a:t>
            </a:r>
            <a:endParaRPr lang="zh-CN" altLang="en-US" b="0" i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0E53DC99-887A-4026-8760-53F12BDEAC0D}"/>
              </a:ext>
            </a:extLst>
          </p:cNvPr>
          <p:cNvSpPr txBox="1">
            <a:spLocks/>
          </p:cNvSpPr>
          <p:nvPr/>
        </p:nvSpPr>
        <p:spPr>
          <a:xfrm>
            <a:off x="710880" y="5733320"/>
            <a:ext cx="7403311" cy="4626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使用 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typeof 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运算符可以获取数据类型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5ECF6C6-0178-4874-B5D2-84B1DB2BDD24}"/>
              </a:ext>
            </a:extLst>
          </p:cNvPr>
          <p:cNvSpPr txBox="1"/>
          <p:nvPr/>
        </p:nvSpPr>
        <p:spPr>
          <a:xfrm>
            <a:off x="784578" y="1773386"/>
            <a:ext cx="5403962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test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>
                <a:solidFill>
                  <a:srgbClr val="1750EB"/>
                </a:solidFill>
                <a:latin typeface="Arial Unicode MS"/>
                <a:ea typeface="JetBrains Mono"/>
              </a:rPr>
              <a:t>20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B878EC8C-555D-4F39-9409-6EBE271908D3}"/>
              </a:ext>
            </a:extLst>
          </p:cNvPr>
          <p:cNvSpPr txBox="1"/>
          <p:nvPr/>
        </p:nvSpPr>
        <p:spPr>
          <a:xfrm>
            <a:off x="784578" y="6195981"/>
            <a:ext cx="5403962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typeof </a:t>
            </a:r>
            <a:r>
              <a:rPr lang="zh-CN" altLang="zh-CN" sz="1600">
                <a:solidFill>
                  <a:srgbClr val="248F8F"/>
                </a:solidFill>
                <a:latin typeface="Arial Unicode MS"/>
                <a:ea typeface="JetBrains Mono"/>
              </a:rPr>
              <a:t>age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3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基础语法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91326"/>
          </a:xfrm>
        </p:spPr>
        <p:txBody>
          <a:bodyPr/>
          <a:lstStyle/>
          <a:p>
            <a:r>
              <a:rPr lang="zh-CN" altLang="en-US"/>
              <a:t>书写语法</a:t>
            </a:r>
            <a:endParaRPr lang="en-US" altLang="zh-CN"/>
          </a:p>
          <a:p>
            <a:r>
              <a:rPr lang="zh-CN" altLang="en-US"/>
              <a:t>输出语句</a:t>
            </a:r>
            <a:endParaRPr lang="en-US" altLang="zh-CN"/>
          </a:p>
          <a:p>
            <a:r>
              <a:rPr lang="zh-CN" altLang="en-US">
                <a:solidFill>
                  <a:srgbClr val="4C5252"/>
                </a:solidFill>
              </a:rPr>
              <a:t>变量</a:t>
            </a:r>
            <a:endParaRPr lang="en-US" altLang="zh-CN">
              <a:solidFill>
                <a:srgbClr val="4C5252"/>
              </a:solidFill>
            </a:endParaRPr>
          </a:p>
          <a:p>
            <a:r>
              <a:rPr lang="zh-CN" altLang="en-US">
                <a:solidFill>
                  <a:srgbClr val="4C5252"/>
                </a:solidFill>
              </a:rPr>
              <a:t>数据类型</a:t>
            </a:r>
            <a:endParaRPr lang="en-US" altLang="zh-CN">
              <a:solidFill>
                <a:srgbClr val="4C5252"/>
              </a:solidFill>
            </a:endParaRPr>
          </a:p>
          <a:p>
            <a:r>
              <a:rPr lang="zh-CN" altLang="en-US">
                <a:solidFill>
                  <a:srgbClr val="AD2A26"/>
                </a:solidFill>
              </a:rPr>
              <a:t>运算符</a:t>
            </a:r>
            <a:endParaRPr lang="en-US" altLang="zh-CN">
              <a:solidFill>
                <a:srgbClr val="AD2A26"/>
              </a:solidFill>
            </a:endParaRPr>
          </a:p>
          <a:p>
            <a:r>
              <a:rPr lang="zh-CN" altLang="en-US"/>
              <a:t>流程控制语句</a:t>
            </a:r>
            <a:endParaRPr lang="en-US" altLang="zh-CN"/>
          </a:p>
          <a:p>
            <a:r>
              <a:rPr lang="zh-CN" altLang="en-US"/>
              <a:t>函数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85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6"/>
            <a:ext cx="7403311" cy="261859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一元运算符：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++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，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--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算术运算符：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+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，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-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，*，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/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，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赋值运算符：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=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+=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-=…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关系运算符：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&gt;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&lt;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&gt;=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&lt;=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!=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==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，</a:t>
            </a:r>
            <a:r>
              <a:rPr lang="en-US" altLang="zh-CN">
                <a:solidFill>
                  <a:srgbClr val="C00000"/>
                </a:solidFill>
                <a:latin typeface="PingFangSC-Regular"/>
              </a:rPr>
              <a:t>===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…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逻辑运算符：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&amp;&amp;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，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||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，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三元运算符：条件表达式 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?  true_value : false_value 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1349611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39"/>
            <a:ext cx="5760538" cy="521353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0" i="0">
                <a:solidFill>
                  <a:srgbClr val="000000"/>
                </a:solidFill>
                <a:effectLst/>
                <a:latin typeface="PingFangSC-Regular"/>
              </a:rPr>
              <a:t>== </a:t>
            </a:r>
            <a:r>
              <a:rPr lang="zh-CN" altLang="en-US" sz="1600" b="0" i="0">
                <a:solidFill>
                  <a:srgbClr val="000000"/>
                </a:solidFill>
                <a:effectLst/>
                <a:latin typeface="PingFangSC-Regular"/>
              </a:rPr>
              <a:t>和 </a:t>
            </a:r>
            <a:r>
              <a:rPr lang="en-US" altLang="zh-CN" sz="1600" b="0" i="0">
                <a:solidFill>
                  <a:srgbClr val="000000"/>
                </a:solidFill>
                <a:effectLst/>
                <a:latin typeface="PingFangSC-Regular"/>
              </a:rPr>
              <a:t>=== </a:t>
            </a:r>
            <a:r>
              <a:rPr lang="zh-CN" altLang="en-US" sz="1600" b="0" i="0">
                <a:solidFill>
                  <a:srgbClr val="000000"/>
                </a:solidFill>
                <a:effectLst/>
                <a:latin typeface="PingFangSC-Regular"/>
              </a:rPr>
              <a:t>：</a:t>
            </a:r>
            <a:endParaRPr lang="en-US" altLang="zh-CN" sz="1600">
              <a:solidFill>
                <a:srgbClr val="000000"/>
              </a:solidFill>
              <a:latin typeface="PingFangSC-Regular"/>
            </a:endParaRPr>
          </a:p>
          <a:p>
            <a:pPr marL="266685" lvl="1"/>
            <a:r>
              <a:rPr lang="en-US" altLang="zh-CN" sz="1400" b="0" i="0">
                <a:solidFill>
                  <a:srgbClr val="000000"/>
                </a:solidFill>
                <a:effectLst/>
                <a:latin typeface="Alibaba PuHuiTi B"/>
              </a:rPr>
              <a:t>== 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Alibaba PuHuiTi B"/>
              </a:rPr>
              <a:t>会进行类型转换，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Alibaba PuHuiTi B"/>
              </a:rPr>
              <a:t>=== 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Alibaba PuHuiTi B"/>
              </a:rPr>
              <a:t>不会进行类型转换</a:t>
            </a:r>
            <a:endParaRPr lang="en-US" altLang="zh-CN" sz="1400" b="0" i="0">
              <a:solidFill>
                <a:srgbClr val="000000"/>
              </a:solidFill>
              <a:effectLst/>
              <a:latin typeface="Alibaba PuHuiTi B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effectLst/>
                <a:latin typeface="PingFangSC-Regular"/>
              </a:rPr>
              <a:t>类型转换：</a:t>
            </a:r>
            <a:endParaRPr lang="en-US" altLang="zh-CN" sz="1600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 其他类型转为数字：</a:t>
            </a:r>
            <a:b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</a:b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       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1. string: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将字符串字面值转为数字。如果字面值不是数字，则转为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NaN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。一般使用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parseInt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方法进行转换</a:t>
            </a:r>
            <a:b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</a:b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       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2. boolean:true 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转为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1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，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false 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转为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0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其他类型转为 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boolean</a:t>
            </a:r>
            <a:b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</a:b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        1. number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：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0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和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NaN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转为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false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，其他的数字转为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true</a:t>
            </a:r>
            <a:b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</a:b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        2. string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：空字符串转为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false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，其他字符串转为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true</a:t>
            </a:r>
            <a:b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</a:b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        3. null: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转为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false</a:t>
            </a:r>
            <a:b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</a:b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        4. undefined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：转为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56621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基础语法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91326"/>
          </a:xfrm>
        </p:spPr>
        <p:txBody>
          <a:bodyPr/>
          <a:lstStyle/>
          <a:p>
            <a:r>
              <a:rPr lang="zh-CN" altLang="en-US"/>
              <a:t>书写语法</a:t>
            </a:r>
            <a:endParaRPr lang="en-US" altLang="zh-CN"/>
          </a:p>
          <a:p>
            <a:r>
              <a:rPr lang="zh-CN" altLang="en-US"/>
              <a:t>输出语句</a:t>
            </a:r>
            <a:endParaRPr lang="en-US" altLang="zh-CN"/>
          </a:p>
          <a:p>
            <a:r>
              <a:rPr lang="zh-CN" altLang="en-US">
                <a:solidFill>
                  <a:srgbClr val="4C5252"/>
                </a:solidFill>
              </a:rPr>
              <a:t>变量</a:t>
            </a:r>
            <a:endParaRPr lang="en-US" altLang="zh-CN">
              <a:solidFill>
                <a:srgbClr val="4C5252"/>
              </a:solidFill>
            </a:endParaRPr>
          </a:p>
          <a:p>
            <a:r>
              <a:rPr lang="zh-CN" altLang="en-US">
                <a:solidFill>
                  <a:srgbClr val="4C5252"/>
                </a:solidFill>
              </a:rPr>
              <a:t>数据类型</a:t>
            </a:r>
            <a:endParaRPr lang="en-US" altLang="zh-CN">
              <a:solidFill>
                <a:srgbClr val="4C5252"/>
              </a:solidFill>
            </a:endParaRPr>
          </a:p>
          <a:p>
            <a:r>
              <a:rPr lang="zh-CN" altLang="en-US">
                <a:solidFill>
                  <a:srgbClr val="4C5252"/>
                </a:solidFill>
              </a:rPr>
              <a:t>运算符</a:t>
            </a:r>
            <a:endParaRPr lang="en-US" altLang="zh-CN">
              <a:solidFill>
                <a:srgbClr val="4C5252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流程控制语句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函数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5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 </a:t>
            </a:r>
            <a:r>
              <a:rPr kumimoji="1" lang="en-US" altLang="zh-CN"/>
              <a:t>JavaScript </a:t>
            </a:r>
            <a:r>
              <a:rPr lang="zh-CN" altLang="en-US"/>
              <a:t>？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37BEF0B-E4A2-42A5-8ABA-4A252519AD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748057" cy="3351995"/>
          </a:xfrm>
        </p:spPr>
        <p:txBody>
          <a:bodyPr/>
          <a:lstStyle/>
          <a:p>
            <a:r>
              <a:rPr lang="en-US" altLang="zh-CN"/>
              <a:t>JavaScript </a:t>
            </a:r>
            <a:r>
              <a:rPr lang="zh-CN" altLang="en-US"/>
              <a:t>是一门跨平台、面向对象的脚本语言，来控制网页行为的，它能使网页可交互</a:t>
            </a:r>
            <a:endParaRPr lang="en-US" altLang="zh-CN"/>
          </a:p>
          <a:p>
            <a:r>
              <a:rPr lang="en-US" altLang="zh-CN"/>
              <a:t>W3C </a:t>
            </a:r>
            <a:r>
              <a:rPr lang="zh-CN" altLang="en-US"/>
              <a:t>标准：网页主要由三部分组成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结构：</a:t>
            </a:r>
            <a:r>
              <a:rPr lang="en-US" altLang="zh-CN">
                <a:solidFill>
                  <a:srgbClr val="AD2B26"/>
                </a:solidFill>
              </a:rPr>
              <a:t>HTML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表现：</a:t>
            </a:r>
            <a:r>
              <a:rPr lang="en-US" altLang="zh-CN">
                <a:solidFill>
                  <a:srgbClr val="AD2B26"/>
                </a:solidFill>
              </a:rPr>
              <a:t>CSS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行为：</a:t>
            </a:r>
            <a:r>
              <a:rPr lang="en-US" altLang="zh-CN">
                <a:solidFill>
                  <a:srgbClr val="AD2B26"/>
                </a:solidFill>
              </a:rPr>
              <a:t>JavaScript</a:t>
            </a:r>
            <a:endParaRPr lang="en-US" altLang="zh-CN"/>
          </a:p>
          <a:p>
            <a:r>
              <a:rPr lang="en-US" altLang="zh-CN"/>
              <a:t>JavaScript </a:t>
            </a:r>
            <a:r>
              <a:rPr lang="zh-CN" altLang="en-US"/>
              <a:t>和 </a:t>
            </a:r>
            <a:r>
              <a:rPr lang="en-US" altLang="zh-CN"/>
              <a:t>Java </a:t>
            </a:r>
            <a:r>
              <a:rPr lang="zh-CN" altLang="en-US"/>
              <a:t>是完全不同的语言，不论是概念还是设计。但是基础语法类似。</a:t>
            </a:r>
          </a:p>
          <a:p>
            <a:r>
              <a:rPr lang="en-US" altLang="zh-CN"/>
              <a:t>JavaScript</a:t>
            </a:r>
            <a:r>
              <a:rPr lang="zh-CN" altLang="en-US"/>
              <a:t>（简称：</a:t>
            </a:r>
            <a:r>
              <a:rPr lang="en-US" altLang="zh-CN"/>
              <a:t>JS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在 </a:t>
            </a:r>
            <a:r>
              <a:rPr lang="en-US" altLang="zh-CN"/>
              <a:t>1995 </a:t>
            </a:r>
            <a:r>
              <a:rPr lang="zh-CN" altLang="en-US"/>
              <a:t>年由 </a:t>
            </a:r>
            <a:r>
              <a:rPr lang="en-US" altLang="zh-CN"/>
              <a:t>Brendan Eich </a:t>
            </a:r>
            <a:r>
              <a:rPr lang="zh-CN" altLang="en-US"/>
              <a:t>发明，并于 </a:t>
            </a:r>
            <a:r>
              <a:rPr lang="en-US" altLang="zh-CN"/>
              <a:t>1997 </a:t>
            </a:r>
            <a:r>
              <a:rPr lang="zh-CN" altLang="en-US"/>
              <a:t>年成为一部 </a:t>
            </a:r>
            <a:r>
              <a:rPr lang="en-US" altLang="zh-CN"/>
              <a:t>ECMA </a:t>
            </a:r>
            <a:r>
              <a:rPr lang="zh-CN" altLang="en-US"/>
              <a:t>标准。</a:t>
            </a:r>
          </a:p>
          <a:p>
            <a:r>
              <a:rPr lang="en-US" altLang="zh-CN"/>
              <a:t>ECMAScript 6 (ES6)</a:t>
            </a:r>
            <a:r>
              <a:rPr lang="zh-CN" altLang="en-US"/>
              <a:t> 是最新的 </a:t>
            </a:r>
            <a:r>
              <a:rPr lang="en-US" altLang="zh-CN"/>
              <a:t>JavaScript </a:t>
            </a:r>
            <a:r>
              <a:rPr lang="zh-CN" altLang="en-US"/>
              <a:t>版本（发布于 </a:t>
            </a:r>
            <a:r>
              <a:rPr lang="en-US" altLang="zh-CN"/>
              <a:t>2015 </a:t>
            </a:r>
            <a:r>
              <a:rPr lang="zh-CN" altLang="en-US"/>
              <a:t>年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11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6"/>
            <a:ext cx="7403311" cy="308911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: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switch: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: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while: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do…while:</a:t>
            </a:r>
            <a:endParaRPr lang="zh-CN" altLang="en-US" b="0" i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流程控制语句</a:t>
            </a:r>
          </a:p>
        </p:txBody>
      </p:sp>
    </p:spTree>
    <p:extLst>
      <p:ext uri="{BB962C8B-B14F-4D97-AF65-F5344CB8AC3E}">
        <p14:creationId xmlns:p14="http://schemas.microsoft.com/office/powerpoint/2010/main" val="277705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基础语法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91326"/>
          </a:xfrm>
        </p:spPr>
        <p:txBody>
          <a:bodyPr/>
          <a:lstStyle/>
          <a:p>
            <a:r>
              <a:rPr lang="zh-CN" altLang="en-US"/>
              <a:t>书写语法</a:t>
            </a:r>
            <a:endParaRPr lang="en-US" altLang="zh-CN"/>
          </a:p>
          <a:p>
            <a:r>
              <a:rPr lang="zh-CN" altLang="en-US"/>
              <a:t>输出语句</a:t>
            </a:r>
            <a:endParaRPr lang="en-US" altLang="zh-CN"/>
          </a:p>
          <a:p>
            <a:r>
              <a:rPr lang="zh-CN" altLang="en-US">
                <a:solidFill>
                  <a:srgbClr val="4C5252"/>
                </a:solidFill>
              </a:rPr>
              <a:t>变量</a:t>
            </a:r>
            <a:endParaRPr lang="en-US" altLang="zh-CN">
              <a:solidFill>
                <a:srgbClr val="4C5252"/>
              </a:solidFill>
            </a:endParaRPr>
          </a:p>
          <a:p>
            <a:r>
              <a:rPr lang="zh-CN" altLang="en-US">
                <a:solidFill>
                  <a:srgbClr val="4C5252"/>
                </a:solidFill>
              </a:rPr>
              <a:t>数据类型</a:t>
            </a:r>
            <a:endParaRPr lang="en-US" altLang="zh-CN">
              <a:solidFill>
                <a:srgbClr val="4C5252"/>
              </a:solidFill>
            </a:endParaRPr>
          </a:p>
          <a:p>
            <a:r>
              <a:rPr lang="zh-CN" altLang="en-US">
                <a:solidFill>
                  <a:srgbClr val="4C5252"/>
                </a:solidFill>
              </a:rPr>
              <a:t>运算符</a:t>
            </a:r>
            <a:endParaRPr lang="en-US" altLang="zh-CN">
              <a:solidFill>
                <a:srgbClr val="4C5252"/>
              </a:solidFill>
            </a:endParaRPr>
          </a:p>
          <a:p>
            <a:r>
              <a:rPr lang="zh-CN" altLang="en-US">
                <a:solidFill>
                  <a:srgbClr val="4C5252"/>
                </a:solidFill>
              </a:rPr>
              <a:t>流程控制语句</a:t>
            </a:r>
            <a:endParaRPr lang="en-US" altLang="zh-CN">
              <a:solidFill>
                <a:srgbClr val="4C5252"/>
              </a:solidFill>
            </a:endParaRPr>
          </a:p>
          <a:p>
            <a:r>
              <a:rPr lang="zh-CN" altLang="en-US">
                <a:solidFill>
                  <a:srgbClr val="AD2A26"/>
                </a:solidFill>
              </a:rPr>
              <a:t>函数</a:t>
            </a:r>
            <a:endParaRPr lang="en-US" altLang="zh-CN">
              <a:solidFill>
                <a:srgbClr val="AD2A26"/>
              </a:solidFill>
            </a:endParaRPr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244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6"/>
            <a:ext cx="6231457" cy="958419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函数（方法）是被设计为执行特定任务的代码块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定义：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JavaScript 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函数通过 </a:t>
            </a:r>
            <a:r>
              <a:rPr lang="en-US" altLang="zh-CN">
                <a:solidFill>
                  <a:srgbClr val="C00000"/>
                </a:solidFill>
                <a:latin typeface="PingFangSC-Regular"/>
              </a:rPr>
              <a:t>function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关键词进行定义，语法为：</a:t>
            </a:r>
            <a:endParaRPr lang="zh-CN" altLang="en-US" b="0" i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725D7-6A00-489B-AE25-BF84C7932315}"/>
              </a:ext>
            </a:extLst>
          </p:cNvPr>
          <p:cNvSpPr txBox="1"/>
          <p:nvPr/>
        </p:nvSpPr>
        <p:spPr>
          <a:xfrm>
            <a:off x="1057107" y="2684024"/>
            <a:ext cx="5885229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function </a:t>
            </a:r>
            <a:r>
              <a:rPr lang="en-US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function</a:t>
            </a: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Name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1,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2..){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要执行的代码</a:t>
            </a:r>
            <a:b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9F6F444-41C9-42F0-9BDE-FBCD82E23268}"/>
              </a:ext>
            </a:extLst>
          </p:cNvPr>
          <p:cNvSpPr txBox="1"/>
          <p:nvPr/>
        </p:nvSpPr>
        <p:spPr>
          <a:xfrm>
            <a:off x="1057107" y="4704643"/>
            <a:ext cx="5885228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400" i="1">
                <a:solidFill>
                  <a:srgbClr val="080808"/>
                </a:solidFill>
                <a:latin typeface="Arial Unicode MS"/>
                <a:ea typeface="JetBrains Mono"/>
              </a:rPr>
              <a:t>add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(a,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b){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return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a + b;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EC2E858A-1F35-45EA-B543-2D7D94B4C238}"/>
              </a:ext>
            </a:extLst>
          </p:cNvPr>
          <p:cNvSpPr txBox="1">
            <a:spLocks/>
          </p:cNvSpPr>
          <p:nvPr/>
        </p:nvSpPr>
        <p:spPr>
          <a:xfrm>
            <a:off x="1057109" y="3518040"/>
            <a:ext cx="5885226" cy="108674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400">
                <a:solidFill>
                  <a:srgbClr val="C00000"/>
                </a:solidFill>
                <a:latin typeface="PingFangSC-Regular"/>
              </a:rPr>
              <a:t>注意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：</a:t>
            </a:r>
            <a:endParaRPr lang="en-US" altLang="zh-CN" sz="1400">
              <a:solidFill>
                <a:srgbClr val="000000"/>
              </a:solidFill>
              <a:latin typeface="PingFangSC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形式参数不需要类型。因为</a:t>
            </a: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JavaScript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是弱类型语言</a:t>
            </a:r>
            <a:endParaRPr lang="en-US" altLang="zh-CN" sz="1400">
              <a:solidFill>
                <a:srgbClr val="000000"/>
              </a:solidFill>
              <a:latin typeface="PingFangSC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返回值也不需要定义类型，可以在函数内部直接使用</a:t>
            </a: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return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返回即可</a:t>
            </a:r>
            <a:endParaRPr lang="en-US" altLang="zh-CN" sz="1400">
              <a:solidFill>
                <a:srgbClr val="000000"/>
              </a:solidFill>
              <a:latin typeface="PingFangSC-Regular"/>
            </a:endParaRP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3E32C58C-A3E5-4A6A-AE4F-0199808A1774}"/>
              </a:ext>
            </a:extLst>
          </p:cNvPr>
          <p:cNvSpPr txBox="1">
            <a:spLocks/>
          </p:cNvSpPr>
          <p:nvPr/>
        </p:nvSpPr>
        <p:spPr>
          <a:xfrm>
            <a:off x="710880" y="5438802"/>
            <a:ext cx="5403962" cy="41696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调用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：函数名称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实际参数列表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);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BBA7B67E-0636-44FE-A084-CBA2E7451B53}"/>
              </a:ext>
            </a:extLst>
          </p:cNvPr>
          <p:cNvSpPr txBox="1"/>
          <p:nvPr/>
        </p:nvSpPr>
        <p:spPr>
          <a:xfrm>
            <a:off x="1057107" y="6033300"/>
            <a:ext cx="5885228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let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result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add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600">
                <a:solidFill>
                  <a:srgbClr val="1750EB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29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6"/>
            <a:ext cx="6231457" cy="95841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定义方式二：</a:t>
            </a:r>
            <a:endParaRPr lang="zh-CN" altLang="en-US" b="0" i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725D7-6A00-489B-AE25-BF84C7932315}"/>
              </a:ext>
            </a:extLst>
          </p:cNvPr>
          <p:cNvSpPr txBox="1"/>
          <p:nvPr/>
        </p:nvSpPr>
        <p:spPr>
          <a:xfrm>
            <a:off x="1057106" y="2277134"/>
            <a:ext cx="5885229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functionName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参数列表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){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要执行的代码</a:t>
            </a:r>
            <a:b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9F6F444-41C9-42F0-9BDE-FBCD82E23268}"/>
              </a:ext>
            </a:extLst>
          </p:cNvPr>
          <p:cNvSpPr txBox="1"/>
          <p:nvPr/>
        </p:nvSpPr>
        <p:spPr>
          <a:xfrm>
            <a:off x="1057107" y="3280634"/>
            <a:ext cx="5885228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add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(a,b) {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return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a + b;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E9494D32-209B-4B4B-8FBA-631A88803BDA}"/>
              </a:ext>
            </a:extLst>
          </p:cNvPr>
          <p:cNvSpPr txBox="1">
            <a:spLocks/>
          </p:cNvSpPr>
          <p:nvPr/>
        </p:nvSpPr>
        <p:spPr>
          <a:xfrm>
            <a:off x="710880" y="4075651"/>
            <a:ext cx="5403962" cy="41696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调用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JS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中，函数调用可以传递任意个数参数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35E7980-E55E-4183-908E-BA18E9AEAD67}"/>
              </a:ext>
            </a:extLst>
          </p:cNvPr>
          <p:cNvSpPr txBox="1"/>
          <p:nvPr/>
        </p:nvSpPr>
        <p:spPr>
          <a:xfrm>
            <a:off x="1057107" y="4670149"/>
            <a:ext cx="5885228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let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result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add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600">
                <a:solidFill>
                  <a:srgbClr val="1750EB"/>
                </a:solidFill>
                <a:latin typeface="Arial Unicode MS"/>
                <a:ea typeface="JetBrains Mono"/>
              </a:rPr>
              <a:t>2</a:t>
            </a:r>
            <a:r>
              <a:rPr lang="en-US" altLang="zh-CN" sz="1600">
                <a:solidFill>
                  <a:srgbClr val="1750EB"/>
                </a:solidFill>
                <a:latin typeface="Arial Unicode MS"/>
                <a:ea typeface="JetBrains Mono"/>
              </a:rPr>
              <a:t>,3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1915" y="1731144"/>
            <a:ext cx="5973761" cy="4132627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引入方式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基础语法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JavaScript 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BOM</a:t>
            </a:r>
          </a:p>
          <a:p>
            <a:r>
              <a:rPr lang="en-US" altLang="zh-CN"/>
              <a:t>DOM</a:t>
            </a:r>
          </a:p>
          <a:p>
            <a:r>
              <a:rPr lang="zh-CN" altLang="en-US"/>
              <a:t>事件监听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872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90394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928855"/>
          </a:xfrm>
        </p:spPr>
        <p:txBody>
          <a:bodyPr/>
          <a:lstStyle/>
          <a:p>
            <a:r>
              <a:rPr lang="en-US" altLang="zh-CN"/>
              <a:t>Array</a:t>
            </a:r>
          </a:p>
          <a:p>
            <a:r>
              <a:rPr lang="en-US" altLang="zh-CN"/>
              <a:t>String</a:t>
            </a:r>
          </a:p>
          <a:p>
            <a:r>
              <a:rPr lang="zh-CN" altLang="en-US"/>
              <a:t>自定义对象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91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90394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928855"/>
          </a:xfrm>
        </p:spPr>
        <p:txBody>
          <a:bodyPr/>
          <a:lstStyle/>
          <a:p>
            <a:r>
              <a:rPr lang="en-US" altLang="zh-CN">
                <a:solidFill>
                  <a:srgbClr val="AD2A26"/>
                </a:solidFill>
              </a:rPr>
              <a:t>Array</a:t>
            </a:r>
          </a:p>
          <a:p>
            <a:r>
              <a:rPr lang="en-US" altLang="zh-CN"/>
              <a:t>String</a:t>
            </a:r>
          </a:p>
          <a:p>
            <a:r>
              <a:rPr lang="zh-CN" altLang="en-US"/>
              <a:t>自定义对象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62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722586"/>
            <a:ext cx="5103992" cy="937734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JavaScript Array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对象用于定义数组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定义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</a:t>
            </a:r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45B63-3C8F-4A1D-A4B9-90973216C781}"/>
              </a:ext>
            </a:extLst>
          </p:cNvPr>
          <p:cNvSpPr txBox="1"/>
          <p:nvPr/>
        </p:nvSpPr>
        <p:spPr>
          <a:xfrm>
            <a:off x="1048231" y="2660320"/>
            <a:ext cx="476664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en-US" sz="1600">
                <a:solidFill>
                  <a:srgbClr val="830091"/>
                </a:solidFill>
                <a:latin typeface="Arial Unicode MS"/>
                <a:ea typeface="JetBrains Mono"/>
              </a:rPr>
              <a:t>变量名</a:t>
            </a: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Array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en-US" sz="1600">
                <a:solidFill>
                  <a:srgbClr val="1750EB"/>
                </a:solidFill>
                <a:latin typeface="Arial Unicode MS"/>
                <a:ea typeface="JetBrains Mono"/>
              </a:rPr>
              <a:t>元素列表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r>
              <a:rPr lang="zh-CN" altLang="en-US" sz="160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//</a:t>
            </a:r>
            <a:r>
              <a:rPr lang="zh-CN" altLang="en-US" sz="1400">
                <a:solidFill>
                  <a:srgbClr val="080808"/>
                </a:solidFill>
                <a:latin typeface="Arial Unicode MS"/>
                <a:ea typeface="JetBrains Mono"/>
              </a:rPr>
              <a:t>方式一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14509EC-106B-44FA-8A1D-E5D226D5D616}"/>
              </a:ext>
            </a:extLst>
          </p:cNvPr>
          <p:cNvSpPr txBox="1"/>
          <p:nvPr/>
        </p:nvSpPr>
        <p:spPr>
          <a:xfrm>
            <a:off x="6223911" y="2660320"/>
            <a:ext cx="476664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en-US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Array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600">
                <a:solidFill>
                  <a:srgbClr val="1750EB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600">
                <a:solidFill>
                  <a:srgbClr val="1750EB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F0EEF250-D0B5-49A8-A4D6-828C4BE83702}"/>
              </a:ext>
            </a:extLst>
          </p:cNvPr>
          <p:cNvSpPr txBox="1">
            <a:spLocks/>
          </p:cNvSpPr>
          <p:nvPr/>
        </p:nvSpPr>
        <p:spPr>
          <a:xfrm>
            <a:off x="783381" y="3605430"/>
            <a:ext cx="5031491" cy="4688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访问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C02B0F54-C211-472F-BCB8-3DE714DF1E3B}"/>
              </a:ext>
            </a:extLst>
          </p:cNvPr>
          <p:cNvSpPr txBox="1"/>
          <p:nvPr/>
        </p:nvSpPr>
        <p:spPr>
          <a:xfrm>
            <a:off x="1048229" y="4074297"/>
            <a:ext cx="476664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] = 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B5602A95-3943-49BE-9D38-ED0B365E831F}"/>
              </a:ext>
            </a:extLst>
          </p:cNvPr>
          <p:cNvSpPr txBox="1"/>
          <p:nvPr/>
        </p:nvSpPr>
        <p:spPr>
          <a:xfrm>
            <a:off x="1048229" y="4577050"/>
            <a:ext cx="476664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en-US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] = </a:t>
            </a:r>
            <a:r>
              <a:rPr lang="en-US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F1C7409A-A1B0-490F-B972-70D0ADD92AEF}"/>
              </a:ext>
            </a:extLst>
          </p:cNvPr>
          <p:cNvSpPr txBox="1">
            <a:spLocks/>
          </p:cNvSpPr>
          <p:nvPr/>
        </p:nvSpPr>
        <p:spPr>
          <a:xfrm>
            <a:off x="783380" y="5079804"/>
            <a:ext cx="5031491" cy="46886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C00000"/>
                </a:solidFill>
                <a:latin typeface="PingFangSC-Regular"/>
              </a:rPr>
              <a:t>注意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JS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数组类似于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Java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集合，长度，类型都可变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C69CB2C9-F1DF-493C-9787-00027F3EF6D3}"/>
              </a:ext>
            </a:extLst>
          </p:cNvPr>
          <p:cNvSpPr txBox="1"/>
          <p:nvPr/>
        </p:nvSpPr>
        <p:spPr>
          <a:xfrm>
            <a:off x="6223911" y="3122475"/>
            <a:ext cx="476664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arr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[</a:t>
            </a:r>
            <a:r>
              <a:rPr lang="zh-CN" altLang="zh-CN" sz="160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600">
                <a:solidFill>
                  <a:srgbClr val="1750EB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600">
                <a:solidFill>
                  <a:srgbClr val="1750EB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];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3E03DA1-B43F-44B1-8861-6E952CE44BCA}"/>
              </a:ext>
            </a:extLst>
          </p:cNvPr>
          <p:cNvSpPr txBox="1"/>
          <p:nvPr/>
        </p:nvSpPr>
        <p:spPr>
          <a:xfrm>
            <a:off x="1048228" y="3146241"/>
            <a:ext cx="476664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en-US" sz="1600">
                <a:solidFill>
                  <a:srgbClr val="830091"/>
                </a:solidFill>
                <a:latin typeface="Arial Unicode MS"/>
                <a:ea typeface="JetBrains Mono"/>
              </a:rPr>
              <a:t>变量名</a:t>
            </a: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[</a:t>
            </a:r>
            <a:r>
              <a:rPr lang="zh-CN" altLang="en-US" sz="1600">
                <a:solidFill>
                  <a:srgbClr val="1750EB"/>
                </a:solidFill>
                <a:latin typeface="Arial Unicode MS"/>
                <a:ea typeface="JetBrains Mono"/>
              </a:rPr>
              <a:t>元素列表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];</a:t>
            </a:r>
            <a:r>
              <a:rPr lang="zh-CN" altLang="en-US" sz="160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//</a:t>
            </a:r>
            <a:r>
              <a:rPr lang="zh-CN" altLang="en-US" sz="1400">
                <a:solidFill>
                  <a:srgbClr val="080808"/>
                </a:solidFill>
                <a:latin typeface="Arial Unicode MS"/>
                <a:ea typeface="JetBrains Mono"/>
              </a:rPr>
              <a:t>方式二</a:t>
            </a:r>
            <a:endParaRPr lang="zh-CN" altLang="zh-CN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7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4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</a:t>
            </a:r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0366119-3770-4011-A50A-07FB7E486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042280"/>
            <a:ext cx="4961950" cy="37031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F3FFCA0-4FE1-4F03-B2AB-3A8BF32AB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711918"/>
            <a:ext cx="4961951" cy="119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79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90394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928855"/>
          </a:xfrm>
        </p:spPr>
        <p:txBody>
          <a:bodyPr/>
          <a:lstStyle/>
          <a:p>
            <a:r>
              <a:rPr lang="en-US" altLang="zh-CN"/>
              <a:t>Array</a:t>
            </a:r>
          </a:p>
          <a:p>
            <a:r>
              <a:rPr lang="en-US" altLang="zh-CN">
                <a:solidFill>
                  <a:srgbClr val="AD2A26"/>
                </a:solidFill>
              </a:rPr>
              <a:t>String</a:t>
            </a:r>
          </a:p>
          <a:p>
            <a:r>
              <a:rPr lang="zh-CN" altLang="en-US"/>
              <a:t>自定义对象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2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1915" y="1731144"/>
            <a:ext cx="5973761" cy="3790767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引入方式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基础语法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常用对象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/>
              <a:t>BOM</a:t>
            </a:r>
          </a:p>
          <a:p>
            <a:r>
              <a:rPr lang="en-US" altLang="zh-CN"/>
              <a:t>DOM</a:t>
            </a:r>
          </a:p>
          <a:p>
            <a:r>
              <a:rPr lang="zh-CN" altLang="en-US"/>
              <a:t>事件监听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689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722586"/>
            <a:ext cx="5103992" cy="93773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定义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</a:t>
            </a:r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45B63-3C8F-4A1D-A4B9-90973216C781}"/>
              </a:ext>
            </a:extLst>
          </p:cNvPr>
          <p:cNvSpPr txBox="1"/>
          <p:nvPr/>
        </p:nvSpPr>
        <p:spPr>
          <a:xfrm>
            <a:off x="1048227" y="2295256"/>
            <a:ext cx="476664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en-US" sz="1600">
                <a:solidFill>
                  <a:srgbClr val="830091"/>
                </a:solidFill>
                <a:latin typeface="Arial Unicode MS"/>
                <a:ea typeface="JetBrains Mono"/>
              </a:rPr>
              <a:t>变量名</a:t>
            </a: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en-US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r>
              <a:rPr lang="zh-CN" altLang="en-US" sz="160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//</a:t>
            </a:r>
            <a:r>
              <a:rPr lang="zh-CN" altLang="en-US" sz="1400">
                <a:solidFill>
                  <a:srgbClr val="080808"/>
                </a:solidFill>
                <a:latin typeface="Arial Unicode MS"/>
                <a:ea typeface="JetBrains Mono"/>
              </a:rPr>
              <a:t>方式一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14509EC-106B-44FA-8A1D-E5D226D5D616}"/>
              </a:ext>
            </a:extLst>
          </p:cNvPr>
          <p:cNvSpPr txBox="1"/>
          <p:nvPr/>
        </p:nvSpPr>
        <p:spPr>
          <a:xfrm>
            <a:off x="6223910" y="2286048"/>
            <a:ext cx="476664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str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"hello"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F0EEF250-D0B5-49A8-A4D6-828C4BE83702}"/>
              </a:ext>
            </a:extLst>
          </p:cNvPr>
          <p:cNvSpPr txBox="1">
            <a:spLocks/>
          </p:cNvSpPr>
          <p:nvPr/>
        </p:nvSpPr>
        <p:spPr>
          <a:xfrm>
            <a:off x="783381" y="3534406"/>
            <a:ext cx="5031491" cy="4688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属性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C69CB2C9-F1DF-493C-9787-00027F3EF6D3}"/>
              </a:ext>
            </a:extLst>
          </p:cNvPr>
          <p:cNvSpPr txBox="1"/>
          <p:nvPr/>
        </p:nvSpPr>
        <p:spPr>
          <a:xfrm>
            <a:off x="6223910" y="2983535"/>
            <a:ext cx="4766643" cy="58477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str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"hello"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str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'hello'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3E03DA1-B43F-44B1-8861-6E952CE44BCA}"/>
              </a:ext>
            </a:extLst>
          </p:cNvPr>
          <p:cNvSpPr txBox="1"/>
          <p:nvPr/>
        </p:nvSpPr>
        <p:spPr>
          <a:xfrm>
            <a:off x="1048226" y="2983535"/>
            <a:ext cx="476664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en-US" sz="1600">
                <a:solidFill>
                  <a:srgbClr val="830091"/>
                </a:solidFill>
                <a:latin typeface="Arial Unicode MS"/>
                <a:ea typeface="JetBrains Mono"/>
              </a:rPr>
              <a:t>变量名</a:t>
            </a: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r>
              <a:rPr lang="zh-CN" altLang="en-US" sz="160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//</a:t>
            </a:r>
            <a:r>
              <a:rPr lang="zh-CN" altLang="en-US" sz="1400">
                <a:solidFill>
                  <a:srgbClr val="080808"/>
                </a:solidFill>
                <a:latin typeface="Arial Unicode MS"/>
                <a:ea typeface="JetBrains Mono"/>
              </a:rPr>
              <a:t>方式二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72CD7FC-3311-4003-9A35-06121F7A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26" y="4063177"/>
            <a:ext cx="4275190" cy="304826"/>
          </a:xfrm>
          <a:prstGeom prst="rect">
            <a:avLst/>
          </a:prstGeom>
        </p:spPr>
      </p:pic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71CEC891-4D84-49DC-ACBB-D5581D07416F}"/>
              </a:ext>
            </a:extLst>
          </p:cNvPr>
          <p:cNvSpPr txBox="1">
            <a:spLocks/>
          </p:cNvSpPr>
          <p:nvPr/>
        </p:nvSpPr>
        <p:spPr>
          <a:xfrm>
            <a:off x="783381" y="4642925"/>
            <a:ext cx="5031491" cy="4688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方法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F264594-FCAB-404B-9194-ED6B70658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26" y="5111152"/>
            <a:ext cx="4069433" cy="23624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76467DB-1CAC-481F-995F-DF1B98858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26" y="5458088"/>
            <a:ext cx="3375953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3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4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90394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928855"/>
          </a:xfrm>
        </p:spPr>
        <p:txBody>
          <a:bodyPr/>
          <a:lstStyle/>
          <a:p>
            <a:r>
              <a:rPr lang="en-US" altLang="zh-CN"/>
              <a:t>Array</a:t>
            </a:r>
          </a:p>
          <a:p>
            <a:r>
              <a:rPr lang="en-US" altLang="zh-CN"/>
              <a:t>String</a:t>
            </a:r>
          </a:p>
          <a:p>
            <a:r>
              <a:rPr lang="zh-CN" altLang="en-US">
                <a:solidFill>
                  <a:srgbClr val="AD2A26"/>
                </a:solidFill>
              </a:rPr>
              <a:t>自定义对象</a:t>
            </a:r>
            <a:endParaRPr lang="en-US" altLang="zh-CN">
              <a:solidFill>
                <a:srgbClr val="AD2A26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782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722586"/>
            <a:ext cx="1215573" cy="43648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格式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自定义对象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45B63-3C8F-4A1D-A4B9-90973216C781}"/>
              </a:ext>
            </a:extLst>
          </p:cNvPr>
          <p:cNvSpPr txBox="1"/>
          <p:nvPr/>
        </p:nvSpPr>
        <p:spPr>
          <a:xfrm>
            <a:off x="1048227" y="2295256"/>
            <a:ext cx="476664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33B3"/>
                </a:solidFill>
                <a:latin typeface="Arial Unicode MS"/>
                <a:ea typeface="阿里巴巴普惠体" panose="00020600040101010101"/>
              </a:rPr>
              <a:t>var </a:t>
            </a:r>
            <a:r>
              <a:rPr lang="zh-CN" altLang="zh-CN" sz="1600">
                <a:solidFill>
                  <a:srgbClr val="830091"/>
                </a:solidFill>
                <a:latin typeface="宋体" panose="02010600030101010101" pitchFamily="2" charset="-122"/>
                <a:ea typeface="阿里巴巴普惠体" panose="00020600040101010101"/>
              </a:rPr>
              <a:t>对象名称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= {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                   </a:t>
            </a:r>
            <a:r>
              <a:rPr lang="zh-CN" altLang="zh-CN" sz="1600">
                <a:solidFill>
                  <a:srgbClr val="871094"/>
                </a:solidFill>
                <a:latin typeface="宋体" panose="02010600030101010101" pitchFamily="2" charset="-122"/>
                <a:ea typeface="阿里巴巴普惠体" panose="00020600040101010101"/>
              </a:rPr>
              <a:t>属性名称</a:t>
            </a:r>
            <a:r>
              <a:rPr lang="zh-CN" altLang="zh-CN" sz="1600">
                <a:solidFill>
                  <a:srgbClr val="871094"/>
                </a:solidFill>
                <a:latin typeface="Arial Unicode MS"/>
                <a:ea typeface="阿里巴巴普惠体" panose="00020600040101010101"/>
              </a:rPr>
              <a:t>1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: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阿里巴巴普惠体" panose="00020600040101010101"/>
              </a:rPr>
              <a:t>属性值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1,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                   </a:t>
            </a:r>
            <a:r>
              <a:rPr lang="zh-CN" altLang="zh-CN" sz="1600">
                <a:solidFill>
                  <a:srgbClr val="871094"/>
                </a:solidFill>
                <a:latin typeface="宋体" panose="02010600030101010101" pitchFamily="2" charset="-122"/>
                <a:ea typeface="阿里巴巴普惠体" panose="00020600040101010101"/>
              </a:rPr>
              <a:t>属性名称</a:t>
            </a:r>
            <a:r>
              <a:rPr lang="zh-CN" altLang="zh-CN" sz="1600">
                <a:solidFill>
                  <a:srgbClr val="871094"/>
                </a:solidFill>
                <a:latin typeface="Arial Unicode MS"/>
                <a:ea typeface="阿里巴巴普惠体" panose="00020600040101010101"/>
              </a:rPr>
              <a:t>2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: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阿里巴巴普惠体" panose="00020600040101010101"/>
              </a:rPr>
              <a:t>属性值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2,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               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...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                   </a:t>
            </a:r>
            <a:r>
              <a:rPr lang="zh-CN" altLang="en-US" sz="1600">
                <a:solidFill>
                  <a:srgbClr val="080808"/>
                </a:solidFill>
                <a:latin typeface="宋体" panose="02010600030101010101" pitchFamily="2" charset="-122"/>
                <a:ea typeface="阿里巴巴普惠体" panose="00020600040101010101"/>
              </a:rPr>
              <a:t>函数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阿里巴巴普惠体" panose="00020600040101010101"/>
              </a:rPr>
              <a:t>名称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:</a:t>
            </a:r>
            <a:r>
              <a:rPr lang="zh-CN" altLang="zh-CN" sz="1600" i="1">
                <a:solidFill>
                  <a:srgbClr val="0033B3"/>
                </a:solidFill>
                <a:latin typeface="Arial Unicode MS"/>
                <a:ea typeface="阿里巴巴普惠体" panose="00020600040101010101"/>
              </a:rPr>
              <a:t>function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(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阿里巴巴普惠体" panose="00020600040101010101"/>
              </a:rPr>
              <a:t>形参列表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){}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               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...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                     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阿里巴巴普惠体" panose="00020600040101010101"/>
              </a:rPr>
              <a:t>};</a:t>
            </a:r>
            <a:endParaRPr lang="zh-CN" altLang="zh-CN" sz="2400"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14509EC-106B-44FA-8A1D-E5D226D5D616}"/>
              </a:ext>
            </a:extLst>
          </p:cNvPr>
          <p:cNvSpPr txBox="1"/>
          <p:nvPr/>
        </p:nvSpPr>
        <p:spPr>
          <a:xfrm>
            <a:off x="6507996" y="2295256"/>
            <a:ext cx="476664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en-US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person</a:t>
            </a: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{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871094"/>
                </a:solidFill>
                <a:latin typeface="Arial Unicode MS"/>
                <a:ea typeface="JetBrains Mono"/>
              </a:rPr>
              <a:t>name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"zhangsan"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,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871094"/>
                </a:solidFill>
                <a:latin typeface="Arial Unicode MS"/>
                <a:ea typeface="JetBrains Mono"/>
              </a:rPr>
              <a:t>age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1600">
                <a:solidFill>
                  <a:srgbClr val="1750EB"/>
                </a:solidFill>
                <a:latin typeface="Arial Unicode MS"/>
                <a:ea typeface="JetBrains Mono"/>
              </a:rPr>
              <a:t>23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,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7A7A43"/>
                </a:solidFill>
                <a:latin typeface="Arial Unicode MS"/>
                <a:ea typeface="JetBrains Mono"/>
              </a:rPr>
              <a:t>eat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(){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60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干饭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~"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}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};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19" name="文本占位符 6">
            <a:extLst>
              <a:ext uri="{FF2B5EF4-FFF2-40B4-BE49-F238E27FC236}">
                <a16:creationId xmlns:a16="http://schemas.microsoft.com/office/drawing/2014/main" id="{63C7939E-5553-4F46-8D97-54BA8A9E1529}"/>
              </a:ext>
            </a:extLst>
          </p:cNvPr>
          <p:cNvSpPr txBox="1">
            <a:spLocks/>
          </p:cNvSpPr>
          <p:nvPr/>
        </p:nvSpPr>
        <p:spPr>
          <a:xfrm>
            <a:off x="6223910" y="1772472"/>
            <a:ext cx="1215573" cy="4364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2616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1915" y="1731144"/>
            <a:ext cx="5973761" cy="4132627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引入方式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基础语法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BOM</a:t>
            </a:r>
          </a:p>
          <a:p>
            <a:r>
              <a:rPr lang="en-US" altLang="zh-CN"/>
              <a:t>DOM</a:t>
            </a:r>
          </a:p>
          <a:p>
            <a:r>
              <a:rPr lang="zh-CN" altLang="en-US"/>
              <a:t>事件监听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355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5"/>
            <a:ext cx="6124925" cy="320452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C00000"/>
                </a:solidFill>
                <a:latin typeface="PingFangSC-Regular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rowser </a:t>
            </a:r>
            <a:r>
              <a:rPr lang="en-US" altLang="zh-CN">
                <a:solidFill>
                  <a:srgbClr val="C00000"/>
                </a:solidFill>
                <a:latin typeface="PingFangSC-Regular"/>
              </a:rPr>
              <a:t>O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bject </a:t>
            </a:r>
            <a:r>
              <a:rPr lang="en-US" altLang="zh-CN">
                <a:solidFill>
                  <a:srgbClr val="C00000"/>
                </a:solidFill>
                <a:latin typeface="PingFangSC-Regular"/>
              </a:rPr>
              <a:t>M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odel  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浏览器对象模型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JavaScript 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将浏览器的各个组成部分封装为对象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组成：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Window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：浏览器窗口对象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Navigator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：浏览器对象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Screen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：屏幕对象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History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：历史记录对象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Location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：地址栏对象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24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5"/>
            <a:ext cx="4331637" cy="51719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PingFangSC-Regular"/>
              </a:rPr>
              <a:t>Window</a:t>
            </a:r>
            <a:r>
              <a:rPr lang="zh-CN" altLang="en-US">
                <a:latin typeface="PingFangSC-Regular"/>
              </a:rPr>
              <a:t>：浏览器窗口对象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Window</a:t>
            </a:r>
            <a:endParaRPr lang="zh-CN" altLang="en-US"/>
          </a:p>
        </p:txBody>
      </p:sp>
      <p:sp>
        <p:nvSpPr>
          <p:cNvPr id="4" name="文本占位符 6">
            <a:extLst>
              <a:ext uri="{FF2B5EF4-FFF2-40B4-BE49-F238E27FC236}">
                <a16:creationId xmlns:a16="http://schemas.microsoft.com/office/drawing/2014/main" id="{19317327-AABA-4A38-8B17-9B0234A214A3}"/>
              </a:ext>
            </a:extLst>
          </p:cNvPr>
          <p:cNvSpPr txBox="1">
            <a:spLocks/>
          </p:cNvSpPr>
          <p:nvPr/>
        </p:nvSpPr>
        <p:spPr>
          <a:xfrm>
            <a:off x="710880" y="3161544"/>
            <a:ext cx="5031491" cy="4688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属性：获取其他 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BOM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对象</a:t>
            </a: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5BE7BE0C-B8E3-4684-AE39-97A28C1157E9}"/>
              </a:ext>
            </a:extLst>
          </p:cNvPr>
          <p:cNvSpPr txBox="1">
            <a:spLocks/>
          </p:cNvSpPr>
          <p:nvPr/>
        </p:nvSpPr>
        <p:spPr>
          <a:xfrm>
            <a:off x="710880" y="4918673"/>
            <a:ext cx="5031491" cy="4688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方法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2374C371-776C-4B47-B45D-6EF587D5CDC9}"/>
              </a:ext>
            </a:extLst>
          </p:cNvPr>
          <p:cNvSpPr txBox="1">
            <a:spLocks/>
          </p:cNvSpPr>
          <p:nvPr/>
        </p:nvSpPr>
        <p:spPr>
          <a:xfrm>
            <a:off x="710880" y="2226155"/>
            <a:ext cx="5112869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获取：直接使用 </a:t>
            </a:r>
            <a:r>
              <a:rPr lang="en-US" altLang="zh-CN">
                <a:latin typeface="PingFangSC-Regular"/>
              </a:rPr>
              <a:t>window</a:t>
            </a:r>
            <a:r>
              <a:rPr lang="zh-CN" altLang="en-US">
                <a:latin typeface="PingFangSC-Regular"/>
              </a:rPr>
              <a:t>，其中</a:t>
            </a:r>
            <a:r>
              <a:rPr lang="en-US" altLang="zh-CN">
                <a:latin typeface="PingFangSC-Regular"/>
              </a:rPr>
              <a:t>window. </a:t>
            </a:r>
            <a:r>
              <a:rPr lang="zh-CN" altLang="en-US">
                <a:latin typeface="PingFangSC-Regular"/>
              </a:rPr>
              <a:t>可以省略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4E7883AB-ED37-4ACC-B729-721BAF906BE7}"/>
              </a:ext>
            </a:extLst>
          </p:cNvPr>
          <p:cNvSpPr txBox="1"/>
          <p:nvPr/>
        </p:nvSpPr>
        <p:spPr>
          <a:xfrm>
            <a:off x="1057106" y="2743345"/>
            <a:ext cx="476664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window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600">
                <a:solidFill>
                  <a:srgbClr val="7A7A43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"abc"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A23BB23-AB88-46EC-AC7A-B3181AEC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6" y="3658766"/>
            <a:ext cx="5212532" cy="2895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7EC0777-129D-4EC6-B292-D7C1870B4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40" y="4492930"/>
            <a:ext cx="5585944" cy="2743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D884369-D135-4BBF-B57D-CAE6B46D1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06" y="3940375"/>
            <a:ext cx="5517358" cy="28958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59207CC-D19C-48FE-AEAB-A0E741370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136" y="4217285"/>
            <a:ext cx="5220152" cy="26672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414A69D-0100-424B-AE5A-A69CC51421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380" y="5369489"/>
            <a:ext cx="4808637" cy="26672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42DF827-E416-42FB-97D1-A1EC68A525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136" y="5636212"/>
            <a:ext cx="5235394" cy="28958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0CC60E8-F491-4612-8567-93B71BFF30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740" y="5921907"/>
            <a:ext cx="5326842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1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>
                <a:latin typeface="PingFangSC-Regular"/>
              </a:rPr>
              <a:t>定时切换图片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ECDDD80-8A34-4A2D-95C1-CC1A5866DA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需求：每隔</a:t>
            </a:r>
            <a:r>
              <a:rPr lang="en-US" altLang="zh-CN"/>
              <a:t>1</a:t>
            </a:r>
            <a:r>
              <a:rPr lang="zh-CN" altLang="en-US"/>
              <a:t>秒，灯泡切换一次状态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81ABCD-69FA-4941-ADED-9A98120D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188" y="2759520"/>
            <a:ext cx="967824" cy="17146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DDB7916-EE75-4286-AB7D-702452F89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83" y="2774762"/>
            <a:ext cx="975445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46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5"/>
            <a:ext cx="6124925" cy="320452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C00000"/>
                </a:solidFill>
                <a:latin typeface="PingFangSC-Regular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rowser </a:t>
            </a:r>
            <a:r>
              <a:rPr lang="en-US" altLang="zh-CN">
                <a:solidFill>
                  <a:srgbClr val="C00000"/>
                </a:solidFill>
                <a:latin typeface="PingFangSC-Regular"/>
              </a:rPr>
              <a:t>O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bject </a:t>
            </a:r>
            <a:r>
              <a:rPr lang="en-US" altLang="zh-CN">
                <a:solidFill>
                  <a:srgbClr val="C00000"/>
                </a:solidFill>
                <a:latin typeface="PingFangSC-Regular"/>
              </a:rPr>
              <a:t>M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odel  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浏览器对象模型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JavaScript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将浏览器的各个组成部分封装为对象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组成：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Window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：浏览器窗口对象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Navigator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：浏览器对象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Screen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：屏幕对象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History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：历史记录对象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Location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：地址栏对象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95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5"/>
            <a:ext cx="4331637" cy="51719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PingFangSC-Regular"/>
              </a:rPr>
              <a:t>History</a:t>
            </a:r>
            <a:r>
              <a:rPr lang="zh-CN" altLang="en-US">
                <a:latin typeface="PingFangSC-Regular"/>
              </a:rPr>
              <a:t>：历史记录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History</a:t>
            </a:r>
            <a:endParaRPr lang="zh-CN" altLang="en-US"/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5BE7BE0C-B8E3-4684-AE39-97A28C1157E9}"/>
              </a:ext>
            </a:extLst>
          </p:cNvPr>
          <p:cNvSpPr txBox="1">
            <a:spLocks/>
          </p:cNvSpPr>
          <p:nvPr/>
        </p:nvSpPr>
        <p:spPr>
          <a:xfrm>
            <a:off x="710880" y="3542634"/>
            <a:ext cx="5031491" cy="4688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方法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2374C371-776C-4B47-B45D-6EF587D5CDC9}"/>
              </a:ext>
            </a:extLst>
          </p:cNvPr>
          <p:cNvSpPr txBox="1">
            <a:spLocks/>
          </p:cNvSpPr>
          <p:nvPr/>
        </p:nvSpPr>
        <p:spPr>
          <a:xfrm>
            <a:off x="710880" y="2226155"/>
            <a:ext cx="6346868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获取：使用 </a:t>
            </a:r>
            <a:r>
              <a:rPr lang="en-US" altLang="zh-CN">
                <a:latin typeface="PingFangSC-Regular"/>
              </a:rPr>
              <a:t>window.history</a:t>
            </a:r>
            <a:r>
              <a:rPr lang="zh-CN" altLang="en-US">
                <a:latin typeface="PingFangSC-Regular"/>
              </a:rPr>
              <a:t>获取，其中</a:t>
            </a:r>
            <a:r>
              <a:rPr lang="en-US" altLang="zh-CN">
                <a:latin typeface="PingFangSC-Regular"/>
              </a:rPr>
              <a:t>window. </a:t>
            </a:r>
            <a:r>
              <a:rPr lang="zh-CN" altLang="en-US">
                <a:latin typeface="PingFangSC-Regular"/>
              </a:rPr>
              <a:t>可以省略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4E7883AB-ED37-4ACC-B729-721BAF906BE7}"/>
              </a:ext>
            </a:extLst>
          </p:cNvPr>
          <p:cNvSpPr txBox="1"/>
          <p:nvPr/>
        </p:nvSpPr>
        <p:spPr>
          <a:xfrm>
            <a:off x="1057106" y="2743345"/>
            <a:ext cx="4766643" cy="58477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window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600">
                <a:solidFill>
                  <a:srgbClr val="871094"/>
                </a:solidFill>
                <a:latin typeface="Arial Unicode MS"/>
                <a:ea typeface="JetBrains Mono"/>
              </a:rPr>
              <a:t>history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();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history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();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7960F0-098E-416C-B109-63D8DA8D1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6" y="3992739"/>
            <a:ext cx="4435224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5"/>
            <a:ext cx="4331637" cy="51719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PingFangSC-Regular"/>
              </a:rPr>
              <a:t>Location</a:t>
            </a:r>
            <a:r>
              <a:rPr lang="zh-CN" altLang="en-US">
                <a:latin typeface="PingFangSC-Regular"/>
              </a:rPr>
              <a:t>：地址栏对象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Location</a:t>
            </a:r>
            <a:endParaRPr lang="zh-CN" altLang="en-US"/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5BE7BE0C-B8E3-4684-AE39-97A28C1157E9}"/>
              </a:ext>
            </a:extLst>
          </p:cNvPr>
          <p:cNvSpPr txBox="1">
            <a:spLocks/>
          </p:cNvSpPr>
          <p:nvPr/>
        </p:nvSpPr>
        <p:spPr>
          <a:xfrm>
            <a:off x="710880" y="3542634"/>
            <a:ext cx="5031491" cy="4688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属性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2374C371-776C-4B47-B45D-6EF587D5CDC9}"/>
              </a:ext>
            </a:extLst>
          </p:cNvPr>
          <p:cNvSpPr txBox="1">
            <a:spLocks/>
          </p:cNvSpPr>
          <p:nvPr/>
        </p:nvSpPr>
        <p:spPr>
          <a:xfrm>
            <a:off x="710880" y="2226155"/>
            <a:ext cx="6275846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获取：使用 </a:t>
            </a:r>
            <a:r>
              <a:rPr lang="en-US" altLang="zh-CN">
                <a:latin typeface="PingFangSC-Regular"/>
              </a:rPr>
              <a:t>window.location</a:t>
            </a:r>
            <a:r>
              <a:rPr lang="zh-CN" altLang="en-US">
                <a:latin typeface="PingFangSC-Regular"/>
              </a:rPr>
              <a:t>获取，其中</a:t>
            </a:r>
            <a:r>
              <a:rPr lang="en-US" altLang="zh-CN">
                <a:latin typeface="PingFangSC-Regular"/>
              </a:rPr>
              <a:t>window. </a:t>
            </a:r>
            <a:r>
              <a:rPr lang="zh-CN" altLang="en-US">
                <a:latin typeface="PingFangSC-Regular"/>
              </a:rPr>
              <a:t>可以省略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4E7883AB-ED37-4ACC-B729-721BAF906BE7}"/>
              </a:ext>
            </a:extLst>
          </p:cNvPr>
          <p:cNvSpPr txBox="1"/>
          <p:nvPr/>
        </p:nvSpPr>
        <p:spPr>
          <a:xfrm>
            <a:off x="1057106" y="2743345"/>
            <a:ext cx="4766643" cy="58477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window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en-US" altLang="zh-CN" sz="1600">
                <a:solidFill>
                  <a:srgbClr val="871094"/>
                </a:solidFill>
                <a:latin typeface="Arial Unicode MS"/>
                <a:ea typeface="JetBrains Mono"/>
              </a:rPr>
              <a:t>location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();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871094"/>
                </a:solidFill>
                <a:latin typeface="Arial Unicode MS"/>
                <a:ea typeface="JetBrains Mono"/>
              </a:rPr>
              <a:t>location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();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BDB88F-1E53-467E-A2FA-12928FF1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6" y="4062171"/>
            <a:ext cx="4221846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5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1915" y="1731144"/>
            <a:ext cx="5973761" cy="3790767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JavaScript </a:t>
            </a:r>
            <a:r>
              <a:rPr lang="zh-CN" altLang="en-US">
                <a:solidFill>
                  <a:srgbClr val="C00000"/>
                </a:solidFill>
              </a:rPr>
              <a:t>引入方式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基础语法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常用对象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/>
              <a:t>BOM</a:t>
            </a:r>
          </a:p>
          <a:p>
            <a:r>
              <a:rPr lang="en-US" altLang="zh-CN"/>
              <a:t>DOM</a:t>
            </a:r>
          </a:p>
          <a:p>
            <a:r>
              <a:rPr lang="zh-CN" altLang="en-US"/>
              <a:t>事件监听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62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1915" y="1731144"/>
            <a:ext cx="5973761" cy="4132627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引入方式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基础语法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/>
              <a:t>BOM</a:t>
            </a:r>
          </a:p>
          <a:p>
            <a:r>
              <a:rPr lang="en-US" altLang="zh-CN">
                <a:solidFill>
                  <a:srgbClr val="C00000"/>
                </a:solidFill>
              </a:rPr>
              <a:t>DOM</a:t>
            </a:r>
          </a:p>
          <a:p>
            <a:r>
              <a:rPr lang="zh-CN" altLang="en-US"/>
              <a:t>事件监听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491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722584"/>
            <a:ext cx="6398756" cy="4578979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C00000"/>
                </a:solidFill>
                <a:latin typeface="PingFangSC-Regular"/>
              </a:rPr>
              <a:t>D</a:t>
            </a:r>
            <a:r>
              <a:rPr lang="en-US" altLang="zh-CN">
                <a:latin typeface="PingFangSC-Regular"/>
              </a:rPr>
              <a:t>ocument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PingFangSC-Regular"/>
              </a:rPr>
              <a:t>O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bject </a:t>
            </a:r>
            <a:r>
              <a:rPr lang="en-US" altLang="zh-CN">
                <a:solidFill>
                  <a:srgbClr val="C00000"/>
                </a:solidFill>
                <a:latin typeface="PingFangSC-Regular"/>
              </a:rPr>
              <a:t>M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odel  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文档对象模型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将标记语言的各个组成部分封装为对象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Document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：整个文档对象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Element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：元素对象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Attribute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：属性对象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Text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：文本对象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Comment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：注释对象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360000" lvl="1" indent="0">
              <a:buNone/>
            </a:pPr>
            <a:endParaRPr lang="en-US" altLang="zh-CN">
              <a:solidFill>
                <a:srgbClr val="000000"/>
              </a:solidFill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D335F-9E78-46CC-B8AE-33B873C69B5C}"/>
              </a:ext>
            </a:extLst>
          </p:cNvPr>
          <p:cNvSpPr txBox="1"/>
          <p:nvPr/>
        </p:nvSpPr>
        <p:spPr>
          <a:xfrm>
            <a:off x="7280352" y="1096771"/>
            <a:ext cx="4766643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	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文档标题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	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h1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我的标题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h1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	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a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href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="#"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我的链接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C89601-07B0-4550-8CAC-51E4E008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52" y="4016823"/>
            <a:ext cx="4503810" cy="2430991"/>
          </a:xfrm>
          <a:prstGeom prst="rect">
            <a:avLst/>
          </a:prstGeom>
        </p:spPr>
      </p:pic>
      <p:sp>
        <p:nvSpPr>
          <p:cNvPr id="8" name="文本占位符 6">
            <a:extLst>
              <a:ext uri="{FF2B5EF4-FFF2-40B4-BE49-F238E27FC236}">
                <a16:creationId xmlns:a16="http://schemas.microsoft.com/office/drawing/2014/main" id="{B79AFB85-8827-4A3C-8B46-CCB88E5CAD9D}"/>
              </a:ext>
            </a:extLst>
          </p:cNvPr>
          <p:cNvSpPr txBox="1">
            <a:spLocks/>
          </p:cNvSpPr>
          <p:nvPr/>
        </p:nvSpPr>
        <p:spPr>
          <a:xfrm>
            <a:off x="9097344" y="3499633"/>
            <a:ext cx="101159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PingFangSC-Regular"/>
              </a:rPr>
              <a:t>DOM </a:t>
            </a:r>
            <a:r>
              <a:rPr lang="zh-CN" altLang="en-US">
                <a:latin typeface="PingFangSC-Regular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351547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722584"/>
            <a:ext cx="6398756" cy="4578979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AD2A26"/>
                </a:solidFill>
                <a:latin typeface="PingFangSC-Regular"/>
              </a:rPr>
              <a:t>JavaScript </a:t>
            </a:r>
            <a:r>
              <a:rPr lang="zh-CN" altLang="en-US">
                <a:solidFill>
                  <a:srgbClr val="AD2A26"/>
                </a:solidFill>
                <a:latin typeface="PingFangSC-Regular"/>
              </a:rPr>
              <a:t>通过 </a:t>
            </a:r>
            <a:r>
              <a:rPr lang="en-US" altLang="zh-CN">
                <a:solidFill>
                  <a:srgbClr val="AD2A26"/>
                </a:solidFill>
                <a:latin typeface="PingFangSC-Regular"/>
              </a:rPr>
              <a:t>DOM</a:t>
            </a:r>
            <a:r>
              <a:rPr lang="zh-CN" altLang="en-US">
                <a:solidFill>
                  <a:srgbClr val="AD2A26"/>
                </a:solidFill>
                <a:latin typeface="PingFangSC-Regular"/>
              </a:rPr>
              <a:t>，</a:t>
            </a:r>
            <a:r>
              <a:rPr lang="en-US" altLang="zh-CN">
                <a:solidFill>
                  <a:srgbClr val="AD2A26"/>
                </a:solidFill>
                <a:latin typeface="PingFangSC-Regular"/>
              </a:rPr>
              <a:t> </a:t>
            </a:r>
            <a:r>
              <a:rPr lang="zh-CN" altLang="en-US">
                <a:solidFill>
                  <a:srgbClr val="AD2A26"/>
                </a:solidFill>
                <a:latin typeface="PingFangSC-Regular"/>
              </a:rPr>
              <a:t>就能够对 </a:t>
            </a:r>
            <a:r>
              <a:rPr lang="en-US" altLang="zh-CN">
                <a:solidFill>
                  <a:srgbClr val="AD2A26"/>
                </a:solidFill>
                <a:latin typeface="PingFangSC-Regular"/>
              </a:rPr>
              <a:t>HTML</a:t>
            </a:r>
            <a:r>
              <a:rPr lang="zh-CN" altLang="en-US">
                <a:solidFill>
                  <a:srgbClr val="AD2A26"/>
                </a:solidFill>
                <a:latin typeface="PingFangSC-Regular"/>
              </a:rPr>
              <a:t>进行操作了</a:t>
            </a:r>
            <a:endParaRPr lang="en-US" altLang="zh-CN">
              <a:solidFill>
                <a:srgbClr val="AD2A26"/>
              </a:solidFill>
              <a:latin typeface="PingFangSC-Regula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改变 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HTML 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元素的内容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改变 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HTML 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元素的样式（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CSS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）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对 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HTML DOM 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事件作出反应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添加和删除 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HTML 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元素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360000" lvl="1" indent="0">
              <a:buNone/>
            </a:pPr>
            <a:endParaRPr lang="en-US" altLang="zh-CN">
              <a:solidFill>
                <a:srgbClr val="000000"/>
              </a:solidFill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D335F-9E78-46CC-B8AE-33B873C69B5C}"/>
              </a:ext>
            </a:extLst>
          </p:cNvPr>
          <p:cNvSpPr txBox="1"/>
          <p:nvPr/>
        </p:nvSpPr>
        <p:spPr>
          <a:xfrm>
            <a:off x="7280352" y="1096771"/>
            <a:ext cx="4766643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	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文档标题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	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h1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我的标题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h1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	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a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href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="#"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我的链接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C89601-07B0-4550-8CAC-51E4E008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52" y="4016823"/>
            <a:ext cx="4503810" cy="2430991"/>
          </a:xfrm>
          <a:prstGeom prst="rect">
            <a:avLst/>
          </a:prstGeom>
        </p:spPr>
      </p:pic>
      <p:sp>
        <p:nvSpPr>
          <p:cNvPr id="8" name="文本占位符 6">
            <a:extLst>
              <a:ext uri="{FF2B5EF4-FFF2-40B4-BE49-F238E27FC236}">
                <a16:creationId xmlns:a16="http://schemas.microsoft.com/office/drawing/2014/main" id="{B79AFB85-8827-4A3C-8B46-CCB88E5CAD9D}"/>
              </a:ext>
            </a:extLst>
          </p:cNvPr>
          <p:cNvSpPr txBox="1">
            <a:spLocks/>
          </p:cNvSpPr>
          <p:nvPr/>
        </p:nvSpPr>
        <p:spPr>
          <a:xfrm>
            <a:off x="9097344" y="3499633"/>
            <a:ext cx="101159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PingFangSC-Regular"/>
              </a:rPr>
              <a:t>DOM </a:t>
            </a:r>
            <a:r>
              <a:rPr lang="zh-CN" altLang="en-US">
                <a:latin typeface="PingFangSC-Regular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215047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722584"/>
            <a:ext cx="5183892" cy="4944546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>
                <a:latin typeface="PingFangSC-Regular"/>
              </a:rPr>
              <a:t>DOM </a:t>
            </a:r>
            <a:r>
              <a:rPr lang="zh-CN" altLang="en-US">
                <a:latin typeface="PingFangSC-Regular"/>
              </a:rPr>
              <a:t>是 </a:t>
            </a:r>
            <a:r>
              <a:rPr lang="en-US" altLang="zh-CN">
                <a:latin typeface="PingFangSC-Regular"/>
              </a:rPr>
              <a:t>W3C</a:t>
            </a:r>
            <a:r>
              <a:rPr lang="zh-CN" altLang="en-US">
                <a:latin typeface="PingFangSC-Regular"/>
              </a:rPr>
              <a:t>（万维网联盟）的标准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>
                <a:latin typeface="PingFangSC-Regular"/>
              </a:rPr>
              <a:t>DOM </a:t>
            </a:r>
            <a:r>
              <a:rPr lang="zh-CN" altLang="en-US">
                <a:latin typeface="PingFangSC-Regular"/>
              </a:rPr>
              <a:t>定义了访问 </a:t>
            </a:r>
            <a:r>
              <a:rPr lang="en-US" altLang="zh-CN">
                <a:latin typeface="PingFangSC-Regular"/>
              </a:rPr>
              <a:t>HTML </a:t>
            </a:r>
            <a:r>
              <a:rPr lang="zh-CN" altLang="en-US">
                <a:latin typeface="PingFangSC-Regular"/>
              </a:rPr>
              <a:t>和 </a:t>
            </a:r>
            <a:r>
              <a:rPr lang="en-US" altLang="zh-CN">
                <a:latin typeface="PingFangSC-Regular"/>
              </a:rPr>
              <a:t>XML </a:t>
            </a:r>
            <a:r>
              <a:rPr lang="zh-CN" altLang="en-US">
                <a:latin typeface="PingFangSC-Regular"/>
              </a:rPr>
              <a:t>文档的标准：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>
                <a:latin typeface="PingFangSC-Regular"/>
              </a:rPr>
              <a:t>W3C DOM </a:t>
            </a:r>
            <a:r>
              <a:rPr lang="zh-CN" altLang="en-US">
                <a:latin typeface="PingFangSC-Regular"/>
              </a:rPr>
              <a:t>标准被分为 </a:t>
            </a:r>
            <a:r>
              <a:rPr lang="en-US" altLang="zh-CN">
                <a:latin typeface="PingFangSC-Regular"/>
              </a:rPr>
              <a:t>3 </a:t>
            </a:r>
            <a:r>
              <a:rPr lang="zh-CN" altLang="en-US">
                <a:latin typeface="PingFangSC-Regular"/>
              </a:rPr>
              <a:t>个不同的部分：</a:t>
            </a:r>
          </a:p>
          <a:p>
            <a:pPr lvl="1"/>
            <a:r>
              <a:rPr lang="zh-CN" altLang="en-US">
                <a:latin typeface="PingFangSC-Regular"/>
              </a:rPr>
              <a:t>核心 </a:t>
            </a:r>
            <a:r>
              <a:rPr lang="en-US" altLang="zh-CN">
                <a:latin typeface="PingFangSC-Regular"/>
              </a:rPr>
              <a:t>DOM</a:t>
            </a:r>
            <a:r>
              <a:rPr lang="zh-CN" altLang="en-US">
                <a:latin typeface="PingFangSC-Regular"/>
              </a:rPr>
              <a:t>：针对任何结构化文档的标准模型</a:t>
            </a:r>
            <a:endParaRPr lang="en-US" altLang="zh-CN">
              <a:latin typeface="PingFangSC-Regular"/>
            </a:endParaRPr>
          </a:p>
          <a:p>
            <a:pPr marL="1005250" lvl="2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Document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：整个文档对象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1005250" lvl="2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Element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：元素对象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1005250" lvl="2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Attribute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：属性对象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1005250" lvl="2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Text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：文本对象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1005250" lvl="2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Comment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：注释对象</a:t>
            </a:r>
            <a:endParaRPr lang="zh-CN" altLang="en-US">
              <a:latin typeface="PingFangSC-Regular"/>
            </a:endParaRPr>
          </a:p>
          <a:p>
            <a:pPr lvl="1"/>
            <a:r>
              <a:rPr lang="en-US" altLang="zh-CN">
                <a:latin typeface="PingFangSC-Regular"/>
              </a:rPr>
              <a:t>XML DOM</a:t>
            </a:r>
            <a:r>
              <a:rPr lang="zh-CN" altLang="en-US">
                <a:latin typeface="PingFangSC-Regular"/>
              </a:rPr>
              <a:t>：</a:t>
            </a:r>
            <a:r>
              <a:rPr lang="en-US" altLang="zh-CN">
                <a:latin typeface="PingFangSC-Regular"/>
              </a:rPr>
              <a:t> </a:t>
            </a:r>
            <a:r>
              <a:rPr lang="zh-CN" altLang="en-US">
                <a:latin typeface="PingFangSC-Regular"/>
              </a:rPr>
              <a:t>针对 </a:t>
            </a:r>
            <a:r>
              <a:rPr lang="en-US" altLang="zh-CN">
                <a:latin typeface="PingFangSC-Regular"/>
              </a:rPr>
              <a:t>XML </a:t>
            </a:r>
            <a:r>
              <a:rPr lang="zh-CN" altLang="en-US">
                <a:latin typeface="PingFangSC-Regular"/>
              </a:rPr>
              <a:t>文档的标准模型</a:t>
            </a:r>
          </a:p>
          <a:p>
            <a:pPr lvl="1"/>
            <a:r>
              <a:rPr lang="en-US" altLang="zh-CN">
                <a:latin typeface="PingFangSC-Regular"/>
              </a:rPr>
              <a:t>HTML DOM</a:t>
            </a:r>
            <a:r>
              <a:rPr lang="zh-CN" altLang="en-US">
                <a:latin typeface="PingFangSC-Regular"/>
              </a:rPr>
              <a:t>：</a:t>
            </a:r>
            <a:r>
              <a:rPr lang="en-US" altLang="zh-CN">
                <a:latin typeface="PingFangSC-Regular"/>
              </a:rPr>
              <a:t> </a:t>
            </a:r>
            <a:r>
              <a:rPr lang="zh-CN" altLang="en-US">
                <a:latin typeface="PingFangSC-Regular"/>
              </a:rPr>
              <a:t>针对 </a:t>
            </a:r>
            <a:r>
              <a:rPr lang="en-US" altLang="zh-CN">
                <a:latin typeface="PingFangSC-Regular"/>
              </a:rPr>
              <a:t>HTML </a:t>
            </a:r>
            <a:r>
              <a:rPr lang="zh-CN" altLang="en-US">
                <a:latin typeface="PingFangSC-Regular"/>
              </a:rPr>
              <a:t>文档的标准模型</a:t>
            </a:r>
            <a:endParaRPr lang="en-US" altLang="zh-CN">
              <a:latin typeface="PingFangSC-Regular"/>
            </a:endParaRPr>
          </a:p>
          <a:p>
            <a:pPr marL="1005250" lvl="2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Image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&lt;img&gt;</a:t>
            </a:r>
          </a:p>
          <a:p>
            <a:pPr marL="1005250" lvl="2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Button 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&lt;input type=‘button’&gt;</a:t>
            </a:r>
          </a:p>
          <a:p>
            <a:pPr marL="360000" lvl="1" indent="0">
              <a:buNone/>
            </a:pPr>
            <a:endParaRPr lang="en-US" altLang="zh-CN">
              <a:solidFill>
                <a:srgbClr val="000000"/>
              </a:solidFill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D335F-9E78-46CC-B8AE-33B873C69B5C}"/>
              </a:ext>
            </a:extLst>
          </p:cNvPr>
          <p:cNvSpPr txBox="1"/>
          <p:nvPr/>
        </p:nvSpPr>
        <p:spPr>
          <a:xfrm>
            <a:off x="7280352" y="1096771"/>
            <a:ext cx="4766643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	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文档标题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	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h1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我的标题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h1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	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a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href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="#"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6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我的链接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6DBBAB-F5F6-42AB-931E-C7EAE2D4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52" y="4016823"/>
            <a:ext cx="4503810" cy="2430991"/>
          </a:xfrm>
          <a:prstGeom prst="rect">
            <a:avLst/>
          </a:prstGeom>
        </p:spPr>
      </p:pic>
      <p:sp>
        <p:nvSpPr>
          <p:cNvPr id="6" name="文本占位符 6">
            <a:extLst>
              <a:ext uri="{FF2B5EF4-FFF2-40B4-BE49-F238E27FC236}">
                <a16:creationId xmlns:a16="http://schemas.microsoft.com/office/drawing/2014/main" id="{3D857CB4-D706-4395-B96A-8783F71A87C1}"/>
              </a:ext>
            </a:extLst>
          </p:cNvPr>
          <p:cNvSpPr txBox="1">
            <a:spLocks/>
          </p:cNvSpPr>
          <p:nvPr/>
        </p:nvSpPr>
        <p:spPr>
          <a:xfrm>
            <a:off x="9097344" y="3499633"/>
            <a:ext cx="101159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PingFangSC-Regular"/>
              </a:rPr>
              <a:t>DOM </a:t>
            </a:r>
            <a:r>
              <a:rPr lang="zh-CN" altLang="en-US">
                <a:latin typeface="PingFangSC-Regular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77561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903946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928855"/>
          </a:xfrm>
        </p:spPr>
        <p:txBody>
          <a:bodyPr/>
          <a:lstStyle/>
          <a:p>
            <a:r>
              <a:rPr lang="zh-CN" altLang="en-US"/>
              <a:t>获取 </a:t>
            </a:r>
            <a:r>
              <a:rPr lang="en-US" altLang="zh-CN"/>
              <a:t>Element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常见 </a:t>
            </a:r>
            <a:r>
              <a:rPr lang="en-US" altLang="zh-CN"/>
              <a:t>HTML Element</a:t>
            </a:r>
            <a:r>
              <a:rPr lang="zh-CN" altLang="en-US"/>
              <a:t>对象的使用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3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5"/>
            <a:ext cx="4331637" cy="5171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PingFangSC-Regular"/>
              </a:rPr>
              <a:t>Element</a:t>
            </a:r>
            <a:r>
              <a:rPr lang="zh-CN" altLang="en-US">
                <a:latin typeface="PingFangSC-Regular"/>
              </a:rPr>
              <a:t>：元素对象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 </a:t>
            </a:r>
            <a:r>
              <a:rPr lang="en-US" altLang="zh-CN"/>
              <a:t>Element</a:t>
            </a:r>
            <a:endParaRPr lang="zh-CN" altLang="en-US"/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2374C371-776C-4B47-B45D-6EF587D5CDC9}"/>
              </a:ext>
            </a:extLst>
          </p:cNvPr>
          <p:cNvSpPr txBox="1">
            <a:spLocks/>
          </p:cNvSpPr>
          <p:nvPr/>
        </p:nvSpPr>
        <p:spPr>
          <a:xfrm>
            <a:off x="710880" y="2226154"/>
            <a:ext cx="7820561" cy="218604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获取：使用</a:t>
            </a:r>
            <a:r>
              <a:rPr lang="en-US" altLang="zh-CN">
                <a:latin typeface="PingFangSC-Regular"/>
              </a:rPr>
              <a:t>Document</a:t>
            </a:r>
            <a:r>
              <a:rPr lang="zh-CN" altLang="en-US">
                <a:latin typeface="PingFangSC-Regular"/>
              </a:rPr>
              <a:t>对象的方法来获取</a:t>
            </a:r>
            <a:endParaRPr lang="en-US" altLang="zh-CN">
              <a:latin typeface="PingFangSC-Regular"/>
            </a:endParaRPr>
          </a:p>
          <a:p>
            <a:pPr lvl="1"/>
            <a:r>
              <a:rPr lang="en-US" altLang="zh-CN" sz="1600">
                <a:latin typeface="PingFangSC-Regular"/>
              </a:rPr>
              <a:t>getElementById</a:t>
            </a:r>
            <a:r>
              <a:rPr lang="zh-CN" altLang="en-US">
                <a:latin typeface="PingFangSC-Regular"/>
              </a:rPr>
              <a:t>：根据</a:t>
            </a:r>
            <a:r>
              <a:rPr lang="en-US" altLang="zh-CN">
                <a:latin typeface="PingFangSC-Regular"/>
              </a:rPr>
              <a:t>id</a:t>
            </a:r>
            <a:r>
              <a:rPr lang="zh-CN" altLang="en-US">
                <a:latin typeface="PingFangSC-Regular"/>
              </a:rPr>
              <a:t>属性值获取，返回一个</a:t>
            </a:r>
            <a:r>
              <a:rPr lang="en-US" altLang="zh-CN">
                <a:latin typeface="PingFangSC-Regular"/>
              </a:rPr>
              <a:t>Element</a:t>
            </a:r>
            <a:r>
              <a:rPr lang="zh-CN" altLang="en-US">
                <a:latin typeface="PingFangSC-Regular"/>
              </a:rPr>
              <a:t>对象</a:t>
            </a:r>
            <a:endParaRPr lang="en-US" altLang="zh-CN">
              <a:latin typeface="PingFangSC-Regular"/>
            </a:endParaRPr>
          </a:p>
          <a:p>
            <a:pPr lvl="1"/>
            <a:r>
              <a:rPr lang="en-US" altLang="zh-CN" sz="1600">
                <a:latin typeface="PingFangSC-Regular"/>
              </a:rPr>
              <a:t>getElementsByTagName</a:t>
            </a:r>
            <a:r>
              <a:rPr lang="zh-CN" altLang="en-US">
                <a:latin typeface="PingFangSC-Regular"/>
              </a:rPr>
              <a:t>：根据标签名称获取，返回</a:t>
            </a:r>
            <a:r>
              <a:rPr lang="en-US" altLang="zh-CN">
                <a:latin typeface="PingFangSC-Regular"/>
              </a:rPr>
              <a:t>Element</a:t>
            </a:r>
            <a:r>
              <a:rPr lang="zh-CN" altLang="en-US">
                <a:latin typeface="PingFangSC-Regular"/>
              </a:rPr>
              <a:t>对象数组</a:t>
            </a:r>
            <a:endParaRPr lang="en-US" altLang="zh-CN">
              <a:latin typeface="PingFangSC-Regular"/>
            </a:endParaRPr>
          </a:p>
          <a:p>
            <a:pPr lvl="1"/>
            <a:r>
              <a:rPr lang="en-US" altLang="zh-CN" sz="1600">
                <a:latin typeface="PingFangSC-Regular"/>
              </a:rPr>
              <a:t>getElementsByName</a:t>
            </a:r>
            <a:r>
              <a:rPr lang="zh-CN" altLang="en-US">
                <a:latin typeface="PingFangSC-Regular"/>
              </a:rPr>
              <a:t>：根据</a:t>
            </a:r>
            <a:r>
              <a:rPr lang="en-US" altLang="zh-CN">
                <a:latin typeface="PingFangSC-Regular"/>
              </a:rPr>
              <a:t>name</a:t>
            </a:r>
            <a:r>
              <a:rPr lang="zh-CN" altLang="en-US">
                <a:latin typeface="PingFangSC-Regular"/>
              </a:rPr>
              <a:t>属性值获取，返回</a:t>
            </a:r>
            <a:r>
              <a:rPr lang="en-US" altLang="zh-CN">
                <a:latin typeface="PingFangSC-Regular"/>
              </a:rPr>
              <a:t>Element</a:t>
            </a:r>
            <a:r>
              <a:rPr lang="zh-CN" altLang="en-US">
                <a:latin typeface="PingFangSC-Regular"/>
              </a:rPr>
              <a:t>对象数组</a:t>
            </a:r>
            <a:endParaRPr lang="en-US" altLang="zh-CN">
              <a:latin typeface="PingFangSC-Regular"/>
            </a:endParaRPr>
          </a:p>
          <a:p>
            <a:pPr lvl="1"/>
            <a:r>
              <a:rPr lang="en-US" altLang="zh-CN" sz="1600">
                <a:latin typeface="PingFangSC-Regular"/>
              </a:rPr>
              <a:t>getElementsByClassName</a:t>
            </a:r>
            <a:r>
              <a:rPr lang="zh-CN" altLang="en-US">
                <a:latin typeface="PingFangSC-Regular"/>
              </a:rPr>
              <a:t>：根据</a:t>
            </a:r>
            <a:r>
              <a:rPr lang="en-US" altLang="zh-CN">
                <a:latin typeface="PingFangSC-Regular"/>
              </a:rPr>
              <a:t>class</a:t>
            </a:r>
            <a:r>
              <a:rPr lang="zh-CN" altLang="en-US">
                <a:latin typeface="PingFangSC-Regular"/>
              </a:rPr>
              <a:t>属性值获取，返回</a:t>
            </a:r>
            <a:r>
              <a:rPr lang="en-US" altLang="zh-CN">
                <a:latin typeface="PingFangSC-Regular"/>
              </a:rPr>
              <a:t>Element</a:t>
            </a:r>
            <a:r>
              <a:rPr lang="zh-CN" altLang="en-US">
                <a:latin typeface="PingFangSC-Regular"/>
              </a:rPr>
              <a:t>对象数组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PingFang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82415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903946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928855"/>
          </a:xfrm>
        </p:spPr>
        <p:txBody>
          <a:bodyPr/>
          <a:lstStyle/>
          <a:p>
            <a:r>
              <a:rPr lang="zh-CN" altLang="en-US"/>
              <a:t>获取 </a:t>
            </a:r>
            <a:r>
              <a:rPr lang="en-US" altLang="zh-CN"/>
              <a:t>Element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常见 </a:t>
            </a:r>
            <a:r>
              <a:rPr lang="en-US" altLang="zh-CN"/>
              <a:t>HTML Element</a:t>
            </a:r>
            <a:r>
              <a:rPr lang="zh-CN" altLang="en-US"/>
              <a:t>对象的使用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729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5"/>
            <a:ext cx="4331637" cy="5171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PingFangSC-Regular"/>
              </a:rPr>
              <a:t>Element</a:t>
            </a:r>
            <a:r>
              <a:rPr lang="zh-CN" altLang="en-US">
                <a:latin typeface="PingFangSC-Regular"/>
              </a:rPr>
              <a:t>：元素对象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Element</a:t>
            </a:r>
            <a:endParaRPr lang="zh-CN" altLang="en-US"/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29B952E1-C403-49D4-9E70-01DA58469EB3}"/>
              </a:ext>
            </a:extLst>
          </p:cNvPr>
          <p:cNvSpPr txBox="1">
            <a:spLocks/>
          </p:cNvSpPr>
          <p:nvPr/>
        </p:nvSpPr>
        <p:spPr>
          <a:xfrm>
            <a:off x="710880" y="2239775"/>
            <a:ext cx="4331637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使用：查阅文档</a:t>
            </a:r>
          </a:p>
        </p:txBody>
      </p:sp>
    </p:spTree>
    <p:extLst>
      <p:ext uri="{BB962C8B-B14F-4D97-AF65-F5344CB8AC3E}">
        <p14:creationId xmlns:p14="http://schemas.microsoft.com/office/powerpoint/2010/main" val="2429387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1915" y="1731144"/>
            <a:ext cx="5973761" cy="4132627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引入方式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基础语法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/>
              <a:t>BOM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DOM</a:t>
            </a:r>
          </a:p>
          <a:p>
            <a:r>
              <a:rPr lang="zh-CN" altLang="en-US">
                <a:solidFill>
                  <a:srgbClr val="C00000"/>
                </a:solidFill>
              </a:rPr>
              <a:t>事件监听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7705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5"/>
            <a:ext cx="6586565" cy="35862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事件：</a:t>
            </a:r>
            <a:r>
              <a:rPr lang="en-US" altLang="zh-CN">
                <a:latin typeface="PingFangSC-Regular"/>
              </a:rPr>
              <a:t>HTML </a:t>
            </a:r>
            <a:r>
              <a:rPr lang="zh-CN" altLang="en-US">
                <a:latin typeface="PingFangSC-Regular"/>
              </a:rPr>
              <a:t>事件是发生在 </a:t>
            </a:r>
            <a:r>
              <a:rPr lang="en-US" altLang="zh-CN">
                <a:latin typeface="PingFangSC-Regular"/>
              </a:rPr>
              <a:t>HTML </a:t>
            </a:r>
            <a:r>
              <a:rPr lang="zh-CN" altLang="en-US">
                <a:latin typeface="PingFangSC-Regular"/>
              </a:rPr>
              <a:t>元素上的“事情”。比如：</a:t>
            </a:r>
            <a:endParaRPr lang="en-US" altLang="zh-CN"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按钮被点击</a:t>
            </a:r>
            <a:endParaRPr lang="en-US" altLang="zh-CN"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鼠标移动到元素之上</a:t>
            </a:r>
            <a:endParaRPr lang="en-US" altLang="zh-CN"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按下键盘按键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事件监听：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JavaScript 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可以在事件被侦测到时</a:t>
            </a:r>
            <a:r>
              <a:rPr lang="zh-CN" altLang="en-US" b="0" i="0">
                <a:solidFill>
                  <a:srgbClr val="C00000"/>
                </a:solidFill>
                <a:effectLst/>
                <a:latin typeface="PingFangSC-Regular"/>
              </a:rPr>
              <a:t>执行代码</a:t>
            </a:r>
            <a:endParaRPr lang="en-US" altLang="zh-CN">
              <a:solidFill>
                <a:srgbClr val="C00000"/>
              </a:solidFill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事件监听</a:t>
            </a:r>
          </a:p>
        </p:txBody>
      </p:sp>
    </p:spTree>
    <p:extLst>
      <p:ext uri="{BB962C8B-B14F-4D97-AF65-F5344CB8AC3E}">
        <p14:creationId xmlns:p14="http://schemas.microsoft.com/office/powerpoint/2010/main" val="135439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7573"/>
            <a:ext cx="7403311" cy="1012989"/>
          </a:xfrm>
        </p:spPr>
        <p:txBody>
          <a:bodyPr/>
          <a:lstStyle/>
          <a:p>
            <a:r>
              <a:rPr lang="zh-CN" altLang="en-US"/>
              <a:t>内部脚本：将 </a:t>
            </a:r>
            <a:r>
              <a:rPr lang="en-US" altLang="zh-CN"/>
              <a:t>JS</a:t>
            </a:r>
            <a:r>
              <a:rPr lang="zh-CN" altLang="en-US"/>
              <a:t>代码定义在</a:t>
            </a:r>
            <a:r>
              <a:rPr lang="en-US" altLang="zh-CN"/>
              <a:t>HTML</a:t>
            </a:r>
            <a:r>
              <a:rPr lang="zh-CN" altLang="en-US"/>
              <a:t>页面中</a:t>
            </a:r>
            <a:endParaRPr lang="en-US" altLang="zh-CN"/>
          </a:p>
          <a:p>
            <a:r>
              <a:rPr lang="zh-CN" altLang="en-US"/>
              <a:t>外部脚本：将 </a:t>
            </a:r>
            <a:r>
              <a:rPr lang="en-US" altLang="zh-CN"/>
              <a:t>JS</a:t>
            </a:r>
            <a:r>
              <a:rPr lang="zh-CN" altLang="en-US"/>
              <a:t>代码定义在外部 </a:t>
            </a:r>
            <a:r>
              <a:rPr lang="en-US" altLang="zh-CN"/>
              <a:t>JS</a:t>
            </a:r>
            <a:r>
              <a:rPr lang="zh-CN" altLang="en-US"/>
              <a:t>文件中，然后引入到 </a:t>
            </a:r>
            <a:r>
              <a:rPr lang="en-US" altLang="zh-CN"/>
              <a:t>HTML</a:t>
            </a:r>
            <a:r>
              <a:rPr lang="zh-CN" altLang="en-US"/>
              <a:t>页面中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JavaScript </a:t>
            </a:r>
            <a:r>
              <a:rPr lang="zh-CN" altLang="en-US"/>
              <a:t>引入方式</a:t>
            </a:r>
          </a:p>
        </p:txBody>
      </p:sp>
    </p:spTree>
    <p:extLst>
      <p:ext uri="{BB962C8B-B14F-4D97-AF65-F5344CB8AC3E}">
        <p14:creationId xmlns:p14="http://schemas.microsoft.com/office/powerpoint/2010/main" val="639603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903946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事件监听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928855"/>
          </a:xfrm>
        </p:spPr>
        <p:txBody>
          <a:bodyPr/>
          <a:lstStyle/>
          <a:p>
            <a:r>
              <a:rPr lang="zh-CN" altLang="en-US"/>
              <a:t>事件绑定</a:t>
            </a:r>
            <a:endParaRPr lang="en-US" altLang="zh-CN"/>
          </a:p>
          <a:p>
            <a:r>
              <a:rPr lang="zh-CN" altLang="en-US"/>
              <a:t>常见事件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69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5"/>
            <a:ext cx="6586565" cy="28494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事件绑定有两种方式：</a:t>
            </a:r>
            <a:endParaRPr lang="en-US" altLang="zh-CN"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方式一：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通过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标签中的事件属性进行绑定</a:t>
            </a:r>
            <a:endParaRPr lang="en-US" altLang="zh-CN">
              <a:latin typeface="PingFangSC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C00000"/>
              </a:solidFill>
              <a:latin typeface="PingFangSC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C00000"/>
              </a:solidFill>
              <a:latin typeface="PingFangSC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C00000"/>
              </a:solidFill>
              <a:latin typeface="PingFangSC-Regular"/>
            </a:endParaRPr>
          </a:p>
          <a:p>
            <a:pPr marL="360000" lvl="1" indent="0">
              <a:buNone/>
            </a:pPr>
            <a:endParaRPr lang="en-US" altLang="zh-CN"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方式二：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通过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DOM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元素属性绑定</a:t>
            </a:r>
            <a:endParaRPr lang="en-US" altLang="zh-CN"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事件绑定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54542-8071-429C-8C5A-00CB7FE4B389}"/>
              </a:ext>
            </a:extLst>
          </p:cNvPr>
          <p:cNvSpPr txBox="1"/>
          <p:nvPr/>
        </p:nvSpPr>
        <p:spPr>
          <a:xfrm>
            <a:off x="1412212" y="2659242"/>
            <a:ext cx="5157264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input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type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="button"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onclick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='</a:t>
            </a: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on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()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’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en-US" altLang="zh-CN" sz="16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>
              <a:solidFill>
                <a:srgbClr val="0033B3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on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(){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60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我被点了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A5BEDAC-F9B3-4A24-9BC7-41610E70D899}"/>
              </a:ext>
            </a:extLst>
          </p:cNvPr>
          <p:cNvSpPr txBox="1"/>
          <p:nvPr/>
        </p:nvSpPr>
        <p:spPr>
          <a:xfrm>
            <a:off x="1412211" y="4647127"/>
            <a:ext cx="5157265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input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type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="button"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="btn"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en-US" altLang="zh-CN" sz="16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>
              <a:solidFill>
                <a:srgbClr val="830091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830091"/>
                </a:solidFill>
                <a:latin typeface="Arial Unicode MS"/>
                <a:ea typeface="JetBrains Mono"/>
              </a:rPr>
              <a:t>document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600">
                <a:solidFill>
                  <a:srgbClr val="7A7A43"/>
                </a:solidFill>
                <a:latin typeface="Arial Unicode MS"/>
                <a:ea typeface="JetBrains Mono"/>
              </a:rPr>
              <a:t>getElementById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"btn"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).</a:t>
            </a:r>
            <a:r>
              <a:rPr lang="zh-CN" altLang="zh-CN" sz="1600">
                <a:solidFill>
                  <a:srgbClr val="871094"/>
                </a:solidFill>
                <a:latin typeface="Arial Unicode MS"/>
                <a:ea typeface="JetBrains Mono"/>
              </a:rPr>
              <a:t>onclick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(){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60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我被点了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5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903946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事件监听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928855"/>
          </a:xfrm>
        </p:spPr>
        <p:txBody>
          <a:bodyPr/>
          <a:lstStyle/>
          <a:p>
            <a:r>
              <a:rPr lang="zh-CN" altLang="en-US"/>
              <a:t>事件绑定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常见事件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3775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常见事件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64240EA-445C-4078-94B8-F6CF6F8E8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331525"/>
              </p:ext>
            </p:extLst>
          </p:nvPr>
        </p:nvGraphicFramePr>
        <p:xfrm>
          <a:off x="803861" y="1620529"/>
          <a:ext cx="8128864" cy="410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3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61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事件名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618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onclick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/>
                        <a:ea typeface="微软雅黑" panose="020B0503020204020204" pitchFamily="34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鼠标单击事件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618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onblur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/>
                        <a:ea typeface="微软雅黑" panose="020B0503020204020204" pitchFamily="34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元素失去焦点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618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onfocus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/>
                        <a:ea typeface="微软雅黑" panose="020B0503020204020204" pitchFamily="34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元素获得焦点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618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onload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/>
                        <a:ea typeface="微软雅黑" panose="020B0503020204020204" pitchFamily="34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某个页面或图像被完成加载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618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onsubmit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/>
                        <a:ea typeface="微软雅黑" panose="020B0503020204020204" pitchFamily="34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当表单提交时触发该事件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618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onkeydown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/>
                        <a:ea typeface="微软雅黑" panose="020B0503020204020204" pitchFamily="34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某个键盘的键被按下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2676795608"/>
                  </a:ext>
                </a:extLst>
              </a:tr>
              <a:tr h="456618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onmouseover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/>
                        <a:ea typeface="微软雅黑" panose="020B0503020204020204" pitchFamily="34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鼠标被移到某元素之上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47510846"/>
                  </a:ext>
                </a:extLst>
              </a:tr>
              <a:tr h="456618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onmouseout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/>
                        <a:ea typeface="微软雅黑" panose="020B0503020204020204" pitchFamily="34" charset="-122"/>
                      </a:endParaRP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/>
                          <a:ea typeface="微软雅黑" panose="020B0503020204020204" pitchFamily="34" charset="-122"/>
                        </a:rPr>
                        <a:t>鼠标从某元素移开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2756970832"/>
                  </a:ext>
                </a:extLst>
              </a:tr>
            </a:tbl>
          </a:graphicData>
        </a:graphic>
      </p:graphicFrame>
      <p:sp>
        <p:nvSpPr>
          <p:cNvPr id="4" name="文本占位符 6">
            <a:extLst>
              <a:ext uri="{FF2B5EF4-FFF2-40B4-BE49-F238E27FC236}">
                <a16:creationId xmlns:a16="http://schemas.microsoft.com/office/drawing/2014/main" id="{DE2FD0A6-B2D0-418A-A6C1-8392C2A0DB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3861" y="5985565"/>
            <a:ext cx="6586565" cy="4424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PingFangSC-Regular"/>
              </a:rPr>
              <a:t>Event </a:t>
            </a:r>
            <a:r>
              <a:rPr lang="zh-CN" altLang="en-US">
                <a:latin typeface="PingFangSC-Regular"/>
              </a:rPr>
              <a:t>代表事件对象</a:t>
            </a:r>
            <a:endParaRPr lang="en-US" altLang="zh-CN">
              <a:latin typeface="PingFang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019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FE855BC-E131-492A-97E2-C29DDE985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表单验证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C96A487-8628-4BA5-849C-1C0B5E22D9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4025" y="1815939"/>
            <a:ext cx="8821738" cy="471078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/>
              <a:t>当输入框失去焦点时，验证输入内容是否符合要求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当点击注册按钮时，判断所有输入框的内容是否都符合要求，如果不合符则阻止表单提交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1FF6C9-3AC1-446C-96C9-59496BF3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042" y="2920834"/>
            <a:ext cx="2751088" cy="334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76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FE855BC-E131-492A-97E2-C29DDE985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表单验证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C96A487-8628-4BA5-849C-1C0B5E22D9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4025" y="1815939"/>
            <a:ext cx="8821738" cy="402488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/>
              <a:t>当输入框失去焦点时，验证输入内容是否符合要求</a:t>
            </a:r>
            <a:endParaRPr lang="en-US" altLang="zh-CN"/>
          </a:p>
          <a:p>
            <a:r>
              <a:rPr lang="zh-CN" altLang="en-US" sz="1400"/>
              <a:t>      （</a:t>
            </a:r>
            <a:r>
              <a:rPr lang="en-US" altLang="zh-CN" sz="1400"/>
              <a:t>1</a:t>
            </a:r>
            <a:r>
              <a:rPr lang="zh-CN" altLang="en-US" sz="1400"/>
              <a:t>）获取表单输入框</a:t>
            </a:r>
            <a:endParaRPr lang="en-US" altLang="zh-CN" sz="1400"/>
          </a:p>
          <a:p>
            <a:r>
              <a:rPr lang="zh-CN" altLang="en-US" sz="1400"/>
              <a:t>      （</a:t>
            </a:r>
            <a:r>
              <a:rPr lang="en-US" altLang="zh-CN" sz="1400"/>
              <a:t>2</a:t>
            </a:r>
            <a:r>
              <a:rPr lang="zh-CN" altLang="en-US" sz="1400"/>
              <a:t>）绑定 </a:t>
            </a:r>
            <a:r>
              <a:rPr lang="en-US" altLang="zh-CN" sz="1400"/>
              <a:t>onblur</a:t>
            </a:r>
            <a:r>
              <a:rPr lang="zh-CN" altLang="en-US" sz="1400"/>
              <a:t>事件</a:t>
            </a:r>
            <a:endParaRPr lang="en-US" altLang="zh-CN" sz="1400"/>
          </a:p>
          <a:p>
            <a:r>
              <a:rPr lang="en-US" altLang="zh-CN" sz="1400"/>
              <a:t>      </a:t>
            </a:r>
            <a:r>
              <a:rPr lang="zh-CN" altLang="en-US" sz="1400"/>
              <a:t>（</a:t>
            </a:r>
            <a:r>
              <a:rPr lang="en-US" altLang="zh-CN" sz="1400"/>
              <a:t>3</a:t>
            </a:r>
            <a:r>
              <a:rPr lang="zh-CN" altLang="en-US" sz="1400"/>
              <a:t>）获取输入内容</a:t>
            </a:r>
            <a:endParaRPr lang="en-US" altLang="zh-CN" sz="1400"/>
          </a:p>
          <a:p>
            <a:r>
              <a:rPr lang="zh-CN" altLang="en-US" sz="1400"/>
              <a:t>      （</a:t>
            </a:r>
            <a:r>
              <a:rPr lang="en-US" altLang="zh-CN" sz="1400"/>
              <a:t>4</a:t>
            </a:r>
            <a:r>
              <a:rPr lang="zh-CN" altLang="en-US" sz="1400"/>
              <a:t>）判断是否符合规则</a:t>
            </a:r>
            <a:endParaRPr lang="en-US" altLang="zh-CN" sz="1400"/>
          </a:p>
          <a:p>
            <a:r>
              <a:rPr lang="zh-CN" altLang="en-US" sz="1400"/>
              <a:t>      （</a:t>
            </a:r>
            <a:r>
              <a:rPr lang="en-US" altLang="zh-CN" sz="1400"/>
              <a:t>5</a:t>
            </a:r>
            <a:r>
              <a:rPr lang="zh-CN" altLang="en-US" sz="1400"/>
              <a:t>）如果不合符规则，则显示错误提示信息</a:t>
            </a:r>
            <a:endParaRPr lang="en-US" altLang="zh-CN" sz="1400"/>
          </a:p>
          <a:p>
            <a:pPr marL="342900" indent="-342900">
              <a:buAutoNum type="arabicPeriod" startAt="2"/>
            </a:pPr>
            <a:r>
              <a:rPr lang="zh-CN" altLang="en-US"/>
              <a:t>当点击注册按钮时，判断所有输入框的内容是否都符合要求，如果不合符则阻止表单提交</a:t>
            </a:r>
            <a:endParaRPr lang="en-US" altLang="zh-CN"/>
          </a:p>
          <a:p>
            <a:r>
              <a:rPr lang="zh-CN" altLang="en-US" sz="1400"/>
              <a:t>      （</a:t>
            </a:r>
            <a:r>
              <a:rPr lang="en-US" altLang="zh-CN" sz="1400"/>
              <a:t>1</a:t>
            </a:r>
            <a:r>
              <a:rPr lang="zh-CN" altLang="en-US" sz="1400"/>
              <a:t>）获取表单对象</a:t>
            </a:r>
            <a:endParaRPr lang="en-US" altLang="zh-CN" sz="1400"/>
          </a:p>
          <a:p>
            <a:r>
              <a:rPr lang="zh-CN" altLang="en-US" sz="1400"/>
              <a:t>      （</a:t>
            </a:r>
            <a:r>
              <a:rPr lang="en-US" altLang="zh-CN" sz="1400"/>
              <a:t>2</a:t>
            </a:r>
            <a:r>
              <a:rPr lang="zh-CN" altLang="en-US" sz="1400"/>
              <a:t>）为表单对象绑定 </a:t>
            </a:r>
            <a:r>
              <a:rPr lang="en-US" altLang="zh-CN" sz="1400"/>
              <a:t>onsubmit</a:t>
            </a:r>
          </a:p>
          <a:p>
            <a:r>
              <a:rPr lang="zh-CN" altLang="en-US" sz="1400"/>
              <a:t>      （</a:t>
            </a:r>
            <a:r>
              <a:rPr lang="en-US" altLang="zh-CN" sz="1400"/>
              <a:t>3</a:t>
            </a:r>
            <a:r>
              <a:rPr lang="zh-CN" altLang="en-US" sz="1400"/>
              <a:t>）判断所有输入框是否都符合要求，如果符合，则返回</a:t>
            </a:r>
            <a:r>
              <a:rPr lang="en-US" altLang="zh-CN" sz="1400"/>
              <a:t>true</a:t>
            </a:r>
            <a:r>
              <a:rPr lang="zh-CN" altLang="en-US" sz="1400"/>
              <a:t>，如果有一项不符合，则返回</a:t>
            </a:r>
            <a:r>
              <a:rPr lang="en-US" altLang="zh-CN" sz="1400"/>
              <a:t>false</a:t>
            </a:r>
            <a:endParaRPr lang="zh-CN" altLang="en-US" sz="14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1FF6C9-3AC1-446C-96C9-59496BF3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3" y="1988680"/>
            <a:ext cx="2246871" cy="2730262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5B1CFA63-409D-44AB-9A97-61F025E33C54}"/>
              </a:ext>
            </a:extLst>
          </p:cNvPr>
          <p:cNvSpPr txBox="1"/>
          <p:nvPr/>
        </p:nvSpPr>
        <p:spPr>
          <a:xfrm>
            <a:off x="4823206" y="2307085"/>
            <a:ext cx="582309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400">
                <a:solidFill>
                  <a:srgbClr val="830091"/>
                </a:solidFill>
                <a:latin typeface="Arial Unicode MS"/>
                <a:ea typeface="JetBrains Mono"/>
              </a:rPr>
              <a:t>usernameInput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830091"/>
                </a:solidFill>
                <a:latin typeface="Arial Unicode MS"/>
                <a:ea typeface="JetBrains Mono"/>
              </a:rPr>
              <a:t>document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>
                <a:solidFill>
                  <a:srgbClr val="7A7A43"/>
                </a:solidFill>
                <a:latin typeface="Arial Unicode MS"/>
                <a:ea typeface="JetBrains Mono"/>
              </a:rPr>
              <a:t>getElementById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"username"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40F794A-63BD-4195-897F-ADE5EB66106C}"/>
              </a:ext>
            </a:extLst>
          </p:cNvPr>
          <p:cNvSpPr txBox="1"/>
          <p:nvPr/>
        </p:nvSpPr>
        <p:spPr>
          <a:xfrm>
            <a:off x="4823206" y="2656282"/>
            <a:ext cx="582309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830091"/>
                </a:solidFill>
                <a:latin typeface="Arial Unicode MS"/>
                <a:ea typeface="JetBrains Mono"/>
              </a:rPr>
              <a:t>usernameInput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onblur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function 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() {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}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5C84C05-8A50-491E-A433-2955BD71A342}"/>
              </a:ext>
            </a:extLst>
          </p:cNvPr>
          <p:cNvSpPr txBox="1"/>
          <p:nvPr/>
        </p:nvSpPr>
        <p:spPr>
          <a:xfrm>
            <a:off x="4823206" y="3030214"/>
            <a:ext cx="582309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400">
                <a:solidFill>
                  <a:srgbClr val="248F8F"/>
                </a:solidFill>
                <a:latin typeface="Arial Unicode MS"/>
                <a:ea typeface="JetBrains Mono"/>
              </a:rPr>
              <a:t>username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830091"/>
                </a:solidFill>
                <a:latin typeface="Arial Unicode MS"/>
                <a:ea typeface="JetBrains Mono"/>
              </a:rPr>
              <a:t>usernameInput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value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/>
                <a:ea typeface="JetBrains Mono"/>
              </a:rPr>
              <a:t>.trim()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56976F3-A9F3-4D48-8558-DB27B7915C1B}"/>
              </a:ext>
            </a:extLst>
          </p:cNvPr>
          <p:cNvSpPr txBox="1"/>
          <p:nvPr/>
        </p:nvSpPr>
        <p:spPr>
          <a:xfrm>
            <a:off x="4823206" y="3413882"/>
            <a:ext cx="582309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400">
                <a:solidFill>
                  <a:srgbClr val="248F8F"/>
                </a:solidFill>
                <a:latin typeface="Arial Unicode MS"/>
                <a:ea typeface="JetBrains Mono"/>
              </a:rPr>
              <a:t>usernameReg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264EFF"/>
                </a:solidFill>
                <a:latin typeface="Arial Unicode MS"/>
                <a:ea typeface="JetBrains Mono"/>
              </a:rPr>
              <a:t>/^\w{6,12}$/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// </a:t>
            </a:r>
            <a:r>
              <a:rPr lang="zh-CN" altLang="en-US" sz="1400">
                <a:solidFill>
                  <a:srgbClr val="080808"/>
                </a:solidFill>
                <a:latin typeface="Arial Unicode MS"/>
                <a:ea typeface="JetBrains Mono"/>
              </a:rPr>
              <a:t>正则表达式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9D25A2BF-7567-4D14-94FA-654180F146A7}"/>
              </a:ext>
            </a:extLst>
          </p:cNvPr>
          <p:cNvSpPr txBox="1"/>
          <p:nvPr/>
        </p:nvSpPr>
        <p:spPr>
          <a:xfrm>
            <a:off x="5442673" y="4494442"/>
            <a:ext cx="582309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400">
                <a:solidFill>
                  <a:srgbClr val="830091"/>
                </a:solidFill>
                <a:latin typeface="Arial Unicode MS"/>
                <a:ea typeface="JetBrains Mono"/>
              </a:rPr>
              <a:t>regForm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830091"/>
                </a:solidFill>
                <a:latin typeface="Arial Unicode MS"/>
                <a:ea typeface="JetBrains Mono"/>
              </a:rPr>
              <a:t>document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>
                <a:solidFill>
                  <a:srgbClr val="7A7A43"/>
                </a:solidFill>
                <a:latin typeface="Arial Unicode MS"/>
                <a:ea typeface="JetBrains Mono"/>
              </a:rPr>
              <a:t>getElementById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"reg-form"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E98B487D-8701-44A6-A30F-70A66A29B1C5}"/>
              </a:ext>
            </a:extLst>
          </p:cNvPr>
          <p:cNvSpPr txBox="1"/>
          <p:nvPr/>
        </p:nvSpPr>
        <p:spPr>
          <a:xfrm>
            <a:off x="5442673" y="4878110"/>
            <a:ext cx="582309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830091"/>
                </a:solidFill>
                <a:latin typeface="Arial Unicode MS"/>
                <a:ea typeface="JetBrains Mono"/>
              </a:rPr>
              <a:t>regForm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onsubmit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() {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}</a:t>
            </a:r>
            <a:endParaRPr lang="zh-CN" altLang="zh-CN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90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6"/>
            <a:ext cx="6586565" cy="24055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概念：正则表达式定义了字符串组成的规则</a:t>
            </a:r>
            <a:endParaRPr lang="en-US" altLang="zh-CN">
              <a:latin typeface="PingFangSC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定义：</a:t>
            </a:r>
            <a:endParaRPr lang="en-US" altLang="zh-CN">
              <a:latin typeface="PingFangSC-Regular"/>
            </a:endParaRPr>
          </a:p>
          <a:p>
            <a:pPr lvl="1"/>
            <a:r>
              <a:rPr lang="zh-CN" altLang="en-US">
                <a:latin typeface="PingFangSC-Regular"/>
              </a:rPr>
              <a:t>直接量：注意不要加引号</a:t>
            </a:r>
            <a:endParaRPr lang="en-US" altLang="zh-CN">
              <a:latin typeface="PingFangSC-Regular"/>
            </a:endParaRPr>
          </a:p>
          <a:p>
            <a:pPr lvl="1"/>
            <a:endParaRPr lang="en-US" altLang="zh-CN">
              <a:latin typeface="PingFangSC-Regular"/>
            </a:endParaRPr>
          </a:p>
          <a:p>
            <a:pPr lvl="1"/>
            <a:r>
              <a:rPr lang="zh-CN" altLang="en-US">
                <a:latin typeface="PingFangSC-Regular"/>
              </a:rPr>
              <a:t>创建 </a:t>
            </a:r>
            <a:r>
              <a:rPr lang="en-US" altLang="zh-CN">
                <a:latin typeface="PingFangSC-Regular"/>
              </a:rPr>
              <a:t>RegExp </a:t>
            </a:r>
            <a:r>
              <a:rPr lang="zh-CN" altLang="en-US">
                <a:latin typeface="PingFangSC-Regular"/>
              </a:rPr>
              <a:t>对象</a:t>
            </a:r>
            <a:endParaRPr lang="en-US" altLang="zh-CN"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正则表达式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54542-8071-429C-8C5A-00CB7FE4B389}"/>
              </a:ext>
            </a:extLst>
          </p:cNvPr>
          <p:cNvSpPr txBox="1"/>
          <p:nvPr/>
        </p:nvSpPr>
        <p:spPr>
          <a:xfrm>
            <a:off x="1425530" y="2978015"/>
            <a:ext cx="45846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400">
                <a:solidFill>
                  <a:srgbClr val="830091"/>
                </a:solidFill>
                <a:latin typeface="Arial Unicode MS"/>
                <a:ea typeface="JetBrains Mono"/>
              </a:rPr>
              <a:t>reg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264EFF"/>
                </a:solidFill>
                <a:latin typeface="Arial Unicode MS"/>
                <a:ea typeface="JetBrains Mono"/>
              </a:rPr>
              <a:t>/^\w{6,12}$/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A5BEDAC-F9B3-4A24-9BC7-41610E70D899}"/>
              </a:ext>
            </a:extLst>
          </p:cNvPr>
          <p:cNvSpPr txBox="1"/>
          <p:nvPr/>
        </p:nvSpPr>
        <p:spPr>
          <a:xfrm>
            <a:off x="1425530" y="3688597"/>
            <a:ext cx="4584654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400">
                <a:solidFill>
                  <a:srgbClr val="830091"/>
                </a:solidFill>
                <a:latin typeface="Arial Unicode MS"/>
                <a:ea typeface="JetBrains Mono"/>
              </a:rPr>
              <a:t>reg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400">
                <a:solidFill>
                  <a:srgbClr val="830091"/>
                </a:solidFill>
                <a:latin typeface="Arial Unicode MS"/>
                <a:ea typeface="JetBrains Mono"/>
              </a:rPr>
              <a:t>RegExp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"^</a:t>
            </a:r>
            <a:r>
              <a:rPr lang="zh-CN" altLang="zh-CN" sz="1400">
                <a:solidFill>
                  <a:srgbClr val="0037A6"/>
                </a:solidFill>
                <a:latin typeface="Arial Unicode MS"/>
                <a:ea typeface="JetBrains Mono"/>
              </a:rPr>
              <a:t>\\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w{6,12}$"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CFEEA069-B3F6-4C35-8EF6-C7CA5A7D38A1}"/>
              </a:ext>
            </a:extLst>
          </p:cNvPr>
          <p:cNvSpPr txBox="1">
            <a:spLocks/>
          </p:cNvSpPr>
          <p:nvPr/>
        </p:nvSpPr>
        <p:spPr>
          <a:xfrm>
            <a:off x="6181818" y="1644109"/>
            <a:ext cx="5882941" cy="513399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语法：</a:t>
            </a:r>
            <a:endParaRPr lang="en-US" altLang="zh-CN"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PingFangSC-Regular"/>
              </a:rPr>
              <a:t>^</a:t>
            </a:r>
            <a:r>
              <a:rPr lang="zh-CN" altLang="en-US">
                <a:latin typeface="PingFangSC-Regular"/>
              </a:rPr>
              <a:t>：表示开始</a:t>
            </a:r>
            <a:endParaRPr lang="en-US" altLang="zh-CN"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PingFangSC-Regular"/>
              </a:rPr>
              <a:t>$</a:t>
            </a:r>
            <a:r>
              <a:rPr lang="zh-CN" altLang="en-US">
                <a:latin typeface="PingFangSC-Regular"/>
              </a:rPr>
              <a:t>：表示结束</a:t>
            </a:r>
            <a:endParaRPr lang="en-US" altLang="zh-CN"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PingFangSC-Regular"/>
              </a:rPr>
              <a:t>[ ]</a:t>
            </a:r>
            <a:r>
              <a:rPr lang="zh-CN" altLang="en-US">
                <a:latin typeface="PingFangSC-Regular"/>
              </a:rPr>
              <a:t>：</a:t>
            </a:r>
            <a:r>
              <a:rPr lang="zh-CN" altLang="en-US" b="0" i="0">
                <a:solidFill>
                  <a:srgbClr val="000000"/>
                </a:solidFill>
                <a:effectLst/>
                <a:latin typeface="SF Pro SC"/>
              </a:rPr>
              <a:t>代表某个范围内的单个字符，比如</a:t>
            </a:r>
            <a:r>
              <a:rPr lang="zh-CN" altLang="en-US">
                <a:solidFill>
                  <a:srgbClr val="000000"/>
                </a:solidFill>
                <a:latin typeface="SF Pro SC"/>
              </a:rPr>
              <a:t>：</a:t>
            </a:r>
            <a:r>
              <a:rPr lang="zh-CN" altLang="en-US" b="0" i="0">
                <a:solidFill>
                  <a:srgbClr val="000000"/>
                </a:solidFill>
                <a:effectLst/>
                <a:latin typeface="SF Pro SC"/>
              </a:rPr>
              <a:t> </a:t>
            </a:r>
            <a:r>
              <a:rPr lang="en-US" altLang="zh-CN" b="0" i="0">
                <a:solidFill>
                  <a:srgbClr val="000000"/>
                </a:solidFill>
                <a:effectLst/>
                <a:latin typeface="SF Pro SC"/>
              </a:rPr>
              <a:t>[0-9] </a:t>
            </a:r>
            <a:r>
              <a:rPr lang="zh-CN" altLang="en-US" b="0" i="0">
                <a:solidFill>
                  <a:srgbClr val="000000"/>
                </a:solidFill>
                <a:effectLst/>
                <a:latin typeface="SF Pro SC"/>
              </a:rPr>
              <a:t>单个数字字符</a:t>
            </a:r>
            <a:endParaRPr lang="en-US" altLang="zh-CN" b="0" i="0">
              <a:solidFill>
                <a:srgbClr val="000000"/>
              </a:solidFill>
              <a:effectLst/>
              <a:latin typeface="SF Pro SC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SF Pro SC"/>
              </a:rPr>
              <a:t>.</a:t>
            </a:r>
            <a:r>
              <a:rPr lang="zh-CN" altLang="en-US">
                <a:solidFill>
                  <a:srgbClr val="000000"/>
                </a:solidFill>
                <a:latin typeface="SF Pro SC"/>
              </a:rPr>
              <a:t>：</a:t>
            </a:r>
            <a:r>
              <a:rPr lang="zh-CN" altLang="en-US" b="0" i="0">
                <a:solidFill>
                  <a:srgbClr val="000000"/>
                </a:solidFill>
                <a:effectLst/>
                <a:latin typeface="SF Pro SC"/>
              </a:rPr>
              <a:t>代表任意单个字符，除了换行和行结束符</a:t>
            </a:r>
            <a:endParaRPr lang="en-US" altLang="zh-CN" b="0" i="0">
              <a:solidFill>
                <a:srgbClr val="000000"/>
              </a:solidFill>
              <a:effectLst/>
              <a:latin typeface="SF Pro SC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SF Pro SC"/>
              </a:rPr>
              <a:t>\w</a:t>
            </a:r>
            <a:r>
              <a:rPr lang="zh-CN" altLang="en-US">
                <a:solidFill>
                  <a:srgbClr val="000000"/>
                </a:solidFill>
                <a:latin typeface="SF Pro SC"/>
              </a:rPr>
              <a:t>：代表单词字符：字母、数字、下划线</a:t>
            </a:r>
            <a:r>
              <a:rPr lang="en-US" altLang="zh-CN">
                <a:solidFill>
                  <a:srgbClr val="000000"/>
                </a:solidFill>
                <a:latin typeface="SF Pro SC"/>
              </a:rPr>
              <a:t>(_)</a:t>
            </a:r>
            <a:r>
              <a:rPr lang="zh-CN" altLang="en-US">
                <a:solidFill>
                  <a:srgbClr val="000000"/>
                </a:solidFill>
                <a:latin typeface="SF Pro SC"/>
              </a:rPr>
              <a:t>，相当于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 [A-Za-z0-9_]</a:t>
            </a: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33333"/>
                </a:solidFill>
                <a:latin typeface="PingFang SC"/>
              </a:rPr>
              <a:t>\d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：代表数字字符： 相当于 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[0-9]</a:t>
            </a: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333333"/>
                </a:solidFill>
                <a:latin typeface="PingFang SC"/>
              </a:rPr>
              <a:t>量词：</a:t>
            </a:r>
            <a:endParaRPr lang="en-US" altLang="zh-CN">
              <a:solidFill>
                <a:srgbClr val="333333"/>
              </a:solidFill>
              <a:latin typeface="PingFang SC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33333"/>
                </a:solidFill>
                <a:latin typeface="PingFang SC"/>
              </a:rPr>
              <a:t>+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：至少一个</a:t>
            </a:r>
            <a:endParaRPr lang="en-US" altLang="zh-CN">
              <a:solidFill>
                <a:srgbClr val="333333"/>
              </a:solidFill>
              <a:latin typeface="PingFang SC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333333"/>
                </a:solidFill>
                <a:latin typeface="PingFang SC"/>
              </a:rPr>
              <a:t>*：</a:t>
            </a:r>
            <a:r>
              <a:rPr lang="zh-CN" altLang="en-US" b="0" i="0">
                <a:solidFill>
                  <a:srgbClr val="000000"/>
                </a:solidFill>
                <a:effectLst/>
                <a:latin typeface="SF Pro SC"/>
              </a:rPr>
              <a:t>零个或多个</a:t>
            </a:r>
            <a:endParaRPr lang="en-US" altLang="zh-CN" b="0" i="0">
              <a:solidFill>
                <a:srgbClr val="000000"/>
              </a:solidFill>
              <a:effectLst/>
              <a:latin typeface="SF Pro SC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SF Pro SC"/>
              </a:rPr>
              <a:t>？：</a:t>
            </a:r>
            <a:r>
              <a:rPr lang="zh-CN" altLang="en-US" b="0" i="0">
                <a:solidFill>
                  <a:srgbClr val="000000"/>
                </a:solidFill>
                <a:effectLst/>
                <a:latin typeface="SF Pro SC"/>
              </a:rPr>
              <a:t>零个或一个</a:t>
            </a:r>
            <a:endParaRPr lang="en-US" altLang="zh-CN" b="0" i="0">
              <a:solidFill>
                <a:srgbClr val="000000"/>
              </a:solidFill>
              <a:effectLst/>
              <a:latin typeface="SF Pro SC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33333"/>
                </a:solidFill>
                <a:latin typeface="PingFang SC"/>
              </a:rPr>
              <a:t>{x}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：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x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个</a:t>
            </a:r>
            <a:endParaRPr lang="en-US" altLang="zh-CN">
              <a:solidFill>
                <a:srgbClr val="333333"/>
              </a:solidFill>
              <a:latin typeface="PingFang SC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33333"/>
                </a:solidFill>
                <a:latin typeface="PingFang SC"/>
              </a:rPr>
              <a:t>{m,}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：至少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m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个</a:t>
            </a:r>
            <a:endParaRPr lang="en-US" altLang="zh-CN">
              <a:solidFill>
                <a:srgbClr val="333333"/>
              </a:solidFill>
              <a:latin typeface="PingFang SC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33333"/>
                </a:solidFill>
                <a:latin typeface="PingFang SC"/>
              </a:rPr>
              <a:t>{m,n}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：至少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m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个，最多</a:t>
            </a:r>
            <a:r>
              <a:rPr lang="en-US" altLang="zh-CN">
                <a:solidFill>
                  <a:srgbClr val="333333"/>
                </a:solidFill>
                <a:latin typeface="PingFang SC"/>
              </a:rPr>
              <a:t>n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个</a:t>
            </a:r>
            <a:endParaRPr lang="en-US" altLang="zh-CN">
              <a:solidFill>
                <a:srgbClr val="333333"/>
              </a:solidFill>
              <a:latin typeface="PingFang SC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altLang="zh-CN">
              <a:latin typeface="PingFangSC-Regular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86D1E05-55C7-4EB8-8A21-69A179514CA8}"/>
              </a:ext>
            </a:extLst>
          </p:cNvPr>
          <p:cNvSpPr txBox="1"/>
          <p:nvPr/>
        </p:nvSpPr>
        <p:spPr>
          <a:xfrm>
            <a:off x="8280571" y="4648496"/>
            <a:ext cx="275437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400">
                <a:solidFill>
                  <a:srgbClr val="830091"/>
                </a:solidFill>
                <a:latin typeface="Arial Unicode MS"/>
                <a:ea typeface="JetBrains Mono"/>
              </a:rPr>
              <a:t>reg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264EFF"/>
                </a:solidFill>
                <a:latin typeface="Arial Unicode MS"/>
                <a:ea typeface="JetBrains Mono"/>
              </a:rPr>
              <a:t>/^\w</a:t>
            </a:r>
            <a:r>
              <a:rPr lang="en-US" altLang="zh-CN" sz="1400">
                <a:solidFill>
                  <a:srgbClr val="264EFF"/>
                </a:solidFill>
                <a:latin typeface="Arial Unicode MS"/>
                <a:ea typeface="JetBrains Mono"/>
              </a:rPr>
              <a:t>+</a:t>
            </a:r>
            <a:r>
              <a:rPr lang="zh-CN" altLang="zh-CN" sz="1400">
                <a:solidFill>
                  <a:srgbClr val="264EFF"/>
                </a:solidFill>
                <a:latin typeface="Arial Unicode MS"/>
                <a:ea typeface="JetBrains Mono"/>
              </a:rPr>
              <a:t>$/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81780AF4-7D7D-4D05-9FCB-DF87C0F2DFC4}"/>
              </a:ext>
            </a:extLst>
          </p:cNvPr>
          <p:cNvSpPr txBox="1">
            <a:spLocks/>
          </p:cNvSpPr>
          <p:nvPr/>
        </p:nvSpPr>
        <p:spPr>
          <a:xfrm>
            <a:off x="710881" y="4273657"/>
            <a:ext cx="5385120" cy="74967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PingFangSC-Regular"/>
              </a:rPr>
              <a:t>方法：</a:t>
            </a:r>
            <a:endParaRPr lang="en-US" altLang="zh-CN">
              <a:latin typeface="PingFangSC-Regular"/>
            </a:endParaRP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PingFangSC-Regular"/>
              </a:rPr>
              <a:t>test(str)</a:t>
            </a:r>
            <a:r>
              <a:rPr lang="zh-CN" altLang="en-US">
                <a:latin typeface="PingFangSC-Regular"/>
              </a:rPr>
              <a:t>：判断指定字符串是否符合规则，返回 </a:t>
            </a:r>
            <a:r>
              <a:rPr lang="en-US" altLang="zh-CN">
                <a:latin typeface="PingFangSC-Regular"/>
              </a:rPr>
              <a:t>true</a:t>
            </a:r>
            <a:r>
              <a:rPr lang="zh-CN" altLang="en-US">
                <a:latin typeface="PingFangSC-Regular"/>
              </a:rPr>
              <a:t>或 </a:t>
            </a:r>
            <a:r>
              <a:rPr lang="en-US" altLang="zh-CN">
                <a:latin typeface="PingFangSC-Regular"/>
              </a:rPr>
              <a:t>false</a:t>
            </a:r>
            <a:endParaRPr lang="zh-CN" altLang="en-US">
              <a:latin typeface="PingFang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730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03185"/>
            <a:ext cx="7403311" cy="87880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1.  </a:t>
            </a:r>
            <a:r>
              <a:rPr lang="zh-CN" altLang="en-US"/>
              <a:t>内部脚本：将 </a:t>
            </a:r>
            <a:r>
              <a:rPr lang="en-US" altLang="zh-CN"/>
              <a:t>JS</a:t>
            </a:r>
            <a:r>
              <a:rPr lang="zh-CN" altLang="en-US"/>
              <a:t>代码定义在</a:t>
            </a:r>
            <a:r>
              <a:rPr lang="en-US" altLang="zh-CN"/>
              <a:t>HTML</a:t>
            </a:r>
            <a:r>
              <a:rPr lang="zh-CN" altLang="en-US"/>
              <a:t>页面中</a:t>
            </a:r>
          </a:p>
          <a:p>
            <a:pPr marL="0" indent="0">
              <a:buNone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      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在 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HTML 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中，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JavaScript 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代码必须位于 </a:t>
            </a:r>
            <a:r>
              <a:rPr lang="en-US" altLang="zh-CN" sz="1400" b="0" i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 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与 </a:t>
            </a:r>
            <a:r>
              <a:rPr lang="en-US" altLang="zh-CN" sz="1400" b="0" i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PingFangSC-Regular"/>
              </a:rPr>
              <a:t> 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PingFangSC-Regular"/>
              </a:rPr>
              <a:t>标签之间</a:t>
            </a:r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JavaScript </a:t>
            </a:r>
            <a:r>
              <a:rPr lang="zh-CN" altLang="en-US"/>
              <a:t>引入方式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B0623736-93CC-4944-B7FC-8134A9AD9C70}"/>
              </a:ext>
            </a:extLst>
          </p:cNvPr>
          <p:cNvSpPr txBox="1"/>
          <p:nvPr/>
        </p:nvSpPr>
        <p:spPr>
          <a:xfrm>
            <a:off x="1110373" y="2572988"/>
            <a:ext cx="5403962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script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i="1">
                <a:solidFill>
                  <a:srgbClr val="080808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"hello </a:t>
            </a:r>
            <a:r>
              <a:rPr lang="en-US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JS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 ~"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script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3BC0E8E9-32BA-4111-9FF2-0A9B00033EFD}"/>
              </a:ext>
            </a:extLst>
          </p:cNvPr>
          <p:cNvSpPr txBox="1">
            <a:spLocks/>
          </p:cNvSpPr>
          <p:nvPr/>
        </p:nvSpPr>
        <p:spPr>
          <a:xfrm>
            <a:off x="1030474" y="3494981"/>
            <a:ext cx="7190248" cy="154407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>
                <a:solidFill>
                  <a:srgbClr val="C00000"/>
                </a:solidFill>
              </a:rPr>
              <a:t>提示</a:t>
            </a:r>
            <a:r>
              <a:rPr lang="zh-CN" altLang="en-US" sz="1400"/>
              <a:t>：</a:t>
            </a:r>
            <a:endParaRPr lang="en-US" altLang="zh-CN" sz="1400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在 </a:t>
            </a:r>
            <a:r>
              <a:rPr lang="en-US" altLang="zh-CN" sz="1400"/>
              <a:t>HTML </a:t>
            </a:r>
            <a:r>
              <a:rPr lang="zh-CN" altLang="en-US" sz="1400"/>
              <a:t>文档中可以在任意地方，放置任意数量的</a:t>
            </a:r>
            <a:r>
              <a:rPr lang="en-US" altLang="zh-CN" sz="1400"/>
              <a:t>&lt;script&gt;</a:t>
            </a:r>
            <a:r>
              <a:rPr lang="zh-CN" altLang="en-US" sz="1400"/>
              <a:t>。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一般把脚本置于 </a:t>
            </a:r>
            <a:r>
              <a:rPr lang="en-US" altLang="zh-CN" sz="1400"/>
              <a:t>&lt;body&gt; </a:t>
            </a:r>
            <a:r>
              <a:rPr lang="zh-CN" altLang="en-US" sz="1400"/>
              <a:t>元素的底部，可改善显示速度，因为脚本执行会拖慢显示</a:t>
            </a:r>
          </a:p>
        </p:txBody>
      </p:sp>
    </p:spTree>
    <p:extLst>
      <p:ext uri="{BB962C8B-B14F-4D97-AF65-F5344CB8AC3E}">
        <p14:creationId xmlns:p14="http://schemas.microsoft.com/office/powerpoint/2010/main" val="320773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JavaScript </a:t>
            </a:r>
            <a:r>
              <a:rPr lang="zh-CN" altLang="en-US"/>
              <a:t>引入方式</a:t>
            </a:r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BECB0695-0C21-4956-8F24-5DC2ACD42EDF}"/>
              </a:ext>
            </a:extLst>
          </p:cNvPr>
          <p:cNvSpPr txBox="1">
            <a:spLocks/>
          </p:cNvSpPr>
          <p:nvPr/>
        </p:nvSpPr>
        <p:spPr>
          <a:xfrm>
            <a:off x="710880" y="1715651"/>
            <a:ext cx="7403311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/>
              <a:t>2.  </a:t>
            </a:r>
            <a:r>
              <a:rPr lang="zh-CN" altLang="en-US"/>
              <a:t>外部脚本：将 </a:t>
            </a:r>
            <a:r>
              <a:rPr lang="en-US" altLang="zh-CN"/>
              <a:t>JS</a:t>
            </a:r>
            <a:r>
              <a:rPr lang="zh-CN" altLang="en-US"/>
              <a:t>代码定义在外部 </a:t>
            </a:r>
            <a:r>
              <a:rPr lang="en-US" altLang="zh-CN"/>
              <a:t>JS</a:t>
            </a:r>
            <a:r>
              <a:rPr lang="zh-CN" altLang="en-US"/>
              <a:t>文件中，然后引入到 </a:t>
            </a:r>
            <a:r>
              <a:rPr lang="en-US" altLang="zh-CN"/>
              <a:t>HTML</a:t>
            </a:r>
            <a:r>
              <a:rPr lang="zh-CN" altLang="en-US"/>
              <a:t>页面中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88ED4DF4-90FF-4C67-B3D1-376A28ED7F83}"/>
              </a:ext>
            </a:extLst>
          </p:cNvPr>
          <p:cNvSpPr txBox="1"/>
          <p:nvPr/>
        </p:nvSpPr>
        <p:spPr>
          <a:xfrm>
            <a:off x="3116392" y="2265984"/>
            <a:ext cx="383301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>
                <a:solidFill>
                  <a:srgbClr val="080808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"hello </a:t>
            </a:r>
            <a:r>
              <a:rPr lang="en-US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JS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 ~"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5326051-5909-477F-A162-3044DDB18E40}"/>
              </a:ext>
            </a:extLst>
          </p:cNvPr>
          <p:cNvSpPr txBox="1"/>
          <p:nvPr/>
        </p:nvSpPr>
        <p:spPr>
          <a:xfrm>
            <a:off x="3116392" y="2761972"/>
            <a:ext cx="383301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script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src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=“</a:t>
            </a:r>
            <a:r>
              <a:rPr lang="en-US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../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js/demo.js"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script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CF26C944-E35E-489E-8D29-74599025D0F9}"/>
              </a:ext>
            </a:extLst>
          </p:cNvPr>
          <p:cNvSpPr txBox="1">
            <a:spLocks/>
          </p:cNvSpPr>
          <p:nvPr/>
        </p:nvSpPr>
        <p:spPr>
          <a:xfrm>
            <a:off x="1030472" y="2222987"/>
            <a:ext cx="2050077" cy="35435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外部文件：</a:t>
            </a:r>
            <a:r>
              <a:rPr lang="en-US" altLang="zh-CN" sz="1400"/>
              <a:t>demo.js</a:t>
            </a:r>
          </a:p>
          <a:p>
            <a:pPr marL="0" indent="0">
              <a:buNone/>
            </a:pPr>
            <a:endParaRPr lang="zh-CN" altLang="en-US" sz="1400"/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6BB4ED13-18EB-472E-854F-4241316CDCF2}"/>
              </a:ext>
            </a:extLst>
          </p:cNvPr>
          <p:cNvSpPr txBox="1">
            <a:spLocks/>
          </p:cNvSpPr>
          <p:nvPr/>
        </p:nvSpPr>
        <p:spPr>
          <a:xfrm>
            <a:off x="1030472" y="2676167"/>
            <a:ext cx="1806275" cy="35435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引入外部 </a:t>
            </a:r>
            <a:r>
              <a:rPr lang="en-US" altLang="zh-CN" sz="1400"/>
              <a:t>js</a:t>
            </a:r>
            <a:r>
              <a:rPr lang="zh-CN" altLang="en-US" sz="1400"/>
              <a:t>文件</a:t>
            </a:r>
            <a:endParaRPr lang="en-US" altLang="zh-CN" sz="1400"/>
          </a:p>
          <a:p>
            <a:pPr marL="0" indent="0">
              <a:buNone/>
            </a:pPr>
            <a:endParaRPr lang="zh-CN" altLang="en-US" sz="1400"/>
          </a:p>
        </p:txBody>
      </p:sp>
      <p:sp>
        <p:nvSpPr>
          <p:cNvPr id="18" name="文本占位符 6">
            <a:extLst>
              <a:ext uri="{FF2B5EF4-FFF2-40B4-BE49-F238E27FC236}">
                <a16:creationId xmlns:a16="http://schemas.microsoft.com/office/drawing/2014/main" id="{6EE73F31-9033-400C-B3E9-2F64EBD9DAEE}"/>
              </a:ext>
            </a:extLst>
          </p:cNvPr>
          <p:cNvSpPr txBox="1">
            <a:spLocks/>
          </p:cNvSpPr>
          <p:nvPr/>
        </p:nvSpPr>
        <p:spPr>
          <a:xfrm>
            <a:off x="1030472" y="3128517"/>
            <a:ext cx="7190248" cy="118317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>
                <a:solidFill>
                  <a:srgbClr val="C00000"/>
                </a:solidFill>
              </a:rPr>
              <a:t>注意</a:t>
            </a:r>
            <a:r>
              <a:rPr lang="zh-CN" altLang="en-US" sz="1400"/>
              <a:t>：</a:t>
            </a:r>
            <a:endParaRPr lang="en-US" altLang="zh-CN" sz="1400"/>
          </a:p>
          <a:p>
            <a:r>
              <a:rPr lang="zh-CN" altLang="en-US" sz="1400" i="0">
                <a:effectLst/>
                <a:latin typeface="Consolas" panose="020B0609020204030204" pitchFamily="49" charset="0"/>
              </a:rPr>
              <a:t>外部脚本不能包含 </a:t>
            </a:r>
            <a:r>
              <a:rPr lang="en-US" altLang="zh-CN" sz="1400" i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&lt;script&gt; </a:t>
            </a:r>
            <a:r>
              <a:rPr lang="zh-CN" altLang="en-US" sz="1400" i="0">
                <a:effectLst/>
                <a:latin typeface="Consolas" panose="020B0609020204030204" pitchFamily="49" charset="0"/>
              </a:rPr>
              <a:t>标签</a:t>
            </a:r>
            <a:endParaRPr lang="en-US" altLang="zh-CN" sz="1400" i="0">
              <a:effectLst/>
              <a:latin typeface="Consolas" panose="020B0609020204030204" pitchFamily="49" charset="0"/>
            </a:endParaRPr>
          </a:p>
          <a:p>
            <a:r>
              <a:rPr lang="en-US" altLang="zh-CN" sz="1400" i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&lt;script&gt; </a:t>
            </a:r>
            <a:r>
              <a:rPr lang="zh-CN" altLang="en-US" sz="1400" i="0">
                <a:effectLst/>
                <a:latin typeface="Consolas" panose="020B0609020204030204" pitchFamily="49" charset="0"/>
              </a:rPr>
              <a:t>标签不能自闭合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2086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1915" y="1731144"/>
            <a:ext cx="5973761" cy="3634754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引入方式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JavaScript </a:t>
            </a:r>
            <a:r>
              <a:rPr lang="zh-CN" altLang="en-US">
                <a:solidFill>
                  <a:srgbClr val="C00000"/>
                </a:solidFill>
              </a:rPr>
              <a:t>基础语法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常用对象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/>
              <a:t>BOM</a:t>
            </a:r>
          </a:p>
          <a:p>
            <a:r>
              <a:rPr lang="en-US" altLang="zh-CN"/>
              <a:t>DOM</a:t>
            </a:r>
          </a:p>
          <a:p>
            <a:r>
              <a:rPr lang="zh-CN" altLang="en-US"/>
              <a:t>事件监听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83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基础语法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91326"/>
          </a:xfrm>
        </p:spPr>
        <p:txBody>
          <a:bodyPr/>
          <a:lstStyle/>
          <a:p>
            <a:r>
              <a:rPr lang="zh-CN" altLang="en-US"/>
              <a:t>书写语法</a:t>
            </a:r>
            <a:endParaRPr lang="en-US" altLang="zh-CN"/>
          </a:p>
          <a:p>
            <a:r>
              <a:rPr lang="zh-CN" altLang="en-US"/>
              <a:t>输出语句</a:t>
            </a:r>
            <a:endParaRPr lang="en-US" altLang="zh-CN"/>
          </a:p>
          <a:p>
            <a:r>
              <a:rPr lang="zh-CN" altLang="en-US"/>
              <a:t>变量</a:t>
            </a:r>
            <a:endParaRPr lang="en-US" altLang="zh-CN"/>
          </a:p>
          <a:p>
            <a:r>
              <a:rPr lang="zh-CN" altLang="en-US"/>
              <a:t>数据类型</a:t>
            </a:r>
            <a:endParaRPr lang="en-US" altLang="zh-CN"/>
          </a:p>
          <a:p>
            <a:r>
              <a:rPr lang="zh-CN" altLang="en-US"/>
              <a:t>运算符</a:t>
            </a:r>
            <a:endParaRPr lang="en-US" altLang="zh-CN"/>
          </a:p>
          <a:p>
            <a:r>
              <a:rPr lang="zh-CN" altLang="en-US"/>
              <a:t>流程控制语句</a:t>
            </a:r>
            <a:endParaRPr lang="en-US" altLang="zh-CN"/>
          </a:p>
          <a:p>
            <a:r>
              <a:rPr lang="zh-CN" altLang="en-US"/>
              <a:t>函数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345554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25542</TotalTime>
  <Words>2734</Words>
  <Application>Microsoft Office PowerPoint</Application>
  <PresentationFormat>宽屏</PresentationFormat>
  <Paragraphs>421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57</vt:i4>
      </vt:variant>
    </vt:vector>
  </HeadingPairs>
  <TitlesOfParts>
    <vt:vector size="85" baseType="lpstr">
      <vt:lpstr>Alibaba PuHuiTi B</vt:lpstr>
      <vt:lpstr>Alibaba PuHuiTi M</vt:lpstr>
      <vt:lpstr>Alibaba PuHuiTi Medium</vt:lpstr>
      <vt:lpstr>Alibaba PuHuiTi R</vt:lpstr>
      <vt:lpstr>Arial Unicode MS</vt:lpstr>
      <vt:lpstr>PingFang SC</vt:lpstr>
      <vt:lpstr>PingFangSC-Regular</vt:lpstr>
      <vt:lpstr>SF Pro SC</vt:lpstr>
      <vt:lpstr>阿里巴巴普惠体</vt:lpstr>
      <vt:lpstr>等线</vt:lpstr>
      <vt:lpstr>黑体</vt:lpstr>
      <vt:lpstr>华文楷体</vt:lpstr>
      <vt:lpstr>华文楷体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JavaScript</vt:lpstr>
      <vt:lpstr>PowerPoint 演示文稿</vt:lpstr>
      <vt:lpstr>PowerPoint 演示文稿</vt:lpstr>
      <vt:lpstr>PowerPoint 演示文稿</vt:lpstr>
      <vt:lpstr>JavaScript 引入方式</vt:lpstr>
      <vt:lpstr>JavaScript 引入方式</vt:lpstr>
      <vt:lpstr>JavaScript 引入方式</vt:lpstr>
      <vt:lpstr>PowerPoint 演示文稿</vt:lpstr>
      <vt:lpstr>JavaScript 基础语法</vt:lpstr>
      <vt:lpstr>书写语法</vt:lpstr>
      <vt:lpstr>输出语句</vt:lpstr>
      <vt:lpstr>JavaScript 基础语法</vt:lpstr>
      <vt:lpstr>变量</vt:lpstr>
      <vt:lpstr>JavaScript 基础语法</vt:lpstr>
      <vt:lpstr>数据类型</vt:lpstr>
      <vt:lpstr>JavaScript 基础语法</vt:lpstr>
      <vt:lpstr>运算符</vt:lpstr>
      <vt:lpstr>PowerPoint 演示文稿</vt:lpstr>
      <vt:lpstr>JavaScript 基础语法</vt:lpstr>
      <vt:lpstr>流程控制语句</vt:lpstr>
      <vt:lpstr>JavaScript 基础语法</vt:lpstr>
      <vt:lpstr>函数</vt:lpstr>
      <vt:lpstr>函数</vt:lpstr>
      <vt:lpstr>PowerPoint 演示文稿</vt:lpstr>
      <vt:lpstr>JavaScript 对象</vt:lpstr>
      <vt:lpstr>JavaScript 对象</vt:lpstr>
      <vt:lpstr>Array</vt:lpstr>
      <vt:lpstr>Array</vt:lpstr>
      <vt:lpstr>JavaScript 对象</vt:lpstr>
      <vt:lpstr>String</vt:lpstr>
      <vt:lpstr>JavaScript 对象</vt:lpstr>
      <vt:lpstr>自定义对象</vt:lpstr>
      <vt:lpstr>PowerPoint 演示文稿</vt:lpstr>
      <vt:lpstr>BOM</vt:lpstr>
      <vt:lpstr>Window</vt:lpstr>
      <vt:lpstr>PowerPoint 演示文稿</vt:lpstr>
      <vt:lpstr>BOM</vt:lpstr>
      <vt:lpstr>History</vt:lpstr>
      <vt:lpstr>Location</vt:lpstr>
      <vt:lpstr>PowerPoint 演示文稿</vt:lpstr>
      <vt:lpstr>DOM</vt:lpstr>
      <vt:lpstr>DOM</vt:lpstr>
      <vt:lpstr>DOM</vt:lpstr>
      <vt:lpstr>DOM</vt:lpstr>
      <vt:lpstr>获取 Element</vt:lpstr>
      <vt:lpstr>DOM</vt:lpstr>
      <vt:lpstr>Element</vt:lpstr>
      <vt:lpstr>PowerPoint 演示文稿</vt:lpstr>
      <vt:lpstr>事件监听</vt:lpstr>
      <vt:lpstr>事件监听</vt:lpstr>
      <vt:lpstr>事件绑定</vt:lpstr>
      <vt:lpstr>事件监听</vt:lpstr>
      <vt:lpstr>常见事件</vt:lpstr>
      <vt:lpstr>PowerPoint 演示文稿</vt:lpstr>
      <vt:lpstr>PowerPoint 演示文稿</vt:lpstr>
      <vt:lpstr>正则表达式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super</cp:lastModifiedBy>
  <cp:revision>638</cp:revision>
  <dcterms:created xsi:type="dcterms:W3CDTF">2020-03-31T02:23:27Z</dcterms:created>
  <dcterms:modified xsi:type="dcterms:W3CDTF">2021-06-18T17:24:30Z</dcterms:modified>
</cp:coreProperties>
</file>