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57"/>
  </p:notesMasterIdLst>
  <p:handoutMasterIdLst>
    <p:handoutMasterId r:id="rId58"/>
  </p:handoutMasterIdLst>
  <p:sldIdLst>
    <p:sldId id="462" r:id="rId8"/>
    <p:sldId id="972" r:id="rId9"/>
    <p:sldId id="1164" r:id="rId10"/>
    <p:sldId id="1165" r:id="rId11"/>
    <p:sldId id="1121" r:id="rId12"/>
    <p:sldId id="1166" r:id="rId13"/>
    <p:sldId id="1147" r:id="rId14"/>
    <p:sldId id="1167" r:id="rId15"/>
    <p:sldId id="1176" r:id="rId16"/>
    <p:sldId id="1169" r:id="rId17"/>
    <p:sldId id="1182" r:id="rId18"/>
    <p:sldId id="1171" r:id="rId19"/>
    <p:sldId id="1148" r:id="rId20"/>
    <p:sldId id="1145" r:id="rId21"/>
    <p:sldId id="1150" r:id="rId22"/>
    <p:sldId id="1183" r:id="rId23"/>
    <p:sldId id="1184" r:id="rId24"/>
    <p:sldId id="1173" r:id="rId25"/>
    <p:sldId id="1185" r:id="rId26"/>
    <p:sldId id="1174" r:id="rId27"/>
    <p:sldId id="1152" r:id="rId28"/>
    <p:sldId id="1179" r:id="rId29"/>
    <p:sldId id="1178" r:id="rId30"/>
    <p:sldId id="1153" r:id="rId31"/>
    <p:sldId id="1180" r:id="rId32"/>
    <p:sldId id="1181" r:id="rId33"/>
    <p:sldId id="1151" r:id="rId34"/>
    <p:sldId id="1209" r:id="rId35"/>
    <p:sldId id="1186" r:id="rId36"/>
    <p:sldId id="1187" r:id="rId37"/>
    <p:sldId id="1188" r:id="rId38"/>
    <p:sldId id="1203" r:id="rId39"/>
    <p:sldId id="1189" r:id="rId40"/>
    <p:sldId id="1205" r:id="rId41"/>
    <p:sldId id="1191" r:id="rId42"/>
    <p:sldId id="1204" r:id="rId43"/>
    <p:sldId id="1193" r:id="rId44"/>
    <p:sldId id="1198" r:id="rId45"/>
    <p:sldId id="1206" r:id="rId46"/>
    <p:sldId id="1197" r:id="rId47"/>
    <p:sldId id="1210" r:id="rId48"/>
    <p:sldId id="1199" r:id="rId49"/>
    <p:sldId id="1211" r:id="rId50"/>
    <p:sldId id="1207" r:id="rId51"/>
    <p:sldId id="1200" r:id="rId52"/>
    <p:sldId id="1201" r:id="rId53"/>
    <p:sldId id="1208" r:id="rId54"/>
    <p:sldId id="1202" r:id="rId55"/>
    <p:sldId id="264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A26"/>
    <a:srgbClr val="4C5252"/>
    <a:srgbClr val="F9F9F9"/>
    <a:srgbClr val="8A8A8A"/>
    <a:srgbClr val="48504F"/>
    <a:srgbClr val="B60206"/>
    <a:srgbClr val="AD2B26"/>
    <a:srgbClr val="49504F"/>
    <a:srgbClr val="B70006"/>
    <a:srgbClr val="FFF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 autoAdjust="0"/>
    <p:restoredTop sz="95090" autoAdjust="0"/>
  </p:normalViewPr>
  <p:slideViewPr>
    <p:cSldViewPr snapToGrid="0">
      <p:cViewPr varScale="1">
        <p:scale>
          <a:sx n="86" d="100"/>
          <a:sy n="86" d="100"/>
        </p:scale>
        <p:origin x="7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61" Type="http://schemas.openxmlformats.org/officeDocument/2006/relationships/viewProps" Target="viewProps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commentAuthors" Target="commentAuthor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720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9947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5388186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3195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1" r:id="rId16"/>
    <p:sldLayoutId id="2147483713" r:id="rId17"/>
    <p:sldLayoutId id="2147483715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3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tomcat.apache.org/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6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11" Type="http://schemas.openxmlformats.org/officeDocument/2006/relationships/image" Target="../media/image27.png"/><Relationship Id="rId5" Type="http://schemas.openxmlformats.org/officeDocument/2006/relationships/image" Target="../media/image20.png"/><Relationship Id="rId10" Type="http://schemas.openxmlformats.org/officeDocument/2006/relationships/image" Target="../media/image26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729917"/>
            <a:ext cx="10541000" cy="1158875"/>
          </a:xfrm>
        </p:spPr>
        <p:txBody>
          <a:bodyPr/>
          <a:lstStyle/>
          <a:p>
            <a:r>
              <a:rPr kumimoji="1" lang="en-US" altLang="zh-CN"/>
              <a:t>Web</a:t>
            </a:r>
            <a:r>
              <a:rPr kumimoji="1" lang="zh-CN" altLang="en-US"/>
              <a:t>核心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HTTP-</a:t>
            </a:r>
            <a:r>
              <a:rPr lang="zh-CN" altLang="en-US"/>
              <a:t>响应数据格式</a:t>
            </a:r>
          </a:p>
        </p:txBody>
      </p:sp>
      <p:sp>
        <p:nvSpPr>
          <p:cNvPr id="15" name="文本占位符 6">
            <a:extLst>
              <a:ext uri="{FF2B5EF4-FFF2-40B4-BE49-F238E27FC236}">
                <a16:creationId xmlns:a16="http://schemas.microsoft.com/office/drawing/2014/main" id="{A406828F-B24F-4CC0-871B-EE705CDF0827}"/>
              </a:ext>
            </a:extLst>
          </p:cNvPr>
          <p:cNvSpPr txBox="1">
            <a:spLocks/>
          </p:cNvSpPr>
          <p:nvPr/>
        </p:nvSpPr>
        <p:spPr>
          <a:xfrm>
            <a:off x="710881" y="1625397"/>
            <a:ext cx="5385119" cy="216649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响应数据分为</a:t>
            </a:r>
            <a:r>
              <a:rPr lang="en-US" altLang="zh-CN"/>
              <a:t>3</a:t>
            </a:r>
            <a:r>
              <a:rPr lang="zh-CN" altLang="en-US"/>
              <a:t>部分：</a:t>
            </a:r>
            <a:endParaRPr lang="en-US" altLang="zh-CN"/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响应行</a:t>
            </a:r>
            <a:r>
              <a:rPr lang="zh-CN" altLang="en-US"/>
              <a:t>：响应数据的第一行。其中</a:t>
            </a:r>
            <a:r>
              <a:rPr lang="en-US" altLang="zh-CN"/>
              <a:t>HTTP/1.1</a:t>
            </a:r>
            <a:r>
              <a:rPr lang="zh-CN" altLang="en-US"/>
              <a:t>表示协议版本，</a:t>
            </a:r>
            <a:r>
              <a:rPr lang="en-US" altLang="zh-CN"/>
              <a:t>200</a:t>
            </a:r>
            <a:r>
              <a:rPr lang="zh-CN" altLang="en-US"/>
              <a:t>表示响应状态码，</a:t>
            </a:r>
            <a:r>
              <a:rPr lang="en-US" altLang="zh-CN"/>
              <a:t>OK</a:t>
            </a:r>
            <a:r>
              <a:rPr lang="zh-CN" altLang="en-US"/>
              <a:t>表示状态码描述</a:t>
            </a:r>
            <a:endParaRPr lang="en-US" altLang="zh-CN"/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响应头</a:t>
            </a:r>
            <a:r>
              <a:rPr lang="zh-CN" altLang="en-US"/>
              <a:t>：第二行开始，格式为</a:t>
            </a:r>
            <a:r>
              <a:rPr lang="en-US" altLang="zh-CN"/>
              <a:t>key</a:t>
            </a:r>
            <a:r>
              <a:rPr lang="zh-CN" altLang="en-US"/>
              <a:t>：</a:t>
            </a:r>
            <a:r>
              <a:rPr lang="en-US" altLang="zh-CN"/>
              <a:t>value</a:t>
            </a:r>
            <a:r>
              <a:rPr lang="zh-CN" altLang="en-US"/>
              <a:t>形式</a:t>
            </a:r>
            <a:endParaRPr lang="en-US" altLang="zh-CN"/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响应体</a:t>
            </a:r>
            <a:r>
              <a:rPr lang="zh-CN" altLang="en-US"/>
              <a:t>： 最后一部分。存放响应数据</a:t>
            </a: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7BD031DB-5AB6-43D7-A5E6-4FC6328B8C97}"/>
              </a:ext>
            </a:extLst>
          </p:cNvPr>
          <p:cNvSpPr txBox="1"/>
          <p:nvPr/>
        </p:nvSpPr>
        <p:spPr>
          <a:xfrm>
            <a:off x="7129516" y="1864677"/>
            <a:ext cx="4464387" cy="246221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/>
              <a:t>HTTP/1.1 200 OK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/>
              <a:t>Server: Tengine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/>
              <a:t>Content-Type: text/html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/>
              <a:t>Transfer-Encoding: chunked…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&lt;html&gt;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&lt;head&gt;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     &lt;title&gt;&lt;/title&gt;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&lt;/head&gt;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&lt;body&gt;&lt;/body&gt;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&lt;/html&gt;</a:t>
            </a:r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0820D6DA-7A02-4F5B-8EF5-9239CFF43444}"/>
              </a:ext>
            </a:extLst>
          </p:cNvPr>
          <p:cNvSpPr txBox="1">
            <a:spLocks/>
          </p:cNvSpPr>
          <p:nvPr/>
        </p:nvSpPr>
        <p:spPr>
          <a:xfrm>
            <a:off x="6757997" y="4368194"/>
            <a:ext cx="5137829" cy="179556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1400"/>
              <a:t>常见的</a:t>
            </a:r>
            <a:r>
              <a:rPr lang="en-US" altLang="zh-CN" sz="1400"/>
              <a:t>HTTP </a:t>
            </a:r>
            <a:r>
              <a:rPr lang="zh-CN" altLang="en-US" sz="1400"/>
              <a:t>响应头：</a:t>
            </a:r>
            <a:endParaRPr lang="en-US" altLang="zh-CN" sz="12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200"/>
              <a:t>Content-Type</a:t>
            </a:r>
            <a:r>
              <a:rPr lang="zh-CN" altLang="en-US" sz="1200"/>
              <a:t>：表示该响应内容的类型，例如</a:t>
            </a:r>
            <a:r>
              <a:rPr lang="en-US" altLang="zh-CN" sz="1200"/>
              <a:t>text/html</a:t>
            </a:r>
            <a:r>
              <a:rPr lang="zh-CN" altLang="en-US" sz="1200"/>
              <a:t>，</a:t>
            </a:r>
            <a:r>
              <a:rPr lang="en-US" altLang="zh-CN" sz="1200"/>
              <a:t>image/jpeg</a:t>
            </a:r>
            <a:r>
              <a:rPr lang="zh-CN" altLang="en-US" sz="1200"/>
              <a:t>；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200"/>
              <a:t>Content-Length</a:t>
            </a:r>
            <a:r>
              <a:rPr lang="zh-CN" altLang="en-US" sz="1200"/>
              <a:t>：表示该响应内容的长度（字节数）；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200"/>
              <a:t>Content-Encoding</a:t>
            </a:r>
            <a:r>
              <a:rPr lang="zh-CN" altLang="en-US" sz="1200"/>
              <a:t>：表示该响应压缩算法，例如</a:t>
            </a:r>
            <a:r>
              <a:rPr lang="en-US" altLang="zh-CN" sz="1200"/>
              <a:t>gzip</a:t>
            </a:r>
            <a:r>
              <a:rPr lang="zh-CN" altLang="en-US" sz="1200"/>
              <a:t>；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200"/>
              <a:t>Cache-Control</a:t>
            </a:r>
            <a:r>
              <a:rPr lang="zh-CN" altLang="en-US" sz="1200"/>
              <a:t>：指示客户端应如何缓存，例如</a:t>
            </a:r>
            <a:r>
              <a:rPr lang="en-US" altLang="zh-CN" sz="1200"/>
              <a:t>max-age=300</a:t>
            </a:r>
            <a:r>
              <a:rPr lang="zh-CN" altLang="en-US" sz="1200"/>
              <a:t>表示可以最多缓存</a:t>
            </a:r>
            <a:r>
              <a:rPr lang="en-US" altLang="zh-CN" sz="1200"/>
              <a:t>300</a:t>
            </a:r>
            <a:r>
              <a:rPr lang="zh-CN" altLang="en-US" sz="1200"/>
              <a:t>秒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562BEBB-B052-4EB5-A3F5-98C7CC9DE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3791893"/>
            <a:ext cx="6002654" cy="161145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252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7574"/>
            <a:ext cx="9611471" cy="5670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概念：</a:t>
            </a:r>
            <a:r>
              <a:rPr lang="en-US" altLang="zh-CN" b="0" i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H</a:t>
            </a:r>
            <a:r>
              <a:rPr lang="en-US" altLang="zh-CN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yper</a:t>
            </a:r>
            <a:r>
              <a:rPr lang="en-US" altLang="zh-CN" b="0" i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US" altLang="zh-CN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ext </a:t>
            </a:r>
            <a:r>
              <a:rPr lang="en-US" altLang="zh-CN" b="0" i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US" altLang="zh-CN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ransfer </a:t>
            </a:r>
            <a:r>
              <a:rPr lang="en-US" altLang="zh-CN" b="0" i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n-US" altLang="zh-CN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rotocol</a:t>
            </a:r>
            <a:r>
              <a:rPr lang="zh-CN" altLang="en-US"/>
              <a:t>，超文本传输协议，规定了浏览器和服务器之间数据传输的规则。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6FEE48DB-178D-44D3-9329-68C9141C4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605" y="2638143"/>
            <a:ext cx="1052978" cy="1068366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E7705665-B483-4B76-94AB-0FBFB884D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266" y="2275177"/>
            <a:ext cx="1336181" cy="1794300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1BF9BAC-5C07-451D-A9DD-EFE0E3655AB2}"/>
              </a:ext>
            </a:extLst>
          </p:cNvPr>
          <p:cNvCxnSpPr>
            <a:cxnSpLocks/>
          </p:cNvCxnSpPr>
          <p:nvPr/>
        </p:nvCxnSpPr>
        <p:spPr>
          <a:xfrm>
            <a:off x="4217815" y="2941507"/>
            <a:ext cx="20104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894459A-5BAC-444D-9B3A-0A003EA9FC6E}"/>
              </a:ext>
            </a:extLst>
          </p:cNvPr>
          <p:cNvCxnSpPr>
            <a:cxnSpLocks/>
          </p:cNvCxnSpPr>
          <p:nvPr/>
        </p:nvCxnSpPr>
        <p:spPr>
          <a:xfrm flipH="1">
            <a:off x="4208940" y="3443667"/>
            <a:ext cx="2019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文本占位符 6">
            <a:extLst>
              <a:ext uri="{FF2B5EF4-FFF2-40B4-BE49-F238E27FC236}">
                <a16:creationId xmlns:a16="http://schemas.microsoft.com/office/drawing/2014/main" id="{3074DDB3-8DA1-4671-B52D-2D8E081DD642}"/>
              </a:ext>
            </a:extLst>
          </p:cNvPr>
          <p:cNvSpPr txBox="1">
            <a:spLocks/>
          </p:cNvSpPr>
          <p:nvPr/>
        </p:nvSpPr>
        <p:spPr>
          <a:xfrm>
            <a:off x="4900596" y="2444443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32" name="文本占位符 6">
            <a:extLst>
              <a:ext uri="{FF2B5EF4-FFF2-40B4-BE49-F238E27FC236}">
                <a16:creationId xmlns:a16="http://schemas.microsoft.com/office/drawing/2014/main" id="{662CFEAD-019B-414D-99C8-5FE20867A7FA}"/>
              </a:ext>
            </a:extLst>
          </p:cNvPr>
          <p:cNvSpPr txBox="1">
            <a:spLocks/>
          </p:cNvSpPr>
          <p:nvPr/>
        </p:nvSpPr>
        <p:spPr>
          <a:xfrm>
            <a:off x="4900596" y="3504204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8FD6B4E-B068-4758-9DF8-9BF87C99B396}"/>
              </a:ext>
            </a:extLst>
          </p:cNvPr>
          <p:cNvGrpSpPr/>
          <p:nvPr/>
        </p:nvGrpSpPr>
        <p:grpSpPr>
          <a:xfrm>
            <a:off x="7820441" y="2995192"/>
            <a:ext cx="803834" cy="537785"/>
            <a:chOff x="1906682" y="2966420"/>
            <a:chExt cx="803834" cy="537785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E3B9EAD1-5FE8-4671-AECC-B33ED917F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5102" y="2966420"/>
              <a:ext cx="746994" cy="520633"/>
            </a:xfrm>
            <a:prstGeom prst="rect">
              <a:avLst/>
            </a:prstGeom>
          </p:spPr>
        </p:pic>
        <p:sp>
          <p:nvSpPr>
            <p:cNvPr id="16" name="文本占位符 6">
              <a:extLst>
                <a:ext uri="{FF2B5EF4-FFF2-40B4-BE49-F238E27FC236}">
                  <a16:creationId xmlns:a16="http://schemas.microsoft.com/office/drawing/2014/main" id="{ED13D3B7-C3F7-4A47-A34B-478BC23CD1EB}"/>
                </a:ext>
              </a:extLst>
            </p:cNvPr>
            <p:cNvSpPr txBox="1">
              <a:spLocks/>
            </p:cNvSpPr>
            <p:nvPr/>
          </p:nvSpPr>
          <p:spPr>
            <a:xfrm>
              <a:off x="1906682" y="3201479"/>
              <a:ext cx="803834" cy="302726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zh-CN" altLang="en-US" sz="1100">
                  <a:solidFill>
                    <a:srgbClr val="C00000"/>
                  </a:solidFill>
                </a:rPr>
                <a:t>请求数据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3AB63B6-0CDE-4ACC-B81E-F757C60E16CA}"/>
              </a:ext>
            </a:extLst>
          </p:cNvPr>
          <p:cNvGrpSpPr/>
          <p:nvPr/>
        </p:nvGrpSpPr>
        <p:grpSpPr>
          <a:xfrm>
            <a:off x="1879508" y="2965910"/>
            <a:ext cx="803834" cy="567067"/>
            <a:chOff x="7820441" y="3557491"/>
            <a:chExt cx="803834" cy="567067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FEA327B8-AAD9-4D15-9763-C15589B85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20441" y="3557491"/>
              <a:ext cx="740638" cy="567067"/>
            </a:xfrm>
            <a:prstGeom prst="rect">
              <a:avLst/>
            </a:prstGeom>
          </p:spPr>
        </p:pic>
        <p:sp>
          <p:nvSpPr>
            <p:cNvPr id="19" name="文本占位符 6">
              <a:extLst>
                <a:ext uri="{FF2B5EF4-FFF2-40B4-BE49-F238E27FC236}">
                  <a16:creationId xmlns:a16="http://schemas.microsoft.com/office/drawing/2014/main" id="{FE1C1781-F8A7-45A8-9CA8-560DA601CFFB}"/>
                </a:ext>
              </a:extLst>
            </p:cNvPr>
            <p:cNvSpPr txBox="1">
              <a:spLocks/>
            </p:cNvSpPr>
            <p:nvPr/>
          </p:nvSpPr>
          <p:spPr>
            <a:xfrm>
              <a:off x="7820441" y="3816671"/>
              <a:ext cx="803834" cy="307887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zh-CN" altLang="en-US" sz="1100">
                  <a:solidFill>
                    <a:srgbClr val="C00000"/>
                  </a:solidFill>
                </a:rPr>
                <a:t>响应数据</a:t>
              </a:r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5BE53B0D-29F7-4B96-8E9E-A9EE603BA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7299" y="4672693"/>
            <a:ext cx="1953140" cy="110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7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3289" y="1699404"/>
            <a:ext cx="5973761" cy="2585245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HTTP </a:t>
            </a:r>
          </a:p>
          <a:p>
            <a:r>
              <a:rPr lang="en-US" altLang="zh-CN">
                <a:solidFill>
                  <a:srgbClr val="C00000"/>
                </a:solidFill>
              </a:rPr>
              <a:t>Web </a:t>
            </a:r>
            <a:r>
              <a:rPr lang="zh-CN" altLang="en-US">
                <a:solidFill>
                  <a:srgbClr val="C00000"/>
                </a:solidFill>
              </a:rPr>
              <a:t>服务器 </a:t>
            </a:r>
            <a:r>
              <a:rPr lang="en-US" altLang="zh-CN">
                <a:solidFill>
                  <a:srgbClr val="C00000"/>
                </a:solidFill>
              </a:rPr>
              <a:t>- Tomcat</a:t>
            </a: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Servlet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9045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16792"/>
            <a:ext cx="10960010" cy="83828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121212"/>
                </a:solidFill>
                <a:latin typeface="-apple-system"/>
              </a:rPr>
              <a:t>Web</a:t>
            </a:r>
            <a:r>
              <a:rPr lang="zh-CN" altLang="en-US">
                <a:solidFill>
                  <a:srgbClr val="121212"/>
                </a:solidFill>
                <a:latin typeface="-apple-system"/>
              </a:rPr>
              <a:t>服务器是一个应用程序（软件），对 </a:t>
            </a:r>
            <a:r>
              <a:rPr lang="en-US" altLang="zh-CN">
                <a:solidFill>
                  <a:srgbClr val="121212"/>
                </a:solidFill>
                <a:latin typeface="-apple-system"/>
              </a:rPr>
              <a:t>HTTP</a:t>
            </a:r>
            <a:r>
              <a:rPr lang="zh-CN" altLang="en-US">
                <a:solidFill>
                  <a:srgbClr val="121212"/>
                </a:solidFill>
                <a:latin typeface="-apple-system"/>
              </a:rPr>
              <a:t>协议的操作进行封装，使得程序员不必直接对协议进行操作，让</a:t>
            </a:r>
            <a:r>
              <a:rPr lang="en-US" altLang="zh-CN">
                <a:solidFill>
                  <a:srgbClr val="121212"/>
                </a:solidFill>
                <a:latin typeface="-apple-system"/>
              </a:rPr>
              <a:t>Web</a:t>
            </a:r>
            <a:r>
              <a:rPr lang="zh-CN" altLang="en-US">
                <a:solidFill>
                  <a:srgbClr val="121212"/>
                </a:solidFill>
                <a:latin typeface="-apple-system"/>
              </a:rPr>
              <a:t>开发更加便捷。主要功能是“提供网上信息浏览服务”</a:t>
            </a:r>
            <a:endParaRPr lang="en-US" altLang="zh-CN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Web </a:t>
            </a:r>
            <a:r>
              <a:rPr lang="zh-CN" altLang="en-US">
                <a:solidFill>
                  <a:srgbClr val="C00000"/>
                </a:solidFill>
              </a:rPr>
              <a:t>服务器</a:t>
            </a: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CE8568-A88C-4DA9-BA11-B90E7A04B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605" y="3139587"/>
            <a:ext cx="1052978" cy="10683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40B715-CCEF-4376-8918-FFB0B6943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266" y="2776621"/>
            <a:ext cx="1336181" cy="1794300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93BE88A-E65D-4070-B838-028CFC23F455}"/>
              </a:ext>
            </a:extLst>
          </p:cNvPr>
          <p:cNvCxnSpPr>
            <a:cxnSpLocks/>
          </p:cNvCxnSpPr>
          <p:nvPr/>
        </p:nvCxnSpPr>
        <p:spPr>
          <a:xfrm>
            <a:off x="4217815" y="3442951"/>
            <a:ext cx="20104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D496098-63DF-49D0-8B89-EA5AE020F3AE}"/>
              </a:ext>
            </a:extLst>
          </p:cNvPr>
          <p:cNvCxnSpPr>
            <a:cxnSpLocks/>
          </p:cNvCxnSpPr>
          <p:nvPr/>
        </p:nvCxnSpPr>
        <p:spPr>
          <a:xfrm flipH="1">
            <a:off x="4208940" y="3945111"/>
            <a:ext cx="2019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文本占位符 6">
            <a:extLst>
              <a:ext uri="{FF2B5EF4-FFF2-40B4-BE49-F238E27FC236}">
                <a16:creationId xmlns:a16="http://schemas.microsoft.com/office/drawing/2014/main" id="{509468FB-956B-47BB-968C-84EC1F132104}"/>
              </a:ext>
            </a:extLst>
          </p:cNvPr>
          <p:cNvSpPr txBox="1">
            <a:spLocks/>
          </p:cNvSpPr>
          <p:nvPr/>
        </p:nvSpPr>
        <p:spPr>
          <a:xfrm>
            <a:off x="4900596" y="2940792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14" name="文本占位符 6">
            <a:extLst>
              <a:ext uri="{FF2B5EF4-FFF2-40B4-BE49-F238E27FC236}">
                <a16:creationId xmlns:a16="http://schemas.microsoft.com/office/drawing/2014/main" id="{E5E3F845-1478-417E-9C95-798B22A602E1}"/>
              </a:ext>
            </a:extLst>
          </p:cNvPr>
          <p:cNvSpPr txBox="1">
            <a:spLocks/>
          </p:cNvSpPr>
          <p:nvPr/>
        </p:nvSpPr>
        <p:spPr>
          <a:xfrm>
            <a:off x="4884135" y="4003505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F50EF3-6C36-494C-B2F1-B4F87F596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298" y="3102887"/>
            <a:ext cx="1953140" cy="110506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B23667D-982D-4FEF-A5D6-446A5DEE5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4536" y="5159311"/>
            <a:ext cx="2583404" cy="68585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4271715-1980-4138-9B4E-D349DF5250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8633" y="4722913"/>
            <a:ext cx="1820392" cy="142446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E0B9C26-7A9B-4FC2-A355-360127BCC8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5677" y="4875091"/>
            <a:ext cx="1630821" cy="112785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5B7CB18-BE94-4D80-9B58-55105C52D2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5655" y="2635027"/>
            <a:ext cx="1052978" cy="34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3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1E6890-B2E5-41A5-8A94-39B13856C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4244586" cy="548322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Tomcat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7EA832C-EEEE-4E9E-8A9C-0CB1B704F4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39" y="3069272"/>
            <a:ext cx="6001685" cy="2554780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简介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基本使用：下载、安装、卸载、启动、关闭、配置、部署项目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IDEA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中创建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Maven Web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项目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IDEA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中使用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4C46849-4255-4C92-8036-3ECC3A5A8C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345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84563"/>
            <a:ext cx="10281969" cy="240297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概念：</a:t>
            </a:r>
            <a:r>
              <a:rPr lang="en-US" altLang="zh-CN" sz="1600">
                <a:latin typeface="Alibaba PuHuiTi B"/>
                <a:ea typeface="微软雅黑" panose="020B0503020204020204" pitchFamily="34" charset="-122"/>
              </a:rPr>
              <a:t> Tomcat</a:t>
            </a:r>
            <a:r>
              <a:rPr lang="zh-CN" altLang="en-US" sz="1600">
                <a:latin typeface="Alibaba PuHuiTi B"/>
                <a:ea typeface="微软雅黑" panose="020B0503020204020204" pitchFamily="34" charset="-122"/>
              </a:rPr>
              <a:t>是</a:t>
            </a:r>
            <a:r>
              <a:rPr lang="en-US" altLang="zh-CN" sz="1600">
                <a:latin typeface="Alibaba PuHuiTi B"/>
                <a:ea typeface="微软雅黑" panose="020B0503020204020204" pitchFamily="34" charset="-122"/>
              </a:rPr>
              <a:t>Apache </a:t>
            </a:r>
            <a:r>
              <a:rPr lang="zh-CN" altLang="en-US">
                <a:latin typeface="Alibaba PuHuiTi B"/>
                <a:ea typeface="微软雅黑" panose="020B0503020204020204" pitchFamily="34" charset="-122"/>
              </a:rPr>
              <a:t>软件基金会一个核心项目，是一个开源免费的轻量级</a:t>
            </a:r>
            <a:r>
              <a:rPr lang="en-US" altLang="zh-CN" sz="1600">
                <a:latin typeface="Alibaba PuHuiTi B"/>
                <a:ea typeface="微软雅黑" panose="020B0503020204020204" pitchFamily="34" charset="-122"/>
              </a:rPr>
              <a:t>Web</a:t>
            </a:r>
            <a:r>
              <a:rPr lang="zh-CN" altLang="en-US" sz="1600">
                <a:latin typeface="Alibaba PuHuiTi B"/>
                <a:ea typeface="微软雅黑" panose="020B0503020204020204" pitchFamily="34" charset="-122"/>
              </a:rPr>
              <a:t>服务器，支持</a:t>
            </a:r>
            <a:r>
              <a:rPr lang="en-US" altLang="zh-CN" sz="1600">
                <a:latin typeface="Alibaba PuHuiTi B"/>
                <a:ea typeface="微软雅黑" panose="020B0503020204020204" pitchFamily="34" charset="-122"/>
              </a:rPr>
              <a:t>Servlet/JSP</a:t>
            </a:r>
            <a:r>
              <a:rPr lang="zh-CN" altLang="en-US" sz="1600">
                <a:latin typeface="Alibaba PuHuiTi B"/>
                <a:ea typeface="微软雅黑" panose="020B0503020204020204" pitchFamily="34" charset="-122"/>
              </a:rPr>
              <a:t>少量</a:t>
            </a:r>
            <a:r>
              <a:rPr lang="en-US" altLang="zh-CN" sz="1600">
                <a:latin typeface="Alibaba PuHuiTi B"/>
                <a:ea typeface="微软雅黑" panose="020B0503020204020204" pitchFamily="34" charset="-122"/>
              </a:rPr>
              <a:t>JavaEE</a:t>
            </a:r>
            <a:r>
              <a:rPr lang="zh-CN" altLang="en-US" sz="1600">
                <a:latin typeface="Alibaba PuHuiTi B"/>
                <a:ea typeface="微软雅黑" panose="020B0503020204020204" pitchFamily="34" charset="-122"/>
              </a:rPr>
              <a:t>规范。</a:t>
            </a:r>
            <a:endParaRPr lang="en-US" altLang="zh-CN" sz="1600">
              <a:latin typeface="Alibaba PuHuiTi B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JavaEE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：</a:t>
            </a:r>
            <a:r>
              <a:rPr lang="en-US" altLang="zh-CN" sz="1800" b="0" i="0">
                <a:solidFill>
                  <a:srgbClr val="000000"/>
                </a:solidFill>
                <a:effectLst/>
                <a:latin typeface="PingFangSC-Regular"/>
              </a:rPr>
              <a:t>Java Enterprise Edition</a:t>
            </a:r>
            <a:r>
              <a:rPr lang="zh-CN" altLang="en-US" sz="1800" b="0" i="0">
                <a:solidFill>
                  <a:srgbClr val="000000"/>
                </a:solidFill>
                <a:effectLst/>
                <a:latin typeface="PingFangSC-Regular"/>
              </a:rPr>
              <a:t>，</a:t>
            </a:r>
            <a:r>
              <a:rPr lang="en-US" altLang="zh-CN" sz="1800" b="0" i="0">
                <a:solidFill>
                  <a:srgbClr val="000000"/>
                </a:solidFill>
                <a:effectLst/>
                <a:latin typeface="PingFangSC-Regular"/>
              </a:rPr>
              <a:t>Java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企业版。指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Java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企业级开发的技术规范总和。包含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13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项技术规范：</a:t>
            </a:r>
            <a:r>
              <a:rPr lang="en-US" altLang="zh-CN"/>
              <a:t>JDBC</a:t>
            </a:r>
            <a:r>
              <a:rPr lang="zh-CN" altLang="en-US"/>
              <a:t>、</a:t>
            </a:r>
            <a:r>
              <a:rPr lang="en-US" altLang="zh-CN"/>
              <a:t>JNDI</a:t>
            </a:r>
            <a:r>
              <a:rPr lang="zh-CN" altLang="en-US"/>
              <a:t>、</a:t>
            </a:r>
            <a:r>
              <a:rPr lang="en-US" altLang="zh-CN"/>
              <a:t>EJB</a:t>
            </a:r>
            <a:r>
              <a:rPr lang="zh-CN" altLang="en-US"/>
              <a:t>、</a:t>
            </a:r>
            <a:r>
              <a:rPr lang="en-US" altLang="zh-CN"/>
              <a:t>RMI</a:t>
            </a:r>
            <a:r>
              <a:rPr lang="zh-CN" altLang="en-US"/>
              <a:t>、</a:t>
            </a:r>
            <a:r>
              <a:rPr lang="en-US" altLang="zh-CN"/>
              <a:t>JSP</a:t>
            </a:r>
            <a:r>
              <a:rPr lang="zh-CN" altLang="en-US"/>
              <a:t>、</a:t>
            </a:r>
            <a:r>
              <a:rPr lang="en-US" altLang="zh-CN"/>
              <a:t>Servlet</a:t>
            </a:r>
            <a:r>
              <a:rPr lang="zh-CN" altLang="en-US"/>
              <a:t>、</a:t>
            </a:r>
            <a:r>
              <a:rPr lang="en-US" altLang="zh-CN"/>
              <a:t>XML</a:t>
            </a:r>
            <a:r>
              <a:rPr lang="zh-CN" altLang="en-US"/>
              <a:t>、</a:t>
            </a:r>
            <a:r>
              <a:rPr lang="en-US" altLang="zh-CN"/>
              <a:t>JMS</a:t>
            </a:r>
            <a:r>
              <a:rPr lang="zh-CN" altLang="en-US"/>
              <a:t>、</a:t>
            </a:r>
            <a:r>
              <a:rPr lang="en-US" altLang="zh-CN"/>
              <a:t>Java IDL</a:t>
            </a:r>
            <a:r>
              <a:rPr lang="zh-CN" altLang="en-US"/>
              <a:t>、</a:t>
            </a:r>
            <a:r>
              <a:rPr lang="en-US" altLang="zh-CN"/>
              <a:t>JTS</a:t>
            </a:r>
            <a:r>
              <a:rPr lang="zh-CN" altLang="en-US"/>
              <a:t>、</a:t>
            </a:r>
            <a:r>
              <a:rPr lang="en-US" altLang="zh-CN"/>
              <a:t>JTA</a:t>
            </a:r>
            <a:r>
              <a:rPr lang="zh-CN" altLang="en-US"/>
              <a:t>、</a:t>
            </a:r>
            <a:r>
              <a:rPr lang="en-US" altLang="zh-CN"/>
              <a:t>JavaMail</a:t>
            </a:r>
            <a:r>
              <a:rPr lang="zh-CN" altLang="en-US"/>
              <a:t>、</a:t>
            </a:r>
            <a:r>
              <a:rPr lang="en-US" altLang="zh-CN"/>
              <a:t>JAF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Tomcat </a:t>
            </a:r>
            <a:r>
              <a:rPr lang="zh-CN" altLang="en-US"/>
              <a:t>也被称为 </a:t>
            </a:r>
            <a:r>
              <a:rPr lang="en-US" altLang="zh-CN"/>
              <a:t>Web</a:t>
            </a:r>
            <a:r>
              <a:rPr lang="zh-CN" altLang="en-US"/>
              <a:t>容器、</a:t>
            </a:r>
            <a:r>
              <a:rPr lang="en-US" altLang="zh-CN"/>
              <a:t>Servlet</a:t>
            </a:r>
            <a:r>
              <a:rPr lang="zh-CN" altLang="en-US"/>
              <a:t>容器。</a:t>
            </a:r>
            <a:r>
              <a:rPr lang="en-US" altLang="zh-CN"/>
              <a:t>Servlet </a:t>
            </a:r>
            <a:r>
              <a:rPr lang="zh-CN" altLang="en-US"/>
              <a:t>需要依赖于 </a:t>
            </a:r>
            <a:r>
              <a:rPr lang="en-US" altLang="zh-CN"/>
              <a:t>Tomcat</a:t>
            </a:r>
            <a:r>
              <a:rPr lang="zh-CN" altLang="en-US"/>
              <a:t>才能运行</a:t>
            </a:r>
            <a:r>
              <a:rPr lang="en-US" altLang="zh-CN"/>
              <a:t>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官网：</a:t>
            </a:r>
            <a:r>
              <a:rPr lang="en-US" altLang="zh-CN">
                <a:solidFill>
                  <a:srgbClr val="000000"/>
                </a:solidFill>
                <a:latin typeface="PingFangSC-Regular"/>
                <a:hlinkClick r:id="rId2"/>
              </a:rPr>
              <a:t>https://tomcat.apache.org/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 </a:t>
            </a:r>
            <a:endParaRPr lang="zh-CN" altLang="en-US" b="0" i="0">
              <a:solidFill>
                <a:srgbClr val="000000"/>
              </a:solidFill>
              <a:effectLst/>
              <a:latin typeface="PingFangSC-Regular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Tomcat</a:t>
            </a: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5EA758-5BB2-4B38-AAE8-37FACE9A8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844" y="3987538"/>
            <a:ext cx="2316681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3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02240A-FCA3-4CD9-8355-2934721D73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1476" y="1489673"/>
            <a:ext cx="7065417" cy="4511040"/>
          </a:xfrm>
        </p:spPr>
        <p:txBody>
          <a:bodyPr/>
          <a:lstStyle/>
          <a:p>
            <a:r>
              <a:rPr lang="en-US" altLang="zh-CN"/>
              <a:t>Web </a:t>
            </a:r>
            <a:r>
              <a:rPr lang="zh-CN" altLang="en-US"/>
              <a:t>服务器作用？</a:t>
            </a:r>
            <a:endParaRPr lang="en-US" altLang="zh-CN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/>
              <a:t> 封装</a:t>
            </a:r>
            <a:r>
              <a:rPr lang="en-US" altLang="zh-CN" b="0"/>
              <a:t>HTTP</a:t>
            </a:r>
            <a:r>
              <a:rPr lang="zh-CN" altLang="en-US" b="0"/>
              <a:t>协议操作，简化开发</a:t>
            </a:r>
            <a:endParaRPr lang="en-US" altLang="zh-CN" b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/>
              <a:t> 可以将</a:t>
            </a:r>
            <a:r>
              <a:rPr lang="en-US" altLang="zh-CN" b="0"/>
              <a:t>web</a:t>
            </a:r>
            <a:r>
              <a:rPr lang="zh-CN" altLang="en-US" b="0"/>
              <a:t>项目部署到服务器中，对外提供网上浏览服务</a:t>
            </a:r>
            <a:endParaRPr lang="en-US" altLang="zh-CN" b="0"/>
          </a:p>
          <a:p>
            <a:pPr marL="0" indent="0">
              <a:buNone/>
            </a:pPr>
            <a:r>
              <a:rPr lang="en-US" altLang="zh-CN"/>
              <a:t>2.  Tomcat</a:t>
            </a:r>
            <a:r>
              <a:rPr lang="zh-CN" altLang="en-US"/>
              <a:t>是一个轻量级的</a:t>
            </a:r>
            <a:r>
              <a:rPr lang="en-US" altLang="zh-CN"/>
              <a:t>Web</a:t>
            </a:r>
            <a:r>
              <a:rPr lang="zh-CN" altLang="en-US"/>
              <a:t>服务器，支持</a:t>
            </a:r>
            <a:r>
              <a:rPr lang="en-US" altLang="zh-CN"/>
              <a:t>Servlet/JSP</a:t>
            </a:r>
            <a:r>
              <a:rPr lang="zh-CN" altLang="en-US"/>
              <a:t>少量</a:t>
            </a:r>
            <a:r>
              <a:rPr lang="en-US" altLang="zh-CN"/>
              <a:t>JavaEE</a:t>
            </a:r>
            <a:r>
              <a:rPr lang="zh-CN" altLang="en-US"/>
              <a:t>规范，也称为</a:t>
            </a:r>
            <a:r>
              <a:rPr lang="en-US" altLang="zh-CN"/>
              <a:t>Web</a:t>
            </a:r>
            <a:r>
              <a:rPr lang="zh-CN" altLang="en-US"/>
              <a:t>容器，</a:t>
            </a:r>
            <a:r>
              <a:rPr lang="en-US" altLang="zh-CN"/>
              <a:t>Servlet</a:t>
            </a:r>
            <a:r>
              <a:rPr lang="zh-CN" altLang="en-US"/>
              <a:t>容器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00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1E6890-B2E5-41A5-8A94-39B13856C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4244586" cy="548322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Tomcat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7EA832C-EEEE-4E9E-8A9C-0CB1B704F4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39" y="3069272"/>
            <a:ext cx="6001685" cy="2554780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简介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基本使用：下载、安装、卸载、启动、关闭、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配置、部署项目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IDEA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中创建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Maven Web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项目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IDEA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中使用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4C46849-4255-4C92-8036-3ECC3A5A8C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588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25352"/>
            <a:ext cx="5385120" cy="521305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下载：官网下载</a:t>
            </a:r>
            <a:endParaRPr lang="en-US" altLang="zh-CN" b="0" i="0">
              <a:solidFill>
                <a:srgbClr val="000000"/>
              </a:solidFill>
              <a:effectLst/>
              <a:latin typeface="PingFangSC-Regular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安装：绿色版，直接解压即可</a:t>
            </a:r>
            <a:endParaRPr lang="en-US" altLang="zh-CN" b="0" i="0">
              <a:solidFill>
                <a:srgbClr val="000000"/>
              </a:solidFill>
              <a:effectLst/>
              <a:latin typeface="PingFangSC-Regular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卸载：直接删除目录即可</a:t>
            </a:r>
            <a:endParaRPr lang="en-US" altLang="zh-CN" b="0" i="0">
              <a:solidFill>
                <a:srgbClr val="000000"/>
              </a:solidFill>
              <a:effectLst/>
              <a:latin typeface="PingFangSC-Regular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启动：双击：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bin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\startup.bat</a:t>
            </a:r>
          </a:p>
          <a:p>
            <a:pPr marL="0" indent="0">
              <a:buNone/>
            </a:pPr>
            <a:endParaRPr lang="en-US" altLang="zh-CN" b="0" i="0">
              <a:solidFill>
                <a:srgbClr val="000000"/>
              </a:solidFill>
              <a:effectLst/>
              <a:latin typeface="PingFangSC-Regular"/>
            </a:endParaRPr>
          </a:p>
          <a:p>
            <a:pPr marL="645750" lvl="1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000000"/>
                </a:solidFill>
                <a:latin typeface="PingFangSC-Regular"/>
              </a:rPr>
              <a:t>控制台中文乱码：修改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conf/ logging.properties</a:t>
            </a:r>
            <a:endParaRPr lang="en-US" altLang="zh-CN" b="0" i="0">
              <a:solidFill>
                <a:srgbClr val="000000"/>
              </a:solidFill>
              <a:effectLst/>
              <a:latin typeface="PingFangSC-Regular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>
              <a:solidFill>
                <a:srgbClr val="000000"/>
              </a:solidFill>
              <a:latin typeface="PingFangSC-Regular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关闭：</a:t>
            </a:r>
            <a:endParaRPr lang="en-US" altLang="zh-CN" b="0" i="0">
              <a:solidFill>
                <a:srgbClr val="000000"/>
              </a:solidFill>
              <a:effectLst/>
              <a:latin typeface="PingFangSC-Regular"/>
            </a:endParaRPr>
          </a:p>
          <a:p>
            <a:pPr lvl="1"/>
            <a:r>
              <a:rPr lang="zh-CN" altLang="en-US">
                <a:solidFill>
                  <a:srgbClr val="000000"/>
                </a:solidFill>
                <a:latin typeface="PingFangSC-Regular"/>
              </a:rPr>
              <a:t>直接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×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掉运行窗口：强制关闭</a:t>
            </a:r>
            <a:endParaRPr lang="en-US" altLang="zh-CN">
              <a:solidFill>
                <a:srgbClr val="000000"/>
              </a:solidFill>
              <a:latin typeface="PingFangSC-Regular"/>
            </a:endParaRPr>
          </a:p>
          <a:p>
            <a:pPr lvl="1"/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bin\shutdown.bat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：正常关闭</a:t>
            </a:r>
            <a:endParaRPr lang="en-US" altLang="zh-CN" b="0" i="0">
              <a:solidFill>
                <a:srgbClr val="000000"/>
              </a:solidFill>
              <a:effectLst/>
              <a:latin typeface="PingFangSC-Regular"/>
            </a:endParaRPr>
          </a:p>
          <a:p>
            <a:pPr lvl="1"/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Ctrl+C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：正常关闭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Tomcat – </a:t>
            </a:r>
            <a:r>
              <a:rPr lang="zh-CN" altLang="en-US"/>
              <a:t>基本使用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0EDECC-C872-4087-80D8-F03574636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262" y="1335048"/>
            <a:ext cx="4656223" cy="38789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2B5F975-833D-4BBE-90D0-931C51954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10" y="3268966"/>
            <a:ext cx="4595258" cy="3200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B83DDF3-C94D-42DC-BDF9-306EFDC96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386" y="1335048"/>
            <a:ext cx="1775614" cy="15241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EE0DB30-F149-480B-8124-D87CC6B72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065" y="3998820"/>
            <a:ext cx="5061426" cy="25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06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1E6890-B2E5-41A5-8A94-39B13856C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4244586" cy="548322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Tomcat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7EA832C-EEEE-4E9E-8A9C-0CB1B704F4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39" y="3069272"/>
            <a:ext cx="6001685" cy="2554780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简介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基本使用：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下载、安装、卸载、启动、关闭、</a:t>
            </a:r>
            <a:r>
              <a:rPr lang="zh-CN" altLang="en-US">
                <a:solidFill>
                  <a:srgbClr val="C00000"/>
                </a:solidFill>
              </a:rPr>
              <a:t>配置、部署项目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IDEA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中创建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Maven Web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项目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IDEA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中使用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4C46849-4255-4C92-8036-3ECC3A5A8C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22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什么是 </a:t>
            </a:r>
            <a:r>
              <a:rPr kumimoji="1" lang="en-US" altLang="zh-CN"/>
              <a:t>JavaWeb </a:t>
            </a:r>
            <a:r>
              <a:rPr lang="zh-CN" altLang="en-US"/>
              <a:t>？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037BEF0B-E4A2-42A5-8ABA-4A252519AD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4"/>
            <a:ext cx="8157075" cy="1018367"/>
          </a:xfrm>
        </p:spPr>
        <p:txBody>
          <a:bodyPr/>
          <a:lstStyle/>
          <a:p>
            <a:r>
              <a:rPr lang="en-US" altLang="zh-CN"/>
              <a:t>Web</a:t>
            </a:r>
            <a:r>
              <a:rPr lang="zh-CN" altLang="en-US"/>
              <a:t>：全球</a:t>
            </a:r>
            <a:r>
              <a:rPr lang="zh-CN" altLang="en-US" dirty="0"/>
              <a:t>广域网，也</a:t>
            </a:r>
            <a:r>
              <a:rPr lang="zh-CN" altLang="en-US"/>
              <a:t>称为万维网</a:t>
            </a:r>
            <a:r>
              <a:rPr lang="en-US" altLang="zh-CN"/>
              <a:t>(www)</a:t>
            </a:r>
            <a:r>
              <a:rPr lang="zh-CN" altLang="en-US"/>
              <a:t>，能够通过浏览器访问的网站</a:t>
            </a:r>
            <a:endParaRPr lang="en-US" altLang="zh-CN"/>
          </a:p>
          <a:p>
            <a:r>
              <a:rPr lang="en-US" altLang="zh-CN"/>
              <a:t>JavaWeb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zh-CN" altLang="en-US"/>
              <a:t>是用 </a:t>
            </a:r>
            <a:r>
              <a:rPr lang="en-US" altLang="zh-CN"/>
              <a:t>Java</a:t>
            </a:r>
            <a:r>
              <a:rPr lang="zh-CN" altLang="en-US"/>
              <a:t>技术来解决相关</a:t>
            </a:r>
            <a:r>
              <a:rPr lang="en-US" altLang="zh-CN"/>
              <a:t>web</a:t>
            </a:r>
            <a:r>
              <a:rPr lang="zh-CN" altLang="en-US"/>
              <a:t>互联网领域的技术栈</a:t>
            </a:r>
            <a:endParaRPr lang="en-US" altLang="zh-CN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002024FF-09DB-4467-9ACA-64E3F5D10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876" y="3245366"/>
            <a:ext cx="2510211" cy="795634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48E2D2BC-C637-45F0-8565-E18AFE308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304" y="3214261"/>
            <a:ext cx="2629128" cy="952583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10706FB0-131D-414B-B69F-F4D7CBEE0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649" y="3126889"/>
            <a:ext cx="911238" cy="1066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B7DF7B5C-C354-480F-B465-CA2DE43A4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877" y="4525369"/>
            <a:ext cx="2059368" cy="696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90F77A7F-67D7-4EA0-80A9-D0D395BB6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489" y="5538608"/>
            <a:ext cx="1164240" cy="102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F1170BBE-1EF0-4092-A04E-F9B6F886A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879" y="4321149"/>
            <a:ext cx="2538425" cy="90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DABC0B6A-BEDC-4490-9341-F4A8C9D85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249" y="4308777"/>
            <a:ext cx="1070720" cy="1087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B98C3F4D-1214-4E18-9B9A-85A6E822A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525" y="5639356"/>
            <a:ext cx="1229132" cy="912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EAE626BE-A3B0-4C55-B66B-B455A02D9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702" y="5598322"/>
            <a:ext cx="870317" cy="99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711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84564"/>
            <a:ext cx="10143932" cy="231273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配置：</a:t>
            </a:r>
            <a:endParaRPr lang="en-US" altLang="zh-CN" b="0" i="0">
              <a:solidFill>
                <a:srgbClr val="000000"/>
              </a:solidFill>
              <a:effectLst/>
              <a:latin typeface="PingFangSC-Regular"/>
            </a:endParaRPr>
          </a:p>
          <a:p>
            <a:pPr lvl="1"/>
            <a:r>
              <a:rPr lang="zh-CN" altLang="en-US">
                <a:solidFill>
                  <a:srgbClr val="000000"/>
                </a:solidFill>
                <a:latin typeface="PingFangSC-Regular"/>
              </a:rPr>
              <a:t>修改启动端口号：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conf/server.xml</a:t>
            </a:r>
          </a:p>
          <a:p>
            <a:pPr lvl="1"/>
            <a:endParaRPr lang="en-US" altLang="zh-CN" b="0" i="0">
              <a:solidFill>
                <a:srgbClr val="000000"/>
              </a:solidFill>
              <a:effectLst/>
              <a:latin typeface="PingFangSC-Regular"/>
            </a:endParaRPr>
          </a:p>
          <a:p>
            <a:pPr lvl="1"/>
            <a:endParaRPr lang="en-US" altLang="zh-CN">
              <a:solidFill>
                <a:srgbClr val="000000"/>
              </a:solidFill>
              <a:latin typeface="PingFangSC-Regular"/>
            </a:endParaRPr>
          </a:p>
          <a:p>
            <a:pPr lvl="1"/>
            <a:endParaRPr lang="en-US" altLang="zh-CN" b="0" i="0">
              <a:solidFill>
                <a:srgbClr val="000000"/>
              </a:solidFill>
              <a:effectLst/>
              <a:latin typeface="PingFangSC-Regular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C00000"/>
                </a:solidFill>
                <a:latin typeface="PingFangSC-Regular"/>
              </a:rPr>
              <a:t>注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：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HTTP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协议默认端口号为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80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，如果将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Tomcat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端口号改为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80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，则将来访问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Tomcat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时，将不用输入端口号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Tomcat – </a:t>
            </a:r>
            <a:r>
              <a:rPr lang="zh-CN" altLang="en-US"/>
              <a:t>基本使用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F8838B-7DF3-49C2-82B0-F154F1EDE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58" y="2488406"/>
            <a:ext cx="4861981" cy="815411"/>
          </a:xfrm>
          <a:prstGeom prst="rect">
            <a:avLst/>
          </a:prstGeom>
        </p:spPr>
      </p:pic>
      <p:sp>
        <p:nvSpPr>
          <p:cNvPr id="6" name="文本占位符 6">
            <a:extLst>
              <a:ext uri="{FF2B5EF4-FFF2-40B4-BE49-F238E27FC236}">
                <a16:creationId xmlns:a16="http://schemas.microsoft.com/office/drawing/2014/main" id="{4C2CA5B5-A154-4B30-86B2-40708CF18B67}"/>
              </a:ext>
            </a:extLst>
          </p:cNvPr>
          <p:cNvSpPr txBox="1">
            <a:spLocks/>
          </p:cNvSpPr>
          <p:nvPr/>
        </p:nvSpPr>
        <p:spPr>
          <a:xfrm>
            <a:off x="710880" y="3897296"/>
            <a:ext cx="10143932" cy="231273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PingFangSC-Regular"/>
              </a:rPr>
              <a:t>启动时可能出现的问题：</a:t>
            </a:r>
          </a:p>
          <a:p>
            <a:pPr lvl="1"/>
            <a:r>
              <a:rPr lang="zh-CN" altLang="en-US">
                <a:solidFill>
                  <a:srgbClr val="000000"/>
                </a:solidFill>
                <a:latin typeface="PingFangSC-Regular"/>
              </a:rPr>
              <a:t>端口号冲突：找到对应程序，将其关闭掉</a:t>
            </a:r>
            <a:endParaRPr lang="en-US" altLang="zh-CN">
              <a:solidFill>
                <a:srgbClr val="000000"/>
              </a:solidFill>
              <a:latin typeface="PingFangSC-Regular"/>
            </a:endParaRPr>
          </a:p>
          <a:p>
            <a:pPr lvl="1"/>
            <a:endParaRPr lang="en-US" altLang="zh-CN">
              <a:solidFill>
                <a:srgbClr val="000000"/>
              </a:solidFill>
              <a:latin typeface="PingFangSC-Regular"/>
            </a:endParaRPr>
          </a:p>
          <a:p>
            <a:pPr lvl="1"/>
            <a:endParaRPr lang="en-US" altLang="zh-CN">
              <a:solidFill>
                <a:srgbClr val="000000"/>
              </a:solidFill>
              <a:latin typeface="PingFangSC-Regular"/>
            </a:endParaRPr>
          </a:p>
          <a:p>
            <a:pPr lvl="1"/>
            <a:endParaRPr lang="en-US" altLang="zh-CN">
              <a:solidFill>
                <a:srgbClr val="000000"/>
              </a:solidFill>
              <a:latin typeface="PingFangSC-Regular"/>
            </a:endParaRPr>
          </a:p>
          <a:p>
            <a:pPr lvl="1"/>
            <a:r>
              <a:rPr lang="zh-CN" altLang="en-US">
                <a:solidFill>
                  <a:srgbClr val="000000"/>
                </a:solidFill>
                <a:latin typeface="PingFangSC-Regular"/>
              </a:rPr>
              <a:t>启动窗口一闪而过：检查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JAVA_HOME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环境变量是否正确配置</a:t>
            </a:r>
            <a:endParaRPr lang="en-US" altLang="zh-CN">
              <a:solidFill>
                <a:srgbClr val="000000"/>
              </a:solidFill>
              <a:latin typeface="PingFangSC-Regular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2B37C5D-9363-4E89-9937-A3A3D0DBF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868" y="4801139"/>
            <a:ext cx="5311600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43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Tomcat – </a:t>
            </a:r>
            <a:r>
              <a:rPr lang="zh-CN" altLang="en-US"/>
              <a:t>部署项目</a:t>
            </a:r>
          </a:p>
        </p:txBody>
      </p:sp>
      <p:sp>
        <p:nvSpPr>
          <p:cNvPr id="75" name="文本占位符 6">
            <a:extLst>
              <a:ext uri="{FF2B5EF4-FFF2-40B4-BE49-F238E27FC236}">
                <a16:creationId xmlns:a16="http://schemas.microsoft.com/office/drawing/2014/main" id="{6FA0EA62-1C3D-4709-8DD4-C831CE2F0CE6}"/>
              </a:ext>
            </a:extLst>
          </p:cNvPr>
          <p:cNvSpPr txBox="1">
            <a:spLocks/>
          </p:cNvSpPr>
          <p:nvPr/>
        </p:nvSpPr>
        <p:spPr>
          <a:xfrm>
            <a:off x="710880" y="1614303"/>
            <a:ext cx="5189588" cy="94212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000000"/>
                </a:solidFill>
                <a:latin typeface="PingFangSC-Regular"/>
              </a:rPr>
              <a:t>Tomcat 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部署项目：</a:t>
            </a:r>
            <a:endParaRPr lang="en-US" altLang="zh-CN">
              <a:solidFill>
                <a:srgbClr val="000000"/>
              </a:solidFill>
              <a:latin typeface="PingFangSC-Regular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PingFangSC-Regular"/>
              </a:rPr>
              <a:t>将项目放置到 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webapps 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目录下，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即部署完成</a:t>
            </a:r>
            <a:endParaRPr lang="en-US" altLang="zh-CN">
              <a:solidFill>
                <a:srgbClr val="000000"/>
              </a:solidFill>
              <a:latin typeface="PingFangSC-Regular"/>
            </a:endParaRPr>
          </a:p>
        </p:txBody>
      </p:sp>
      <p:pic>
        <p:nvPicPr>
          <p:cNvPr id="77" name="图片 76">
            <a:extLst>
              <a:ext uri="{FF2B5EF4-FFF2-40B4-BE49-F238E27FC236}">
                <a16:creationId xmlns:a16="http://schemas.microsoft.com/office/drawing/2014/main" id="{2617F5FB-B1EF-49D8-9B46-B35E27957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93" y="3644590"/>
            <a:ext cx="3725809" cy="371006"/>
          </a:xfrm>
          <a:prstGeom prst="rect">
            <a:avLst/>
          </a:prstGeom>
        </p:spPr>
      </p:pic>
      <p:sp>
        <p:nvSpPr>
          <p:cNvPr id="80" name="文本占位符 6">
            <a:extLst>
              <a:ext uri="{FF2B5EF4-FFF2-40B4-BE49-F238E27FC236}">
                <a16:creationId xmlns:a16="http://schemas.microsoft.com/office/drawing/2014/main" id="{90CA5706-5B37-4105-BAD4-2F729F796CBC}"/>
              </a:ext>
            </a:extLst>
          </p:cNvPr>
          <p:cNvSpPr txBox="1">
            <a:spLocks/>
          </p:cNvSpPr>
          <p:nvPr/>
        </p:nvSpPr>
        <p:spPr>
          <a:xfrm>
            <a:off x="710879" y="2607589"/>
            <a:ext cx="6337991" cy="164282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PingFangSC-Regular"/>
              </a:rPr>
              <a:t>一般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 JavaWeb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项目会被打成</a:t>
            </a:r>
            <a:r>
              <a:rPr lang="en-US" altLang="zh-CN">
                <a:solidFill>
                  <a:srgbClr val="C00000"/>
                </a:solidFill>
                <a:latin typeface="PingFangSC-Regular"/>
              </a:rPr>
              <a:t>war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包，然后将 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war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包放到 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webapps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目录下，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Tomcat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会自动解压缩 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war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文件</a:t>
            </a:r>
            <a:endParaRPr lang="en-US" altLang="zh-CN">
              <a:solidFill>
                <a:srgbClr val="000000"/>
              </a:solidFill>
              <a:latin typeface="PingFangSC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68540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1E6890-B2E5-41A5-8A94-39B13856C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4244586" cy="548322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Tomcat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7EA832C-EEEE-4E9E-8A9C-0CB1B704F4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906794" cy="2554780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简介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基本使用：安装、卸载、启动、关闭、配置、部署项目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IDEA</a:t>
            </a:r>
            <a:r>
              <a:rPr lang="zh-CN" altLang="en-US">
                <a:solidFill>
                  <a:srgbClr val="C00000"/>
                </a:solidFill>
              </a:rPr>
              <a:t>中创建 </a:t>
            </a:r>
            <a:r>
              <a:rPr lang="en-US" altLang="zh-CN">
                <a:solidFill>
                  <a:srgbClr val="C00000"/>
                </a:solidFill>
              </a:rPr>
              <a:t>Maven Web</a:t>
            </a:r>
            <a:r>
              <a:rPr lang="zh-CN" altLang="en-US">
                <a:solidFill>
                  <a:srgbClr val="C00000"/>
                </a:solidFill>
              </a:rPr>
              <a:t>项目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IDEA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中使用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4C46849-4255-4C92-8036-3ECC3A5A8C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671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4B9907AE-EEAB-4792-AF71-66D18204B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933" y="2533104"/>
            <a:ext cx="3074161" cy="1511716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9FD27AC8-EBC3-427B-929F-F88749407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888" y="2611801"/>
            <a:ext cx="2072708" cy="2402649"/>
          </a:xfrm>
          <a:prstGeom prst="rect">
            <a:avLst/>
          </a:prstGeom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2993"/>
            <a:ext cx="3196886" cy="453923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l"/>
            </a:pPr>
            <a:r>
              <a:rPr lang="en-US" altLang="zh-CN" b="0" i="0">
                <a:solidFill>
                  <a:srgbClr val="000000"/>
                </a:solidFill>
                <a:effectLst/>
                <a:latin typeface="PingFangSC-Regular"/>
              </a:rPr>
              <a:t>Web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项目结构：</a:t>
            </a:r>
            <a:endParaRPr lang="en-US" altLang="zh-CN" b="0" i="0">
              <a:solidFill>
                <a:srgbClr val="000000"/>
              </a:solidFill>
              <a:effectLst/>
              <a:latin typeface="PingFangSC-Regular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IDEA</a:t>
            </a:r>
            <a:r>
              <a:rPr lang="zh-CN" altLang="en-US"/>
              <a:t>中创建 </a:t>
            </a:r>
            <a:r>
              <a:rPr lang="en-US" altLang="zh-CN"/>
              <a:t>Maven Web</a:t>
            </a:r>
            <a:r>
              <a:rPr lang="zh-CN" altLang="en-US"/>
              <a:t>项目</a:t>
            </a:r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7664ADB9-8A7E-45A5-B0A6-E2DC4322407D}"/>
              </a:ext>
            </a:extLst>
          </p:cNvPr>
          <p:cNvSpPr txBox="1">
            <a:spLocks/>
          </p:cNvSpPr>
          <p:nvPr/>
        </p:nvSpPr>
        <p:spPr>
          <a:xfrm>
            <a:off x="8510336" y="2434128"/>
            <a:ext cx="2209992" cy="31493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>
                <a:solidFill>
                  <a:srgbClr val="000000"/>
                </a:solidFill>
                <a:latin typeface="PingFangSC-Regular"/>
              </a:rPr>
              <a:t>项目访问路径（虚拟目录）</a:t>
            </a:r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0B14D0FB-AC5A-4FCF-8422-7C8B9EF17252}"/>
              </a:ext>
            </a:extLst>
          </p:cNvPr>
          <p:cNvSpPr txBox="1">
            <a:spLocks/>
          </p:cNvSpPr>
          <p:nvPr/>
        </p:nvSpPr>
        <p:spPr>
          <a:xfrm>
            <a:off x="8728741" y="2708498"/>
            <a:ext cx="2209992" cy="31493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PingFangSC-Regular"/>
              </a:rPr>
              <a:t>HTML</a:t>
            </a:r>
            <a:r>
              <a:rPr lang="zh-CN" altLang="en-US" sz="1200">
                <a:solidFill>
                  <a:srgbClr val="000000"/>
                </a:solidFill>
                <a:latin typeface="PingFangSC-Regular"/>
              </a:rPr>
              <a:t>文件目录</a:t>
            </a:r>
            <a:r>
              <a:rPr lang="en-US" altLang="zh-CN" sz="1200">
                <a:solidFill>
                  <a:srgbClr val="000000"/>
                </a:solidFill>
                <a:latin typeface="PingFangSC-Regular"/>
              </a:rPr>
              <a:t>(</a:t>
            </a:r>
            <a:r>
              <a:rPr lang="zh-CN" altLang="en-US" sz="1200">
                <a:solidFill>
                  <a:srgbClr val="000000"/>
                </a:solidFill>
                <a:latin typeface="PingFangSC-Regular"/>
              </a:rPr>
              <a:t>可自定义</a:t>
            </a:r>
            <a:r>
              <a:rPr lang="en-US" altLang="zh-CN" sz="1200">
                <a:solidFill>
                  <a:srgbClr val="000000"/>
                </a:solidFill>
                <a:latin typeface="PingFangSC-Regular"/>
              </a:rPr>
              <a:t>)</a:t>
            </a:r>
            <a:endParaRPr lang="zh-CN" altLang="en-US" sz="1200">
              <a:solidFill>
                <a:srgbClr val="000000"/>
              </a:solidFill>
              <a:latin typeface="PingFangSC-Regular"/>
            </a:endParaRPr>
          </a:p>
        </p:txBody>
      </p:sp>
      <p:sp>
        <p:nvSpPr>
          <p:cNvPr id="12" name="文本占位符 6">
            <a:extLst>
              <a:ext uri="{FF2B5EF4-FFF2-40B4-BE49-F238E27FC236}">
                <a16:creationId xmlns:a16="http://schemas.microsoft.com/office/drawing/2014/main" id="{159AB13A-0B6E-468E-AF16-F14EA2EF9C2D}"/>
              </a:ext>
            </a:extLst>
          </p:cNvPr>
          <p:cNvSpPr txBox="1">
            <a:spLocks/>
          </p:cNvSpPr>
          <p:nvPr/>
        </p:nvSpPr>
        <p:spPr>
          <a:xfrm>
            <a:off x="8702088" y="2982423"/>
            <a:ext cx="3017155" cy="31493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PingFangSC-Regular"/>
              </a:rPr>
              <a:t>Web</a:t>
            </a:r>
            <a:r>
              <a:rPr lang="zh-CN" altLang="en-US" sz="1200">
                <a:solidFill>
                  <a:srgbClr val="000000"/>
                </a:solidFill>
                <a:latin typeface="PingFangSC-Regular"/>
              </a:rPr>
              <a:t>项目核心目录（必须叫这个名称）</a:t>
            </a:r>
          </a:p>
        </p:txBody>
      </p:sp>
      <p:sp>
        <p:nvSpPr>
          <p:cNvPr id="13" name="文本占位符 6">
            <a:extLst>
              <a:ext uri="{FF2B5EF4-FFF2-40B4-BE49-F238E27FC236}">
                <a16:creationId xmlns:a16="http://schemas.microsoft.com/office/drawing/2014/main" id="{51E38283-1CC5-4F55-8F54-9CE17384639F}"/>
              </a:ext>
            </a:extLst>
          </p:cNvPr>
          <p:cNvSpPr txBox="1">
            <a:spLocks/>
          </p:cNvSpPr>
          <p:nvPr/>
        </p:nvSpPr>
        <p:spPr>
          <a:xfrm>
            <a:off x="9201544" y="3245312"/>
            <a:ext cx="1609037" cy="31493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PingFangSC-Regular"/>
              </a:rPr>
              <a:t>Java</a:t>
            </a:r>
            <a:r>
              <a:rPr lang="zh-CN" altLang="en-US" sz="1200">
                <a:solidFill>
                  <a:srgbClr val="000000"/>
                </a:solidFill>
                <a:latin typeface="PingFangSC-Regular"/>
              </a:rPr>
              <a:t>字节码文件</a:t>
            </a:r>
          </a:p>
        </p:txBody>
      </p:sp>
      <p:sp>
        <p:nvSpPr>
          <p:cNvPr id="14" name="文本占位符 6">
            <a:extLst>
              <a:ext uri="{FF2B5EF4-FFF2-40B4-BE49-F238E27FC236}">
                <a16:creationId xmlns:a16="http://schemas.microsoft.com/office/drawing/2014/main" id="{1F6275C0-DCD2-424D-94A6-30A244A4CC16}"/>
              </a:ext>
            </a:extLst>
          </p:cNvPr>
          <p:cNvSpPr txBox="1">
            <a:spLocks/>
          </p:cNvSpPr>
          <p:nvPr/>
        </p:nvSpPr>
        <p:spPr>
          <a:xfrm>
            <a:off x="9198000" y="3510267"/>
            <a:ext cx="1508578" cy="31493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>
                <a:solidFill>
                  <a:srgbClr val="000000"/>
                </a:solidFill>
                <a:latin typeface="PingFangSC-Regular"/>
              </a:rPr>
              <a:t>项目所需</a:t>
            </a:r>
            <a:r>
              <a:rPr lang="en-US" altLang="zh-CN" sz="1200">
                <a:solidFill>
                  <a:srgbClr val="000000"/>
                </a:solidFill>
                <a:latin typeface="PingFangSC-Regular"/>
              </a:rPr>
              <a:t>jar</a:t>
            </a:r>
            <a:r>
              <a:rPr lang="zh-CN" altLang="en-US" sz="1200">
                <a:solidFill>
                  <a:srgbClr val="000000"/>
                </a:solidFill>
                <a:latin typeface="PingFangSC-Regular"/>
              </a:rPr>
              <a:t>包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CCC12A4-1C13-4C74-8DC2-24D8B00EE3D7}"/>
              </a:ext>
            </a:extLst>
          </p:cNvPr>
          <p:cNvCxnSpPr/>
          <p:nvPr/>
        </p:nvCxnSpPr>
        <p:spPr>
          <a:xfrm>
            <a:off x="7707929" y="2630924"/>
            <a:ext cx="8116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2D48D45-A489-4DC4-B4AD-9FB1E9055C21}"/>
              </a:ext>
            </a:extLst>
          </p:cNvPr>
          <p:cNvCxnSpPr/>
          <p:nvPr/>
        </p:nvCxnSpPr>
        <p:spPr>
          <a:xfrm>
            <a:off x="7905091" y="2903653"/>
            <a:ext cx="8116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7F833B2-D873-4C7C-B5F7-22B51B8256A2}"/>
              </a:ext>
            </a:extLst>
          </p:cNvPr>
          <p:cNvCxnSpPr>
            <a:cxnSpLocks/>
          </p:cNvCxnSpPr>
          <p:nvPr/>
        </p:nvCxnSpPr>
        <p:spPr>
          <a:xfrm>
            <a:off x="8168373" y="3169387"/>
            <a:ext cx="5407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A1D309E-80B3-46AB-8F5E-C5A4CDDD2196}"/>
              </a:ext>
            </a:extLst>
          </p:cNvPr>
          <p:cNvCxnSpPr>
            <a:cxnSpLocks/>
          </p:cNvCxnSpPr>
          <p:nvPr/>
        </p:nvCxnSpPr>
        <p:spPr>
          <a:xfrm>
            <a:off x="8321614" y="3422444"/>
            <a:ext cx="7928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1FF9B0B-8043-4CFA-B292-FE7DC836B5FF}"/>
              </a:ext>
            </a:extLst>
          </p:cNvPr>
          <p:cNvCxnSpPr>
            <a:cxnSpLocks/>
          </p:cNvCxnSpPr>
          <p:nvPr/>
        </p:nvCxnSpPr>
        <p:spPr>
          <a:xfrm>
            <a:off x="8435181" y="3685558"/>
            <a:ext cx="6757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文本占位符 6">
            <a:extLst>
              <a:ext uri="{FF2B5EF4-FFF2-40B4-BE49-F238E27FC236}">
                <a16:creationId xmlns:a16="http://schemas.microsoft.com/office/drawing/2014/main" id="{F8656B6C-377D-4167-80F7-D00C1D355F40}"/>
              </a:ext>
            </a:extLst>
          </p:cNvPr>
          <p:cNvSpPr txBox="1">
            <a:spLocks/>
          </p:cNvSpPr>
          <p:nvPr/>
        </p:nvSpPr>
        <p:spPr>
          <a:xfrm>
            <a:off x="762563" y="2072936"/>
            <a:ext cx="4674370" cy="46138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rgbClr val="000000"/>
                </a:solidFill>
                <a:latin typeface="PingFangSC-Regular"/>
              </a:rPr>
              <a:t>Maven Web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项目结构：开发中的项目</a:t>
            </a:r>
          </a:p>
        </p:txBody>
      </p:sp>
      <p:sp>
        <p:nvSpPr>
          <p:cNvPr id="26" name="文本占位符 6">
            <a:extLst>
              <a:ext uri="{FF2B5EF4-FFF2-40B4-BE49-F238E27FC236}">
                <a16:creationId xmlns:a16="http://schemas.microsoft.com/office/drawing/2014/main" id="{931EE16A-7365-461F-A8C5-2AD05EE64F04}"/>
              </a:ext>
            </a:extLst>
          </p:cNvPr>
          <p:cNvSpPr txBox="1">
            <a:spLocks/>
          </p:cNvSpPr>
          <p:nvPr/>
        </p:nvSpPr>
        <p:spPr>
          <a:xfrm>
            <a:off x="6250811" y="2062050"/>
            <a:ext cx="5941189" cy="38443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5750" lvl="1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000000"/>
                </a:solidFill>
                <a:latin typeface="PingFangSC-Regular"/>
              </a:rPr>
              <a:t>部署的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JavaWeb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项目结构：开发完成，可以部署的项目</a:t>
            </a:r>
          </a:p>
        </p:txBody>
      </p:sp>
      <p:sp>
        <p:nvSpPr>
          <p:cNvPr id="29" name="文本占位符 6">
            <a:extLst>
              <a:ext uri="{FF2B5EF4-FFF2-40B4-BE49-F238E27FC236}">
                <a16:creationId xmlns:a16="http://schemas.microsoft.com/office/drawing/2014/main" id="{D219C87F-2A76-4C7C-B6A2-52C64A64149E}"/>
              </a:ext>
            </a:extLst>
          </p:cNvPr>
          <p:cNvSpPr txBox="1">
            <a:spLocks/>
          </p:cNvSpPr>
          <p:nvPr/>
        </p:nvSpPr>
        <p:spPr>
          <a:xfrm>
            <a:off x="3565473" y="2558935"/>
            <a:ext cx="2209992" cy="31493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>
                <a:solidFill>
                  <a:srgbClr val="000000"/>
                </a:solidFill>
                <a:latin typeface="PingFangSC-Regular"/>
              </a:rPr>
              <a:t>项目名称</a:t>
            </a:r>
          </a:p>
        </p:txBody>
      </p:sp>
      <p:sp>
        <p:nvSpPr>
          <p:cNvPr id="30" name="文本占位符 6">
            <a:extLst>
              <a:ext uri="{FF2B5EF4-FFF2-40B4-BE49-F238E27FC236}">
                <a16:creationId xmlns:a16="http://schemas.microsoft.com/office/drawing/2014/main" id="{23C9F9D1-ED87-4202-9BBC-536C56E2E717}"/>
              </a:ext>
            </a:extLst>
          </p:cNvPr>
          <p:cNvSpPr txBox="1">
            <a:spLocks/>
          </p:cNvSpPr>
          <p:nvPr/>
        </p:nvSpPr>
        <p:spPr>
          <a:xfrm>
            <a:off x="3783878" y="2833305"/>
            <a:ext cx="1151650" cy="31493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>
                <a:solidFill>
                  <a:srgbClr val="000000"/>
                </a:solidFill>
                <a:latin typeface="PingFangSC-Regular"/>
              </a:rPr>
              <a:t>主目录</a:t>
            </a:r>
          </a:p>
        </p:txBody>
      </p:sp>
      <p:sp>
        <p:nvSpPr>
          <p:cNvPr id="31" name="文本占位符 6">
            <a:extLst>
              <a:ext uri="{FF2B5EF4-FFF2-40B4-BE49-F238E27FC236}">
                <a16:creationId xmlns:a16="http://schemas.microsoft.com/office/drawing/2014/main" id="{0E1E60E3-C267-46EE-8DF8-0CFE129A12A5}"/>
              </a:ext>
            </a:extLst>
          </p:cNvPr>
          <p:cNvSpPr txBox="1">
            <a:spLocks/>
          </p:cNvSpPr>
          <p:nvPr/>
        </p:nvSpPr>
        <p:spPr>
          <a:xfrm>
            <a:off x="3390706" y="3215885"/>
            <a:ext cx="1133612" cy="31493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PingFangSC-Regular"/>
              </a:rPr>
              <a:t>Java</a:t>
            </a:r>
            <a:r>
              <a:rPr lang="zh-CN" altLang="en-US" sz="1200">
                <a:solidFill>
                  <a:srgbClr val="000000"/>
                </a:solidFill>
                <a:latin typeface="PingFangSC-Regular"/>
              </a:rPr>
              <a:t>代码</a:t>
            </a:r>
          </a:p>
        </p:txBody>
      </p:sp>
      <p:sp>
        <p:nvSpPr>
          <p:cNvPr id="32" name="文本占位符 6">
            <a:extLst>
              <a:ext uri="{FF2B5EF4-FFF2-40B4-BE49-F238E27FC236}">
                <a16:creationId xmlns:a16="http://schemas.microsoft.com/office/drawing/2014/main" id="{37CF301B-33EB-48A6-8F06-B8E12BCFDAB3}"/>
              </a:ext>
            </a:extLst>
          </p:cNvPr>
          <p:cNvSpPr txBox="1">
            <a:spLocks/>
          </p:cNvSpPr>
          <p:nvPr/>
        </p:nvSpPr>
        <p:spPr>
          <a:xfrm>
            <a:off x="3390454" y="3440996"/>
            <a:ext cx="983913" cy="31493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>
                <a:solidFill>
                  <a:srgbClr val="000000"/>
                </a:solidFill>
                <a:latin typeface="PingFangSC-Regular"/>
              </a:rPr>
              <a:t>资源文件</a:t>
            </a:r>
          </a:p>
        </p:txBody>
      </p:sp>
      <p:sp>
        <p:nvSpPr>
          <p:cNvPr id="33" name="文本占位符 6">
            <a:extLst>
              <a:ext uri="{FF2B5EF4-FFF2-40B4-BE49-F238E27FC236}">
                <a16:creationId xmlns:a16="http://schemas.microsoft.com/office/drawing/2014/main" id="{62F5A5D4-12AC-4B5E-9CE5-A6CBED7FC0E3}"/>
              </a:ext>
            </a:extLst>
          </p:cNvPr>
          <p:cNvSpPr txBox="1">
            <a:spLocks/>
          </p:cNvSpPr>
          <p:nvPr/>
        </p:nvSpPr>
        <p:spPr>
          <a:xfrm>
            <a:off x="3390454" y="3651197"/>
            <a:ext cx="1508578" cy="31493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>
                <a:solidFill>
                  <a:srgbClr val="C00000"/>
                </a:solidFill>
                <a:latin typeface="PingFangSC-Regular"/>
              </a:rPr>
              <a:t>Web</a:t>
            </a:r>
            <a:r>
              <a:rPr lang="zh-CN" altLang="en-US" sz="1200">
                <a:solidFill>
                  <a:srgbClr val="C00000"/>
                </a:solidFill>
                <a:latin typeface="PingFangSC-Regular"/>
              </a:rPr>
              <a:t>项目特有目录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2B33821-3F9B-470F-8CD9-4C6D9A6687C7}"/>
              </a:ext>
            </a:extLst>
          </p:cNvPr>
          <p:cNvCxnSpPr>
            <a:cxnSpLocks/>
          </p:cNvCxnSpPr>
          <p:nvPr/>
        </p:nvCxnSpPr>
        <p:spPr>
          <a:xfrm>
            <a:off x="2241755" y="2749065"/>
            <a:ext cx="1332989" cy="6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EAD8E51-B844-43C5-85F6-0A9AB3A74D38}"/>
              </a:ext>
            </a:extLst>
          </p:cNvPr>
          <p:cNvCxnSpPr>
            <a:cxnSpLocks/>
          </p:cNvCxnSpPr>
          <p:nvPr/>
        </p:nvCxnSpPr>
        <p:spPr>
          <a:xfrm>
            <a:off x="2241755" y="2994064"/>
            <a:ext cx="14617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B18192F-E96B-429D-85B3-C1489D7233F8}"/>
              </a:ext>
            </a:extLst>
          </p:cNvPr>
          <p:cNvCxnSpPr>
            <a:cxnSpLocks/>
          </p:cNvCxnSpPr>
          <p:nvPr/>
        </p:nvCxnSpPr>
        <p:spPr>
          <a:xfrm>
            <a:off x="2566338" y="3393143"/>
            <a:ext cx="825791" cy="8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F51B678-90B8-4A17-904F-032DB1ACCF5B}"/>
              </a:ext>
            </a:extLst>
          </p:cNvPr>
          <p:cNvCxnSpPr>
            <a:cxnSpLocks/>
          </p:cNvCxnSpPr>
          <p:nvPr/>
        </p:nvCxnSpPr>
        <p:spPr>
          <a:xfrm>
            <a:off x="2908249" y="3616541"/>
            <a:ext cx="4838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4A4ACFE-0D53-44D0-98A9-BD4818B05F1F}"/>
              </a:ext>
            </a:extLst>
          </p:cNvPr>
          <p:cNvCxnSpPr>
            <a:cxnSpLocks/>
          </p:cNvCxnSpPr>
          <p:nvPr/>
        </p:nvCxnSpPr>
        <p:spPr>
          <a:xfrm>
            <a:off x="2764176" y="3838362"/>
            <a:ext cx="6279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文本占位符 6">
            <a:extLst>
              <a:ext uri="{FF2B5EF4-FFF2-40B4-BE49-F238E27FC236}">
                <a16:creationId xmlns:a16="http://schemas.microsoft.com/office/drawing/2014/main" id="{D9FB4918-BF9A-4B62-BF84-7678A5B66031}"/>
              </a:ext>
            </a:extLst>
          </p:cNvPr>
          <p:cNvSpPr txBox="1">
            <a:spLocks/>
          </p:cNvSpPr>
          <p:nvPr/>
        </p:nvSpPr>
        <p:spPr>
          <a:xfrm>
            <a:off x="3780300" y="4496634"/>
            <a:ext cx="2209992" cy="31493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>
                <a:solidFill>
                  <a:srgbClr val="000000"/>
                </a:solidFill>
                <a:latin typeface="PingFangSC-Regular"/>
              </a:rPr>
              <a:t>测试目录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2421902-1EC3-4AC7-8AF9-7BB80FE7AE0F}"/>
              </a:ext>
            </a:extLst>
          </p:cNvPr>
          <p:cNvCxnSpPr>
            <a:cxnSpLocks/>
          </p:cNvCxnSpPr>
          <p:nvPr/>
        </p:nvCxnSpPr>
        <p:spPr>
          <a:xfrm>
            <a:off x="2356612" y="4667225"/>
            <a:ext cx="13433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文本占位符 6">
            <a:extLst>
              <a:ext uri="{FF2B5EF4-FFF2-40B4-BE49-F238E27FC236}">
                <a16:creationId xmlns:a16="http://schemas.microsoft.com/office/drawing/2014/main" id="{494DD841-B040-4ED3-817D-DAFCB09E6BA5}"/>
              </a:ext>
            </a:extLst>
          </p:cNvPr>
          <p:cNvSpPr txBox="1">
            <a:spLocks/>
          </p:cNvSpPr>
          <p:nvPr/>
        </p:nvSpPr>
        <p:spPr>
          <a:xfrm>
            <a:off x="3226941" y="3842325"/>
            <a:ext cx="2209992" cy="31493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PingFangSC-Regular"/>
              </a:rPr>
              <a:t>HTML</a:t>
            </a:r>
            <a:r>
              <a:rPr lang="zh-CN" altLang="en-US" sz="1200">
                <a:solidFill>
                  <a:srgbClr val="000000"/>
                </a:solidFill>
                <a:latin typeface="PingFangSC-Regular"/>
              </a:rPr>
              <a:t>文件目录</a:t>
            </a:r>
            <a:r>
              <a:rPr lang="en-US" altLang="zh-CN" sz="1200">
                <a:solidFill>
                  <a:srgbClr val="000000"/>
                </a:solidFill>
                <a:latin typeface="PingFangSC-Regular"/>
              </a:rPr>
              <a:t>(</a:t>
            </a:r>
            <a:r>
              <a:rPr lang="zh-CN" altLang="en-US" sz="1200">
                <a:solidFill>
                  <a:srgbClr val="000000"/>
                </a:solidFill>
                <a:latin typeface="PingFangSC-Regular"/>
              </a:rPr>
              <a:t>可自定义</a:t>
            </a:r>
            <a:r>
              <a:rPr lang="en-US" altLang="zh-CN" sz="1200">
                <a:solidFill>
                  <a:srgbClr val="000000"/>
                </a:solidFill>
                <a:latin typeface="PingFangSC-Regular"/>
              </a:rPr>
              <a:t>)</a:t>
            </a:r>
            <a:endParaRPr lang="zh-CN" altLang="en-US" sz="1200">
              <a:solidFill>
                <a:srgbClr val="000000"/>
              </a:solidFill>
              <a:latin typeface="PingFangSC-Regular"/>
            </a:endParaRPr>
          </a:p>
        </p:txBody>
      </p:sp>
      <p:sp>
        <p:nvSpPr>
          <p:cNvPr id="60" name="文本占位符 6">
            <a:extLst>
              <a:ext uri="{FF2B5EF4-FFF2-40B4-BE49-F238E27FC236}">
                <a16:creationId xmlns:a16="http://schemas.microsoft.com/office/drawing/2014/main" id="{F1DE2043-6D07-4D05-936F-3B0A2F977441}"/>
              </a:ext>
            </a:extLst>
          </p:cNvPr>
          <p:cNvSpPr txBox="1">
            <a:spLocks/>
          </p:cNvSpPr>
          <p:nvPr/>
        </p:nvSpPr>
        <p:spPr>
          <a:xfrm>
            <a:off x="3223304" y="4040785"/>
            <a:ext cx="3017155" cy="30364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>
                <a:solidFill>
                  <a:srgbClr val="C00000"/>
                </a:solidFill>
                <a:latin typeface="PingFangSC-Regular"/>
              </a:rPr>
              <a:t>Web</a:t>
            </a:r>
            <a:r>
              <a:rPr lang="zh-CN" altLang="en-US" sz="1200">
                <a:solidFill>
                  <a:srgbClr val="C00000"/>
                </a:solidFill>
                <a:latin typeface="PingFangSC-Regular"/>
              </a:rPr>
              <a:t>项目核心目录（必须叫这个名称）</a:t>
            </a:r>
          </a:p>
        </p:txBody>
      </p:sp>
      <p:sp>
        <p:nvSpPr>
          <p:cNvPr id="61" name="文本占位符 6">
            <a:extLst>
              <a:ext uri="{FF2B5EF4-FFF2-40B4-BE49-F238E27FC236}">
                <a16:creationId xmlns:a16="http://schemas.microsoft.com/office/drawing/2014/main" id="{3D086890-7823-4604-92E9-5CC31A704FD6}"/>
              </a:ext>
            </a:extLst>
          </p:cNvPr>
          <p:cNvSpPr txBox="1">
            <a:spLocks/>
          </p:cNvSpPr>
          <p:nvPr/>
        </p:nvSpPr>
        <p:spPr>
          <a:xfrm>
            <a:off x="3223303" y="4243654"/>
            <a:ext cx="1508578" cy="31493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>
                <a:solidFill>
                  <a:srgbClr val="C00000"/>
                </a:solidFill>
                <a:latin typeface="PingFangSC-Regular"/>
              </a:rPr>
              <a:t>Web</a:t>
            </a:r>
            <a:r>
              <a:rPr lang="zh-CN" altLang="en-US" sz="1200">
                <a:solidFill>
                  <a:srgbClr val="C00000"/>
                </a:solidFill>
                <a:latin typeface="PingFangSC-Regular"/>
              </a:rPr>
              <a:t>项目配置文件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2CFAE33-D34F-40FE-9B80-BE945A6634F1}"/>
              </a:ext>
            </a:extLst>
          </p:cNvPr>
          <p:cNvCxnSpPr>
            <a:cxnSpLocks/>
          </p:cNvCxnSpPr>
          <p:nvPr/>
        </p:nvCxnSpPr>
        <p:spPr>
          <a:xfrm>
            <a:off x="2777761" y="4040785"/>
            <a:ext cx="5039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48B5C75-23AD-456B-B90B-55280C6EBDD9}"/>
              </a:ext>
            </a:extLst>
          </p:cNvPr>
          <p:cNvCxnSpPr>
            <a:cxnSpLocks/>
          </p:cNvCxnSpPr>
          <p:nvPr/>
        </p:nvCxnSpPr>
        <p:spPr>
          <a:xfrm>
            <a:off x="2908249" y="4243654"/>
            <a:ext cx="3734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12E9FBEA-1C19-479B-9DC1-4FDDCC0C0EB5}"/>
              </a:ext>
            </a:extLst>
          </p:cNvPr>
          <p:cNvCxnSpPr>
            <a:cxnSpLocks/>
          </p:cNvCxnSpPr>
          <p:nvPr/>
        </p:nvCxnSpPr>
        <p:spPr>
          <a:xfrm>
            <a:off x="3103880" y="4449016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箭头: 右 3">
            <a:extLst>
              <a:ext uri="{FF2B5EF4-FFF2-40B4-BE49-F238E27FC236}">
                <a16:creationId xmlns:a16="http://schemas.microsoft.com/office/drawing/2014/main" id="{1C379591-BC34-47AD-BCFE-C7618CDECEB2}"/>
              </a:ext>
            </a:extLst>
          </p:cNvPr>
          <p:cNvSpPr/>
          <p:nvPr/>
        </p:nvSpPr>
        <p:spPr>
          <a:xfrm>
            <a:off x="5308871" y="3079353"/>
            <a:ext cx="889261" cy="450492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占位符 6">
            <a:extLst>
              <a:ext uri="{FF2B5EF4-FFF2-40B4-BE49-F238E27FC236}">
                <a16:creationId xmlns:a16="http://schemas.microsoft.com/office/drawing/2014/main" id="{BBEE7FC6-B0B9-4827-875B-C231F81D69F5}"/>
              </a:ext>
            </a:extLst>
          </p:cNvPr>
          <p:cNvSpPr txBox="1">
            <a:spLocks/>
          </p:cNvSpPr>
          <p:nvPr/>
        </p:nvSpPr>
        <p:spPr>
          <a:xfrm>
            <a:off x="5269490" y="2574411"/>
            <a:ext cx="981321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  <a:latin typeface="PingFangSC-Regular"/>
              </a:rPr>
              <a:t>package</a:t>
            </a:r>
            <a:endParaRPr lang="zh-CN" altLang="en-US">
              <a:solidFill>
                <a:srgbClr val="C00000"/>
              </a:solidFill>
              <a:latin typeface="PingFangSC-Regular"/>
            </a:endParaRPr>
          </a:p>
        </p:txBody>
      </p:sp>
      <p:sp>
        <p:nvSpPr>
          <p:cNvPr id="48" name="文本占位符 6">
            <a:extLst>
              <a:ext uri="{FF2B5EF4-FFF2-40B4-BE49-F238E27FC236}">
                <a16:creationId xmlns:a16="http://schemas.microsoft.com/office/drawing/2014/main" id="{4512C0FD-33CD-4206-8CA8-032785D06EA3}"/>
              </a:ext>
            </a:extLst>
          </p:cNvPr>
          <p:cNvSpPr txBox="1">
            <a:spLocks/>
          </p:cNvSpPr>
          <p:nvPr/>
        </p:nvSpPr>
        <p:spPr>
          <a:xfrm>
            <a:off x="9198000" y="3773107"/>
            <a:ext cx="1508578" cy="31493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PingFangSC-Regular"/>
              </a:rPr>
              <a:t>Web</a:t>
            </a:r>
            <a:r>
              <a:rPr lang="zh-CN" altLang="en-US" sz="1200">
                <a:solidFill>
                  <a:srgbClr val="000000"/>
                </a:solidFill>
                <a:latin typeface="PingFangSC-Regular"/>
              </a:rPr>
              <a:t>项目配置文件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D68D594-BF34-4C83-9728-0304E5147563}"/>
              </a:ext>
            </a:extLst>
          </p:cNvPr>
          <p:cNvCxnSpPr>
            <a:cxnSpLocks/>
          </p:cNvCxnSpPr>
          <p:nvPr/>
        </p:nvCxnSpPr>
        <p:spPr>
          <a:xfrm>
            <a:off x="8435181" y="3948398"/>
            <a:ext cx="6757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文本占位符 6">
            <a:extLst>
              <a:ext uri="{FF2B5EF4-FFF2-40B4-BE49-F238E27FC236}">
                <a16:creationId xmlns:a16="http://schemas.microsoft.com/office/drawing/2014/main" id="{E49BE814-FC0A-4822-9EE8-BBC2C13743FD}"/>
              </a:ext>
            </a:extLst>
          </p:cNvPr>
          <p:cNvSpPr txBox="1">
            <a:spLocks/>
          </p:cNvSpPr>
          <p:nvPr/>
        </p:nvSpPr>
        <p:spPr>
          <a:xfrm>
            <a:off x="6515325" y="4959525"/>
            <a:ext cx="5604788" cy="151171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PingFangSC-Regular"/>
              </a:rPr>
              <a:t>编译后的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Java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字节码文件和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resources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的资源文件，放到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WEB-INF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下的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classes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目录下</a:t>
            </a:r>
            <a:endParaRPr lang="en-US" altLang="zh-CN">
              <a:solidFill>
                <a:srgbClr val="000000"/>
              </a:solidFill>
              <a:latin typeface="PingFangSC-Regular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000000"/>
                </a:solidFill>
                <a:latin typeface="PingFangSC-Regular"/>
              </a:rPr>
              <a:t>pom.xml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中依赖坐标对应的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jar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包，放入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WEB-INF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下的</a:t>
            </a:r>
            <a:r>
              <a:rPr lang="en-US" altLang="zh-CN">
                <a:solidFill>
                  <a:srgbClr val="000000"/>
                </a:solidFill>
                <a:latin typeface="PingFangSC-Regular"/>
              </a:rPr>
              <a:t>lib</a:t>
            </a:r>
            <a:r>
              <a:rPr lang="zh-CN" altLang="en-US">
                <a:solidFill>
                  <a:srgbClr val="000000"/>
                </a:solidFill>
                <a:latin typeface="PingFangSC-Regular"/>
              </a:rPr>
              <a:t>目录下</a:t>
            </a:r>
            <a:endParaRPr lang="en-US" altLang="zh-CN">
              <a:solidFill>
                <a:srgbClr val="000000"/>
              </a:solidFill>
              <a:latin typeface="PingFangSC-Regular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CN" altLang="en-US">
              <a:solidFill>
                <a:srgbClr val="000000"/>
              </a:solidFill>
              <a:latin typeface="PingFangSC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187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  <p:bldP spid="11" grpId="0"/>
      <p:bldP spid="12" grpId="0"/>
      <p:bldP spid="13" grpId="0"/>
      <p:bldP spid="14" grpId="0"/>
      <p:bldP spid="25" grpId="0"/>
      <p:bldP spid="26" grpId="0"/>
      <p:bldP spid="29" grpId="0"/>
      <p:bldP spid="30" grpId="0"/>
      <p:bldP spid="31" grpId="0"/>
      <p:bldP spid="32" grpId="0"/>
      <p:bldP spid="33" grpId="0"/>
      <p:bldP spid="43" grpId="0"/>
      <p:bldP spid="59" grpId="0"/>
      <p:bldP spid="60" grpId="0"/>
      <p:bldP spid="61" grpId="0"/>
      <p:bldP spid="4" grpId="0" animBg="1"/>
      <p:bldP spid="45" grpId="0"/>
      <p:bldP spid="48" grpId="0"/>
      <p:bldP spid="5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722585"/>
            <a:ext cx="7403311" cy="796327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使用骨架</a:t>
            </a:r>
            <a:endParaRPr lang="en-US" altLang="zh-CN" b="0" i="0">
              <a:solidFill>
                <a:srgbClr val="000000"/>
              </a:solidFill>
              <a:effectLst/>
              <a:latin typeface="PingFangSC-Regular"/>
            </a:endParaRPr>
          </a:p>
          <a:p>
            <a:pPr marL="645750" lvl="1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000000"/>
                </a:solidFill>
                <a:latin typeface="PingFangSC-Regular"/>
              </a:rPr>
              <a:t>骨架：项目模板</a:t>
            </a:r>
            <a:endParaRPr lang="zh-CN" altLang="en-US" b="0" i="0">
              <a:solidFill>
                <a:srgbClr val="000000"/>
              </a:solidFill>
              <a:effectLst/>
              <a:latin typeface="PingFangSC-Regular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IDEA</a:t>
            </a:r>
            <a:r>
              <a:rPr lang="zh-CN" altLang="en-US"/>
              <a:t>中创建 </a:t>
            </a:r>
            <a:r>
              <a:rPr lang="en-US" altLang="zh-CN"/>
              <a:t>Maven Web</a:t>
            </a:r>
            <a:r>
              <a:rPr lang="zh-CN" altLang="en-US"/>
              <a:t>项目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26AD55-DBC1-4B48-BBE4-1E4A6B5E3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79" y="3178787"/>
            <a:ext cx="3645456" cy="188701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0D13FEA-6C0D-4DC5-8969-FE6C9FD3B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382" y="3429000"/>
            <a:ext cx="2370025" cy="131075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693E564-D8C8-4719-A5A9-CC13B5674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379" y="3429000"/>
            <a:ext cx="3452159" cy="120406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9" name="箭头: 右 18">
            <a:extLst>
              <a:ext uri="{FF2B5EF4-FFF2-40B4-BE49-F238E27FC236}">
                <a16:creationId xmlns:a16="http://schemas.microsoft.com/office/drawing/2014/main" id="{C721FE41-DA44-4624-9230-B6B799900072}"/>
              </a:ext>
            </a:extLst>
          </p:cNvPr>
          <p:cNvSpPr/>
          <p:nvPr/>
        </p:nvSpPr>
        <p:spPr>
          <a:xfrm>
            <a:off x="4701396" y="3933645"/>
            <a:ext cx="276045" cy="250166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B436463B-8B17-47BB-A271-5BB671401329}"/>
              </a:ext>
            </a:extLst>
          </p:cNvPr>
          <p:cNvSpPr/>
          <p:nvPr/>
        </p:nvSpPr>
        <p:spPr>
          <a:xfrm>
            <a:off x="9047476" y="3933645"/>
            <a:ext cx="276045" cy="250166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85C8B6FA-1ABF-4E89-8D8B-9142E63ECA4C}"/>
              </a:ext>
            </a:extLst>
          </p:cNvPr>
          <p:cNvSpPr txBox="1">
            <a:spLocks/>
          </p:cNvSpPr>
          <p:nvPr/>
        </p:nvSpPr>
        <p:spPr>
          <a:xfrm>
            <a:off x="710880" y="2661597"/>
            <a:ext cx="309624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PingFangSC-Regular"/>
              </a:rPr>
              <a:t>1. </a:t>
            </a:r>
            <a:r>
              <a:rPr lang="zh-CN" altLang="en-US" sz="1400">
                <a:solidFill>
                  <a:srgbClr val="000000"/>
                </a:solidFill>
                <a:latin typeface="PingFangSC-Regular"/>
              </a:rPr>
              <a:t>选择</a:t>
            </a:r>
            <a:r>
              <a:rPr lang="en-US" altLang="zh-CN" sz="1400">
                <a:solidFill>
                  <a:srgbClr val="000000"/>
                </a:solidFill>
                <a:latin typeface="PingFangSC-Regular"/>
              </a:rPr>
              <a:t>web</a:t>
            </a:r>
            <a:r>
              <a:rPr lang="zh-CN" altLang="en-US" sz="1400">
                <a:solidFill>
                  <a:srgbClr val="000000"/>
                </a:solidFill>
                <a:latin typeface="PingFangSC-Regular"/>
              </a:rPr>
              <a:t>项目骨架，创建项目</a:t>
            </a:r>
          </a:p>
        </p:txBody>
      </p:sp>
      <p:sp>
        <p:nvSpPr>
          <p:cNvPr id="22" name="文本占位符 6">
            <a:extLst>
              <a:ext uri="{FF2B5EF4-FFF2-40B4-BE49-F238E27FC236}">
                <a16:creationId xmlns:a16="http://schemas.microsoft.com/office/drawing/2014/main" id="{6998FFF4-020F-44A1-A20F-2569D24C9ADF}"/>
              </a:ext>
            </a:extLst>
          </p:cNvPr>
          <p:cNvSpPr txBox="1">
            <a:spLocks/>
          </p:cNvSpPr>
          <p:nvPr/>
        </p:nvSpPr>
        <p:spPr>
          <a:xfrm>
            <a:off x="5275171" y="2661597"/>
            <a:ext cx="309624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PingFangSC-Regular"/>
              </a:rPr>
              <a:t>2.</a:t>
            </a:r>
            <a:r>
              <a:rPr lang="zh-CN" altLang="en-US" sz="1400">
                <a:solidFill>
                  <a:srgbClr val="000000"/>
                </a:solidFill>
                <a:latin typeface="PingFangSC-Regular"/>
              </a:rPr>
              <a:t> 删除</a:t>
            </a:r>
            <a:r>
              <a:rPr lang="en-US" altLang="zh-CN" sz="1400">
                <a:solidFill>
                  <a:srgbClr val="000000"/>
                </a:solidFill>
                <a:latin typeface="PingFangSC-Regular"/>
              </a:rPr>
              <a:t>pom.xml</a:t>
            </a:r>
            <a:r>
              <a:rPr lang="zh-CN" altLang="en-US" sz="1400">
                <a:solidFill>
                  <a:srgbClr val="000000"/>
                </a:solidFill>
                <a:latin typeface="PingFangSC-Regular"/>
              </a:rPr>
              <a:t>中多余的坐标</a:t>
            </a:r>
          </a:p>
        </p:txBody>
      </p:sp>
      <p:sp>
        <p:nvSpPr>
          <p:cNvPr id="23" name="文本占位符 6">
            <a:extLst>
              <a:ext uri="{FF2B5EF4-FFF2-40B4-BE49-F238E27FC236}">
                <a16:creationId xmlns:a16="http://schemas.microsoft.com/office/drawing/2014/main" id="{DA45AD36-48FF-40DB-951B-8056C7476962}"/>
              </a:ext>
            </a:extLst>
          </p:cNvPr>
          <p:cNvSpPr txBox="1">
            <a:spLocks/>
          </p:cNvSpPr>
          <p:nvPr/>
        </p:nvSpPr>
        <p:spPr>
          <a:xfrm>
            <a:off x="9323521" y="2661597"/>
            <a:ext cx="309624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PingFangSC-Regular"/>
              </a:rPr>
              <a:t>3.</a:t>
            </a:r>
            <a:r>
              <a:rPr lang="zh-CN" altLang="en-US" sz="1400">
                <a:solidFill>
                  <a:srgbClr val="000000"/>
                </a:solidFill>
                <a:latin typeface="PingFangSC-Regular"/>
              </a:rPr>
              <a:t> 补齐缺失的目录结构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181816D9-5C0C-4A9B-9C2D-E65FAC3B2C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8299" y="4863878"/>
            <a:ext cx="2446232" cy="172989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9" name="箭头: 圆角右 28">
            <a:extLst>
              <a:ext uri="{FF2B5EF4-FFF2-40B4-BE49-F238E27FC236}">
                <a16:creationId xmlns:a16="http://schemas.microsoft.com/office/drawing/2014/main" id="{251F4655-4B79-477B-9253-4AABDD4504A6}"/>
              </a:ext>
            </a:extLst>
          </p:cNvPr>
          <p:cNvSpPr/>
          <p:nvPr/>
        </p:nvSpPr>
        <p:spPr>
          <a:xfrm rot="10800000">
            <a:off x="10089567" y="5128873"/>
            <a:ext cx="607187" cy="599950"/>
          </a:xfrm>
          <a:prstGeom prst="ben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94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722586"/>
            <a:ext cx="7403311" cy="517190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不使用骨架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IDEA</a:t>
            </a:r>
            <a:r>
              <a:rPr lang="zh-CN" altLang="en-US"/>
              <a:t>中创建 </a:t>
            </a:r>
            <a:r>
              <a:rPr lang="en-US" altLang="zh-CN"/>
              <a:t>Maven Web</a:t>
            </a:r>
            <a:r>
              <a:rPr lang="zh-CN" altLang="en-US"/>
              <a:t>项目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C721FE41-DA44-4624-9230-B6B799900072}"/>
              </a:ext>
            </a:extLst>
          </p:cNvPr>
          <p:cNvSpPr/>
          <p:nvPr/>
        </p:nvSpPr>
        <p:spPr>
          <a:xfrm>
            <a:off x="4562365" y="3607373"/>
            <a:ext cx="276045" cy="250166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B436463B-8B17-47BB-A271-5BB671401329}"/>
              </a:ext>
            </a:extLst>
          </p:cNvPr>
          <p:cNvSpPr/>
          <p:nvPr/>
        </p:nvSpPr>
        <p:spPr>
          <a:xfrm>
            <a:off x="9028083" y="3611687"/>
            <a:ext cx="276045" cy="250166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85C8B6FA-1ABF-4E89-8D8B-9142E63ECA4C}"/>
              </a:ext>
            </a:extLst>
          </p:cNvPr>
          <p:cNvSpPr txBox="1">
            <a:spLocks/>
          </p:cNvSpPr>
          <p:nvPr/>
        </p:nvSpPr>
        <p:spPr>
          <a:xfrm>
            <a:off x="710880" y="2411433"/>
            <a:ext cx="309624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PingFangSC-Regular"/>
              </a:rPr>
              <a:t>1. </a:t>
            </a:r>
            <a:r>
              <a:rPr lang="zh-CN" altLang="en-US" sz="1400">
                <a:solidFill>
                  <a:srgbClr val="000000"/>
                </a:solidFill>
                <a:latin typeface="PingFangSC-Regular"/>
              </a:rPr>
              <a:t>选择</a:t>
            </a:r>
            <a:r>
              <a:rPr lang="en-US" altLang="zh-CN" sz="1400">
                <a:solidFill>
                  <a:srgbClr val="000000"/>
                </a:solidFill>
                <a:latin typeface="PingFangSC-Regular"/>
              </a:rPr>
              <a:t>web</a:t>
            </a:r>
            <a:r>
              <a:rPr lang="zh-CN" altLang="en-US" sz="1400">
                <a:solidFill>
                  <a:srgbClr val="000000"/>
                </a:solidFill>
                <a:latin typeface="PingFangSC-Regular"/>
              </a:rPr>
              <a:t>项目骨架，创建项目</a:t>
            </a:r>
          </a:p>
        </p:txBody>
      </p:sp>
      <p:sp>
        <p:nvSpPr>
          <p:cNvPr id="22" name="文本占位符 6">
            <a:extLst>
              <a:ext uri="{FF2B5EF4-FFF2-40B4-BE49-F238E27FC236}">
                <a16:creationId xmlns:a16="http://schemas.microsoft.com/office/drawing/2014/main" id="{6998FFF4-020F-44A1-A20F-2569D24C9ADF}"/>
              </a:ext>
            </a:extLst>
          </p:cNvPr>
          <p:cNvSpPr txBox="1">
            <a:spLocks/>
          </p:cNvSpPr>
          <p:nvPr/>
        </p:nvSpPr>
        <p:spPr>
          <a:xfrm>
            <a:off x="5275171" y="2411433"/>
            <a:ext cx="309624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PingFangSC-Regular"/>
              </a:rPr>
              <a:t>2.</a:t>
            </a:r>
            <a:r>
              <a:rPr lang="zh-CN" altLang="en-US" sz="1400">
                <a:solidFill>
                  <a:srgbClr val="000000"/>
                </a:solidFill>
                <a:latin typeface="PingFangSC-Regular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PingFangSC-Regular"/>
              </a:rPr>
              <a:t>pom.xml</a:t>
            </a:r>
            <a:r>
              <a:rPr lang="zh-CN" altLang="en-US" sz="1400">
                <a:solidFill>
                  <a:srgbClr val="000000"/>
                </a:solidFill>
                <a:latin typeface="PingFangSC-Regular"/>
              </a:rPr>
              <a:t>中添加打包方式为</a:t>
            </a:r>
            <a:r>
              <a:rPr lang="en-US" altLang="zh-CN" sz="1400">
                <a:solidFill>
                  <a:srgbClr val="000000"/>
                </a:solidFill>
                <a:latin typeface="PingFangSC-Regular"/>
              </a:rPr>
              <a:t>war</a:t>
            </a:r>
            <a:endParaRPr lang="zh-CN" altLang="en-US" sz="1400">
              <a:solidFill>
                <a:srgbClr val="000000"/>
              </a:solidFill>
              <a:latin typeface="PingFangSC-Regular"/>
            </a:endParaRPr>
          </a:p>
        </p:txBody>
      </p:sp>
      <p:sp>
        <p:nvSpPr>
          <p:cNvPr id="23" name="文本占位符 6">
            <a:extLst>
              <a:ext uri="{FF2B5EF4-FFF2-40B4-BE49-F238E27FC236}">
                <a16:creationId xmlns:a16="http://schemas.microsoft.com/office/drawing/2014/main" id="{DA45AD36-48FF-40DB-951B-8056C7476962}"/>
              </a:ext>
            </a:extLst>
          </p:cNvPr>
          <p:cNvSpPr txBox="1">
            <a:spLocks/>
          </p:cNvSpPr>
          <p:nvPr/>
        </p:nvSpPr>
        <p:spPr>
          <a:xfrm>
            <a:off x="9323521" y="2411432"/>
            <a:ext cx="3096244" cy="78767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PingFangSC-Regular"/>
              </a:rPr>
              <a:t>3.</a:t>
            </a:r>
            <a:r>
              <a:rPr lang="zh-CN" altLang="en-US" sz="1400">
                <a:solidFill>
                  <a:srgbClr val="000000"/>
                </a:solidFill>
                <a:latin typeface="PingFangSC-Regular"/>
              </a:rPr>
              <a:t> 补齐缺失的目录结构：</a:t>
            </a:r>
            <a:r>
              <a:rPr lang="en-US" altLang="zh-CN" sz="1400">
                <a:solidFill>
                  <a:srgbClr val="000000"/>
                </a:solidFill>
                <a:latin typeface="PingFangSC-Regular"/>
              </a:rPr>
              <a:t>webapp</a:t>
            </a:r>
          </a:p>
          <a:p>
            <a:pPr marL="0" indent="0">
              <a:buNone/>
            </a:pPr>
            <a:endParaRPr lang="en-US" altLang="zh-CN" sz="1400">
              <a:solidFill>
                <a:srgbClr val="000000"/>
              </a:solidFill>
              <a:latin typeface="PingFangSC-Regular"/>
            </a:endParaRPr>
          </a:p>
          <a:p>
            <a:pPr marL="0" indent="0">
              <a:buNone/>
            </a:pPr>
            <a:endParaRPr lang="zh-CN" altLang="en-US" sz="1400">
              <a:solidFill>
                <a:srgbClr val="000000"/>
              </a:solidFill>
              <a:latin typeface="PingFangSC-Regular"/>
            </a:endParaRPr>
          </a:p>
        </p:txBody>
      </p:sp>
      <p:sp>
        <p:nvSpPr>
          <p:cNvPr id="29" name="箭头: 圆角右 28">
            <a:extLst>
              <a:ext uri="{FF2B5EF4-FFF2-40B4-BE49-F238E27FC236}">
                <a16:creationId xmlns:a16="http://schemas.microsoft.com/office/drawing/2014/main" id="{251F4655-4B79-477B-9253-4AABDD4504A6}"/>
              </a:ext>
            </a:extLst>
          </p:cNvPr>
          <p:cNvSpPr/>
          <p:nvPr/>
        </p:nvSpPr>
        <p:spPr>
          <a:xfrm rot="10800000">
            <a:off x="10132699" y="4607612"/>
            <a:ext cx="607187" cy="599950"/>
          </a:xfrm>
          <a:prstGeom prst="ben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A0CC186-852F-4EBD-9F42-C4DBE6AE8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33" y="3042786"/>
            <a:ext cx="3490262" cy="137934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1F799A2-0AB8-46E8-B8A6-A4996EABA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564" y="3089382"/>
            <a:ext cx="3048264" cy="111261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EDCBA49-FF02-4A13-96BF-5233B62E7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0779" y="3007943"/>
            <a:ext cx="2110923" cy="130313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F47F314-0958-4FCE-A4BA-15B756F03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279" y="4695764"/>
            <a:ext cx="3490262" cy="139253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732E492A-F65E-4D96-B248-EA56DAA4C2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6484" y="4444833"/>
            <a:ext cx="2875307" cy="1813472"/>
          </a:xfrm>
          <a:prstGeom prst="rect">
            <a:avLst/>
          </a:prstGeom>
        </p:spPr>
      </p:pic>
      <p:sp>
        <p:nvSpPr>
          <p:cNvPr id="28" name="箭头: 右 27">
            <a:extLst>
              <a:ext uri="{FF2B5EF4-FFF2-40B4-BE49-F238E27FC236}">
                <a16:creationId xmlns:a16="http://schemas.microsoft.com/office/drawing/2014/main" id="{C8FA6D7F-4C50-45E3-B983-66059F1A800C}"/>
              </a:ext>
            </a:extLst>
          </p:cNvPr>
          <p:cNvSpPr/>
          <p:nvPr/>
        </p:nvSpPr>
        <p:spPr>
          <a:xfrm rot="10800000">
            <a:off x="6693103" y="5149224"/>
            <a:ext cx="276045" cy="250166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B0AE90D6-854D-4110-832F-499C2501370C}"/>
              </a:ext>
            </a:extLst>
          </p:cNvPr>
          <p:cNvSpPr/>
          <p:nvPr/>
        </p:nvSpPr>
        <p:spPr>
          <a:xfrm rot="10800000">
            <a:off x="2720294" y="5149224"/>
            <a:ext cx="276045" cy="250166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8B76E5AD-6064-4600-BAF2-6302CAD19F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686" y="4774990"/>
            <a:ext cx="2458855" cy="99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86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1E6890-B2E5-41A5-8A94-39B13856C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4244586" cy="548322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Tomcat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7EA832C-EEEE-4E9E-8A9C-0CB1B704F4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906794" cy="2554780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简介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基本使用：安装、卸载、启动、关闭、配置、部署项目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IDEA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中创建 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Maven Web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项目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IDEA</a:t>
            </a:r>
            <a:r>
              <a:rPr lang="zh-CN" altLang="en-US">
                <a:solidFill>
                  <a:srgbClr val="C00000"/>
                </a:solidFill>
              </a:rPr>
              <a:t>中使用 </a:t>
            </a:r>
            <a:r>
              <a:rPr lang="en-US" altLang="zh-CN">
                <a:solidFill>
                  <a:srgbClr val="C00000"/>
                </a:solidFill>
              </a:rPr>
              <a:t>Tomcat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4C46849-4255-4C92-8036-3ECC3A5A8C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492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64E3B04-4CE8-4CE5-B723-0E138723AB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03186"/>
            <a:ext cx="10719120" cy="51719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将本地</a:t>
            </a:r>
            <a:r>
              <a:rPr lang="en-US" altLang="zh-CN"/>
              <a:t>Tomcat </a:t>
            </a:r>
            <a:r>
              <a:rPr lang="zh-CN" altLang="en-US"/>
              <a:t>集成到</a:t>
            </a:r>
            <a:r>
              <a:rPr lang="en-US" altLang="zh-CN"/>
              <a:t>Idea</a:t>
            </a:r>
            <a:r>
              <a:rPr lang="zh-CN" altLang="en-US"/>
              <a:t>中，然后进行项目部署即可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IDEA</a:t>
            </a:r>
            <a:r>
              <a:rPr lang="zh-CN" altLang="en-US"/>
              <a:t>中使用 </a:t>
            </a:r>
            <a:r>
              <a:rPr lang="en-US" altLang="zh-CN"/>
              <a:t>Tomcat – </a:t>
            </a:r>
            <a:r>
              <a:rPr lang="zh-CN" altLang="en-US"/>
              <a:t>集成本地 </a:t>
            </a:r>
            <a:r>
              <a:rPr lang="en-US" altLang="zh-CN"/>
              <a:t>Tomcat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0638A6-F54C-4204-8847-7758C2E6D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36" y="2361075"/>
            <a:ext cx="2520290" cy="106672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0DA65E8-9741-4556-82D4-2C2159A30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511" y="2361075"/>
            <a:ext cx="2172295" cy="126770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1FB9668-F365-4E16-B129-30A7A9366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514" y="2459137"/>
            <a:ext cx="4762861" cy="116964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CDE3CB2-2D71-4208-88F6-940931806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186" y="4045065"/>
            <a:ext cx="2528540" cy="138512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F111FE8-29DE-4F56-827D-A3168AB0DC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5511" y="4045065"/>
            <a:ext cx="1204624" cy="156389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8205F7D-0326-4809-9E99-2411F74B2C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1867" y="4140910"/>
            <a:ext cx="2344309" cy="134168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5FEE578-11DC-478A-BB57-666EEB1B8C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74944" y="4398439"/>
            <a:ext cx="1964297" cy="95326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AEC1721-395C-4AB4-94A0-1206DA5000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1186" y="5627590"/>
            <a:ext cx="2503002" cy="105882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649CBE3E-3BCC-4004-B242-FEC5E52CB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45511" y="5855767"/>
            <a:ext cx="3033023" cy="83065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2D1A1201-B0CD-42A6-A5E5-8DB44AFFAF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59857" y="5994723"/>
            <a:ext cx="3295240" cy="567213"/>
          </a:xfrm>
          <a:prstGeom prst="rect">
            <a:avLst/>
          </a:prstGeom>
        </p:spPr>
      </p:pic>
      <p:sp>
        <p:nvSpPr>
          <p:cNvPr id="33" name="箭头: 右 32">
            <a:extLst>
              <a:ext uri="{FF2B5EF4-FFF2-40B4-BE49-F238E27FC236}">
                <a16:creationId xmlns:a16="http://schemas.microsoft.com/office/drawing/2014/main" id="{D423733A-573C-44F2-9B0F-31BD99BE49DF}"/>
              </a:ext>
            </a:extLst>
          </p:cNvPr>
          <p:cNvSpPr/>
          <p:nvPr/>
        </p:nvSpPr>
        <p:spPr>
          <a:xfrm>
            <a:off x="3801186" y="2906512"/>
            <a:ext cx="284086" cy="274890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2572C4C9-E130-40E3-BB35-F2BB9F9405A9}"/>
              </a:ext>
            </a:extLst>
          </p:cNvPr>
          <p:cNvSpPr/>
          <p:nvPr/>
        </p:nvSpPr>
        <p:spPr>
          <a:xfrm>
            <a:off x="6778045" y="2889971"/>
            <a:ext cx="284086" cy="274890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906D7AC9-F8A5-4793-BA6F-DFA9B4D2E7C8}"/>
              </a:ext>
            </a:extLst>
          </p:cNvPr>
          <p:cNvSpPr/>
          <p:nvPr/>
        </p:nvSpPr>
        <p:spPr>
          <a:xfrm>
            <a:off x="3797932" y="4600180"/>
            <a:ext cx="284086" cy="274890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3E372ECC-F0F2-4FD9-95C2-DAC201CC0140}"/>
              </a:ext>
            </a:extLst>
          </p:cNvPr>
          <p:cNvSpPr/>
          <p:nvPr/>
        </p:nvSpPr>
        <p:spPr>
          <a:xfrm>
            <a:off x="5928396" y="4689569"/>
            <a:ext cx="284086" cy="274890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26AC5D9D-F58D-48BD-BD37-44505E750A4C}"/>
              </a:ext>
            </a:extLst>
          </p:cNvPr>
          <p:cNvSpPr/>
          <p:nvPr/>
        </p:nvSpPr>
        <p:spPr>
          <a:xfrm>
            <a:off x="9273518" y="4689569"/>
            <a:ext cx="284086" cy="274890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A2013033-0130-401E-9CB9-705FC72BC227}"/>
              </a:ext>
            </a:extLst>
          </p:cNvPr>
          <p:cNvSpPr/>
          <p:nvPr/>
        </p:nvSpPr>
        <p:spPr>
          <a:xfrm>
            <a:off x="3794286" y="6104429"/>
            <a:ext cx="284086" cy="274890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42B129B5-BCE9-4983-A335-3CCFC9DD17F6}"/>
              </a:ext>
            </a:extLst>
          </p:cNvPr>
          <p:cNvSpPr/>
          <p:nvPr/>
        </p:nvSpPr>
        <p:spPr>
          <a:xfrm>
            <a:off x="7671978" y="6157004"/>
            <a:ext cx="284086" cy="274890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439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64E3B04-4CE8-4CE5-B723-0E138723AB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03185"/>
            <a:ext cx="10719120" cy="2934309"/>
          </a:xfrm>
        </p:spPr>
        <p:txBody>
          <a:bodyPr/>
          <a:lstStyle/>
          <a:p>
            <a:r>
              <a:rPr lang="en-US" altLang="zh-CN"/>
              <a:t>pom.xml </a:t>
            </a:r>
            <a:r>
              <a:rPr lang="zh-CN" altLang="en-US"/>
              <a:t>添加 </a:t>
            </a:r>
            <a:r>
              <a:rPr lang="en-US" altLang="zh-CN"/>
              <a:t>Tomcat</a:t>
            </a:r>
            <a:r>
              <a:rPr lang="zh-CN" altLang="en-US"/>
              <a:t>插件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使用</a:t>
            </a:r>
            <a:r>
              <a:rPr lang="en-US" altLang="zh-CN"/>
              <a:t>Maven Helper </a:t>
            </a:r>
            <a:r>
              <a:rPr lang="zh-CN" altLang="en-US"/>
              <a:t>插件快速启动项目，选中项目，右键 </a:t>
            </a:r>
            <a:r>
              <a:rPr lang="en-US" altLang="zh-CN"/>
              <a:t>--&gt; Run Maven --&gt; tomcat7:run </a:t>
            </a:r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IDEA</a:t>
            </a:r>
            <a:r>
              <a:rPr lang="zh-CN" altLang="en-US"/>
              <a:t>中使用 </a:t>
            </a:r>
            <a:r>
              <a:rPr lang="en-US" altLang="zh-CN"/>
              <a:t>Tomcat – Tomcat Maven </a:t>
            </a:r>
            <a:r>
              <a:rPr lang="zh-CN" altLang="en-US"/>
              <a:t>插件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085DD15-992F-4A98-A118-6826E14EC536}"/>
              </a:ext>
            </a:extLst>
          </p:cNvPr>
          <p:cNvSpPr txBox="1"/>
          <p:nvPr/>
        </p:nvSpPr>
        <p:spPr>
          <a:xfrm>
            <a:off x="1100239" y="2151727"/>
            <a:ext cx="4219107" cy="193899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build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plugins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200">
                <a:solidFill>
                  <a:srgbClr val="8C8C8C"/>
                </a:solidFill>
                <a:latin typeface="Arial Unicode MS"/>
                <a:ea typeface="JetBrains Mono"/>
              </a:rPr>
              <a:t>&lt;!--Tomcat </a:t>
            </a:r>
            <a:r>
              <a:rPr lang="zh-CN" altLang="zh-CN" sz="120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插件</a:t>
            </a:r>
            <a:r>
              <a:rPr lang="zh-CN" altLang="zh-CN" sz="1200">
                <a:solidFill>
                  <a:srgbClr val="8C8C8C"/>
                </a:solidFill>
                <a:latin typeface="Arial Unicode MS"/>
                <a:ea typeface="JetBrains Mono"/>
              </a:rPr>
              <a:t>--&gt;</a:t>
            </a:r>
            <a:br>
              <a:rPr lang="zh-CN" altLang="zh-CN" sz="1200">
                <a:solidFill>
                  <a:srgbClr val="8C8C8C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8C8C8C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plugin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            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groupId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&gt;org.apache.tomcat.maven&lt;/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groupId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            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artifactId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&gt;tomcat7-maven-plugin&lt;/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artifactId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            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version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&gt;2.2&lt;/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version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        &lt;/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plugin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    &lt;/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plugins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build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5D70A90-A74F-4FA4-B63E-2A66E1644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356" y="4537494"/>
            <a:ext cx="3454259" cy="2020982"/>
          </a:xfrm>
          <a:prstGeom prst="rect">
            <a:avLst/>
          </a:prstGeom>
        </p:spPr>
      </p:pic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EAE6D10D-7B16-4963-86CD-BC1D1EEF1B90}"/>
              </a:ext>
            </a:extLst>
          </p:cNvPr>
          <p:cNvSpPr txBox="1">
            <a:spLocks/>
          </p:cNvSpPr>
          <p:nvPr/>
        </p:nvSpPr>
        <p:spPr>
          <a:xfrm>
            <a:off x="4644657" y="4832264"/>
            <a:ext cx="2019912" cy="87394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/>
              <a:t>如果需要断点调试，选择 </a:t>
            </a:r>
            <a:r>
              <a:rPr lang="en-US" altLang="zh-CN" sz="1400"/>
              <a:t>Debug Maven</a:t>
            </a:r>
            <a:endParaRPr lang="zh-CN" altLang="en-US" sz="140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10D8148-AF83-4ECD-87EE-10500DF1E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168" y="4537495"/>
            <a:ext cx="3243748" cy="1900320"/>
          </a:xfrm>
          <a:prstGeom prst="rect">
            <a:avLst/>
          </a:prstGeom>
        </p:spPr>
      </p:pic>
      <p:sp>
        <p:nvSpPr>
          <p:cNvPr id="14" name="TextBox 3">
            <a:extLst>
              <a:ext uri="{FF2B5EF4-FFF2-40B4-BE49-F238E27FC236}">
                <a16:creationId xmlns:a16="http://schemas.microsoft.com/office/drawing/2014/main" id="{C1A0A7B5-770A-4700-9E48-607899321190}"/>
              </a:ext>
            </a:extLst>
          </p:cNvPr>
          <p:cNvSpPr txBox="1"/>
          <p:nvPr/>
        </p:nvSpPr>
        <p:spPr>
          <a:xfrm>
            <a:off x="5947731" y="2151727"/>
            <a:ext cx="4219107" cy="175432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plugin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groupId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&gt;org.apache.tomcat.maven&lt;/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groupId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artifactId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&gt;tomcat7-maven-plugin&lt;/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artifactId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version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&gt;2.2&lt;/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version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 b="1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200" b="1">
                <a:solidFill>
                  <a:srgbClr val="0033B3"/>
                </a:solidFill>
                <a:latin typeface="Arial Unicode MS"/>
                <a:ea typeface="JetBrains Mono"/>
              </a:rPr>
              <a:t>configuration</a:t>
            </a:r>
            <a:r>
              <a:rPr lang="zh-CN" altLang="zh-CN" sz="1200" b="1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 b="1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 b="1">
                <a:solidFill>
                  <a:srgbClr val="080808"/>
                </a:solidFill>
                <a:latin typeface="Arial Unicode MS"/>
                <a:ea typeface="JetBrains Mono"/>
              </a:rPr>
              <a:t>        &lt;</a:t>
            </a:r>
            <a:r>
              <a:rPr lang="zh-CN" altLang="zh-CN" sz="1200" b="1">
                <a:solidFill>
                  <a:srgbClr val="0033B3"/>
                </a:solidFill>
                <a:latin typeface="Arial Unicode MS"/>
                <a:ea typeface="JetBrains Mono"/>
              </a:rPr>
              <a:t>port</a:t>
            </a:r>
            <a:r>
              <a:rPr lang="zh-CN" altLang="zh-CN" sz="1200" b="1">
                <a:solidFill>
                  <a:srgbClr val="080808"/>
                </a:solidFill>
                <a:latin typeface="Arial Unicode MS"/>
                <a:ea typeface="JetBrains Mono"/>
              </a:rPr>
              <a:t>&gt;80&lt;/</a:t>
            </a:r>
            <a:r>
              <a:rPr lang="zh-CN" altLang="zh-CN" sz="1200" b="1">
                <a:solidFill>
                  <a:srgbClr val="0033B3"/>
                </a:solidFill>
                <a:latin typeface="Arial Unicode MS"/>
                <a:ea typeface="JetBrains Mono"/>
              </a:rPr>
              <a:t>port</a:t>
            </a:r>
            <a:r>
              <a:rPr lang="zh-CN" altLang="zh-CN" sz="1200" b="1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200" b="1">
                <a:solidFill>
                  <a:srgbClr val="8C8C8C"/>
                </a:solidFill>
                <a:latin typeface="Arial Unicode MS"/>
                <a:ea typeface="JetBrains Mono"/>
              </a:rPr>
              <a:t>&lt;!--</a:t>
            </a:r>
            <a:r>
              <a:rPr lang="zh-CN" altLang="zh-CN" sz="1200" b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访问端口号</a:t>
            </a:r>
            <a:r>
              <a:rPr lang="zh-CN" altLang="zh-CN" sz="1200" b="1">
                <a:solidFill>
                  <a:srgbClr val="8C8C8C"/>
                </a:solidFill>
                <a:latin typeface="Arial Unicode MS"/>
                <a:ea typeface="JetBrains Mono"/>
              </a:rPr>
              <a:t>--&gt;</a:t>
            </a:r>
            <a:br>
              <a:rPr lang="zh-CN" altLang="zh-CN" sz="1200" b="1">
                <a:solidFill>
                  <a:srgbClr val="8C8C8C"/>
                </a:solidFill>
                <a:latin typeface="Arial Unicode MS"/>
                <a:ea typeface="JetBrains Mono"/>
              </a:rPr>
            </a:br>
            <a:r>
              <a:rPr lang="zh-CN" altLang="zh-CN" sz="1200" b="1">
                <a:solidFill>
                  <a:srgbClr val="8C8C8C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200" b="1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200" b="1">
                <a:solidFill>
                  <a:srgbClr val="0033B3"/>
                </a:solidFill>
                <a:latin typeface="Arial Unicode MS"/>
                <a:ea typeface="JetBrains Mono"/>
              </a:rPr>
              <a:t>path</a:t>
            </a:r>
            <a:r>
              <a:rPr lang="zh-CN" altLang="zh-CN" sz="1200" b="1">
                <a:solidFill>
                  <a:srgbClr val="080808"/>
                </a:solidFill>
                <a:latin typeface="Arial Unicode MS"/>
                <a:ea typeface="JetBrains Mono"/>
              </a:rPr>
              <a:t>&gt;/&lt;/</a:t>
            </a:r>
            <a:r>
              <a:rPr lang="zh-CN" altLang="zh-CN" sz="1200" b="1">
                <a:solidFill>
                  <a:srgbClr val="0033B3"/>
                </a:solidFill>
                <a:latin typeface="Arial Unicode MS"/>
                <a:ea typeface="JetBrains Mono"/>
              </a:rPr>
              <a:t>path</a:t>
            </a:r>
            <a:r>
              <a:rPr lang="zh-CN" altLang="zh-CN" sz="1200" b="1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200" b="1">
                <a:solidFill>
                  <a:srgbClr val="8C8C8C"/>
                </a:solidFill>
                <a:latin typeface="Arial Unicode MS"/>
                <a:ea typeface="JetBrains Mono"/>
              </a:rPr>
              <a:t>&lt;!--</a:t>
            </a:r>
            <a:r>
              <a:rPr lang="zh-CN" altLang="zh-CN" sz="1200" b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项目访问路径</a:t>
            </a:r>
            <a:r>
              <a:rPr lang="zh-CN" altLang="zh-CN" sz="1200" b="1">
                <a:solidFill>
                  <a:srgbClr val="8C8C8C"/>
                </a:solidFill>
                <a:latin typeface="Arial Unicode MS"/>
                <a:ea typeface="JetBrains Mono"/>
              </a:rPr>
              <a:t>--&gt;</a:t>
            </a:r>
            <a:br>
              <a:rPr lang="zh-CN" altLang="zh-CN" sz="1200" b="1">
                <a:solidFill>
                  <a:srgbClr val="8C8C8C"/>
                </a:solidFill>
                <a:latin typeface="Arial Unicode MS"/>
                <a:ea typeface="JetBrains Mono"/>
              </a:rPr>
            </a:br>
            <a:r>
              <a:rPr lang="zh-CN" altLang="zh-CN" sz="1200" b="1">
                <a:solidFill>
                  <a:srgbClr val="8C8C8C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200" b="1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200" b="1">
                <a:solidFill>
                  <a:srgbClr val="0033B3"/>
                </a:solidFill>
                <a:latin typeface="Arial Unicode MS"/>
                <a:ea typeface="JetBrains Mono"/>
              </a:rPr>
              <a:t>configuration</a:t>
            </a:r>
            <a:r>
              <a:rPr lang="zh-CN" altLang="zh-CN" sz="1200" b="1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200" b="1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200">
                <a:solidFill>
                  <a:srgbClr val="0033B3"/>
                </a:solidFill>
                <a:latin typeface="Arial Unicode MS"/>
                <a:ea typeface="JetBrains Mono"/>
              </a:rPr>
              <a:t>plugin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95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3289" y="1699404"/>
            <a:ext cx="5973761" cy="2585245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HTTP </a:t>
            </a: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Web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服务器 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- Tomcat</a:t>
            </a:r>
          </a:p>
          <a:p>
            <a:r>
              <a:rPr lang="en-US" altLang="zh-CN">
                <a:solidFill>
                  <a:srgbClr val="C00000"/>
                </a:solidFill>
              </a:rPr>
              <a:t>Servlet</a:t>
            </a:r>
          </a:p>
        </p:txBody>
      </p:sp>
    </p:spTree>
    <p:extLst>
      <p:ext uri="{BB962C8B-B14F-4D97-AF65-F5344CB8AC3E}">
        <p14:creationId xmlns:p14="http://schemas.microsoft.com/office/powerpoint/2010/main" val="183774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292C329-2644-4D9D-AF82-1F9489B3D638}"/>
              </a:ext>
            </a:extLst>
          </p:cNvPr>
          <p:cNvSpPr/>
          <p:nvPr/>
        </p:nvSpPr>
        <p:spPr>
          <a:xfrm>
            <a:off x="6323162" y="2993372"/>
            <a:ext cx="2188661" cy="196833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JavaWeb </a:t>
            </a:r>
            <a:r>
              <a:rPr lang="zh-CN" altLang="en-US"/>
              <a:t>技术栈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037BEF0B-E4A2-42A5-8ABA-4A252519AD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4"/>
            <a:ext cx="10748057" cy="1315203"/>
          </a:xfrm>
        </p:spPr>
        <p:txBody>
          <a:bodyPr/>
          <a:lstStyle/>
          <a:p>
            <a:r>
              <a:rPr lang="en-US" altLang="zh-CN"/>
              <a:t>B/S </a:t>
            </a:r>
            <a:r>
              <a:rPr lang="zh-CN" altLang="en-US"/>
              <a:t>架构：</a:t>
            </a:r>
            <a:r>
              <a:rPr lang="en-US" altLang="zh-CN" dirty="0"/>
              <a:t>Browser</a:t>
            </a:r>
            <a:r>
              <a:rPr lang="en-US" altLang="zh-CN"/>
              <a:t>/Server</a:t>
            </a:r>
            <a:r>
              <a:rPr lang="zh-CN" altLang="en-US"/>
              <a:t>，浏览器</a:t>
            </a:r>
            <a:r>
              <a:rPr lang="en-US" altLang="zh-CN"/>
              <a:t>/</a:t>
            </a:r>
            <a:r>
              <a:rPr lang="zh-CN" altLang="en-US"/>
              <a:t>服务器 架构模式，</a:t>
            </a:r>
            <a:r>
              <a:rPr lang="zh-CN" altLang="en-US" dirty="0"/>
              <a:t>它的特点是，客户端只需要浏览器，应用程序的逻辑和数据都存储在服务器端。浏览器只需要请求服务器</a:t>
            </a:r>
            <a:r>
              <a:rPr lang="zh-CN" altLang="en-US"/>
              <a:t>，获取</a:t>
            </a:r>
            <a:r>
              <a:rPr lang="en-US" altLang="zh-CN"/>
              <a:t>Web</a:t>
            </a:r>
            <a:r>
              <a:rPr lang="zh-CN" altLang="en-US"/>
              <a:t>资源，服务器把</a:t>
            </a:r>
            <a:r>
              <a:rPr lang="en-US" altLang="zh-CN"/>
              <a:t>Web</a:t>
            </a:r>
            <a:r>
              <a:rPr lang="zh-CN" altLang="en-US"/>
              <a:t>资源发送给浏览器即可</a:t>
            </a:r>
            <a:endParaRPr lang="en-US" altLang="zh-CN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/>
              <a:t>好处：易于维护升级：服务器</a:t>
            </a:r>
            <a:r>
              <a:rPr lang="zh-CN" altLang="en-US" sz="1600" dirty="0"/>
              <a:t>端升级后，客户端无需任何部署就可以使用到新</a:t>
            </a:r>
            <a:r>
              <a:rPr lang="zh-CN" altLang="en-US" sz="1600"/>
              <a:t>的版本</a:t>
            </a:r>
            <a:endParaRPr lang="en-US" altLang="zh-CN" sz="16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D40339-9AD6-4740-B0CB-AAE668734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23" y="3530372"/>
            <a:ext cx="1052978" cy="1068366"/>
          </a:xfrm>
          <a:prstGeom prst="rect">
            <a:avLst/>
          </a:prstGeom>
        </p:spPr>
      </p:pic>
      <p:pic>
        <p:nvPicPr>
          <p:cNvPr id="1102" name="图片 1101">
            <a:extLst>
              <a:ext uri="{FF2B5EF4-FFF2-40B4-BE49-F238E27FC236}">
                <a16:creationId xmlns:a16="http://schemas.microsoft.com/office/drawing/2014/main" id="{CEDA66E1-F34F-45D3-90DD-75AB8CBAE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884" y="3167406"/>
            <a:ext cx="1336181" cy="1794300"/>
          </a:xfrm>
          <a:prstGeom prst="rect">
            <a:avLst/>
          </a:prstGeom>
        </p:spPr>
      </p:pic>
      <p:cxnSp>
        <p:nvCxnSpPr>
          <p:cNvPr id="1104" name="直接箭头连接符 1103">
            <a:extLst>
              <a:ext uri="{FF2B5EF4-FFF2-40B4-BE49-F238E27FC236}">
                <a16:creationId xmlns:a16="http://schemas.microsoft.com/office/drawing/2014/main" id="{CC1AA48F-658D-4BF4-AD17-C595F4DC211F}"/>
              </a:ext>
            </a:extLst>
          </p:cNvPr>
          <p:cNvCxnSpPr>
            <a:cxnSpLocks/>
          </p:cNvCxnSpPr>
          <p:nvPr/>
        </p:nvCxnSpPr>
        <p:spPr>
          <a:xfrm>
            <a:off x="2656433" y="3833736"/>
            <a:ext cx="20104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5" name="直接箭头连接符 334">
            <a:extLst>
              <a:ext uri="{FF2B5EF4-FFF2-40B4-BE49-F238E27FC236}">
                <a16:creationId xmlns:a16="http://schemas.microsoft.com/office/drawing/2014/main" id="{A6AB2585-105D-4794-AE32-ABD5F32B95EC}"/>
              </a:ext>
            </a:extLst>
          </p:cNvPr>
          <p:cNvCxnSpPr>
            <a:cxnSpLocks/>
          </p:cNvCxnSpPr>
          <p:nvPr/>
        </p:nvCxnSpPr>
        <p:spPr>
          <a:xfrm flipH="1">
            <a:off x="2647558" y="4335896"/>
            <a:ext cx="2019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1" name="文本占位符 6">
            <a:extLst>
              <a:ext uri="{FF2B5EF4-FFF2-40B4-BE49-F238E27FC236}">
                <a16:creationId xmlns:a16="http://schemas.microsoft.com/office/drawing/2014/main" id="{BBBA0D52-49B8-49E1-B4FA-DC4F7D1C4A3F}"/>
              </a:ext>
            </a:extLst>
          </p:cNvPr>
          <p:cNvSpPr txBox="1">
            <a:spLocks/>
          </p:cNvSpPr>
          <p:nvPr/>
        </p:nvSpPr>
        <p:spPr>
          <a:xfrm>
            <a:off x="3114825" y="3335762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342" name="文本占位符 6">
            <a:extLst>
              <a:ext uri="{FF2B5EF4-FFF2-40B4-BE49-F238E27FC236}">
                <a16:creationId xmlns:a16="http://schemas.microsoft.com/office/drawing/2014/main" id="{26AF91FF-0220-4756-8034-709F0D69DCE3}"/>
              </a:ext>
            </a:extLst>
          </p:cNvPr>
          <p:cNvSpPr txBox="1">
            <a:spLocks/>
          </p:cNvSpPr>
          <p:nvPr/>
        </p:nvSpPr>
        <p:spPr>
          <a:xfrm>
            <a:off x="3114824" y="4365499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C0EA88-59C8-424B-BD53-0A2435466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174" y="4115358"/>
            <a:ext cx="411468" cy="56306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7CE3AAA-BB6E-4FA3-91AD-092874075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501" y="4123647"/>
            <a:ext cx="429620" cy="5630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E637B63-4361-405C-A487-CEB4C6511A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9121" y="4112057"/>
            <a:ext cx="426357" cy="58624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BF59803-940C-4DF6-8E83-DB9ADF40C9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4759" y="4156819"/>
            <a:ext cx="528991" cy="58624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0184254-58A7-47D8-8344-DFCB434B20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4536" y="3185228"/>
            <a:ext cx="560105" cy="63864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C3DBBFC-AF69-4DAB-9ECA-39CE9FF522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4759" y="3187321"/>
            <a:ext cx="460196" cy="61244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A2280156-4E76-4576-80A4-2B8219CF94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93818" y="3555372"/>
            <a:ext cx="743957" cy="10183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14D4EE5-FFC1-43E3-9D46-E7A0D55FAA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19718" y="5439565"/>
            <a:ext cx="790482" cy="447940"/>
          </a:xfrm>
          <a:prstGeom prst="rect">
            <a:avLst/>
          </a:prstGeom>
        </p:spPr>
      </p:pic>
      <p:sp>
        <p:nvSpPr>
          <p:cNvPr id="22" name="文本占位符 16">
            <a:extLst>
              <a:ext uri="{FF2B5EF4-FFF2-40B4-BE49-F238E27FC236}">
                <a16:creationId xmlns:a16="http://schemas.microsoft.com/office/drawing/2014/main" id="{6856E0EB-45C9-461D-B262-060B67D54D45}"/>
              </a:ext>
            </a:extLst>
          </p:cNvPr>
          <p:cNvSpPr txBox="1">
            <a:spLocks/>
          </p:cNvSpPr>
          <p:nvPr/>
        </p:nvSpPr>
        <p:spPr>
          <a:xfrm>
            <a:off x="6693594" y="4997943"/>
            <a:ext cx="1447795" cy="44162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web</a:t>
            </a:r>
            <a:r>
              <a:rPr lang="zh-CN" altLang="en-US"/>
              <a:t>服务器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3A6BC1D-B7E0-4C88-874D-577BB08FB487}"/>
              </a:ext>
            </a:extLst>
          </p:cNvPr>
          <p:cNvCxnSpPr>
            <a:cxnSpLocks/>
          </p:cNvCxnSpPr>
          <p:nvPr/>
        </p:nvCxnSpPr>
        <p:spPr>
          <a:xfrm>
            <a:off x="7915745" y="3555372"/>
            <a:ext cx="1238744" cy="556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6386CEC-4C53-4BEC-A93B-A26B33354BA9}"/>
              </a:ext>
            </a:extLst>
          </p:cNvPr>
          <p:cNvCxnSpPr>
            <a:cxnSpLocks/>
          </p:cNvCxnSpPr>
          <p:nvPr/>
        </p:nvCxnSpPr>
        <p:spPr>
          <a:xfrm>
            <a:off x="7099574" y="3777385"/>
            <a:ext cx="0" cy="378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7C8C028-3C09-4994-A07E-C5B251AD3043}"/>
              </a:ext>
            </a:extLst>
          </p:cNvPr>
          <p:cNvCxnSpPr>
            <a:cxnSpLocks/>
          </p:cNvCxnSpPr>
          <p:nvPr/>
        </p:nvCxnSpPr>
        <p:spPr>
          <a:xfrm flipH="1" flipV="1">
            <a:off x="4768526" y="4365499"/>
            <a:ext cx="1619888" cy="179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79E35559-6ABA-40EA-AB29-04F71B9170A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06344" y="2994394"/>
            <a:ext cx="1052978" cy="342473"/>
          </a:xfrm>
          <a:prstGeom prst="rect">
            <a:avLst/>
          </a:prstGeom>
        </p:spPr>
      </p:pic>
      <p:sp>
        <p:nvSpPr>
          <p:cNvPr id="37" name="文本占位符 16">
            <a:extLst>
              <a:ext uri="{FF2B5EF4-FFF2-40B4-BE49-F238E27FC236}">
                <a16:creationId xmlns:a16="http://schemas.microsoft.com/office/drawing/2014/main" id="{EAA43664-5682-4C36-9182-E7B13A5A3BDF}"/>
              </a:ext>
            </a:extLst>
          </p:cNvPr>
          <p:cNvSpPr txBox="1">
            <a:spLocks/>
          </p:cNvSpPr>
          <p:nvPr/>
        </p:nvSpPr>
        <p:spPr>
          <a:xfrm>
            <a:off x="710880" y="4832765"/>
            <a:ext cx="5982714" cy="191164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静态资源：</a:t>
            </a:r>
            <a:r>
              <a:rPr lang="en-US" altLang="zh-CN" sz="1400"/>
              <a:t>HTML</a:t>
            </a:r>
            <a:r>
              <a:rPr lang="zh-CN" altLang="en-US" sz="1400"/>
              <a:t>、</a:t>
            </a:r>
            <a:r>
              <a:rPr lang="en-US" altLang="zh-CN" sz="1400"/>
              <a:t>CSS</a:t>
            </a:r>
            <a:r>
              <a:rPr lang="zh-CN" altLang="en-US" sz="1400"/>
              <a:t>、</a:t>
            </a:r>
            <a:r>
              <a:rPr lang="en-US" altLang="zh-CN" sz="1400"/>
              <a:t>JavaScript</a:t>
            </a:r>
            <a:r>
              <a:rPr lang="zh-CN" altLang="en-US" sz="1400"/>
              <a:t>、图片等。负责页面展现</a:t>
            </a:r>
            <a:endParaRPr lang="en-US" altLang="zh-CN" sz="1400"/>
          </a:p>
          <a:p>
            <a:r>
              <a:rPr lang="zh-CN" altLang="en-US" sz="1400"/>
              <a:t>动态资源：</a:t>
            </a:r>
            <a:r>
              <a:rPr lang="en-US" altLang="zh-CN" sz="1400"/>
              <a:t>Servlet</a:t>
            </a:r>
            <a:r>
              <a:rPr lang="zh-CN" altLang="en-US" sz="1400"/>
              <a:t>、</a:t>
            </a:r>
            <a:r>
              <a:rPr lang="en-US" altLang="zh-CN" sz="1400"/>
              <a:t>JSP </a:t>
            </a:r>
            <a:r>
              <a:rPr lang="zh-CN" altLang="en-US" sz="1400"/>
              <a:t>等。负责逻辑处理</a:t>
            </a:r>
            <a:endParaRPr lang="en-US" altLang="zh-CN" sz="1400"/>
          </a:p>
          <a:p>
            <a:r>
              <a:rPr lang="zh-CN" altLang="en-US" sz="1400"/>
              <a:t>数据库：负责存储数据</a:t>
            </a:r>
            <a:endParaRPr lang="en-US" altLang="zh-CN" sz="1400"/>
          </a:p>
          <a:p>
            <a:r>
              <a:rPr lang="en-US" altLang="zh-CN" sz="1400"/>
              <a:t>HTTP</a:t>
            </a:r>
            <a:r>
              <a:rPr lang="zh-CN" altLang="en-US" sz="1400"/>
              <a:t>协议：定义通信规则</a:t>
            </a:r>
            <a:endParaRPr lang="en-US" altLang="zh-CN" sz="1400"/>
          </a:p>
          <a:p>
            <a:r>
              <a:rPr lang="en-US" altLang="zh-CN" sz="1400"/>
              <a:t>Web</a:t>
            </a:r>
            <a:r>
              <a:rPr lang="zh-CN" altLang="en-US" sz="1400"/>
              <a:t>服务器：负责解析 </a:t>
            </a:r>
            <a:r>
              <a:rPr lang="en-US" altLang="zh-CN" sz="1400"/>
              <a:t>HTTP </a:t>
            </a:r>
            <a:r>
              <a:rPr lang="zh-CN" altLang="en-US" sz="1400"/>
              <a:t>协议，解析请求数据，并发送响应数据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09CE7BA-CF30-4DBE-9156-6D90F57A24EF}"/>
              </a:ext>
            </a:extLst>
          </p:cNvPr>
          <p:cNvCxnSpPr>
            <a:cxnSpLocks/>
          </p:cNvCxnSpPr>
          <p:nvPr/>
        </p:nvCxnSpPr>
        <p:spPr>
          <a:xfrm flipV="1">
            <a:off x="4768526" y="3588979"/>
            <a:ext cx="1619888" cy="229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48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1" grpId="0"/>
      <p:bldP spid="342" grpId="0"/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03CD5F8-D3E2-4C38-BD7B-D045BC9677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5385119" cy="430022"/>
          </a:xfrm>
        </p:spPr>
        <p:txBody>
          <a:bodyPr/>
          <a:lstStyle/>
          <a:p>
            <a:r>
              <a:rPr lang="en-US" altLang="zh-CN"/>
              <a:t>Servlet </a:t>
            </a:r>
            <a:r>
              <a:rPr lang="zh-CN" altLang="en-US"/>
              <a:t>是 </a:t>
            </a:r>
            <a:r>
              <a:rPr lang="en-US" altLang="zh-CN"/>
              <a:t>Java</a:t>
            </a:r>
            <a:r>
              <a:rPr lang="zh-CN" altLang="en-US"/>
              <a:t>提供的一门</a:t>
            </a:r>
            <a:r>
              <a:rPr lang="zh-CN" altLang="en-US">
                <a:solidFill>
                  <a:srgbClr val="C00000"/>
                </a:solidFill>
              </a:rPr>
              <a:t>动态</a:t>
            </a:r>
            <a:r>
              <a:rPr lang="en-US" altLang="zh-CN"/>
              <a:t>web</a:t>
            </a:r>
            <a:r>
              <a:rPr lang="zh-CN" altLang="en-US"/>
              <a:t>资源开发技术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918B5BF-4BC9-4A01-A35C-DEDF6EC1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Servlet</a:t>
            </a:r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C2E9324-6221-4FA3-A399-E64F0ABFD0A1}"/>
              </a:ext>
            </a:extLst>
          </p:cNvPr>
          <p:cNvSpPr/>
          <p:nvPr/>
        </p:nvSpPr>
        <p:spPr>
          <a:xfrm>
            <a:off x="6323162" y="2238770"/>
            <a:ext cx="2188661" cy="196833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66669D-0A53-4693-A686-45288FED9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23" y="2775770"/>
            <a:ext cx="1052978" cy="10683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A5BA22-8D06-4C58-924E-02C44EBDF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884" y="2412804"/>
            <a:ext cx="1336181" cy="1794300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98A305C-D88B-4018-B0F9-D240BDA75E0C}"/>
              </a:ext>
            </a:extLst>
          </p:cNvPr>
          <p:cNvCxnSpPr>
            <a:cxnSpLocks/>
          </p:cNvCxnSpPr>
          <p:nvPr/>
        </p:nvCxnSpPr>
        <p:spPr>
          <a:xfrm>
            <a:off x="2656433" y="3079134"/>
            <a:ext cx="20104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A43A8B9-BB6E-4301-9331-E12733964A84}"/>
              </a:ext>
            </a:extLst>
          </p:cNvPr>
          <p:cNvCxnSpPr>
            <a:cxnSpLocks/>
          </p:cNvCxnSpPr>
          <p:nvPr/>
        </p:nvCxnSpPr>
        <p:spPr>
          <a:xfrm flipH="1">
            <a:off x="2647558" y="3581294"/>
            <a:ext cx="2019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文本占位符 6">
            <a:extLst>
              <a:ext uri="{FF2B5EF4-FFF2-40B4-BE49-F238E27FC236}">
                <a16:creationId xmlns:a16="http://schemas.microsoft.com/office/drawing/2014/main" id="{2619EF99-0C67-47C2-B87C-CA0B3AE35040}"/>
              </a:ext>
            </a:extLst>
          </p:cNvPr>
          <p:cNvSpPr txBox="1">
            <a:spLocks/>
          </p:cNvSpPr>
          <p:nvPr/>
        </p:nvSpPr>
        <p:spPr>
          <a:xfrm>
            <a:off x="3114825" y="2581160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13" name="文本占位符 6">
            <a:extLst>
              <a:ext uri="{FF2B5EF4-FFF2-40B4-BE49-F238E27FC236}">
                <a16:creationId xmlns:a16="http://schemas.microsoft.com/office/drawing/2014/main" id="{60F35D61-F6FD-4D71-8403-26F2005DED0C}"/>
              </a:ext>
            </a:extLst>
          </p:cNvPr>
          <p:cNvSpPr txBox="1">
            <a:spLocks/>
          </p:cNvSpPr>
          <p:nvPr/>
        </p:nvSpPr>
        <p:spPr>
          <a:xfrm>
            <a:off x="3114824" y="3610897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CE959F6-D982-4249-BE4E-880BBEA73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174" y="3360756"/>
            <a:ext cx="411468" cy="56306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09B0AA3-6D10-4F5F-9B1A-167AA50F7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501" y="3369045"/>
            <a:ext cx="429620" cy="56306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F08ABF5-285F-4AB0-9AF5-AFC645EF32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9121" y="3357455"/>
            <a:ext cx="426357" cy="58624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2439EDB-B326-4DA5-AF99-140C8BF5C9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4759" y="3402217"/>
            <a:ext cx="528991" cy="58624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B53FAFE-03D3-4E98-93E5-726BF9AE34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4536" y="2430626"/>
            <a:ext cx="560105" cy="63864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301338B-8CFB-45BB-BDE0-08A4CC5500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4759" y="2432719"/>
            <a:ext cx="460196" cy="61244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B602FED-652D-4728-B655-F9F57B4483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19718" y="4684963"/>
            <a:ext cx="790482" cy="447940"/>
          </a:xfrm>
          <a:prstGeom prst="rect">
            <a:avLst/>
          </a:prstGeom>
        </p:spPr>
      </p:pic>
      <p:sp>
        <p:nvSpPr>
          <p:cNvPr id="22" name="文本占位符 16">
            <a:extLst>
              <a:ext uri="{FF2B5EF4-FFF2-40B4-BE49-F238E27FC236}">
                <a16:creationId xmlns:a16="http://schemas.microsoft.com/office/drawing/2014/main" id="{A6EE889F-AAD2-4154-8B92-91FBA699CC04}"/>
              </a:ext>
            </a:extLst>
          </p:cNvPr>
          <p:cNvSpPr txBox="1">
            <a:spLocks/>
          </p:cNvSpPr>
          <p:nvPr/>
        </p:nvSpPr>
        <p:spPr>
          <a:xfrm>
            <a:off x="6693594" y="4243341"/>
            <a:ext cx="1447795" cy="44162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web</a:t>
            </a:r>
            <a:r>
              <a:rPr lang="zh-CN" altLang="en-US"/>
              <a:t>服务器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766FD66-6FF8-4FC0-B2BF-CE148BD159F1}"/>
              </a:ext>
            </a:extLst>
          </p:cNvPr>
          <p:cNvCxnSpPr>
            <a:cxnSpLocks/>
          </p:cNvCxnSpPr>
          <p:nvPr/>
        </p:nvCxnSpPr>
        <p:spPr>
          <a:xfrm>
            <a:off x="7099574" y="3022783"/>
            <a:ext cx="0" cy="378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1CC48A2-4629-40D8-9C80-13E70C25A8F2}"/>
              </a:ext>
            </a:extLst>
          </p:cNvPr>
          <p:cNvCxnSpPr>
            <a:cxnSpLocks/>
          </p:cNvCxnSpPr>
          <p:nvPr/>
        </p:nvCxnSpPr>
        <p:spPr>
          <a:xfrm flipH="1" flipV="1">
            <a:off x="4768526" y="3610897"/>
            <a:ext cx="1619888" cy="179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0E6C3C1F-A1B0-4DC8-B9E7-39DEDE6056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06344" y="2239792"/>
            <a:ext cx="1052978" cy="342473"/>
          </a:xfrm>
          <a:prstGeom prst="rect">
            <a:avLst/>
          </a:prstGeom>
        </p:spPr>
      </p:pic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D9C7312-170B-4B78-ADF1-6BAB8978D0CD}"/>
              </a:ext>
            </a:extLst>
          </p:cNvPr>
          <p:cNvCxnSpPr>
            <a:cxnSpLocks/>
          </p:cNvCxnSpPr>
          <p:nvPr/>
        </p:nvCxnSpPr>
        <p:spPr>
          <a:xfrm flipV="1">
            <a:off x="4768526" y="2834377"/>
            <a:ext cx="1619888" cy="229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文本占位符 5">
            <a:extLst>
              <a:ext uri="{FF2B5EF4-FFF2-40B4-BE49-F238E27FC236}">
                <a16:creationId xmlns:a16="http://schemas.microsoft.com/office/drawing/2014/main" id="{EF540288-D11D-41A6-B678-0AA1B51AB50D}"/>
              </a:ext>
            </a:extLst>
          </p:cNvPr>
          <p:cNvSpPr txBox="1">
            <a:spLocks/>
          </p:cNvSpPr>
          <p:nvPr/>
        </p:nvSpPr>
        <p:spPr>
          <a:xfrm>
            <a:off x="710881" y="4346294"/>
            <a:ext cx="5612281" cy="127459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Servlet </a:t>
            </a:r>
            <a:r>
              <a:rPr lang="zh-CN" altLang="en-US"/>
              <a:t>是</a:t>
            </a:r>
            <a:r>
              <a:rPr lang="en-US" altLang="zh-CN"/>
              <a:t>JavaEE </a:t>
            </a:r>
            <a:r>
              <a:rPr lang="zh-CN" altLang="en-US"/>
              <a:t>规范之一，其实就是一个接口，将来我们需要定义</a:t>
            </a:r>
            <a:r>
              <a:rPr lang="en-US" altLang="zh-CN"/>
              <a:t>Servlet</a:t>
            </a:r>
            <a:r>
              <a:rPr lang="zh-CN" altLang="en-US"/>
              <a:t>类实现</a:t>
            </a:r>
            <a:r>
              <a:rPr lang="en-US" altLang="zh-CN"/>
              <a:t>Servlet</a:t>
            </a:r>
            <a:r>
              <a:rPr lang="zh-CN" altLang="en-US"/>
              <a:t>接口，并由</a:t>
            </a:r>
            <a:r>
              <a:rPr lang="en-US" altLang="zh-CN"/>
              <a:t>web</a:t>
            </a:r>
            <a:r>
              <a:rPr lang="zh-CN" altLang="en-US"/>
              <a:t>服务器运行</a:t>
            </a:r>
            <a:r>
              <a:rPr lang="en-US" altLang="zh-CN"/>
              <a:t>Servlet</a:t>
            </a:r>
            <a:endParaRPr lang="zh-CN" altLang="en-US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02943ECE-2D00-4B50-A8FD-6C31FBEA1F5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7966" y="5674963"/>
            <a:ext cx="3223539" cy="9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2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1E6890-B2E5-41A5-8A94-39B13856C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4244586" cy="548322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Servlet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7EA832C-EEEE-4E9E-8A9C-0CB1B704F4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906794" cy="2967544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快速入门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Servlet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执行流程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Servlet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生命周期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Servlet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体系结构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Servlet urlPattern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配置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/>
              <a:t>XML </a:t>
            </a:r>
            <a:r>
              <a:rPr lang="zh-CN" altLang="en-US"/>
              <a:t>配置方式编写 </a:t>
            </a:r>
            <a:r>
              <a:rPr lang="en-US" altLang="zh-CN"/>
              <a:t>Servlet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4C46849-4255-4C92-8036-3ECC3A5A8C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12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1E6890-B2E5-41A5-8A94-39B13856C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4244586" cy="548322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Servlet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7EA832C-EEEE-4E9E-8A9C-0CB1B704F4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906794" cy="2967544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快速入门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Servlet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执行流程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Servlet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生命周期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Servlet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体系结构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Servlet urlPattern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配置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/>
              <a:t>XML </a:t>
            </a:r>
            <a:r>
              <a:rPr lang="zh-CN" altLang="en-US"/>
              <a:t>配置方式编写 </a:t>
            </a:r>
            <a:r>
              <a:rPr lang="en-US" altLang="zh-CN"/>
              <a:t>Servlet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4C46849-4255-4C92-8036-3ECC3A5A8C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355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F7178A-6E88-438E-8FED-14453AA828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Servlet </a:t>
            </a:r>
            <a:r>
              <a:rPr lang="zh-CN" altLang="en-US"/>
              <a:t>快速入门</a:t>
            </a:r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87D50CB1-904B-40B2-BDFD-4E74CBF79D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39015"/>
            <a:ext cx="5430468" cy="443301"/>
          </a:xfrm>
        </p:spPr>
        <p:txBody>
          <a:bodyPr/>
          <a:lstStyle/>
          <a:p>
            <a:r>
              <a:rPr lang="en-US" altLang="zh-CN"/>
              <a:t>1.  </a:t>
            </a:r>
            <a:r>
              <a:rPr lang="zh-CN" altLang="en-US"/>
              <a:t>创建 </a:t>
            </a:r>
            <a:r>
              <a:rPr lang="en-US" altLang="zh-CN"/>
              <a:t>web</a:t>
            </a:r>
            <a:r>
              <a:rPr lang="zh-CN" altLang="en-US"/>
              <a:t>项目，导入 </a:t>
            </a:r>
            <a:r>
              <a:rPr lang="en-US" altLang="zh-CN"/>
              <a:t>Servlet</a:t>
            </a:r>
            <a:r>
              <a:rPr lang="zh-CN" altLang="en-US"/>
              <a:t>依赖坐标</a:t>
            </a:r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5D38C2A8-4455-4B40-943C-A8B5F411832D}"/>
              </a:ext>
            </a:extLst>
          </p:cNvPr>
          <p:cNvSpPr txBox="1"/>
          <p:nvPr/>
        </p:nvSpPr>
        <p:spPr>
          <a:xfrm>
            <a:off x="2583458" y="2120515"/>
            <a:ext cx="4219106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&gt;javax.servlet&lt;/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&gt;javax.servlet-api&lt;/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&gt;3.1.0&lt;/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scope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JetBrains Mono"/>
              </a:rPr>
              <a:t>provided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scope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文本占位符 19">
            <a:extLst>
              <a:ext uri="{FF2B5EF4-FFF2-40B4-BE49-F238E27FC236}">
                <a16:creationId xmlns:a16="http://schemas.microsoft.com/office/drawing/2014/main" id="{4F05A110-E414-4964-B1A6-5684D20EA772}"/>
              </a:ext>
            </a:extLst>
          </p:cNvPr>
          <p:cNvSpPr txBox="1">
            <a:spLocks/>
          </p:cNvSpPr>
          <p:nvPr/>
        </p:nvSpPr>
        <p:spPr>
          <a:xfrm>
            <a:off x="2195449" y="3487883"/>
            <a:ext cx="9585219" cy="44330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2.  </a:t>
            </a:r>
            <a:r>
              <a:rPr lang="zh-CN" altLang="en-US"/>
              <a:t>创建：定义一个类，实现 </a:t>
            </a:r>
            <a:r>
              <a:rPr lang="en-US" altLang="zh-CN"/>
              <a:t>Servlet</a:t>
            </a:r>
            <a:r>
              <a:rPr lang="zh-CN" altLang="en-US"/>
              <a:t>接口，并重写接口中所有方法，并在 </a:t>
            </a:r>
            <a:r>
              <a:rPr lang="en-US" altLang="zh-CN"/>
              <a:t>service</a:t>
            </a:r>
            <a:r>
              <a:rPr lang="zh-CN" altLang="en-US"/>
              <a:t>方法中输入一句话</a:t>
            </a:r>
          </a:p>
        </p:txBody>
      </p:sp>
      <p:sp>
        <p:nvSpPr>
          <p:cNvPr id="30" name="TextBox 3">
            <a:extLst>
              <a:ext uri="{FF2B5EF4-FFF2-40B4-BE49-F238E27FC236}">
                <a16:creationId xmlns:a16="http://schemas.microsoft.com/office/drawing/2014/main" id="{E8267306-24EE-4FCB-B3E7-559D3CBCC27F}"/>
              </a:ext>
            </a:extLst>
          </p:cNvPr>
          <p:cNvSpPr txBox="1"/>
          <p:nvPr/>
        </p:nvSpPr>
        <p:spPr>
          <a:xfrm>
            <a:off x="2583457" y="4008455"/>
            <a:ext cx="4219107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ServletDemo1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Servlet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public void service(){}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文本占位符 19">
            <a:extLst>
              <a:ext uri="{FF2B5EF4-FFF2-40B4-BE49-F238E27FC236}">
                <a16:creationId xmlns:a16="http://schemas.microsoft.com/office/drawing/2014/main" id="{29B7D822-262B-4A72-906C-A5B14FF5CD01}"/>
              </a:ext>
            </a:extLst>
          </p:cNvPr>
          <p:cNvSpPr txBox="1">
            <a:spLocks/>
          </p:cNvSpPr>
          <p:nvPr/>
        </p:nvSpPr>
        <p:spPr>
          <a:xfrm>
            <a:off x="2195449" y="4823718"/>
            <a:ext cx="6726609" cy="44330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3.  </a:t>
            </a:r>
            <a:r>
              <a:rPr lang="zh-CN" altLang="en-US"/>
              <a:t>配置：在类上使用</a:t>
            </a:r>
            <a:r>
              <a:rPr lang="en-US" altLang="zh-CN"/>
              <a:t>@WebServlet </a:t>
            </a:r>
            <a:r>
              <a:rPr lang="zh-CN" altLang="en-US"/>
              <a:t>注解，配置该 </a:t>
            </a:r>
            <a:r>
              <a:rPr lang="en-US" altLang="zh-CN"/>
              <a:t>Servlet</a:t>
            </a:r>
            <a:r>
              <a:rPr lang="zh-CN" altLang="en-US"/>
              <a:t>的访问路径</a:t>
            </a:r>
          </a:p>
        </p:txBody>
      </p:sp>
      <p:sp>
        <p:nvSpPr>
          <p:cNvPr id="33" name="TextBox 3">
            <a:extLst>
              <a:ext uri="{FF2B5EF4-FFF2-40B4-BE49-F238E27FC236}">
                <a16:creationId xmlns:a16="http://schemas.microsoft.com/office/drawing/2014/main" id="{0FCE73E5-4BAE-418D-BC4E-E7794133D17C}"/>
              </a:ext>
            </a:extLst>
          </p:cNvPr>
          <p:cNvSpPr txBox="1"/>
          <p:nvPr/>
        </p:nvSpPr>
        <p:spPr>
          <a:xfrm>
            <a:off x="2583457" y="5317374"/>
            <a:ext cx="4219107" cy="5232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@WebServlet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"/demo1"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ServletDemo1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Servlet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文本占位符 19">
            <a:extLst>
              <a:ext uri="{FF2B5EF4-FFF2-40B4-BE49-F238E27FC236}">
                <a16:creationId xmlns:a16="http://schemas.microsoft.com/office/drawing/2014/main" id="{3DD47D38-2D9B-4369-AB03-58F93755B4A5}"/>
              </a:ext>
            </a:extLst>
          </p:cNvPr>
          <p:cNvSpPr txBox="1">
            <a:spLocks/>
          </p:cNvSpPr>
          <p:nvPr/>
        </p:nvSpPr>
        <p:spPr>
          <a:xfrm>
            <a:off x="2195449" y="5911522"/>
            <a:ext cx="6726609" cy="44330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4.  </a:t>
            </a:r>
            <a:r>
              <a:rPr lang="zh-CN" altLang="en-US"/>
              <a:t>访问：启动 </a:t>
            </a:r>
            <a:r>
              <a:rPr lang="en-US" altLang="zh-CN"/>
              <a:t>Tomcat</a:t>
            </a:r>
            <a:r>
              <a:rPr lang="zh-CN" altLang="en-US"/>
              <a:t>，浏览器输入</a:t>
            </a:r>
            <a:r>
              <a:rPr lang="en-US" altLang="zh-CN"/>
              <a:t>URL </a:t>
            </a:r>
            <a:r>
              <a:rPr lang="zh-CN" altLang="en-US"/>
              <a:t>访问该</a:t>
            </a:r>
            <a:r>
              <a:rPr lang="en-US" altLang="zh-CN"/>
              <a:t>Servlet</a:t>
            </a:r>
            <a:endParaRPr lang="zh-CN" altLang="en-US"/>
          </a:p>
        </p:txBody>
      </p:sp>
      <p:sp>
        <p:nvSpPr>
          <p:cNvPr id="36" name="TextBox 3">
            <a:extLst>
              <a:ext uri="{FF2B5EF4-FFF2-40B4-BE49-F238E27FC236}">
                <a16:creationId xmlns:a16="http://schemas.microsoft.com/office/drawing/2014/main" id="{F633C5E8-C400-49C2-A3B2-14D956354EAA}"/>
              </a:ext>
            </a:extLst>
          </p:cNvPr>
          <p:cNvSpPr txBox="1"/>
          <p:nvPr/>
        </p:nvSpPr>
        <p:spPr>
          <a:xfrm>
            <a:off x="2583457" y="6363597"/>
            <a:ext cx="4219107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http://localhost:8080/web-demo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JetBrains Mono"/>
              </a:rPr>
              <a:t>/demo1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830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1E6890-B2E5-41A5-8A94-39B13856C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4244586" cy="548322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Servlet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7EA832C-EEEE-4E9E-8A9C-0CB1B704F4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906794" cy="2967544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快速入门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Servlet </a:t>
            </a:r>
            <a:r>
              <a:rPr lang="zh-CN" altLang="en-US">
                <a:solidFill>
                  <a:srgbClr val="C00000"/>
                </a:solidFill>
              </a:rPr>
              <a:t>执行流程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Servlet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生命周期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Servlet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体系结构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Servlet urlPattern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配置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/>
              <a:t>XML </a:t>
            </a:r>
            <a:r>
              <a:rPr lang="zh-CN" altLang="en-US"/>
              <a:t>配置方式编写 </a:t>
            </a:r>
            <a:r>
              <a:rPr lang="en-US" altLang="zh-CN"/>
              <a:t>Servlet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4C46849-4255-4C92-8036-3ECC3A5A8C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569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938C426-86D7-4833-B848-370CDF9D8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495" y="2259383"/>
            <a:ext cx="3680792" cy="1112933"/>
          </a:xfrm>
          <a:prstGeom prst="rect">
            <a:avLst/>
          </a:prstGeom>
        </p:spPr>
      </p:pic>
      <p:sp>
        <p:nvSpPr>
          <p:cNvPr id="40" name="矩形 39">
            <a:extLst>
              <a:ext uri="{FF2B5EF4-FFF2-40B4-BE49-F238E27FC236}">
                <a16:creationId xmlns:a16="http://schemas.microsoft.com/office/drawing/2014/main" id="{7732B735-D5BF-4F65-B0C6-56246A53BB17}"/>
              </a:ext>
            </a:extLst>
          </p:cNvPr>
          <p:cNvSpPr/>
          <p:nvPr/>
        </p:nvSpPr>
        <p:spPr>
          <a:xfrm>
            <a:off x="4719356" y="1970843"/>
            <a:ext cx="1104127" cy="30276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B11127E-3412-4A66-9C1B-37EA90173786}"/>
              </a:ext>
            </a:extLst>
          </p:cNvPr>
          <p:cNvSpPr/>
          <p:nvPr/>
        </p:nvSpPr>
        <p:spPr>
          <a:xfrm>
            <a:off x="3588996" y="1972621"/>
            <a:ext cx="1104127" cy="30276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E57A971-A2AF-4514-8786-F093BB46694F}"/>
              </a:ext>
            </a:extLst>
          </p:cNvPr>
          <p:cNvSpPr/>
          <p:nvPr/>
        </p:nvSpPr>
        <p:spPr>
          <a:xfrm>
            <a:off x="1482624" y="1974399"/>
            <a:ext cx="2080139" cy="29921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5D019D4-7F4E-434A-A400-9014B62CCD8A}"/>
              </a:ext>
            </a:extLst>
          </p:cNvPr>
          <p:cNvSpPr/>
          <p:nvPr/>
        </p:nvSpPr>
        <p:spPr>
          <a:xfrm>
            <a:off x="6414647" y="1379322"/>
            <a:ext cx="5271075" cy="4099355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EE37CDD-0662-452A-8676-7F5AFBAD751E}"/>
              </a:ext>
            </a:extLst>
          </p:cNvPr>
          <p:cNvSpPr/>
          <p:nvPr/>
        </p:nvSpPr>
        <p:spPr>
          <a:xfrm>
            <a:off x="6578353" y="1970843"/>
            <a:ext cx="4935985" cy="3151573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1" y="1002233"/>
            <a:ext cx="2403944" cy="517190"/>
          </a:xfrm>
        </p:spPr>
        <p:txBody>
          <a:bodyPr/>
          <a:lstStyle/>
          <a:p>
            <a:r>
              <a:rPr lang="en-US" altLang="zh-CN"/>
              <a:t>Servlet </a:t>
            </a:r>
            <a:r>
              <a:rPr lang="zh-CN" altLang="en-US"/>
              <a:t>执行流程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B76C7A3-9F8F-40B5-9391-22B95CD7C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223" y="2775770"/>
            <a:ext cx="1052978" cy="106836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8C72572-D0C4-4476-ACDD-554708BE1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884" y="2412804"/>
            <a:ext cx="1336181" cy="1794300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D6CF5E9-933B-4C1D-9D9F-5EF1864CB499}"/>
              </a:ext>
            </a:extLst>
          </p:cNvPr>
          <p:cNvCxnSpPr>
            <a:cxnSpLocks/>
          </p:cNvCxnSpPr>
          <p:nvPr/>
        </p:nvCxnSpPr>
        <p:spPr>
          <a:xfrm>
            <a:off x="2656433" y="3079134"/>
            <a:ext cx="20104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C8045B0-F195-4EBA-9AC6-DF9CC1615FAE}"/>
              </a:ext>
            </a:extLst>
          </p:cNvPr>
          <p:cNvCxnSpPr>
            <a:cxnSpLocks/>
          </p:cNvCxnSpPr>
          <p:nvPr/>
        </p:nvCxnSpPr>
        <p:spPr>
          <a:xfrm flipH="1">
            <a:off x="2647558" y="3581294"/>
            <a:ext cx="2019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文本占位符 6">
            <a:extLst>
              <a:ext uri="{FF2B5EF4-FFF2-40B4-BE49-F238E27FC236}">
                <a16:creationId xmlns:a16="http://schemas.microsoft.com/office/drawing/2014/main" id="{158EF3CD-D6D1-4AF2-9DAC-6DBC7AE3140A}"/>
              </a:ext>
            </a:extLst>
          </p:cNvPr>
          <p:cNvSpPr txBox="1">
            <a:spLocks/>
          </p:cNvSpPr>
          <p:nvPr/>
        </p:nvSpPr>
        <p:spPr>
          <a:xfrm>
            <a:off x="3114825" y="2581160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19" name="文本占位符 6">
            <a:extLst>
              <a:ext uri="{FF2B5EF4-FFF2-40B4-BE49-F238E27FC236}">
                <a16:creationId xmlns:a16="http://schemas.microsoft.com/office/drawing/2014/main" id="{A1EEA13F-F86F-4F3E-B048-178F3E8E60AD}"/>
              </a:ext>
            </a:extLst>
          </p:cNvPr>
          <p:cNvSpPr txBox="1">
            <a:spLocks/>
          </p:cNvSpPr>
          <p:nvPr/>
        </p:nvSpPr>
        <p:spPr>
          <a:xfrm>
            <a:off x="3114824" y="3610897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78D73F42-760F-4108-9C7C-39DE4630C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4909" y="2411028"/>
            <a:ext cx="460196" cy="61244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D06797C-B7ED-4870-96F1-A5801F3D86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6198" y="891640"/>
            <a:ext cx="790482" cy="447940"/>
          </a:xfrm>
          <a:prstGeom prst="rect">
            <a:avLst/>
          </a:prstGeom>
        </p:spPr>
      </p:pic>
      <p:sp>
        <p:nvSpPr>
          <p:cNvPr id="27" name="文本占位符 16">
            <a:extLst>
              <a:ext uri="{FF2B5EF4-FFF2-40B4-BE49-F238E27FC236}">
                <a16:creationId xmlns:a16="http://schemas.microsoft.com/office/drawing/2014/main" id="{8347BF35-05B2-494C-9F6D-726AD7D8B7B9}"/>
              </a:ext>
            </a:extLst>
          </p:cNvPr>
          <p:cNvSpPr txBox="1">
            <a:spLocks/>
          </p:cNvSpPr>
          <p:nvPr/>
        </p:nvSpPr>
        <p:spPr>
          <a:xfrm>
            <a:off x="8626680" y="928579"/>
            <a:ext cx="1447795" cy="44162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web</a:t>
            </a:r>
            <a:r>
              <a:rPr lang="zh-CN" altLang="en-US"/>
              <a:t>服务器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E792390-C812-403A-97B0-70B4B0B8DC72}"/>
              </a:ext>
            </a:extLst>
          </p:cNvPr>
          <p:cNvCxnSpPr>
            <a:cxnSpLocks/>
          </p:cNvCxnSpPr>
          <p:nvPr/>
        </p:nvCxnSpPr>
        <p:spPr>
          <a:xfrm flipH="1" flipV="1">
            <a:off x="4768526" y="3610897"/>
            <a:ext cx="1619888" cy="179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6A0F64B-7066-4051-BA4D-BF3013FD228C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4768526" y="2717249"/>
            <a:ext cx="1946383" cy="347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文本占位符 16">
            <a:extLst>
              <a:ext uri="{FF2B5EF4-FFF2-40B4-BE49-F238E27FC236}">
                <a16:creationId xmlns:a16="http://schemas.microsoft.com/office/drawing/2014/main" id="{81E13E9F-83D0-47A5-B7DB-1041ABC6CB83}"/>
              </a:ext>
            </a:extLst>
          </p:cNvPr>
          <p:cNvSpPr txBox="1">
            <a:spLocks/>
          </p:cNvSpPr>
          <p:nvPr/>
        </p:nvSpPr>
        <p:spPr>
          <a:xfrm>
            <a:off x="7836198" y="1514467"/>
            <a:ext cx="3014337" cy="44162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web</a:t>
            </a:r>
            <a:r>
              <a:rPr lang="zh-CN" altLang="en-US"/>
              <a:t>项目（</a:t>
            </a:r>
            <a:r>
              <a:rPr lang="en-US" altLang="zh-CN"/>
              <a:t>web-demo</a:t>
            </a:r>
            <a:r>
              <a:rPr lang="zh-CN" altLang="en-US"/>
              <a:t>）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FFD52B6-1DEC-44D5-9C5C-07D2BED8885C}"/>
              </a:ext>
            </a:extLst>
          </p:cNvPr>
          <p:cNvSpPr txBox="1"/>
          <p:nvPr/>
        </p:nvSpPr>
        <p:spPr>
          <a:xfrm>
            <a:off x="1473791" y="1931605"/>
            <a:ext cx="4173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ea typeface="阿里巴巴普惠体" panose="00020600040101010101"/>
              </a:rPr>
              <a:t>http://localhost:8080/web-demo/demo1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34E9DA1-B2F7-4F39-987A-02EC7F367E55}"/>
              </a:ext>
            </a:extLst>
          </p:cNvPr>
          <p:cNvSpPr/>
          <p:nvPr/>
        </p:nvSpPr>
        <p:spPr>
          <a:xfrm>
            <a:off x="7669918" y="3953468"/>
            <a:ext cx="1456327" cy="68347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F39EC04-5F86-4D86-B962-C016018C1B6C}"/>
              </a:ext>
            </a:extLst>
          </p:cNvPr>
          <p:cNvSpPr/>
          <p:nvPr/>
        </p:nvSpPr>
        <p:spPr>
          <a:xfrm>
            <a:off x="9591432" y="2407509"/>
            <a:ext cx="1493128" cy="25579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3974FD5-6DDC-4584-9CDA-A0AA5B70BEA4}"/>
              </a:ext>
            </a:extLst>
          </p:cNvPr>
          <p:cNvSpPr txBox="1"/>
          <p:nvPr/>
        </p:nvSpPr>
        <p:spPr>
          <a:xfrm>
            <a:off x="7780495" y="3530937"/>
            <a:ext cx="1345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Servlet</a:t>
            </a:r>
            <a:r>
              <a:rPr lang="zh-CN" altLang="en-US"/>
              <a:t>对象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3FF1D4B-ABCA-46D4-8B90-000E7971DF4F}"/>
              </a:ext>
            </a:extLst>
          </p:cNvPr>
          <p:cNvSpPr txBox="1"/>
          <p:nvPr/>
        </p:nvSpPr>
        <p:spPr>
          <a:xfrm>
            <a:off x="7914247" y="4092312"/>
            <a:ext cx="1009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service()</a:t>
            </a:r>
            <a:endParaRPr lang="zh-CN" altLang="en-US"/>
          </a:p>
        </p:txBody>
      </p: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6436EDF7-824B-49BA-A158-4446AABB1E60}"/>
              </a:ext>
            </a:extLst>
          </p:cNvPr>
          <p:cNvCxnSpPr>
            <a:cxnSpLocks/>
            <a:stCxn id="27" idx="3"/>
            <a:endCxn id="41" idx="6"/>
          </p:cNvCxnSpPr>
          <p:nvPr/>
        </p:nvCxnSpPr>
        <p:spPr>
          <a:xfrm flipH="1">
            <a:off x="9126245" y="1149390"/>
            <a:ext cx="948230" cy="3145816"/>
          </a:xfrm>
          <a:prstGeom prst="curvedConnector3">
            <a:avLst>
              <a:gd name="adj1" fmla="val -14488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46C9E37-102B-4413-927C-5F0C82DA5F4E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8923913" y="2581160"/>
            <a:ext cx="1774568" cy="1695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7EFDDCAE-0376-405B-A5B0-6C256480E09D}"/>
              </a:ext>
            </a:extLst>
          </p:cNvPr>
          <p:cNvCxnSpPr>
            <a:endCxn id="26" idx="1"/>
          </p:cNvCxnSpPr>
          <p:nvPr/>
        </p:nvCxnSpPr>
        <p:spPr>
          <a:xfrm flipV="1">
            <a:off x="2734322" y="1115610"/>
            <a:ext cx="5101876" cy="815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BA182F2-94C8-4236-95B8-F6645470C362}"/>
              </a:ext>
            </a:extLst>
          </p:cNvPr>
          <p:cNvCxnSpPr>
            <a:cxnSpLocks/>
          </p:cNvCxnSpPr>
          <p:nvPr/>
        </p:nvCxnSpPr>
        <p:spPr>
          <a:xfrm flipV="1">
            <a:off x="4057095" y="1776919"/>
            <a:ext cx="3857152" cy="179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D664DBB-8456-4539-A4C3-74E0AD6E0109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5823483" y="2122227"/>
            <a:ext cx="2681928" cy="248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F56246B2-BE55-4CB2-9C23-33B3114732FE}"/>
              </a:ext>
            </a:extLst>
          </p:cNvPr>
          <p:cNvSpPr txBox="1"/>
          <p:nvPr/>
        </p:nvSpPr>
        <p:spPr>
          <a:xfrm>
            <a:off x="832858" y="4452278"/>
            <a:ext cx="5543164" cy="2173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>
                <a:ea typeface="阿里巴巴普惠体" panose="00020600040101010101"/>
              </a:rPr>
              <a:t>Servlet </a:t>
            </a:r>
            <a:r>
              <a:rPr lang="zh-CN" altLang="en-US" sz="1600">
                <a:ea typeface="阿里巴巴普惠体" panose="00020600040101010101"/>
              </a:rPr>
              <a:t>由谁创建？</a:t>
            </a:r>
            <a:r>
              <a:rPr lang="en-US" altLang="zh-CN" sz="1600">
                <a:ea typeface="阿里巴巴普惠体" panose="00020600040101010101"/>
              </a:rPr>
              <a:t>Servlet</a:t>
            </a:r>
            <a:r>
              <a:rPr lang="zh-CN" altLang="en-US" sz="1600">
                <a:ea typeface="阿里巴巴普惠体" panose="00020600040101010101"/>
              </a:rPr>
              <a:t>方法由谁调用？</a:t>
            </a:r>
            <a:endParaRPr lang="en-US" altLang="zh-CN" sz="1600">
              <a:ea typeface="阿里巴巴普惠体" panose="00020600040101010101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>
                <a:ea typeface="阿里巴巴普惠体" panose="00020600040101010101"/>
              </a:rPr>
              <a:t>Servlet</a:t>
            </a:r>
            <a:r>
              <a:rPr lang="zh-CN" altLang="en-US" sz="1400">
                <a:ea typeface="阿里巴巴普惠体" panose="00020600040101010101"/>
              </a:rPr>
              <a:t>由</a:t>
            </a:r>
            <a:r>
              <a:rPr lang="en-US" altLang="zh-CN" sz="1400">
                <a:ea typeface="阿里巴巴普惠体" panose="00020600040101010101"/>
              </a:rPr>
              <a:t>web</a:t>
            </a:r>
            <a:r>
              <a:rPr lang="zh-CN" altLang="en-US" sz="1400">
                <a:ea typeface="阿里巴巴普惠体" panose="00020600040101010101"/>
              </a:rPr>
              <a:t>服务器创建，</a:t>
            </a:r>
            <a:r>
              <a:rPr lang="en-US" altLang="zh-CN" sz="1400">
                <a:ea typeface="阿里巴巴普惠体" panose="00020600040101010101"/>
              </a:rPr>
              <a:t>Servlet</a:t>
            </a:r>
            <a:r>
              <a:rPr lang="zh-CN" altLang="en-US" sz="1400">
                <a:ea typeface="阿里巴巴普惠体" panose="00020600040101010101"/>
              </a:rPr>
              <a:t>方法由</a:t>
            </a:r>
            <a:r>
              <a:rPr lang="en-US" altLang="zh-CN" sz="1400">
                <a:ea typeface="阿里巴巴普惠体" panose="00020600040101010101"/>
              </a:rPr>
              <a:t>web</a:t>
            </a:r>
            <a:r>
              <a:rPr lang="zh-CN" altLang="en-US" sz="1400">
                <a:ea typeface="阿里巴巴普惠体" panose="00020600040101010101"/>
              </a:rPr>
              <a:t>服务器调用。</a:t>
            </a:r>
            <a:endParaRPr lang="en-US" altLang="zh-CN" sz="1400">
              <a:ea typeface="阿里巴巴普惠体" panose="00020600040101010101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ea typeface="阿里巴巴普惠体" panose="00020600040101010101"/>
              </a:rPr>
              <a:t>服务器怎么知道</a:t>
            </a:r>
            <a:r>
              <a:rPr lang="en-US" altLang="zh-CN" sz="1600">
                <a:ea typeface="阿里巴巴普惠体" panose="00020600040101010101"/>
              </a:rPr>
              <a:t>Servlet</a:t>
            </a:r>
            <a:r>
              <a:rPr lang="zh-CN" altLang="en-US" sz="1600">
                <a:ea typeface="阿里巴巴普惠体" panose="00020600040101010101"/>
              </a:rPr>
              <a:t>中一定有</a:t>
            </a:r>
            <a:r>
              <a:rPr lang="en-US" altLang="zh-CN" sz="1600">
                <a:ea typeface="阿里巴巴普惠体" panose="00020600040101010101"/>
              </a:rPr>
              <a:t>service</a:t>
            </a:r>
            <a:r>
              <a:rPr lang="zh-CN" altLang="en-US" sz="1600">
                <a:ea typeface="阿里巴巴普惠体" panose="00020600040101010101"/>
              </a:rPr>
              <a:t>方法？</a:t>
            </a:r>
            <a:endParaRPr lang="en-US" altLang="zh-CN" sz="1600">
              <a:ea typeface="阿里巴巴普惠体" panose="00020600040101010101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>
                <a:ea typeface="阿里巴巴普惠体" panose="00020600040101010101"/>
              </a:rPr>
              <a:t>因为我们自定义的</a:t>
            </a:r>
            <a:r>
              <a:rPr lang="en-US" altLang="zh-CN" sz="1400">
                <a:ea typeface="阿里巴巴普惠体" panose="00020600040101010101"/>
              </a:rPr>
              <a:t>Servlet</a:t>
            </a:r>
            <a:r>
              <a:rPr lang="zh-CN" altLang="en-US" sz="1400">
                <a:ea typeface="阿里巴巴普惠体" panose="00020600040101010101"/>
              </a:rPr>
              <a:t>，必须实现</a:t>
            </a:r>
            <a:r>
              <a:rPr lang="en-US" altLang="zh-CN" sz="1400">
                <a:ea typeface="阿里巴巴普惠体" panose="00020600040101010101"/>
              </a:rPr>
              <a:t>Servlet</a:t>
            </a:r>
            <a:r>
              <a:rPr lang="zh-CN" altLang="en-US" sz="1400">
                <a:ea typeface="阿里巴巴普惠体" panose="00020600040101010101"/>
              </a:rPr>
              <a:t>接口并复写其方法，而</a:t>
            </a:r>
            <a:r>
              <a:rPr lang="en-US" altLang="zh-CN" sz="1400">
                <a:ea typeface="阿里巴巴普惠体" panose="00020600040101010101"/>
              </a:rPr>
              <a:t>Servlet</a:t>
            </a:r>
            <a:r>
              <a:rPr lang="zh-CN" altLang="en-US" sz="1400">
                <a:ea typeface="阿里巴巴普惠体" panose="00020600040101010101"/>
              </a:rPr>
              <a:t>接口中有</a:t>
            </a:r>
            <a:r>
              <a:rPr lang="en-US" altLang="zh-CN" sz="1400">
                <a:ea typeface="阿里巴巴普惠体" panose="00020600040101010101"/>
              </a:rPr>
              <a:t>service</a:t>
            </a:r>
            <a:r>
              <a:rPr lang="zh-CN" altLang="en-US" sz="1400">
                <a:ea typeface="阿里巴巴普惠体" panose="00020600040101010101"/>
              </a:rPr>
              <a:t>方法</a:t>
            </a:r>
            <a:endParaRPr lang="en-US" altLang="zh-CN" sz="1400">
              <a:ea typeface="阿里巴巴普惠体" panose="00020600040101010101"/>
            </a:endParaRPr>
          </a:p>
          <a:p>
            <a:pPr>
              <a:lnSpc>
                <a:spcPct val="15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53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8" dur="8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9" grpId="0" animBg="1"/>
      <p:bldP spid="37" grpId="0" animBg="1"/>
      <p:bldP spid="18" grpId="0"/>
      <p:bldP spid="19" grpId="0"/>
      <p:bldP spid="36" grpId="0"/>
      <p:bldP spid="41" grpId="0" animBg="1"/>
      <p:bldP spid="51" grpId="0" animBg="1"/>
      <p:bldP spid="42" grpId="0"/>
      <p:bldP spid="4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1E6890-B2E5-41A5-8A94-39B13856C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4244586" cy="548322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Servlet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7EA832C-EEEE-4E9E-8A9C-0CB1B704F4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906794" cy="2967544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快速入门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Servlet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执行流程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Servlet </a:t>
            </a:r>
            <a:r>
              <a:rPr lang="zh-CN" altLang="en-US">
                <a:solidFill>
                  <a:srgbClr val="C00000"/>
                </a:solidFill>
              </a:rPr>
              <a:t>生命周期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Servlet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体系结构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Servlet urlPattern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配置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/>
              <a:t>XML </a:t>
            </a:r>
            <a:r>
              <a:rPr lang="zh-CN" altLang="en-US"/>
              <a:t>配置方式编写 </a:t>
            </a:r>
            <a:r>
              <a:rPr lang="en-US" altLang="zh-CN"/>
              <a:t>Servlet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4C46849-4255-4C92-8036-3ECC3A5A8C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359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03CD5F8-D3E2-4C38-BD7B-D045BC9677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7430508" cy="517190"/>
          </a:xfrm>
        </p:spPr>
        <p:txBody>
          <a:bodyPr/>
          <a:lstStyle/>
          <a:p>
            <a:r>
              <a:rPr lang="zh-CN" altLang="en-US"/>
              <a:t>对象的生命周期指一个对象从被创建到被销毁的整个过程</a:t>
            </a:r>
            <a:endParaRPr lang="en-US" altLang="zh-CN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918B5BF-4BC9-4A01-A35C-DEDF6EC1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Servlet </a:t>
            </a:r>
            <a:r>
              <a:rPr lang="zh-CN" altLang="en-US"/>
              <a:t>生命周期</a:t>
            </a:r>
          </a:p>
        </p:txBody>
      </p:sp>
      <p:sp>
        <p:nvSpPr>
          <p:cNvPr id="28" name="文本占位符 5">
            <a:extLst>
              <a:ext uri="{FF2B5EF4-FFF2-40B4-BE49-F238E27FC236}">
                <a16:creationId xmlns:a16="http://schemas.microsoft.com/office/drawing/2014/main" id="{F6FD411E-9780-41F1-A695-346CE1F6AD75}"/>
              </a:ext>
            </a:extLst>
          </p:cNvPr>
          <p:cNvSpPr txBox="1">
            <a:spLocks/>
          </p:cNvSpPr>
          <p:nvPr/>
        </p:nvSpPr>
        <p:spPr>
          <a:xfrm>
            <a:off x="710880" y="3835242"/>
            <a:ext cx="8058216" cy="284505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 i="0">
                <a:solidFill>
                  <a:srgbClr val="000000"/>
                </a:solidFill>
                <a:effectLst/>
                <a:latin typeface="PingFang SC"/>
              </a:rPr>
              <a:t>Servlet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 SC"/>
              </a:rPr>
              <a:t>运行在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 SC"/>
              </a:rPr>
              <a:t>Servlet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 SC"/>
              </a:rPr>
              <a:t>容器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 SC"/>
              </a:rPr>
              <a:t>(web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 SC"/>
              </a:rPr>
              <a:t>服务器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 SC"/>
              </a:rPr>
              <a:t>)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 SC"/>
              </a:rPr>
              <a:t>中，其生命周期由容器来管理，分为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 SC"/>
              </a:rPr>
              <a:t>4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 SC"/>
              </a:rPr>
              <a:t>个阶段：</a:t>
            </a:r>
            <a:endParaRPr lang="en-US" altLang="zh-CN" b="0" i="0">
              <a:solidFill>
                <a:srgbClr val="000000"/>
              </a:solidFill>
              <a:effectLst/>
              <a:latin typeface="PingFang SC"/>
            </a:endParaRPr>
          </a:p>
          <a:p>
            <a:pPr lvl="1">
              <a:buFont typeface="+mj-lt"/>
              <a:buAutoNum type="arabicPeriod"/>
            </a:pPr>
            <a:r>
              <a:rPr lang="zh-CN" altLang="en-US">
                <a:solidFill>
                  <a:srgbClr val="C00000"/>
                </a:solidFill>
                <a:latin typeface="PingFang SC"/>
              </a:rPr>
              <a:t>加载和实例化：</a:t>
            </a:r>
            <a:r>
              <a:rPr lang="zh-CN" altLang="en-US">
                <a:solidFill>
                  <a:srgbClr val="000000"/>
                </a:solidFill>
                <a:latin typeface="PingFang SC"/>
              </a:rPr>
              <a:t>默认情况下，当</a:t>
            </a:r>
            <a:r>
              <a:rPr lang="en-US" altLang="zh-CN">
                <a:solidFill>
                  <a:srgbClr val="000000"/>
                </a:solidFill>
                <a:latin typeface="PingFang SC"/>
              </a:rPr>
              <a:t>Servlet</a:t>
            </a:r>
            <a:r>
              <a:rPr lang="zh-CN" altLang="en-US">
                <a:solidFill>
                  <a:srgbClr val="000000"/>
                </a:solidFill>
                <a:latin typeface="PingFang SC"/>
              </a:rPr>
              <a:t>第一次被访问时，由容器创建</a:t>
            </a:r>
            <a:r>
              <a:rPr lang="en-US" altLang="zh-CN">
                <a:solidFill>
                  <a:srgbClr val="000000"/>
                </a:solidFill>
                <a:latin typeface="PingFang SC"/>
              </a:rPr>
              <a:t>Servlet</a:t>
            </a:r>
            <a:r>
              <a:rPr lang="zh-CN" altLang="en-US">
                <a:solidFill>
                  <a:srgbClr val="000000"/>
                </a:solidFill>
                <a:latin typeface="PingFang SC"/>
              </a:rPr>
              <a:t>对象</a:t>
            </a:r>
          </a:p>
          <a:p>
            <a:pPr lvl="1">
              <a:buFont typeface="+mj-lt"/>
              <a:buAutoNum type="arabicPeriod"/>
            </a:pPr>
            <a:r>
              <a:rPr lang="zh-CN" altLang="en-US">
                <a:solidFill>
                  <a:srgbClr val="C00000"/>
                </a:solidFill>
                <a:latin typeface="PingFang SC"/>
              </a:rPr>
              <a:t>初始化：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 SC"/>
              </a:rPr>
              <a:t>在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 SC"/>
              </a:rPr>
              <a:t>Servlet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 SC"/>
              </a:rPr>
              <a:t>实例化之后，容器将调用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 SC"/>
              </a:rPr>
              <a:t>Servlet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 SC"/>
              </a:rPr>
              <a:t>的</a:t>
            </a:r>
            <a:r>
              <a:rPr lang="en-US" altLang="zh-CN" b="0" i="0">
                <a:solidFill>
                  <a:srgbClr val="C00000"/>
                </a:solidFill>
                <a:effectLst/>
                <a:latin typeface="PingFang SC"/>
              </a:rPr>
              <a:t>init()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 SC"/>
              </a:rPr>
              <a:t>方法初始化这个对象，完成一些如加载配置文件、创建连接等初始化的工作。该方法只</a:t>
            </a:r>
            <a:r>
              <a:rPr lang="zh-CN" altLang="en-US" b="0" i="0">
                <a:solidFill>
                  <a:srgbClr val="C00000"/>
                </a:solidFill>
                <a:effectLst/>
                <a:latin typeface="PingFang SC"/>
              </a:rPr>
              <a:t>调用一次</a:t>
            </a:r>
            <a:endParaRPr lang="zh-CN" altLang="en-US">
              <a:solidFill>
                <a:srgbClr val="C00000"/>
              </a:solidFill>
              <a:latin typeface="PingFang SC"/>
            </a:endParaRPr>
          </a:p>
          <a:p>
            <a:pPr lvl="1">
              <a:buFont typeface="+mj-lt"/>
              <a:buAutoNum type="arabicPeriod"/>
            </a:pPr>
            <a:r>
              <a:rPr lang="zh-CN" altLang="en-US">
                <a:solidFill>
                  <a:srgbClr val="C00000"/>
                </a:solidFill>
                <a:latin typeface="PingFang SC"/>
              </a:rPr>
              <a:t>请求处理：每次</a:t>
            </a:r>
            <a:r>
              <a:rPr lang="zh-CN" altLang="en-US">
                <a:solidFill>
                  <a:srgbClr val="000000"/>
                </a:solidFill>
                <a:latin typeface="PingFang SC"/>
              </a:rPr>
              <a:t>请求</a:t>
            </a:r>
            <a:r>
              <a:rPr lang="en-US" altLang="zh-CN">
                <a:solidFill>
                  <a:srgbClr val="000000"/>
                </a:solidFill>
                <a:latin typeface="PingFang SC"/>
              </a:rPr>
              <a:t>Servlet</a:t>
            </a:r>
            <a:r>
              <a:rPr lang="zh-CN" altLang="en-US">
                <a:solidFill>
                  <a:srgbClr val="000000"/>
                </a:solidFill>
                <a:latin typeface="PingFang SC"/>
              </a:rPr>
              <a:t>时，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 SC"/>
              </a:rPr>
              <a:t>Servlet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 SC"/>
              </a:rPr>
              <a:t>容器都会调用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 SC"/>
              </a:rPr>
              <a:t>Servlet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 SC"/>
              </a:rPr>
              <a:t>的</a:t>
            </a:r>
            <a:r>
              <a:rPr lang="en-US" altLang="zh-CN" b="0" i="0">
                <a:solidFill>
                  <a:srgbClr val="C00000"/>
                </a:solidFill>
                <a:effectLst/>
                <a:latin typeface="PingFang SC"/>
              </a:rPr>
              <a:t>service()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 SC"/>
              </a:rPr>
              <a:t>方法对请求进行处理。</a:t>
            </a:r>
            <a:endParaRPr lang="en-US" altLang="zh-CN" b="0" i="0">
              <a:solidFill>
                <a:srgbClr val="000000"/>
              </a:solidFill>
              <a:effectLst/>
              <a:latin typeface="PingFang SC"/>
            </a:endParaRPr>
          </a:p>
          <a:p>
            <a:pPr lvl="1">
              <a:buFont typeface="+mj-lt"/>
              <a:buAutoNum type="arabicPeriod"/>
            </a:pPr>
            <a:r>
              <a:rPr lang="zh-CN" altLang="en-US">
                <a:solidFill>
                  <a:srgbClr val="C00000"/>
                </a:solidFill>
                <a:latin typeface="PingFang SC"/>
              </a:rPr>
              <a:t>服务终止：</a:t>
            </a:r>
            <a:r>
              <a:rPr lang="zh-CN" altLang="en-US">
                <a:solidFill>
                  <a:srgbClr val="000000"/>
                </a:solidFill>
                <a:latin typeface="PingFang SC"/>
              </a:rPr>
              <a:t>当需要释放内存或者容器关闭时，容器就会调用</a:t>
            </a:r>
            <a:r>
              <a:rPr lang="en-US" altLang="zh-CN">
                <a:solidFill>
                  <a:srgbClr val="000000"/>
                </a:solidFill>
                <a:latin typeface="PingFang SC"/>
              </a:rPr>
              <a:t>Servlet</a:t>
            </a:r>
            <a:r>
              <a:rPr lang="zh-CN" altLang="en-US">
                <a:solidFill>
                  <a:srgbClr val="000000"/>
                </a:solidFill>
                <a:latin typeface="PingFang SC"/>
              </a:rPr>
              <a:t>实例的</a:t>
            </a:r>
            <a:r>
              <a:rPr lang="en-US" altLang="zh-CN">
                <a:solidFill>
                  <a:srgbClr val="C00000"/>
                </a:solidFill>
                <a:latin typeface="PingFang SC"/>
              </a:rPr>
              <a:t>destroy()</a:t>
            </a:r>
            <a:r>
              <a:rPr lang="zh-CN" altLang="en-US">
                <a:solidFill>
                  <a:srgbClr val="000000"/>
                </a:solidFill>
                <a:latin typeface="PingFang SC"/>
              </a:rPr>
              <a:t>方法完成资源的释放。在</a:t>
            </a:r>
            <a:r>
              <a:rPr lang="en-US" altLang="zh-CN">
                <a:solidFill>
                  <a:srgbClr val="000000"/>
                </a:solidFill>
                <a:latin typeface="PingFang SC"/>
              </a:rPr>
              <a:t>destroy()</a:t>
            </a:r>
            <a:r>
              <a:rPr lang="zh-CN" altLang="en-US">
                <a:solidFill>
                  <a:srgbClr val="000000"/>
                </a:solidFill>
                <a:latin typeface="PingFang SC"/>
              </a:rPr>
              <a:t>方法调用之后，容器会释放这个</a:t>
            </a:r>
            <a:r>
              <a:rPr lang="en-US" altLang="zh-CN">
                <a:solidFill>
                  <a:srgbClr val="000000"/>
                </a:solidFill>
                <a:latin typeface="PingFang SC"/>
              </a:rPr>
              <a:t>Servlet</a:t>
            </a:r>
            <a:r>
              <a:rPr lang="zh-CN" altLang="en-US">
                <a:solidFill>
                  <a:srgbClr val="000000"/>
                </a:solidFill>
                <a:latin typeface="PingFang SC"/>
              </a:rPr>
              <a:t>实例，该实例随后会被</a:t>
            </a:r>
            <a:r>
              <a:rPr lang="en-US" altLang="zh-CN">
                <a:solidFill>
                  <a:srgbClr val="000000"/>
                </a:solidFill>
                <a:latin typeface="PingFang SC"/>
              </a:rPr>
              <a:t>Java</a:t>
            </a:r>
            <a:r>
              <a:rPr lang="zh-CN" altLang="en-US">
                <a:solidFill>
                  <a:srgbClr val="000000"/>
                </a:solidFill>
                <a:latin typeface="PingFang SC"/>
              </a:rPr>
              <a:t>的垃圾收集器所回收</a:t>
            </a:r>
            <a:endParaRPr lang="en-US" altLang="zh-CN">
              <a:solidFill>
                <a:srgbClr val="000000"/>
              </a:solidFill>
              <a:latin typeface="PingFang SC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3B46401-44DC-4716-B86B-99829103DF65}"/>
              </a:ext>
            </a:extLst>
          </p:cNvPr>
          <p:cNvSpPr/>
          <p:nvPr/>
        </p:nvSpPr>
        <p:spPr>
          <a:xfrm>
            <a:off x="5672621" y="2178085"/>
            <a:ext cx="1549001" cy="118008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EDC2D27-2E48-4222-B5B8-E0C287556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690" y="2472250"/>
            <a:ext cx="636019" cy="6453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3D00669-44E4-48DD-BC98-369C854BA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688" y="2222016"/>
            <a:ext cx="878787" cy="1180085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7CD3A86-309F-4CCB-BCF3-551AD2206FA3}"/>
              </a:ext>
            </a:extLst>
          </p:cNvPr>
          <p:cNvCxnSpPr>
            <a:cxnSpLocks/>
          </p:cNvCxnSpPr>
          <p:nvPr/>
        </p:nvCxnSpPr>
        <p:spPr>
          <a:xfrm>
            <a:off x="2315634" y="2553416"/>
            <a:ext cx="20104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E06D0CA-34F9-4C2A-A2C4-234176940853}"/>
              </a:ext>
            </a:extLst>
          </p:cNvPr>
          <p:cNvCxnSpPr>
            <a:cxnSpLocks/>
          </p:cNvCxnSpPr>
          <p:nvPr/>
        </p:nvCxnSpPr>
        <p:spPr>
          <a:xfrm flipH="1">
            <a:off x="2306759" y="2986558"/>
            <a:ext cx="2019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文本占位符 6">
            <a:extLst>
              <a:ext uri="{FF2B5EF4-FFF2-40B4-BE49-F238E27FC236}">
                <a16:creationId xmlns:a16="http://schemas.microsoft.com/office/drawing/2014/main" id="{8044B603-ACFC-46EA-AB8A-64B79355632B}"/>
              </a:ext>
            </a:extLst>
          </p:cNvPr>
          <p:cNvSpPr txBox="1">
            <a:spLocks/>
          </p:cNvSpPr>
          <p:nvPr/>
        </p:nvSpPr>
        <p:spPr>
          <a:xfrm>
            <a:off x="3004838" y="2076308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13" name="文本占位符 6">
            <a:extLst>
              <a:ext uri="{FF2B5EF4-FFF2-40B4-BE49-F238E27FC236}">
                <a16:creationId xmlns:a16="http://schemas.microsoft.com/office/drawing/2014/main" id="{3D0B0523-DFC0-4938-A3D3-0EE6B79AA500}"/>
              </a:ext>
            </a:extLst>
          </p:cNvPr>
          <p:cNvSpPr txBox="1">
            <a:spLocks/>
          </p:cNvSpPr>
          <p:nvPr/>
        </p:nvSpPr>
        <p:spPr>
          <a:xfrm>
            <a:off x="2998415" y="3025311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C2E3D43-8384-4CE3-A679-A6DAE220E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266" y="2413924"/>
            <a:ext cx="460196" cy="61244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1DDB6AF-102C-4C08-82DD-E4A6BF919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843" y="2510732"/>
            <a:ext cx="790482" cy="447940"/>
          </a:xfrm>
          <a:prstGeom prst="rect">
            <a:avLst/>
          </a:prstGeom>
        </p:spPr>
      </p:pic>
      <p:sp>
        <p:nvSpPr>
          <p:cNvPr id="21" name="文本占位符 16">
            <a:extLst>
              <a:ext uri="{FF2B5EF4-FFF2-40B4-BE49-F238E27FC236}">
                <a16:creationId xmlns:a16="http://schemas.microsoft.com/office/drawing/2014/main" id="{0A21AE96-98C7-4E76-A52B-11944925F96C}"/>
              </a:ext>
            </a:extLst>
          </p:cNvPr>
          <p:cNvSpPr txBox="1">
            <a:spLocks/>
          </p:cNvSpPr>
          <p:nvPr/>
        </p:nvSpPr>
        <p:spPr>
          <a:xfrm>
            <a:off x="5903654" y="3348989"/>
            <a:ext cx="1178803" cy="31327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web</a:t>
            </a:r>
            <a:r>
              <a:rPr lang="zh-CN" altLang="en-US" sz="1200"/>
              <a:t>服务器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EF55B366-5971-4273-A786-4A3ABB8E49F7}"/>
              </a:ext>
            </a:extLst>
          </p:cNvPr>
          <p:cNvSpPr txBox="1"/>
          <p:nvPr/>
        </p:nvSpPr>
        <p:spPr>
          <a:xfrm>
            <a:off x="8854350" y="4183758"/>
            <a:ext cx="3260147" cy="5232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@WebServlet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(urlPatterns =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"/demo"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JetBrains Mono"/>
              </a:rPr>
              <a:t>loadOnStartup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文本占位符 5">
            <a:extLst>
              <a:ext uri="{FF2B5EF4-FFF2-40B4-BE49-F238E27FC236}">
                <a16:creationId xmlns:a16="http://schemas.microsoft.com/office/drawing/2014/main" id="{C322F794-3746-4BDE-B1D3-2CC119CA5BC9}"/>
              </a:ext>
            </a:extLst>
          </p:cNvPr>
          <p:cNvSpPr txBox="1">
            <a:spLocks/>
          </p:cNvSpPr>
          <p:nvPr/>
        </p:nvSpPr>
        <p:spPr>
          <a:xfrm>
            <a:off x="8769096" y="4683904"/>
            <a:ext cx="3430657" cy="103331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ea"/>
              <a:buAutoNum type="circleNumDbPlain"/>
            </a:pPr>
            <a:r>
              <a:rPr lang="zh-CN" altLang="en-US" sz="1200"/>
              <a:t>负整数：第一次被访问时创建</a:t>
            </a:r>
            <a:r>
              <a:rPr lang="en-US" altLang="zh-CN" sz="1200"/>
              <a:t>Servlet</a:t>
            </a:r>
            <a:r>
              <a:rPr lang="zh-CN" altLang="en-US" sz="1200"/>
              <a:t>对象</a:t>
            </a:r>
            <a:endParaRPr lang="en-US" altLang="zh-CN" sz="1200"/>
          </a:p>
          <a:p>
            <a:pPr>
              <a:buFont typeface="+mj-ea"/>
              <a:buAutoNum type="circleNumDbPlain"/>
            </a:pPr>
            <a:r>
              <a:rPr lang="en-US" altLang="zh-CN" sz="1200"/>
              <a:t>0</a:t>
            </a:r>
            <a:r>
              <a:rPr lang="zh-CN" altLang="en-US" sz="1200"/>
              <a:t>或正整数：服务器启动时创建</a:t>
            </a:r>
            <a:r>
              <a:rPr lang="en-US" altLang="zh-CN" sz="1200"/>
              <a:t>Servlet</a:t>
            </a:r>
            <a:r>
              <a:rPr lang="zh-CN" altLang="en-US" sz="1200"/>
              <a:t>对象，数字越小优先级越高</a:t>
            </a:r>
          </a:p>
        </p:txBody>
      </p:sp>
    </p:spTree>
    <p:extLst>
      <p:ext uri="{BB962C8B-B14F-4D97-AF65-F5344CB8AC3E}">
        <p14:creationId xmlns:p14="http://schemas.microsoft.com/office/powerpoint/2010/main" val="228343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6" grpId="0" animBg="1"/>
      <p:bldP spid="2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03CD5F8-D3E2-4C38-BD7B-D045BC9677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7430508" cy="517190"/>
          </a:xfrm>
        </p:spPr>
        <p:txBody>
          <a:bodyPr/>
          <a:lstStyle/>
          <a:p>
            <a:r>
              <a:rPr lang="zh-CN" altLang="en-US"/>
              <a:t>初始化方法，在</a:t>
            </a:r>
            <a:r>
              <a:rPr lang="en-US" altLang="zh-CN"/>
              <a:t>Servlet</a:t>
            </a:r>
            <a:r>
              <a:rPr lang="zh-CN" altLang="en-US"/>
              <a:t>被创建时执行，只执行一次</a:t>
            </a:r>
            <a:endParaRPr lang="en-US" altLang="zh-CN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918B5BF-4BC9-4A01-A35C-DEDF6EC1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Servlet </a:t>
            </a:r>
            <a:r>
              <a:rPr lang="zh-CN" altLang="en-US"/>
              <a:t>方法介绍</a:t>
            </a:r>
          </a:p>
        </p:txBody>
      </p:sp>
      <p:sp>
        <p:nvSpPr>
          <p:cNvPr id="28" name="文本占位符 5">
            <a:extLst>
              <a:ext uri="{FF2B5EF4-FFF2-40B4-BE49-F238E27FC236}">
                <a16:creationId xmlns:a16="http://schemas.microsoft.com/office/drawing/2014/main" id="{F6FD411E-9780-41F1-A695-346CE1F6AD75}"/>
              </a:ext>
            </a:extLst>
          </p:cNvPr>
          <p:cNvSpPr txBox="1">
            <a:spLocks/>
          </p:cNvSpPr>
          <p:nvPr/>
        </p:nvSpPr>
        <p:spPr>
          <a:xfrm>
            <a:off x="710880" y="3431959"/>
            <a:ext cx="8051379" cy="51255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i="0">
                <a:solidFill>
                  <a:srgbClr val="000000"/>
                </a:solidFill>
                <a:effectLst/>
                <a:latin typeface="PingFang SC"/>
              </a:rPr>
              <a:t>销毁方法，当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 SC"/>
              </a:rPr>
              <a:t>Servlet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 SC"/>
              </a:rPr>
              <a:t>被销毁时，调用该方法。在内存释放或服务器关闭时销毁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 SC"/>
              </a:rPr>
              <a:t>Servlet</a:t>
            </a:r>
            <a:endParaRPr lang="en-US" altLang="zh-CN">
              <a:solidFill>
                <a:srgbClr val="000000"/>
              </a:solidFill>
              <a:latin typeface="PingFang SC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794B9791-1CC8-42FA-8D10-6216202DD172}"/>
              </a:ext>
            </a:extLst>
          </p:cNvPr>
          <p:cNvSpPr txBox="1"/>
          <p:nvPr/>
        </p:nvSpPr>
        <p:spPr>
          <a:xfrm>
            <a:off x="1136397" y="2142804"/>
            <a:ext cx="4793886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void init(ServletConfig config) 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FC618E7-1910-47CE-8146-8F6809ADD111}"/>
              </a:ext>
            </a:extLst>
          </p:cNvPr>
          <p:cNvSpPr txBox="1"/>
          <p:nvPr/>
        </p:nvSpPr>
        <p:spPr>
          <a:xfrm>
            <a:off x="1136397" y="3121223"/>
            <a:ext cx="4793886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void service(ServletRequest req, ServletResponse res) 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679A64E0-CBA5-4556-8430-A4658B4BF43A}"/>
              </a:ext>
            </a:extLst>
          </p:cNvPr>
          <p:cNvSpPr txBox="1"/>
          <p:nvPr/>
        </p:nvSpPr>
        <p:spPr>
          <a:xfrm>
            <a:off x="1136397" y="4067223"/>
            <a:ext cx="4793886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void destroy() 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694D4575-002E-464E-AA0F-9C53AC6AAA5D}"/>
              </a:ext>
            </a:extLst>
          </p:cNvPr>
          <p:cNvSpPr txBox="1"/>
          <p:nvPr/>
        </p:nvSpPr>
        <p:spPr>
          <a:xfrm>
            <a:off x="1136397" y="4901183"/>
            <a:ext cx="4793886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ServletConfig getServletConfig() 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E8B5F43A-A116-48D9-ACAF-840BC14D4DFB}"/>
              </a:ext>
            </a:extLst>
          </p:cNvPr>
          <p:cNvSpPr txBox="1"/>
          <p:nvPr/>
        </p:nvSpPr>
        <p:spPr>
          <a:xfrm>
            <a:off x="1136397" y="5771362"/>
            <a:ext cx="4793886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String getServletInfo() </a:t>
            </a:r>
          </a:p>
        </p:txBody>
      </p:sp>
      <p:sp>
        <p:nvSpPr>
          <p:cNvPr id="15" name="文本占位符 5">
            <a:extLst>
              <a:ext uri="{FF2B5EF4-FFF2-40B4-BE49-F238E27FC236}">
                <a16:creationId xmlns:a16="http://schemas.microsoft.com/office/drawing/2014/main" id="{0557554E-5A1E-425B-8695-227054CC33A6}"/>
              </a:ext>
            </a:extLst>
          </p:cNvPr>
          <p:cNvSpPr txBox="1">
            <a:spLocks/>
          </p:cNvSpPr>
          <p:nvPr/>
        </p:nvSpPr>
        <p:spPr>
          <a:xfrm>
            <a:off x="710881" y="2517160"/>
            <a:ext cx="7430508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提供服务方法， 每次</a:t>
            </a:r>
            <a:r>
              <a:rPr lang="en-US" altLang="zh-CN"/>
              <a:t>Servlet</a:t>
            </a:r>
            <a:r>
              <a:rPr lang="zh-CN" altLang="en-US"/>
              <a:t>被访问，都会调用该方法</a:t>
            </a:r>
          </a:p>
        </p:txBody>
      </p:sp>
      <p:sp>
        <p:nvSpPr>
          <p:cNvPr id="16" name="文本占位符 5">
            <a:extLst>
              <a:ext uri="{FF2B5EF4-FFF2-40B4-BE49-F238E27FC236}">
                <a16:creationId xmlns:a16="http://schemas.microsoft.com/office/drawing/2014/main" id="{368089FC-994B-4F1B-9881-F476F0B40A17}"/>
              </a:ext>
            </a:extLst>
          </p:cNvPr>
          <p:cNvSpPr txBox="1">
            <a:spLocks/>
          </p:cNvSpPr>
          <p:nvPr/>
        </p:nvSpPr>
        <p:spPr>
          <a:xfrm>
            <a:off x="710881" y="4383993"/>
            <a:ext cx="7430508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获取</a:t>
            </a:r>
            <a:r>
              <a:rPr lang="en-US" altLang="zh-CN"/>
              <a:t>ServletConfig</a:t>
            </a:r>
            <a:r>
              <a:rPr lang="zh-CN" altLang="en-US"/>
              <a:t>对象</a:t>
            </a:r>
          </a:p>
        </p:txBody>
      </p:sp>
      <p:sp>
        <p:nvSpPr>
          <p:cNvPr id="17" name="文本占位符 5">
            <a:extLst>
              <a:ext uri="{FF2B5EF4-FFF2-40B4-BE49-F238E27FC236}">
                <a16:creationId xmlns:a16="http://schemas.microsoft.com/office/drawing/2014/main" id="{BE58EE7D-73E2-497B-9D44-A7D54F36DDEE}"/>
              </a:ext>
            </a:extLst>
          </p:cNvPr>
          <p:cNvSpPr txBox="1">
            <a:spLocks/>
          </p:cNvSpPr>
          <p:nvPr/>
        </p:nvSpPr>
        <p:spPr>
          <a:xfrm>
            <a:off x="710881" y="5231566"/>
            <a:ext cx="7430508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获取</a:t>
            </a:r>
            <a:r>
              <a:rPr lang="en-US" altLang="zh-CN"/>
              <a:t>Servlet</a:t>
            </a:r>
            <a:r>
              <a:rPr lang="zh-CN" altLang="en-US"/>
              <a:t>信息</a:t>
            </a:r>
          </a:p>
        </p:txBody>
      </p:sp>
    </p:spTree>
    <p:extLst>
      <p:ext uri="{BB962C8B-B14F-4D97-AF65-F5344CB8AC3E}">
        <p14:creationId xmlns:p14="http://schemas.microsoft.com/office/powerpoint/2010/main" val="34833935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1E6890-B2E5-41A5-8A94-39B13856C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4244586" cy="548322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Servlet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7EA832C-EEEE-4E9E-8A9C-0CB1B704F4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906794" cy="2967544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快速入门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Servlet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执行流程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Servlet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生命周期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Servlet </a:t>
            </a:r>
            <a:r>
              <a:rPr lang="zh-CN" altLang="en-US">
                <a:solidFill>
                  <a:srgbClr val="C00000"/>
                </a:solidFill>
              </a:rPr>
              <a:t>体系结构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Servlet urlPattern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配置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/>
              <a:t>XML </a:t>
            </a:r>
            <a:r>
              <a:rPr lang="zh-CN" altLang="en-US"/>
              <a:t>配置方式编写 </a:t>
            </a:r>
            <a:r>
              <a:rPr lang="en-US" altLang="zh-CN"/>
              <a:t>Servlet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4C46849-4255-4C92-8036-3ECC3A5A8C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35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课程安排</a:t>
            </a:r>
          </a:p>
        </p:txBody>
      </p:sp>
      <p:sp>
        <p:nvSpPr>
          <p:cNvPr id="37" name="文本占位符 16">
            <a:extLst>
              <a:ext uri="{FF2B5EF4-FFF2-40B4-BE49-F238E27FC236}">
                <a16:creationId xmlns:a16="http://schemas.microsoft.com/office/drawing/2014/main" id="{EAA43664-5682-4C36-9182-E7B13A5A3BDF}"/>
              </a:ext>
            </a:extLst>
          </p:cNvPr>
          <p:cNvSpPr txBox="1">
            <a:spLocks/>
          </p:cNvSpPr>
          <p:nvPr/>
        </p:nvSpPr>
        <p:spPr>
          <a:xfrm>
            <a:off x="851514" y="4170177"/>
            <a:ext cx="1331129" cy="254481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1. </a:t>
            </a:r>
            <a:r>
              <a:rPr lang="zh-CN" altLang="en-US" sz="1400"/>
              <a:t>：</a:t>
            </a:r>
            <a:endParaRPr lang="en-US" altLang="zh-CN" sz="1400"/>
          </a:p>
          <a:p>
            <a:r>
              <a:rPr lang="en-US" altLang="zh-CN" sz="1400"/>
              <a:t>2. </a:t>
            </a:r>
            <a:r>
              <a:rPr lang="zh-CN" altLang="en-US" sz="1400"/>
              <a:t>：</a:t>
            </a:r>
            <a:endParaRPr lang="en-US" altLang="zh-CN" sz="1400"/>
          </a:p>
          <a:p>
            <a:r>
              <a:rPr lang="en-US" altLang="zh-CN" sz="1400"/>
              <a:t>3. </a:t>
            </a:r>
            <a:r>
              <a:rPr lang="zh-CN" altLang="en-US" sz="1400"/>
              <a:t>：</a:t>
            </a:r>
            <a:endParaRPr lang="en-US" altLang="zh-CN" sz="1400"/>
          </a:p>
          <a:p>
            <a:r>
              <a:rPr lang="en-US" altLang="zh-CN" sz="1400"/>
              <a:t>4. </a:t>
            </a:r>
            <a:r>
              <a:rPr lang="zh-CN" altLang="en-US" sz="1400"/>
              <a:t>：</a:t>
            </a:r>
            <a:endParaRPr lang="en-US" altLang="zh-CN" sz="1400"/>
          </a:p>
          <a:p>
            <a:r>
              <a:rPr lang="en-US" altLang="zh-CN" sz="1400"/>
              <a:t>5. </a:t>
            </a:r>
            <a:r>
              <a:rPr lang="zh-CN" altLang="en-US" sz="1400"/>
              <a:t>：</a:t>
            </a:r>
            <a:endParaRPr lang="en-US" altLang="zh-CN" sz="1400"/>
          </a:p>
          <a:p>
            <a:r>
              <a:rPr lang="en-US" altLang="zh-CN" sz="1400"/>
              <a:t>6. </a:t>
            </a:r>
            <a:r>
              <a:rPr lang="zh-CN" altLang="en-US" sz="1400"/>
              <a:t>：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7648A99-4D58-4AD4-BD51-1197F3C28E2B}"/>
              </a:ext>
            </a:extLst>
          </p:cNvPr>
          <p:cNvSpPr/>
          <p:nvPr/>
        </p:nvSpPr>
        <p:spPr>
          <a:xfrm>
            <a:off x="6323162" y="1742541"/>
            <a:ext cx="2188661" cy="196833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B405962C-4790-4379-9071-2D7A79984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23" y="2279541"/>
            <a:ext cx="1052978" cy="1068366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C5F5312F-279F-4521-B036-59AD45A1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884" y="1916575"/>
            <a:ext cx="1336181" cy="1794300"/>
          </a:xfrm>
          <a:prstGeom prst="rect">
            <a:avLst/>
          </a:prstGeom>
        </p:spPr>
      </p:pic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765A525-0E87-400C-845A-8611EA05772A}"/>
              </a:ext>
            </a:extLst>
          </p:cNvPr>
          <p:cNvCxnSpPr>
            <a:cxnSpLocks/>
          </p:cNvCxnSpPr>
          <p:nvPr/>
        </p:nvCxnSpPr>
        <p:spPr>
          <a:xfrm>
            <a:off x="2656433" y="2582905"/>
            <a:ext cx="20104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604AE11-2DC1-467A-9834-412134FE58A8}"/>
              </a:ext>
            </a:extLst>
          </p:cNvPr>
          <p:cNvCxnSpPr>
            <a:cxnSpLocks/>
          </p:cNvCxnSpPr>
          <p:nvPr/>
        </p:nvCxnSpPr>
        <p:spPr>
          <a:xfrm flipH="1">
            <a:off x="2647558" y="3085065"/>
            <a:ext cx="2019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文本占位符 6">
            <a:extLst>
              <a:ext uri="{FF2B5EF4-FFF2-40B4-BE49-F238E27FC236}">
                <a16:creationId xmlns:a16="http://schemas.microsoft.com/office/drawing/2014/main" id="{4E550504-4044-4AE0-98AA-B273F9059238}"/>
              </a:ext>
            </a:extLst>
          </p:cNvPr>
          <p:cNvSpPr txBox="1">
            <a:spLocks/>
          </p:cNvSpPr>
          <p:nvPr/>
        </p:nvSpPr>
        <p:spPr>
          <a:xfrm>
            <a:off x="3114825" y="2084931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36" name="文本占位符 6">
            <a:extLst>
              <a:ext uri="{FF2B5EF4-FFF2-40B4-BE49-F238E27FC236}">
                <a16:creationId xmlns:a16="http://schemas.microsoft.com/office/drawing/2014/main" id="{12DD9835-B9D5-476A-94E1-7D8C1AF9A4E3}"/>
              </a:ext>
            </a:extLst>
          </p:cNvPr>
          <p:cNvSpPr txBox="1">
            <a:spLocks/>
          </p:cNvSpPr>
          <p:nvPr/>
        </p:nvSpPr>
        <p:spPr>
          <a:xfrm>
            <a:off x="3114824" y="3114668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045DCDCD-47CC-4D64-A1FE-64573A8C4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174" y="2864527"/>
            <a:ext cx="411468" cy="563061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D3427698-4B38-493C-9579-C309D122A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501" y="2872816"/>
            <a:ext cx="429620" cy="563062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750E7FDE-7850-46E1-B970-D21C08422E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9121" y="2861226"/>
            <a:ext cx="426357" cy="58624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719B81D8-C7F7-4DBC-885E-AE7D97E06B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4759" y="2905988"/>
            <a:ext cx="528991" cy="586241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2D9F883C-326B-41E0-905E-27C14C93D5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4536" y="1934397"/>
            <a:ext cx="560105" cy="638643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7ECA4DE5-EB91-4771-827B-6F59A2D89D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4759" y="1936490"/>
            <a:ext cx="460196" cy="612442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C242A566-F142-4F3D-87DF-ADCAE2FBB1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93818" y="2304541"/>
            <a:ext cx="743957" cy="1018367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A58B246E-FBB1-47B1-847E-2006B1A4508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19718" y="4188734"/>
            <a:ext cx="790482" cy="447940"/>
          </a:xfrm>
          <a:prstGeom prst="rect">
            <a:avLst/>
          </a:prstGeom>
        </p:spPr>
      </p:pic>
      <p:sp>
        <p:nvSpPr>
          <p:cNvPr id="46" name="文本占位符 16">
            <a:extLst>
              <a:ext uri="{FF2B5EF4-FFF2-40B4-BE49-F238E27FC236}">
                <a16:creationId xmlns:a16="http://schemas.microsoft.com/office/drawing/2014/main" id="{21603B25-8CFA-4440-B095-69CFBD4CA1AA}"/>
              </a:ext>
            </a:extLst>
          </p:cNvPr>
          <p:cNvSpPr txBox="1">
            <a:spLocks/>
          </p:cNvSpPr>
          <p:nvPr/>
        </p:nvSpPr>
        <p:spPr>
          <a:xfrm>
            <a:off x="6693594" y="3747112"/>
            <a:ext cx="1447795" cy="44162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web</a:t>
            </a:r>
            <a:r>
              <a:rPr lang="zh-CN" altLang="en-US"/>
              <a:t>服务器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F86D415-9B54-4B19-BAA0-6E4533BC15A7}"/>
              </a:ext>
            </a:extLst>
          </p:cNvPr>
          <p:cNvCxnSpPr>
            <a:cxnSpLocks/>
          </p:cNvCxnSpPr>
          <p:nvPr/>
        </p:nvCxnSpPr>
        <p:spPr>
          <a:xfrm>
            <a:off x="7915745" y="2304541"/>
            <a:ext cx="1238744" cy="556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CAD09F0-57D3-4881-BE31-6D4FC35FCC97}"/>
              </a:ext>
            </a:extLst>
          </p:cNvPr>
          <p:cNvCxnSpPr>
            <a:cxnSpLocks/>
          </p:cNvCxnSpPr>
          <p:nvPr/>
        </p:nvCxnSpPr>
        <p:spPr>
          <a:xfrm>
            <a:off x="7099574" y="2526554"/>
            <a:ext cx="0" cy="378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A29B4EF-9904-4D18-AB9C-39DC994970B4}"/>
              </a:ext>
            </a:extLst>
          </p:cNvPr>
          <p:cNvCxnSpPr>
            <a:cxnSpLocks/>
          </p:cNvCxnSpPr>
          <p:nvPr/>
        </p:nvCxnSpPr>
        <p:spPr>
          <a:xfrm flipH="1" flipV="1">
            <a:off x="4768526" y="3114668"/>
            <a:ext cx="1619888" cy="179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0" name="图片 49">
            <a:extLst>
              <a:ext uri="{FF2B5EF4-FFF2-40B4-BE49-F238E27FC236}">
                <a16:creationId xmlns:a16="http://schemas.microsoft.com/office/drawing/2014/main" id="{71E1B82E-9966-4DDE-A647-BEDB41A7D7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06344" y="1743563"/>
            <a:ext cx="1052978" cy="342473"/>
          </a:xfrm>
          <a:prstGeom prst="rect">
            <a:avLst/>
          </a:prstGeom>
        </p:spPr>
      </p:pic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6FD99EE-737D-4AD5-B47D-5E16822B75CD}"/>
              </a:ext>
            </a:extLst>
          </p:cNvPr>
          <p:cNvCxnSpPr>
            <a:cxnSpLocks/>
          </p:cNvCxnSpPr>
          <p:nvPr/>
        </p:nvCxnSpPr>
        <p:spPr>
          <a:xfrm flipV="1">
            <a:off x="4768526" y="2338148"/>
            <a:ext cx="1619888" cy="229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文本占位符 16">
            <a:extLst>
              <a:ext uri="{FF2B5EF4-FFF2-40B4-BE49-F238E27FC236}">
                <a16:creationId xmlns:a16="http://schemas.microsoft.com/office/drawing/2014/main" id="{7DE55D1D-8DAC-4FF7-9512-7424E46A7466}"/>
              </a:ext>
            </a:extLst>
          </p:cNvPr>
          <p:cNvSpPr txBox="1">
            <a:spLocks/>
          </p:cNvSpPr>
          <p:nvPr/>
        </p:nvSpPr>
        <p:spPr>
          <a:xfrm>
            <a:off x="1595996" y="4195851"/>
            <a:ext cx="4309694" cy="254481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/>
              <a:t>HTTP</a:t>
            </a:r>
            <a:r>
              <a:rPr lang="zh-CN" altLang="en-US" sz="1400"/>
              <a:t>、</a:t>
            </a:r>
            <a:r>
              <a:rPr lang="en-US" altLang="zh-CN" sz="1400"/>
              <a:t>Tomcat</a:t>
            </a:r>
            <a:r>
              <a:rPr lang="zh-CN" altLang="en-US" sz="1400"/>
              <a:t>、</a:t>
            </a:r>
            <a:r>
              <a:rPr lang="en-US" altLang="zh-CN" sz="1400"/>
              <a:t>Servlet</a:t>
            </a:r>
          </a:p>
          <a:p>
            <a:pPr marL="0" indent="0">
              <a:buNone/>
            </a:pPr>
            <a:r>
              <a:rPr lang="en-US" altLang="zh-CN" sz="1400"/>
              <a:t>Request(</a:t>
            </a:r>
            <a:r>
              <a:rPr lang="zh-CN" altLang="en-US" sz="1400"/>
              <a:t>请求</a:t>
            </a:r>
            <a:r>
              <a:rPr lang="en-US" altLang="zh-CN" sz="1400"/>
              <a:t>)</a:t>
            </a:r>
            <a:r>
              <a:rPr lang="zh-CN" altLang="en-US" sz="1400"/>
              <a:t>、</a:t>
            </a:r>
            <a:r>
              <a:rPr lang="en-US" altLang="zh-CN" sz="1400"/>
              <a:t>Response(</a:t>
            </a:r>
            <a:r>
              <a:rPr lang="zh-CN" altLang="en-US" sz="1400"/>
              <a:t>响应</a:t>
            </a:r>
            <a:r>
              <a:rPr lang="en-US" altLang="zh-CN" sz="1400"/>
              <a:t>)</a:t>
            </a:r>
          </a:p>
          <a:p>
            <a:pPr marL="0" indent="0">
              <a:buNone/>
            </a:pPr>
            <a:r>
              <a:rPr lang="en-US" altLang="zh-CN" sz="1400"/>
              <a:t>JSP</a:t>
            </a:r>
            <a:r>
              <a:rPr lang="zh-CN" altLang="en-US" sz="1400"/>
              <a:t>、会话技术</a:t>
            </a:r>
            <a:r>
              <a:rPr lang="en-US" altLang="zh-CN" sz="1400"/>
              <a:t>(Cookie</a:t>
            </a:r>
            <a:r>
              <a:rPr lang="zh-CN" altLang="en-US" sz="1400"/>
              <a:t>、</a:t>
            </a:r>
            <a:r>
              <a:rPr lang="en-US" altLang="zh-CN" sz="1400"/>
              <a:t>Session)</a:t>
            </a:r>
          </a:p>
          <a:p>
            <a:pPr marL="0" indent="0">
              <a:buNone/>
            </a:pPr>
            <a:r>
              <a:rPr lang="en-US" altLang="zh-CN" sz="1400"/>
              <a:t>Filter</a:t>
            </a:r>
            <a:r>
              <a:rPr lang="zh-CN" altLang="en-US" sz="1400"/>
              <a:t>（过滤器）、</a:t>
            </a:r>
            <a:r>
              <a:rPr lang="en-US" altLang="zh-CN" sz="1400"/>
              <a:t>Listener</a:t>
            </a:r>
            <a:r>
              <a:rPr lang="zh-CN" altLang="en-US" sz="1400"/>
              <a:t>（监听器）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Ajax</a:t>
            </a:r>
            <a:r>
              <a:rPr lang="zh-CN" altLang="en-US" sz="1400"/>
              <a:t>、</a:t>
            </a:r>
            <a:r>
              <a:rPr lang="en-US" altLang="zh-CN" sz="1400"/>
              <a:t>Vue</a:t>
            </a:r>
            <a:r>
              <a:rPr lang="zh-CN" altLang="en-US" sz="1400"/>
              <a:t>、</a:t>
            </a:r>
            <a:r>
              <a:rPr lang="en-US" altLang="zh-CN" sz="1400"/>
              <a:t>ElementUI</a:t>
            </a:r>
          </a:p>
          <a:p>
            <a:pPr marL="0" indent="0">
              <a:buNone/>
            </a:pPr>
            <a:r>
              <a:rPr lang="zh-CN" altLang="en-US" sz="1400"/>
              <a:t>综合案例</a:t>
            </a:r>
          </a:p>
        </p:txBody>
      </p:sp>
    </p:spTree>
    <p:extLst>
      <p:ext uri="{BB962C8B-B14F-4D97-AF65-F5344CB8AC3E}">
        <p14:creationId xmlns:p14="http://schemas.microsoft.com/office/powerpoint/2010/main" val="318075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918B5BF-4BC9-4A01-A35C-DEDF6EC1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Servlet </a:t>
            </a:r>
            <a:r>
              <a:rPr lang="zh-CN" altLang="en-US"/>
              <a:t>体系结构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8AD18A7-5889-49CD-90F1-5C5765E31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009594"/>
            <a:ext cx="1859441" cy="2057578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6395130-18F3-496C-B5E5-1D83C208977D}"/>
              </a:ext>
            </a:extLst>
          </p:cNvPr>
          <p:cNvCxnSpPr/>
          <p:nvPr/>
        </p:nvCxnSpPr>
        <p:spPr>
          <a:xfrm>
            <a:off x="2570321" y="2228295"/>
            <a:ext cx="1433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占位符 19">
            <a:extLst>
              <a:ext uri="{FF2B5EF4-FFF2-40B4-BE49-F238E27FC236}">
                <a16:creationId xmlns:a16="http://schemas.microsoft.com/office/drawing/2014/main" id="{C17D1DE3-F1B6-446E-8D48-8587DD4A7E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91211" y="2009594"/>
            <a:ext cx="2182956" cy="443301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Servlet</a:t>
            </a:r>
            <a:r>
              <a:rPr lang="zh-CN" altLang="en-US"/>
              <a:t>体系根接口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1C26F5F-792B-43C8-9B3B-693219895F51}"/>
              </a:ext>
            </a:extLst>
          </p:cNvPr>
          <p:cNvCxnSpPr>
            <a:cxnSpLocks/>
          </p:cNvCxnSpPr>
          <p:nvPr/>
        </p:nvCxnSpPr>
        <p:spPr>
          <a:xfrm>
            <a:off x="2651700" y="3046521"/>
            <a:ext cx="1352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占位符 19">
            <a:extLst>
              <a:ext uri="{FF2B5EF4-FFF2-40B4-BE49-F238E27FC236}">
                <a16:creationId xmlns:a16="http://schemas.microsoft.com/office/drawing/2014/main" id="{537C5984-E265-40AA-BD38-3117FF4DE13E}"/>
              </a:ext>
            </a:extLst>
          </p:cNvPr>
          <p:cNvSpPr txBox="1">
            <a:spLocks/>
          </p:cNvSpPr>
          <p:nvPr/>
        </p:nvSpPr>
        <p:spPr>
          <a:xfrm>
            <a:off x="4191212" y="2824870"/>
            <a:ext cx="2182956" cy="44330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/>
              <a:t>Servlet</a:t>
            </a:r>
            <a:r>
              <a:rPr lang="zh-CN" altLang="en-US"/>
              <a:t>抽象实现类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13319C9-C868-4A1F-804A-C66E063D97EE}"/>
              </a:ext>
            </a:extLst>
          </p:cNvPr>
          <p:cNvCxnSpPr>
            <a:cxnSpLocks/>
          </p:cNvCxnSpPr>
          <p:nvPr/>
        </p:nvCxnSpPr>
        <p:spPr>
          <a:xfrm>
            <a:off x="2651700" y="3811481"/>
            <a:ext cx="1352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占位符 19">
            <a:extLst>
              <a:ext uri="{FF2B5EF4-FFF2-40B4-BE49-F238E27FC236}">
                <a16:creationId xmlns:a16="http://schemas.microsoft.com/office/drawing/2014/main" id="{A49FFC88-3CA7-4708-AD03-E435EED21D08}"/>
              </a:ext>
            </a:extLst>
          </p:cNvPr>
          <p:cNvSpPr txBox="1">
            <a:spLocks/>
          </p:cNvSpPr>
          <p:nvPr/>
        </p:nvSpPr>
        <p:spPr>
          <a:xfrm>
            <a:off x="4191211" y="3589830"/>
            <a:ext cx="3248276" cy="44330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/>
              <a:t>对</a:t>
            </a:r>
            <a:r>
              <a:rPr lang="en-US"/>
              <a:t>HTTP</a:t>
            </a:r>
            <a:r>
              <a:rPr lang="zh-CN" altLang="en-US"/>
              <a:t>协议封装的</a:t>
            </a:r>
            <a:r>
              <a:rPr lang="en-US" altLang="zh-CN"/>
              <a:t>Servlet</a:t>
            </a:r>
            <a:r>
              <a:rPr lang="zh-CN" altLang="en-US"/>
              <a:t>实现类</a:t>
            </a:r>
          </a:p>
        </p:txBody>
      </p:sp>
      <p:sp>
        <p:nvSpPr>
          <p:cNvPr id="27" name="文本占位符 19">
            <a:extLst>
              <a:ext uri="{FF2B5EF4-FFF2-40B4-BE49-F238E27FC236}">
                <a16:creationId xmlns:a16="http://schemas.microsoft.com/office/drawing/2014/main" id="{F7BD7237-C1DA-492C-989D-443E6EEA86CA}"/>
              </a:ext>
            </a:extLst>
          </p:cNvPr>
          <p:cNvSpPr txBox="1">
            <a:spLocks/>
          </p:cNvSpPr>
          <p:nvPr/>
        </p:nvSpPr>
        <p:spPr>
          <a:xfrm>
            <a:off x="828054" y="4832131"/>
            <a:ext cx="5267946" cy="82294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/>
              <a:t>我们将来开发</a:t>
            </a:r>
            <a:r>
              <a:rPr lang="en-US" altLang="zh-CN"/>
              <a:t>B/S</a:t>
            </a:r>
            <a:r>
              <a:rPr lang="zh-CN" altLang="en-US"/>
              <a:t>架构的</a:t>
            </a:r>
            <a:r>
              <a:rPr lang="en-US" altLang="zh-CN"/>
              <a:t>web</a:t>
            </a:r>
            <a:r>
              <a:rPr lang="zh-CN" altLang="en-US"/>
              <a:t>项目，都是针对</a:t>
            </a:r>
            <a:r>
              <a:rPr lang="en-US" altLang="zh-CN"/>
              <a:t>HTTP</a:t>
            </a:r>
            <a:r>
              <a:rPr lang="zh-CN" altLang="en-US"/>
              <a:t>协议，所以我们自定义</a:t>
            </a:r>
            <a:r>
              <a:rPr lang="en-US" altLang="zh-CN"/>
              <a:t>Servlet</a:t>
            </a:r>
            <a:r>
              <a:rPr lang="zh-CN" altLang="en-US"/>
              <a:t>，会继承</a:t>
            </a:r>
            <a:r>
              <a:rPr lang="en-US" altLang="zh-CN">
                <a:solidFill>
                  <a:srgbClr val="C00000"/>
                </a:solidFill>
              </a:rPr>
              <a:t>HttpServlet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32780B6A-0D31-4741-97C6-B7074F9D3ABF}"/>
              </a:ext>
            </a:extLst>
          </p:cNvPr>
          <p:cNvSpPr/>
          <p:nvPr/>
        </p:nvSpPr>
        <p:spPr>
          <a:xfrm>
            <a:off x="6249880" y="5166804"/>
            <a:ext cx="426128" cy="319596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71A0FA-32B5-4F5C-9E6E-359356B61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321" y="4354790"/>
            <a:ext cx="4895488" cy="189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5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4" grpId="0"/>
      <p:bldP spid="26" grpId="0"/>
      <p:bldP spid="27" grpId="0"/>
      <p:bldP spid="3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9F236C-C14E-4821-B4D2-3387134841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HttpServlet</a:t>
            </a:r>
            <a:r>
              <a:rPr lang="zh-CN" altLang="en-US"/>
              <a:t>中为什么要根据请求方式的不同，调用不同方法？</a:t>
            </a:r>
            <a:endParaRPr lang="en-US" altLang="zh-CN"/>
          </a:p>
          <a:p>
            <a:r>
              <a:rPr lang="zh-CN" altLang="en-US"/>
              <a:t>如何调用？</a:t>
            </a:r>
          </a:p>
        </p:txBody>
      </p:sp>
    </p:spTree>
    <p:extLst>
      <p:ext uri="{BB962C8B-B14F-4D97-AF65-F5344CB8AC3E}">
        <p14:creationId xmlns:p14="http://schemas.microsoft.com/office/powerpoint/2010/main" val="32547022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918B5BF-4BC9-4A01-A35C-DEDF6EC1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Servlet </a:t>
            </a:r>
            <a:r>
              <a:rPr lang="zh-CN" altLang="en-US"/>
              <a:t>体系结构</a:t>
            </a:r>
          </a:p>
        </p:txBody>
      </p:sp>
      <p:sp>
        <p:nvSpPr>
          <p:cNvPr id="15" name="文本占位符 19">
            <a:extLst>
              <a:ext uri="{FF2B5EF4-FFF2-40B4-BE49-F238E27FC236}">
                <a16:creationId xmlns:a16="http://schemas.microsoft.com/office/drawing/2014/main" id="{AC5224C2-DFCB-4160-96B5-7A7E9FF895CD}"/>
              </a:ext>
            </a:extLst>
          </p:cNvPr>
          <p:cNvSpPr txBox="1">
            <a:spLocks/>
          </p:cNvSpPr>
          <p:nvPr/>
        </p:nvSpPr>
        <p:spPr>
          <a:xfrm>
            <a:off x="710879" y="2203471"/>
            <a:ext cx="9391910" cy="88612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HTTP </a:t>
            </a:r>
            <a:r>
              <a:rPr lang="zh-CN" altLang="en-US"/>
              <a:t>协议中，</a:t>
            </a:r>
            <a:r>
              <a:rPr lang="en-US" altLang="zh-CN"/>
              <a:t>GET </a:t>
            </a:r>
            <a:r>
              <a:rPr lang="zh-CN" altLang="en-US"/>
              <a:t>和 </a:t>
            </a:r>
            <a:r>
              <a:rPr lang="en-US" altLang="zh-CN"/>
              <a:t>POST </a:t>
            </a:r>
            <a:r>
              <a:rPr lang="zh-CN" altLang="en-US"/>
              <a:t>请求方式的数据格式不一样，将来要想在</a:t>
            </a:r>
            <a:r>
              <a:rPr lang="en-US" altLang="zh-CN"/>
              <a:t>Servlet</a:t>
            </a:r>
            <a:r>
              <a:rPr lang="zh-CN" altLang="en-US"/>
              <a:t>中处理请求参数，得在</a:t>
            </a:r>
            <a:r>
              <a:rPr lang="en-US" altLang="zh-CN"/>
              <a:t>service</a:t>
            </a:r>
            <a:r>
              <a:rPr lang="zh-CN" altLang="en-US"/>
              <a:t>方法中判断请求方式，并且根据请求方式的不同，分别进行处理：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24F70-8967-42AE-AFA5-869DA1795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99" y="3169490"/>
            <a:ext cx="4328535" cy="2507197"/>
          </a:xfrm>
          <a:prstGeom prst="rect">
            <a:avLst/>
          </a:prstGeom>
        </p:spPr>
      </p:pic>
      <p:sp>
        <p:nvSpPr>
          <p:cNvPr id="18" name="文本占位符 19">
            <a:extLst>
              <a:ext uri="{FF2B5EF4-FFF2-40B4-BE49-F238E27FC236}">
                <a16:creationId xmlns:a16="http://schemas.microsoft.com/office/drawing/2014/main" id="{6192812B-9915-4534-ACD0-E7E9565BE777}"/>
              </a:ext>
            </a:extLst>
          </p:cNvPr>
          <p:cNvSpPr txBox="1">
            <a:spLocks/>
          </p:cNvSpPr>
          <p:nvPr/>
        </p:nvSpPr>
        <p:spPr>
          <a:xfrm>
            <a:off x="710879" y="1608457"/>
            <a:ext cx="9391910" cy="59501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/>
              <a:t>HttpServlet </a:t>
            </a:r>
            <a:r>
              <a:rPr lang="zh-CN" altLang="en-US" sz="1800"/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36160287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00BF41E-300B-4B72-8488-265E8F82C7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/>
              <a:t>HttpServlet </a:t>
            </a:r>
            <a:r>
              <a:rPr lang="zh-CN" altLang="en-US"/>
              <a:t>使用步骤</a:t>
            </a:r>
            <a:endParaRPr lang="en-US" altLang="zh-CN"/>
          </a:p>
          <a:p>
            <a:pPr marL="952485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0"/>
              <a:t>继承</a:t>
            </a:r>
            <a:r>
              <a:rPr lang="en-US" altLang="zh-CN" b="0"/>
              <a:t>HttpServlet</a:t>
            </a:r>
          </a:p>
          <a:p>
            <a:pPr marL="952485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0"/>
              <a:t>重写</a:t>
            </a:r>
            <a:r>
              <a:rPr lang="en-US" altLang="zh-CN" b="0"/>
              <a:t>doGet</a:t>
            </a:r>
            <a:r>
              <a:rPr lang="zh-CN" altLang="en-US" b="0"/>
              <a:t>和</a:t>
            </a:r>
            <a:r>
              <a:rPr lang="en-US" altLang="zh-CN" b="0"/>
              <a:t>doPost</a:t>
            </a:r>
            <a:r>
              <a:rPr lang="zh-CN" altLang="en-US" b="0"/>
              <a:t>方法</a:t>
            </a:r>
            <a:endParaRPr lang="en-US" altLang="zh-CN" b="0"/>
          </a:p>
          <a:p>
            <a:pPr>
              <a:lnSpc>
                <a:spcPct val="150000"/>
              </a:lnSpc>
            </a:pPr>
            <a:r>
              <a:rPr lang="en-US" altLang="zh-CN"/>
              <a:t>HttpServlet</a:t>
            </a:r>
            <a:r>
              <a:rPr lang="zh-CN" altLang="en-US"/>
              <a:t>原理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 b="0"/>
              <a:t>获取请求方式，并根据不同的请求方式，调用不同的</a:t>
            </a:r>
            <a:r>
              <a:rPr lang="en-US" altLang="zh-CN" b="0"/>
              <a:t>doXxx</a:t>
            </a:r>
            <a:r>
              <a:rPr lang="zh-CN" altLang="en-US" b="0"/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12271090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1E6890-B2E5-41A5-8A94-39B13856C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4244586" cy="548322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Servlet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7EA832C-EEEE-4E9E-8A9C-0CB1B704F4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906794" cy="2967544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快速入门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Servlet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执行流程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Servlet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生命周期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Servlet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体系结构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Servlet urlPattern</a:t>
            </a:r>
            <a:r>
              <a:rPr lang="zh-CN" altLang="en-US">
                <a:solidFill>
                  <a:srgbClr val="C00000"/>
                </a:solidFill>
              </a:rPr>
              <a:t>配置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XML </a:t>
            </a:r>
            <a:r>
              <a:rPr lang="zh-CN" altLang="en-US"/>
              <a:t>配置方式编写 </a:t>
            </a:r>
            <a:r>
              <a:rPr lang="en-US" altLang="zh-CN"/>
              <a:t>Servlet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4C46849-4255-4C92-8036-3ECC3A5A8C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9518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918B5BF-4BC9-4A01-A35C-DEDF6EC1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Servlet urlPattern</a:t>
            </a:r>
            <a:r>
              <a:rPr lang="zh-CN" altLang="en-US"/>
              <a:t>配置</a:t>
            </a:r>
          </a:p>
        </p:txBody>
      </p:sp>
      <p:sp>
        <p:nvSpPr>
          <p:cNvPr id="6" name="文本占位符 19">
            <a:extLst>
              <a:ext uri="{FF2B5EF4-FFF2-40B4-BE49-F238E27FC236}">
                <a16:creationId xmlns:a16="http://schemas.microsoft.com/office/drawing/2014/main" id="{334D21B8-1958-4D08-86D1-BD9E29E1AB1B}"/>
              </a:ext>
            </a:extLst>
          </p:cNvPr>
          <p:cNvSpPr txBox="1">
            <a:spLocks/>
          </p:cNvSpPr>
          <p:nvPr/>
        </p:nvSpPr>
        <p:spPr>
          <a:xfrm>
            <a:off x="710879" y="1559015"/>
            <a:ext cx="6009517" cy="49159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Servlet </a:t>
            </a:r>
            <a:r>
              <a:rPr lang="zh-CN" altLang="en-US"/>
              <a:t>要想被访问，必须配置其访问路径（</a:t>
            </a:r>
            <a:r>
              <a:rPr lang="en-US" altLang="zh-CN">
                <a:solidFill>
                  <a:srgbClr val="C00000"/>
                </a:solidFill>
              </a:rPr>
              <a:t>urlPattern</a:t>
            </a:r>
            <a:r>
              <a:rPr lang="zh-CN" altLang="en-US"/>
              <a:t>）</a:t>
            </a:r>
          </a:p>
        </p:txBody>
      </p:sp>
      <p:sp>
        <p:nvSpPr>
          <p:cNvPr id="22" name="文本占位符 19">
            <a:extLst>
              <a:ext uri="{FF2B5EF4-FFF2-40B4-BE49-F238E27FC236}">
                <a16:creationId xmlns:a16="http://schemas.microsoft.com/office/drawing/2014/main" id="{CFC81CC0-1A27-4F86-86BE-83C53821E486}"/>
              </a:ext>
            </a:extLst>
          </p:cNvPr>
          <p:cNvSpPr txBox="1">
            <a:spLocks/>
          </p:cNvSpPr>
          <p:nvPr/>
        </p:nvSpPr>
        <p:spPr>
          <a:xfrm>
            <a:off x="1068575" y="2265734"/>
            <a:ext cx="4596827" cy="49159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1.  </a:t>
            </a:r>
            <a:r>
              <a:rPr lang="zh-CN" altLang="en-US"/>
              <a:t>一个</a:t>
            </a:r>
            <a:r>
              <a:rPr lang="en-US" altLang="zh-CN"/>
              <a:t>Servlet</a:t>
            </a:r>
            <a:r>
              <a:rPr lang="zh-CN" altLang="en-US"/>
              <a:t>，可以配置多个 </a:t>
            </a:r>
            <a:r>
              <a:rPr lang="en-US" altLang="zh-CN"/>
              <a:t>urlPattern</a:t>
            </a:r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11000E4A-F162-41DD-B2A9-687DFCDB0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124" y="2757330"/>
            <a:ext cx="4290432" cy="243861"/>
          </a:xfrm>
          <a:prstGeom prst="rect">
            <a:avLst/>
          </a:prstGeom>
        </p:spPr>
      </p:pic>
      <p:sp>
        <p:nvSpPr>
          <p:cNvPr id="33" name="文本占位符 19">
            <a:extLst>
              <a:ext uri="{FF2B5EF4-FFF2-40B4-BE49-F238E27FC236}">
                <a16:creationId xmlns:a16="http://schemas.microsoft.com/office/drawing/2014/main" id="{0F849776-B9CD-44BA-BD50-3E12B035F667}"/>
              </a:ext>
            </a:extLst>
          </p:cNvPr>
          <p:cNvSpPr txBox="1">
            <a:spLocks/>
          </p:cNvSpPr>
          <p:nvPr/>
        </p:nvSpPr>
        <p:spPr>
          <a:xfrm>
            <a:off x="1103503" y="3056792"/>
            <a:ext cx="4802154" cy="49159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2. urlPattern </a:t>
            </a:r>
            <a:r>
              <a:rPr lang="zh-CN" altLang="en-US"/>
              <a:t>配置规则</a:t>
            </a:r>
          </a:p>
        </p:txBody>
      </p:sp>
      <p:sp>
        <p:nvSpPr>
          <p:cNvPr id="7" name="文本占位符 19">
            <a:extLst>
              <a:ext uri="{FF2B5EF4-FFF2-40B4-BE49-F238E27FC236}">
                <a16:creationId xmlns:a16="http://schemas.microsoft.com/office/drawing/2014/main" id="{CF493024-65EE-47E7-BBB2-7B643FC2C9AA}"/>
              </a:ext>
            </a:extLst>
          </p:cNvPr>
          <p:cNvSpPr txBox="1">
            <a:spLocks/>
          </p:cNvSpPr>
          <p:nvPr/>
        </p:nvSpPr>
        <p:spPr>
          <a:xfrm>
            <a:off x="1345124" y="3492787"/>
            <a:ext cx="469595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/>
              <a:t>①</a:t>
            </a:r>
            <a:r>
              <a:rPr lang="en-US" altLang="zh-CN" sz="1400"/>
              <a:t>  </a:t>
            </a:r>
            <a:r>
              <a:rPr lang="zh-CN" altLang="en-US" sz="1400"/>
              <a:t>精确匹配</a:t>
            </a:r>
          </a:p>
        </p:txBody>
      </p:sp>
      <p:sp>
        <p:nvSpPr>
          <p:cNvPr id="8" name="文本占位符 19">
            <a:extLst>
              <a:ext uri="{FF2B5EF4-FFF2-40B4-BE49-F238E27FC236}">
                <a16:creationId xmlns:a16="http://schemas.microsoft.com/office/drawing/2014/main" id="{B98D1B39-3C6F-4ECC-A76C-E3B162183D03}"/>
              </a:ext>
            </a:extLst>
          </p:cNvPr>
          <p:cNvSpPr txBox="1">
            <a:spLocks/>
          </p:cNvSpPr>
          <p:nvPr/>
        </p:nvSpPr>
        <p:spPr>
          <a:xfrm>
            <a:off x="1345124" y="3926177"/>
            <a:ext cx="469595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/>
              <a:t>②  目录匹配</a:t>
            </a:r>
          </a:p>
        </p:txBody>
      </p:sp>
      <p:sp>
        <p:nvSpPr>
          <p:cNvPr id="9" name="文本占位符 19">
            <a:extLst>
              <a:ext uri="{FF2B5EF4-FFF2-40B4-BE49-F238E27FC236}">
                <a16:creationId xmlns:a16="http://schemas.microsoft.com/office/drawing/2014/main" id="{65B5AC78-8BEF-4C5A-A5AA-6EDC82F8A38C}"/>
              </a:ext>
            </a:extLst>
          </p:cNvPr>
          <p:cNvSpPr txBox="1">
            <a:spLocks/>
          </p:cNvSpPr>
          <p:nvPr/>
        </p:nvSpPr>
        <p:spPr>
          <a:xfrm>
            <a:off x="1345124" y="4359567"/>
            <a:ext cx="469595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/>
              <a:t>③  扩展名匹配</a:t>
            </a:r>
          </a:p>
        </p:txBody>
      </p:sp>
      <p:sp>
        <p:nvSpPr>
          <p:cNvPr id="10" name="文本占位符 19">
            <a:extLst>
              <a:ext uri="{FF2B5EF4-FFF2-40B4-BE49-F238E27FC236}">
                <a16:creationId xmlns:a16="http://schemas.microsoft.com/office/drawing/2014/main" id="{71C2ABFE-A695-43B7-AFDD-871B0D12F2D9}"/>
              </a:ext>
            </a:extLst>
          </p:cNvPr>
          <p:cNvSpPr txBox="1">
            <a:spLocks/>
          </p:cNvSpPr>
          <p:nvPr/>
        </p:nvSpPr>
        <p:spPr>
          <a:xfrm>
            <a:off x="1345124" y="4781795"/>
            <a:ext cx="469595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/>
              <a:t>④  任意匹配</a:t>
            </a:r>
          </a:p>
        </p:txBody>
      </p:sp>
    </p:spTree>
    <p:extLst>
      <p:ext uri="{BB962C8B-B14F-4D97-AF65-F5344CB8AC3E}">
        <p14:creationId xmlns:p14="http://schemas.microsoft.com/office/powerpoint/2010/main" val="21942311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918B5BF-4BC9-4A01-A35C-DEDF6EC1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Servlet urlPattern</a:t>
            </a:r>
            <a:r>
              <a:rPr lang="zh-CN" altLang="en-US"/>
              <a:t>配置</a:t>
            </a:r>
          </a:p>
        </p:txBody>
      </p:sp>
      <p:sp>
        <p:nvSpPr>
          <p:cNvPr id="15" name="文本占位符 19">
            <a:extLst>
              <a:ext uri="{FF2B5EF4-FFF2-40B4-BE49-F238E27FC236}">
                <a16:creationId xmlns:a16="http://schemas.microsoft.com/office/drawing/2014/main" id="{AC5224C2-DFCB-4160-96B5-7A7E9FF895CD}"/>
              </a:ext>
            </a:extLst>
          </p:cNvPr>
          <p:cNvSpPr txBox="1">
            <a:spLocks/>
          </p:cNvSpPr>
          <p:nvPr/>
        </p:nvSpPr>
        <p:spPr>
          <a:xfrm>
            <a:off x="1256633" y="2125136"/>
            <a:ext cx="469595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/>
              <a:t>①</a:t>
            </a:r>
            <a:r>
              <a:rPr lang="en-US" altLang="zh-CN" sz="1400"/>
              <a:t>  </a:t>
            </a:r>
            <a:r>
              <a:rPr lang="zh-CN" altLang="en-US" sz="1400"/>
              <a:t>精确匹配：</a:t>
            </a:r>
          </a:p>
        </p:txBody>
      </p:sp>
      <p:sp>
        <p:nvSpPr>
          <p:cNvPr id="12" name="文本占位符 19">
            <a:extLst>
              <a:ext uri="{FF2B5EF4-FFF2-40B4-BE49-F238E27FC236}">
                <a16:creationId xmlns:a16="http://schemas.microsoft.com/office/drawing/2014/main" id="{14561CEE-B435-4790-A3B0-EE6FA53CE740}"/>
              </a:ext>
            </a:extLst>
          </p:cNvPr>
          <p:cNvSpPr txBox="1">
            <a:spLocks/>
          </p:cNvSpPr>
          <p:nvPr/>
        </p:nvSpPr>
        <p:spPr>
          <a:xfrm>
            <a:off x="1624052" y="2616630"/>
            <a:ext cx="1585002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配置路径：</a:t>
            </a:r>
          </a:p>
        </p:txBody>
      </p:sp>
      <p:sp>
        <p:nvSpPr>
          <p:cNvPr id="13" name="文本占位符 19">
            <a:extLst>
              <a:ext uri="{FF2B5EF4-FFF2-40B4-BE49-F238E27FC236}">
                <a16:creationId xmlns:a16="http://schemas.microsoft.com/office/drawing/2014/main" id="{2FF8CABC-02E4-48D8-A586-98AB3DE015B1}"/>
              </a:ext>
            </a:extLst>
          </p:cNvPr>
          <p:cNvSpPr txBox="1">
            <a:spLocks/>
          </p:cNvSpPr>
          <p:nvPr/>
        </p:nvSpPr>
        <p:spPr>
          <a:xfrm>
            <a:off x="1624051" y="3092217"/>
            <a:ext cx="1585002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访问路径：</a:t>
            </a:r>
          </a:p>
        </p:txBody>
      </p:sp>
      <p:sp>
        <p:nvSpPr>
          <p:cNvPr id="16" name="文本占位符 19">
            <a:extLst>
              <a:ext uri="{FF2B5EF4-FFF2-40B4-BE49-F238E27FC236}">
                <a16:creationId xmlns:a16="http://schemas.microsoft.com/office/drawing/2014/main" id="{4A604FEF-D879-4838-9D00-D8777165E3BF}"/>
              </a:ext>
            </a:extLst>
          </p:cNvPr>
          <p:cNvSpPr txBox="1">
            <a:spLocks/>
          </p:cNvSpPr>
          <p:nvPr/>
        </p:nvSpPr>
        <p:spPr>
          <a:xfrm>
            <a:off x="1256632" y="3535988"/>
            <a:ext cx="469595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/>
              <a:t>②  目录匹配：</a:t>
            </a:r>
          </a:p>
        </p:txBody>
      </p:sp>
      <p:sp>
        <p:nvSpPr>
          <p:cNvPr id="19" name="文本占位符 19">
            <a:extLst>
              <a:ext uri="{FF2B5EF4-FFF2-40B4-BE49-F238E27FC236}">
                <a16:creationId xmlns:a16="http://schemas.microsoft.com/office/drawing/2014/main" id="{13C09B0D-1E19-4B8D-A954-FC11249BAD8D}"/>
              </a:ext>
            </a:extLst>
          </p:cNvPr>
          <p:cNvSpPr txBox="1">
            <a:spLocks/>
          </p:cNvSpPr>
          <p:nvPr/>
        </p:nvSpPr>
        <p:spPr>
          <a:xfrm>
            <a:off x="1624051" y="4027482"/>
            <a:ext cx="1585002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配置路径：</a:t>
            </a:r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95CEDFAC-1A29-4528-8EFD-3E9A3A83DCBC}"/>
              </a:ext>
            </a:extLst>
          </p:cNvPr>
          <p:cNvSpPr txBox="1">
            <a:spLocks/>
          </p:cNvSpPr>
          <p:nvPr/>
        </p:nvSpPr>
        <p:spPr>
          <a:xfrm>
            <a:off x="1624051" y="4619660"/>
            <a:ext cx="1585002" cy="39195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访问路径：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8A84AF0A-DC04-4A12-B9D3-3BAF55FE0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356" y="4579445"/>
            <a:ext cx="2575783" cy="25910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5B48403C-EB60-4881-8510-81D53F4E9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100" y="4882065"/>
            <a:ext cx="2667231" cy="25910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D66896AA-D856-4C1D-9B23-1CDC716B4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590" y="4579445"/>
            <a:ext cx="251482" cy="693480"/>
          </a:xfrm>
          <a:prstGeom prst="rect">
            <a:avLst/>
          </a:prstGeom>
        </p:spPr>
      </p:pic>
      <p:sp>
        <p:nvSpPr>
          <p:cNvPr id="33" name="文本占位符 19">
            <a:extLst>
              <a:ext uri="{FF2B5EF4-FFF2-40B4-BE49-F238E27FC236}">
                <a16:creationId xmlns:a16="http://schemas.microsoft.com/office/drawing/2014/main" id="{0F849776-B9CD-44BA-BD50-3E12B035F667}"/>
              </a:ext>
            </a:extLst>
          </p:cNvPr>
          <p:cNvSpPr txBox="1">
            <a:spLocks/>
          </p:cNvSpPr>
          <p:nvPr/>
        </p:nvSpPr>
        <p:spPr>
          <a:xfrm>
            <a:off x="1015012" y="1577939"/>
            <a:ext cx="4802154" cy="49159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2. urlPattern</a:t>
            </a:r>
            <a:r>
              <a:rPr lang="zh-CN" altLang="en-US"/>
              <a:t>配置规则：</a:t>
            </a:r>
          </a:p>
        </p:txBody>
      </p:sp>
      <p:sp>
        <p:nvSpPr>
          <p:cNvPr id="34" name="文本占位符 19">
            <a:extLst>
              <a:ext uri="{FF2B5EF4-FFF2-40B4-BE49-F238E27FC236}">
                <a16:creationId xmlns:a16="http://schemas.microsoft.com/office/drawing/2014/main" id="{FD65168C-6457-43F8-A151-5CE236964B68}"/>
              </a:ext>
            </a:extLst>
          </p:cNvPr>
          <p:cNvSpPr txBox="1">
            <a:spLocks/>
          </p:cNvSpPr>
          <p:nvPr/>
        </p:nvSpPr>
        <p:spPr>
          <a:xfrm>
            <a:off x="1256632" y="5200284"/>
            <a:ext cx="469595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/>
              <a:t>③  扩展名匹配：</a:t>
            </a:r>
          </a:p>
        </p:txBody>
      </p:sp>
      <p:sp>
        <p:nvSpPr>
          <p:cNvPr id="36" name="文本占位符 19">
            <a:extLst>
              <a:ext uri="{FF2B5EF4-FFF2-40B4-BE49-F238E27FC236}">
                <a16:creationId xmlns:a16="http://schemas.microsoft.com/office/drawing/2014/main" id="{4CF47ACB-6C7F-423D-8DC6-C7EDD2AFF9DF}"/>
              </a:ext>
            </a:extLst>
          </p:cNvPr>
          <p:cNvSpPr txBox="1">
            <a:spLocks/>
          </p:cNvSpPr>
          <p:nvPr/>
        </p:nvSpPr>
        <p:spPr>
          <a:xfrm>
            <a:off x="1624051" y="5691778"/>
            <a:ext cx="1585002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配置路径：</a:t>
            </a:r>
          </a:p>
        </p:txBody>
      </p:sp>
      <p:sp>
        <p:nvSpPr>
          <p:cNvPr id="37" name="文本占位符 19">
            <a:extLst>
              <a:ext uri="{FF2B5EF4-FFF2-40B4-BE49-F238E27FC236}">
                <a16:creationId xmlns:a16="http://schemas.microsoft.com/office/drawing/2014/main" id="{2102EFF3-6F5E-437B-BBDC-2E8C074E80EF}"/>
              </a:ext>
            </a:extLst>
          </p:cNvPr>
          <p:cNvSpPr txBox="1">
            <a:spLocks/>
          </p:cNvSpPr>
          <p:nvPr/>
        </p:nvSpPr>
        <p:spPr>
          <a:xfrm>
            <a:off x="1624050" y="6265227"/>
            <a:ext cx="1585002" cy="42629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访问路径：</a:t>
            </a:r>
          </a:p>
        </p:txBody>
      </p:sp>
      <p:sp>
        <p:nvSpPr>
          <p:cNvPr id="39" name="文本占位符 19">
            <a:extLst>
              <a:ext uri="{FF2B5EF4-FFF2-40B4-BE49-F238E27FC236}">
                <a16:creationId xmlns:a16="http://schemas.microsoft.com/office/drawing/2014/main" id="{0BECA3FB-415E-40E5-97EB-FB7E007B1513}"/>
              </a:ext>
            </a:extLst>
          </p:cNvPr>
          <p:cNvSpPr txBox="1">
            <a:spLocks/>
          </p:cNvSpPr>
          <p:nvPr/>
        </p:nvSpPr>
        <p:spPr>
          <a:xfrm>
            <a:off x="6578343" y="2127811"/>
            <a:ext cx="469595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/>
              <a:t>④  任意匹配：</a:t>
            </a:r>
          </a:p>
        </p:txBody>
      </p:sp>
      <p:sp>
        <p:nvSpPr>
          <p:cNvPr id="40" name="文本占位符 19">
            <a:extLst>
              <a:ext uri="{FF2B5EF4-FFF2-40B4-BE49-F238E27FC236}">
                <a16:creationId xmlns:a16="http://schemas.microsoft.com/office/drawing/2014/main" id="{E7B983D5-679E-4D28-BB68-73E3E4C2F164}"/>
              </a:ext>
            </a:extLst>
          </p:cNvPr>
          <p:cNvSpPr txBox="1">
            <a:spLocks/>
          </p:cNvSpPr>
          <p:nvPr/>
        </p:nvSpPr>
        <p:spPr>
          <a:xfrm>
            <a:off x="6945762" y="2619305"/>
            <a:ext cx="1585002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配置路径：</a:t>
            </a:r>
          </a:p>
        </p:txBody>
      </p:sp>
      <p:sp>
        <p:nvSpPr>
          <p:cNvPr id="41" name="文本占位符 19">
            <a:extLst>
              <a:ext uri="{FF2B5EF4-FFF2-40B4-BE49-F238E27FC236}">
                <a16:creationId xmlns:a16="http://schemas.microsoft.com/office/drawing/2014/main" id="{8E146967-27F5-4125-9983-7BD3F90A4974}"/>
              </a:ext>
            </a:extLst>
          </p:cNvPr>
          <p:cNvSpPr txBox="1">
            <a:spLocks/>
          </p:cNvSpPr>
          <p:nvPr/>
        </p:nvSpPr>
        <p:spPr>
          <a:xfrm>
            <a:off x="6945762" y="3149341"/>
            <a:ext cx="1585002" cy="39195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访问路径：</a:t>
            </a: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DF820F7A-031F-4216-A016-E95848C4B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3355" y="6191229"/>
            <a:ext cx="2392887" cy="251482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F369979F-3F1E-4620-845E-33B0E31314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3355" y="6501302"/>
            <a:ext cx="2415749" cy="251482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E22822C3-3808-4459-A10C-C16BB1D27D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0835" y="3140467"/>
            <a:ext cx="2286198" cy="251482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C97CB157-065A-494E-8F81-470B179F16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00835" y="3409529"/>
            <a:ext cx="2286198" cy="274344"/>
          </a:xfrm>
          <a:prstGeom prst="rect">
            <a:avLst/>
          </a:prstGeom>
        </p:spPr>
      </p:pic>
      <p:sp>
        <p:nvSpPr>
          <p:cNvPr id="35" name="文本占位符 19">
            <a:extLst>
              <a:ext uri="{FF2B5EF4-FFF2-40B4-BE49-F238E27FC236}">
                <a16:creationId xmlns:a16="http://schemas.microsoft.com/office/drawing/2014/main" id="{76AA1EC0-3522-4B0F-BE54-CA509802CCDD}"/>
              </a:ext>
            </a:extLst>
          </p:cNvPr>
          <p:cNvSpPr txBox="1">
            <a:spLocks/>
          </p:cNvSpPr>
          <p:nvPr/>
        </p:nvSpPr>
        <p:spPr>
          <a:xfrm>
            <a:off x="6945761" y="3642989"/>
            <a:ext cx="5065726" cy="158140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/</a:t>
            </a:r>
            <a:r>
              <a:rPr lang="zh-CN" altLang="en-US" sz="1400"/>
              <a:t> 和 </a:t>
            </a:r>
            <a:r>
              <a:rPr lang="en-US" altLang="zh-CN" sz="1400"/>
              <a:t>/* </a:t>
            </a:r>
            <a:r>
              <a:rPr lang="zh-CN" altLang="en-US" sz="1400"/>
              <a:t>区别：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200"/>
              <a:t>当我们的项目中的</a:t>
            </a:r>
            <a:r>
              <a:rPr lang="en-US" altLang="zh-CN" sz="1200"/>
              <a:t>Servlet</a:t>
            </a:r>
            <a:r>
              <a:rPr lang="zh-CN" altLang="en-US" sz="1200"/>
              <a:t>配置了</a:t>
            </a:r>
            <a:r>
              <a:rPr lang="en-US" altLang="zh-CN" sz="1200"/>
              <a:t>“/”</a:t>
            </a:r>
            <a:r>
              <a:rPr lang="zh-CN" altLang="en-US" sz="1200"/>
              <a:t>，会覆盖掉</a:t>
            </a:r>
            <a:r>
              <a:rPr lang="en-US" altLang="zh-CN" sz="1200"/>
              <a:t>tomcat</a:t>
            </a:r>
            <a:r>
              <a:rPr lang="zh-CN" altLang="en-US" sz="1200"/>
              <a:t>中的</a:t>
            </a:r>
            <a:r>
              <a:rPr lang="en-US" altLang="zh-CN" sz="1200"/>
              <a:t>DefaultServlet</a:t>
            </a:r>
            <a:r>
              <a:rPr lang="zh-CN" altLang="en-US" sz="1200"/>
              <a:t>，当其他的 </a:t>
            </a:r>
            <a:r>
              <a:rPr lang="en-US" altLang="zh-CN" sz="1200"/>
              <a:t>url-pattern</a:t>
            </a:r>
            <a:r>
              <a:rPr lang="zh-CN" altLang="en-US" sz="1200"/>
              <a:t>都匹配不上时都会走这个</a:t>
            </a:r>
            <a:r>
              <a:rPr lang="en-US" altLang="zh-CN" sz="1200"/>
              <a:t>Servlet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200"/>
              <a:t>当我们的项目中配置了</a:t>
            </a:r>
            <a:r>
              <a:rPr lang="en-US" altLang="zh-CN" sz="1200"/>
              <a:t>“/</a:t>
            </a:r>
            <a:r>
              <a:rPr lang="zh-CN" altLang="en-US" sz="1200"/>
              <a:t>*</a:t>
            </a:r>
            <a:r>
              <a:rPr lang="en-US" altLang="zh-CN" sz="1200"/>
              <a:t>”</a:t>
            </a:r>
            <a:r>
              <a:rPr lang="zh-CN" altLang="en-US" sz="1200"/>
              <a:t>，意味着匹配任意访问路径</a:t>
            </a:r>
          </a:p>
        </p:txBody>
      </p:sp>
      <p:sp>
        <p:nvSpPr>
          <p:cNvPr id="38" name="文本占位符 19">
            <a:extLst>
              <a:ext uri="{FF2B5EF4-FFF2-40B4-BE49-F238E27FC236}">
                <a16:creationId xmlns:a16="http://schemas.microsoft.com/office/drawing/2014/main" id="{BF80D39C-3AE1-451A-A051-139931CFCEFC}"/>
              </a:ext>
            </a:extLst>
          </p:cNvPr>
          <p:cNvSpPr txBox="1">
            <a:spLocks/>
          </p:cNvSpPr>
          <p:nvPr/>
        </p:nvSpPr>
        <p:spPr>
          <a:xfrm>
            <a:off x="6945761" y="5381831"/>
            <a:ext cx="5065726" cy="104862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优先级：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 sz="1400"/>
              <a:t>       精确路径</a:t>
            </a:r>
            <a:r>
              <a:rPr lang="en-US" altLang="zh-CN" sz="1400"/>
              <a:t> &gt; </a:t>
            </a:r>
            <a:r>
              <a:rPr lang="zh-CN" altLang="en-US" sz="1400"/>
              <a:t>目录路径 </a:t>
            </a:r>
            <a:r>
              <a:rPr lang="en-US" altLang="zh-CN" sz="1400"/>
              <a:t>&gt; </a:t>
            </a:r>
            <a:r>
              <a:rPr lang="zh-CN" altLang="en-US" sz="1400"/>
              <a:t>扩展名路径 </a:t>
            </a:r>
            <a:r>
              <a:rPr lang="en-US" altLang="zh-CN" sz="1400"/>
              <a:t>&gt; /* &gt; /</a:t>
            </a:r>
          </a:p>
          <a:p>
            <a:pPr marL="0" indent="0">
              <a:buNone/>
            </a:pPr>
            <a:endParaRPr lang="zh-CN" altLang="en-US" sz="12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5568093-D5B3-4DD4-B575-3D0D402D96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73898" y="3190653"/>
            <a:ext cx="2583404" cy="2819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245AC9D-FC88-46BC-84BF-108448797C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22159" y="2723539"/>
            <a:ext cx="2530059" cy="27434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BA61BD7-7CCC-4DFB-BB12-E8FBBB2619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22159" y="4086010"/>
            <a:ext cx="2126164" cy="26672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FAE50E5-B0AB-40F1-95BC-2E926B2ADD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73898" y="5757539"/>
            <a:ext cx="1806097" cy="29720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8A129C8-44EF-4ABC-9EF8-843A66E8A87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63971" y="2462896"/>
            <a:ext cx="1585097" cy="28196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5B45CBD1-C0E3-4333-8FD1-355DC48AF22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94250" y="2757244"/>
            <a:ext cx="1623201" cy="27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6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1E6890-B2E5-41A5-8A94-39B13856C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4244586" cy="548322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Servlet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7EA832C-EEEE-4E9E-8A9C-0CB1B704F4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906794" cy="2967544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快速入门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Servlet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执行流程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Servlet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生命周期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Servlet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体系结构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Servlet urlPattern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配置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XML </a:t>
            </a:r>
            <a:r>
              <a:rPr lang="zh-CN" altLang="en-US">
                <a:solidFill>
                  <a:srgbClr val="C00000"/>
                </a:solidFill>
              </a:rPr>
              <a:t>配置方式编写 </a:t>
            </a:r>
            <a:r>
              <a:rPr lang="en-US" altLang="zh-CN">
                <a:solidFill>
                  <a:srgbClr val="C00000"/>
                </a:solidFill>
              </a:rPr>
              <a:t>Servlet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4C46849-4255-4C92-8036-3ECC3A5A8C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1164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918B5BF-4BC9-4A01-A35C-DEDF6EC1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XML </a:t>
            </a:r>
            <a:r>
              <a:rPr lang="zh-CN" altLang="en-US"/>
              <a:t>配置方式编写 </a:t>
            </a:r>
            <a:r>
              <a:rPr lang="en-US" altLang="zh-CN"/>
              <a:t>Servlet</a:t>
            </a:r>
          </a:p>
        </p:txBody>
      </p:sp>
      <p:sp>
        <p:nvSpPr>
          <p:cNvPr id="9" name="文本占位符 19">
            <a:extLst>
              <a:ext uri="{FF2B5EF4-FFF2-40B4-BE49-F238E27FC236}">
                <a16:creationId xmlns:a16="http://schemas.microsoft.com/office/drawing/2014/main" id="{A805C76F-9CA3-487B-B7BE-1356C6CA22C1}"/>
              </a:ext>
            </a:extLst>
          </p:cNvPr>
          <p:cNvSpPr txBox="1">
            <a:spLocks/>
          </p:cNvSpPr>
          <p:nvPr/>
        </p:nvSpPr>
        <p:spPr>
          <a:xfrm>
            <a:off x="710880" y="1696195"/>
            <a:ext cx="9391910" cy="87833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Servlet </a:t>
            </a:r>
            <a:r>
              <a:rPr lang="zh-CN" altLang="en-US"/>
              <a:t>从</a:t>
            </a:r>
            <a:r>
              <a:rPr lang="en-US" altLang="zh-CN"/>
              <a:t>3.0</a:t>
            </a:r>
            <a:r>
              <a:rPr lang="zh-CN" altLang="en-US"/>
              <a:t>版本后开始支持使用注解配置，</a:t>
            </a:r>
            <a:r>
              <a:rPr lang="en-US" altLang="zh-CN"/>
              <a:t>3.0</a:t>
            </a:r>
            <a:r>
              <a:rPr lang="zh-CN" altLang="en-US"/>
              <a:t>版本前只支持 </a:t>
            </a:r>
            <a:r>
              <a:rPr lang="en-US" altLang="zh-CN"/>
              <a:t>XML </a:t>
            </a:r>
            <a:r>
              <a:rPr lang="zh-CN" altLang="en-US"/>
              <a:t>配置文件的配置方式</a:t>
            </a:r>
            <a:endParaRPr lang="en-US" altLang="zh-CN"/>
          </a:p>
          <a:p>
            <a:r>
              <a:rPr lang="zh-CN" altLang="en-US"/>
              <a:t>步骤：</a:t>
            </a:r>
          </a:p>
        </p:txBody>
      </p:sp>
      <p:sp>
        <p:nvSpPr>
          <p:cNvPr id="11" name="文本占位符 19">
            <a:extLst>
              <a:ext uri="{FF2B5EF4-FFF2-40B4-BE49-F238E27FC236}">
                <a16:creationId xmlns:a16="http://schemas.microsoft.com/office/drawing/2014/main" id="{6DA357BB-3763-49D8-A710-3698C4EEFA8D}"/>
              </a:ext>
            </a:extLst>
          </p:cNvPr>
          <p:cNvSpPr txBox="1">
            <a:spLocks/>
          </p:cNvSpPr>
          <p:nvPr/>
        </p:nvSpPr>
        <p:spPr>
          <a:xfrm>
            <a:off x="1040834" y="2574525"/>
            <a:ext cx="9391910" cy="87833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/>
              <a:t>编写 </a:t>
            </a:r>
            <a:r>
              <a:rPr lang="en-US" altLang="zh-CN"/>
              <a:t>Servlet</a:t>
            </a:r>
            <a:r>
              <a:rPr lang="zh-CN" altLang="en-US"/>
              <a:t>类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 </a:t>
            </a:r>
            <a:r>
              <a:rPr lang="en-US" altLang="zh-CN"/>
              <a:t>web.xml</a:t>
            </a:r>
            <a:r>
              <a:rPr lang="zh-CN" altLang="en-US"/>
              <a:t>中配置该</a:t>
            </a:r>
            <a:r>
              <a:rPr lang="en-US" altLang="zh-CN"/>
              <a:t>Servlet</a:t>
            </a: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099FEB-FBCB-45F2-A3B5-7F9C238A5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909" y="3452855"/>
            <a:ext cx="6652837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680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3289" y="1699404"/>
            <a:ext cx="5973761" cy="2585245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HTTP </a:t>
            </a: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Web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服务器 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- Tomcat</a:t>
            </a: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Servlet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68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3289" y="1699404"/>
            <a:ext cx="5973761" cy="2585245"/>
          </a:xfrm>
        </p:spPr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HTTP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Web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服务器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 - Tomcat</a:t>
            </a: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Servlet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541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7574"/>
            <a:ext cx="9611471" cy="5670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概念：</a:t>
            </a:r>
            <a:r>
              <a:rPr lang="en-US" altLang="zh-CN" b="0" i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H</a:t>
            </a:r>
            <a:r>
              <a:rPr lang="en-US" altLang="zh-CN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yper</a:t>
            </a:r>
            <a:r>
              <a:rPr lang="en-US" altLang="zh-CN" b="0" i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US" altLang="zh-CN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ext </a:t>
            </a:r>
            <a:r>
              <a:rPr lang="en-US" altLang="zh-CN" b="0" i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US" altLang="zh-CN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ransfer </a:t>
            </a:r>
            <a:r>
              <a:rPr lang="en-US" altLang="zh-CN" b="0" i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n-US" altLang="zh-CN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rotocol</a:t>
            </a:r>
            <a:r>
              <a:rPr lang="zh-CN" altLang="en-US"/>
              <a:t>，超文本传输协议，规定了浏览器和服务器之间数据传输的规则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6FEE48DB-178D-44D3-9329-68C9141C4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605" y="2638143"/>
            <a:ext cx="1052978" cy="1068366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E7705665-B483-4B76-94AB-0FBFB884D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266" y="2275177"/>
            <a:ext cx="1336181" cy="1794300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1BF9BAC-5C07-451D-A9DD-EFE0E3655AB2}"/>
              </a:ext>
            </a:extLst>
          </p:cNvPr>
          <p:cNvCxnSpPr>
            <a:cxnSpLocks/>
          </p:cNvCxnSpPr>
          <p:nvPr/>
        </p:nvCxnSpPr>
        <p:spPr>
          <a:xfrm>
            <a:off x="4217815" y="2941507"/>
            <a:ext cx="20104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894459A-5BAC-444D-9B3A-0A003EA9FC6E}"/>
              </a:ext>
            </a:extLst>
          </p:cNvPr>
          <p:cNvCxnSpPr>
            <a:cxnSpLocks/>
          </p:cNvCxnSpPr>
          <p:nvPr/>
        </p:nvCxnSpPr>
        <p:spPr>
          <a:xfrm flipH="1">
            <a:off x="4208940" y="3443667"/>
            <a:ext cx="2019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文本占位符 6">
            <a:extLst>
              <a:ext uri="{FF2B5EF4-FFF2-40B4-BE49-F238E27FC236}">
                <a16:creationId xmlns:a16="http://schemas.microsoft.com/office/drawing/2014/main" id="{3074DDB3-8DA1-4671-B52D-2D8E081DD642}"/>
              </a:ext>
            </a:extLst>
          </p:cNvPr>
          <p:cNvSpPr txBox="1">
            <a:spLocks/>
          </p:cNvSpPr>
          <p:nvPr/>
        </p:nvSpPr>
        <p:spPr>
          <a:xfrm>
            <a:off x="4900596" y="2444443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32" name="文本占位符 6">
            <a:extLst>
              <a:ext uri="{FF2B5EF4-FFF2-40B4-BE49-F238E27FC236}">
                <a16:creationId xmlns:a16="http://schemas.microsoft.com/office/drawing/2014/main" id="{662CFEAD-019B-414D-99C8-5FE20867A7FA}"/>
              </a:ext>
            </a:extLst>
          </p:cNvPr>
          <p:cNvSpPr txBox="1">
            <a:spLocks/>
          </p:cNvSpPr>
          <p:nvPr/>
        </p:nvSpPr>
        <p:spPr>
          <a:xfrm>
            <a:off x="4900596" y="3504204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sp>
        <p:nvSpPr>
          <p:cNvPr id="34" name="文本占位符 6">
            <a:extLst>
              <a:ext uri="{FF2B5EF4-FFF2-40B4-BE49-F238E27FC236}">
                <a16:creationId xmlns:a16="http://schemas.microsoft.com/office/drawing/2014/main" id="{243AFF99-78E4-49DF-AEC5-79BAB1FEF30E}"/>
              </a:ext>
            </a:extLst>
          </p:cNvPr>
          <p:cNvSpPr txBox="1">
            <a:spLocks/>
          </p:cNvSpPr>
          <p:nvPr/>
        </p:nvSpPr>
        <p:spPr>
          <a:xfrm>
            <a:off x="710880" y="4044193"/>
            <a:ext cx="8551107" cy="269090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/>
              <a:t>HTTP </a:t>
            </a:r>
            <a:r>
              <a:rPr lang="zh-CN" altLang="en-US"/>
              <a:t>协议特点：</a:t>
            </a:r>
            <a:endParaRPr lang="en-US" altLang="zh-CN"/>
          </a:p>
          <a:p>
            <a:pPr lvl="1"/>
            <a:r>
              <a:rPr lang="zh-CN" altLang="en-US"/>
              <a:t>基于</a:t>
            </a:r>
            <a:r>
              <a:rPr lang="en-US" altLang="zh-CN"/>
              <a:t>TCP</a:t>
            </a:r>
            <a:r>
              <a:rPr lang="zh-CN" altLang="en-US"/>
              <a:t>协议：面向连接，安全</a:t>
            </a:r>
            <a:endParaRPr lang="en-US" altLang="zh-CN"/>
          </a:p>
          <a:p>
            <a:pPr lvl="1"/>
            <a:r>
              <a:rPr lang="zh-CN" altLang="en-US"/>
              <a:t>基于请求</a:t>
            </a:r>
            <a:r>
              <a:rPr lang="en-US" altLang="zh-CN"/>
              <a:t>-</a:t>
            </a:r>
            <a:r>
              <a:rPr lang="zh-CN" altLang="en-US"/>
              <a:t>响应模型的：一次请求对应一次响应</a:t>
            </a:r>
            <a:endParaRPr lang="en-US" altLang="zh-CN"/>
          </a:p>
          <a:p>
            <a:pPr lvl="1"/>
            <a:r>
              <a:rPr lang="en-US" altLang="zh-CN"/>
              <a:t>HTTP</a:t>
            </a:r>
            <a:r>
              <a:rPr lang="zh-CN" altLang="en-US"/>
              <a:t>协议是无状态的协议：对于事务处理没有记忆能力。每次请求</a:t>
            </a:r>
            <a:r>
              <a:rPr lang="en-US" altLang="zh-CN"/>
              <a:t>-</a:t>
            </a:r>
            <a:r>
              <a:rPr lang="zh-CN" altLang="en-US"/>
              <a:t>响应都是独立的。</a:t>
            </a:r>
            <a:endParaRPr lang="en-US" altLang="zh-CN"/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/>
              <a:t>缺点：多次请求间不能共享数据。</a:t>
            </a:r>
            <a:endParaRPr lang="en-US" altLang="zh-CN"/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/>
              <a:t>优点：速度快</a:t>
            </a:r>
            <a:endParaRPr lang="en-US" altLang="zh-CN"/>
          </a:p>
        </p:txBody>
      </p:sp>
      <p:sp>
        <p:nvSpPr>
          <p:cNvPr id="40" name="文本占位符 6">
            <a:extLst>
              <a:ext uri="{FF2B5EF4-FFF2-40B4-BE49-F238E27FC236}">
                <a16:creationId xmlns:a16="http://schemas.microsoft.com/office/drawing/2014/main" id="{33A3687B-B0ED-4189-A81B-D2269E265176}"/>
              </a:ext>
            </a:extLst>
          </p:cNvPr>
          <p:cNvSpPr txBox="1">
            <a:spLocks/>
          </p:cNvSpPr>
          <p:nvPr/>
        </p:nvSpPr>
        <p:spPr>
          <a:xfrm>
            <a:off x="4471719" y="5563129"/>
            <a:ext cx="5616178" cy="43827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/>
              <a:t>Java</a:t>
            </a:r>
            <a:r>
              <a:rPr lang="zh-CN" altLang="en-US" sz="1400"/>
              <a:t>中使用会话技术（</a:t>
            </a:r>
            <a:r>
              <a:rPr lang="en-US" altLang="zh-CN" sz="1400"/>
              <a:t>Cookie</a:t>
            </a:r>
            <a:r>
              <a:rPr lang="zh-CN" altLang="en-US" sz="1400"/>
              <a:t>、</a:t>
            </a:r>
            <a:r>
              <a:rPr lang="en-US" altLang="zh-CN" sz="1400"/>
              <a:t>Session</a:t>
            </a:r>
            <a:r>
              <a:rPr lang="zh-CN" altLang="en-US" sz="1400"/>
              <a:t>）来解决这个问题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24DBB7E-8C77-4DA4-91FC-6889790157E7}"/>
              </a:ext>
            </a:extLst>
          </p:cNvPr>
          <p:cNvGrpSpPr/>
          <p:nvPr/>
        </p:nvGrpSpPr>
        <p:grpSpPr>
          <a:xfrm>
            <a:off x="1906682" y="2966420"/>
            <a:ext cx="803834" cy="537785"/>
            <a:chOff x="1906682" y="2966420"/>
            <a:chExt cx="803834" cy="53778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7541AF8-D2BD-48F7-9945-94C6B0341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5102" y="2966420"/>
              <a:ext cx="746994" cy="520633"/>
            </a:xfrm>
            <a:prstGeom prst="rect">
              <a:avLst/>
            </a:prstGeom>
          </p:spPr>
        </p:pic>
        <p:sp>
          <p:nvSpPr>
            <p:cNvPr id="41" name="文本占位符 6">
              <a:extLst>
                <a:ext uri="{FF2B5EF4-FFF2-40B4-BE49-F238E27FC236}">
                  <a16:creationId xmlns:a16="http://schemas.microsoft.com/office/drawing/2014/main" id="{A1ADEB65-DE5E-4404-ADCE-B4E2C2E676B0}"/>
                </a:ext>
              </a:extLst>
            </p:cNvPr>
            <p:cNvSpPr txBox="1">
              <a:spLocks/>
            </p:cNvSpPr>
            <p:nvPr/>
          </p:nvSpPr>
          <p:spPr>
            <a:xfrm>
              <a:off x="1906682" y="3201479"/>
              <a:ext cx="803834" cy="302726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zh-CN" altLang="en-US" sz="1100">
                  <a:solidFill>
                    <a:srgbClr val="C00000"/>
                  </a:solidFill>
                </a:rPr>
                <a:t>请求数据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026E6AC3-D325-4EE3-8B46-79B3D5FC2E6A}"/>
              </a:ext>
            </a:extLst>
          </p:cNvPr>
          <p:cNvGrpSpPr/>
          <p:nvPr/>
        </p:nvGrpSpPr>
        <p:grpSpPr>
          <a:xfrm>
            <a:off x="7840105" y="3557491"/>
            <a:ext cx="803834" cy="567067"/>
            <a:chOff x="7820441" y="3557491"/>
            <a:chExt cx="803834" cy="567067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004FBD17-EA56-4075-8CD2-28F5E3461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20441" y="3557491"/>
              <a:ext cx="740638" cy="567067"/>
            </a:xfrm>
            <a:prstGeom prst="rect">
              <a:avLst/>
            </a:prstGeom>
          </p:spPr>
        </p:pic>
        <p:sp>
          <p:nvSpPr>
            <p:cNvPr id="42" name="文本占位符 6">
              <a:extLst>
                <a:ext uri="{FF2B5EF4-FFF2-40B4-BE49-F238E27FC236}">
                  <a16:creationId xmlns:a16="http://schemas.microsoft.com/office/drawing/2014/main" id="{0C61834F-9D55-42D3-91B6-743F864066DF}"/>
                </a:ext>
              </a:extLst>
            </p:cNvPr>
            <p:cNvSpPr txBox="1">
              <a:spLocks/>
            </p:cNvSpPr>
            <p:nvPr/>
          </p:nvSpPr>
          <p:spPr>
            <a:xfrm>
              <a:off x="7820441" y="3816671"/>
              <a:ext cx="803834" cy="307887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zh-CN" altLang="en-US" sz="1100">
                  <a:solidFill>
                    <a:srgbClr val="C00000"/>
                  </a:solidFill>
                </a:rPr>
                <a:t>响应数据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96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0.00232 L 0.13021 -0.09282 C 0.15729 -0.1132 0.19805 -0.12407 0.24076 -0.12407 C 0.28933 -0.12407 0.32826 -0.1132 0.35534 -0.09282 L 0.48568 -0.00232 " pathEditMode="relative" rAng="0" ptsTypes="AAAAA">
                                      <p:cBhvr>
                                        <p:cTn id="34" dur="1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84" y="-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9051 L -0.12838 0.01621 C -0.15521 0.04028 -0.19557 0.05324 -0.23789 0.05324 C -0.28594 0.05324 -0.32448 0.04028 -0.3513 0.01621 L -0.48021 -0.09051 " pathEditMode="relative" rAng="0" ptsTypes="AAAAA">
                                      <p:cBhvr>
                                        <p:cTn id="43" dur="16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49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1" grpId="0"/>
      <p:bldP spid="32" grpId="0"/>
      <p:bldP spid="34" grpId="0"/>
      <p:bldP spid="4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HTTP-</a:t>
            </a:r>
            <a:r>
              <a:rPr lang="zh-CN" altLang="en-US"/>
              <a:t>请求数据格式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755252BC-1CDA-4C4D-8620-A4C1D5B55336}"/>
              </a:ext>
            </a:extLst>
          </p:cNvPr>
          <p:cNvSpPr txBox="1"/>
          <p:nvPr/>
        </p:nvSpPr>
        <p:spPr>
          <a:xfrm>
            <a:off x="7146767" y="1444401"/>
            <a:ext cx="4464387" cy="120032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/>
              <a:t>GET / HTTP/1.1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/>
              <a:t>Host: www.itcast.cn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/>
              <a:t>Connection: keep-alive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/>
              <a:t>User-Agent: Mozilla/5.0 Chrome/91.0.4472.106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Arial" panose="020B0604020202020204" pitchFamily="34" charset="0"/>
              </a:rPr>
              <a:t>…</a:t>
            </a:r>
            <a:endParaRPr lang="zh-CN" altLang="zh-CN" sz="1600">
              <a:latin typeface="Arial" panose="020B0604020202020204" pitchFamily="34" charset="0"/>
            </a:endParaRPr>
          </a:p>
        </p:txBody>
      </p:sp>
      <p:sp>
        <p:nvSpPr>
          <p:cNvPr id="15" name="文本占位符 6">
            <a:extLst>
              <a:ext uri="{FF2B5EF4-FFF2-40B4-BE49-F238E27FC236}">
                <a16:creationId xmlns:a16="http://schemas.microsoft.com/office/drawing/2014/main" id="{A406828F-B24F-4CC0-871B-EE705CDF0827}"/>
              </a:ext>
            </a:extLst>
          </p:cNvPr>
          <p:cNvSpPr txBox="1">
            <a:spLocks/>
          </p:cNvSpPr>
          <p:nvPr/>
        </p:nvSpPr>
        <p:spPr>
          <a:xfrm>
            <a:off x="710881" y="1625397"/>
            <a:ext cx="5385119" cy="216649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请求数据分为</a:t>
            </a:r>
            <a:r>
              <a:rPr lang="en-US" altLang="zh-CN"/>
              <a:t>3</a:t>
            </a:r>
            <a:r>
              <a:rPr lang="zh-CN" altLang="en-US"/>
              <a:t>部分：</a:t>
            </a:r>
            <a:endParaRPr lang="en-US" altLang="zh-CN"/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请求行</a:t>
            </a:r>
            <a:r>
              <a:rPr lang="zh-CN" altLang="en-US"/>
              <a:t>：请求数据的第一行。其中</a:t>
            </a:r>
            <a:r>
              <a:rPr lang="en-US" altLang="zh-CN"/>
              <a:t>GET</a:t>
            </a:r>
            <a:r>
              <a:rPr lang="zh-CN" altLang="en-US"/>
              <a:t>表示请求方式，</a:t>
            </a:r>
            <a:r>
              <a:rPr lang="en-US" altLang="zh-CN"/>
              <a:t>/</a:t>
            </a:r>
            <a:r>
              <a:rPr lang="zh-CN" altLang="en-US"/>
              <a:t>表示请求资源路径，</a:t>
            </a:r>
            <a:r>
              <a:rPr lang="en-US" altLang="zh-CN"/>
              <a:t>HTTP/1.1</a:t>
            </a:r>
            <a:r>
              <a:rPr lang="zh-CN" altLang="en-US"/>
              <a:t>表示协议版本</a:t>
            </a:r>
            <a:endParaRPr lang="en-US" altLang="zh-CN"/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请求头</a:t>
            </a:r>
            <a:r>
              <a:rPr lang="zh-CN" altLang="en-US"/>
              <a:t>：第二行开始，格式为</a:t>
            </a:r>
            <a:r>
              <a:rPr lang="en-US" altLang="zh-CN"/>
              <a:t>key</a:t>
            </a:r>
            <a:r>
              <a:rPr lang="zh-CN" altLang="en-US"/>
              <a:t>：</a:t>
            </a:r>
            <a:r>
              <a:rPr lang="en-US" altLang="zh-CN"/>
              <a:t>value</a:t>
            </a:r>
            <a:r>
              <a:rPr lang="zh-CN" altLang="en-US"/>
              <a:t>形式。</a:t>
            </a:r>
            <a:endParaRPr lang="en-US" altLang="zh-CN"/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请求体</a:t>
            </a:r>
            <a:r>
              <a:rPr lang="zh-CN" altLang="en-US"/>
              <a:t>： </a:t>
            </a:r>
            <a:r>
              <a:rPr lang="en-US" altLang="zh-CN"/>
              <a:t>POST</a:t>
            </a:r>
            <a:r>
              <a:rPr lang="zh-CN" altLang="en-US"/>
              <a:t>请求的最后一部分，存放请求参数</a:t>
            </a:r>
          </a:p>
        </p:txBody>
      </p:sp>
      <p:sp>
        <p:nvSpPr>
          <p:cNvPr id="19" name="文本占位符 6">
            <a:extLst>
              <a:ext uri="{FF2B5EF4-FFF2-40B4-BE49-F238E27FC236}">
                <a16:creationId xmlns:a16="http://schemas.microsoft.com/office/drawing/2014/main" id="{6FC9852C-0149-41CF-9D4E-5FEF983321BA}"/>
              </a:ext>
            </a:extLst>
          </p:cNvPr>
          <p:cNvSpPr txBox="1">
            <a:spLocks/>
          </p:cNvSpPr>
          <p:nvPr/>
        </p:nvSpPr>
        <p:spPr>
          <a:xfrm>
            <a:off x="710880" y="4100210"/>
            <a:ext cx="6594488" cy="232025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1400"/>
              <a:t>常见的</a:t>
            </a:r>
            <a:r>
              <a:rPr lang="en-US" altLang="zh-CN" sz="1400"/>
              <a:t>HTTP </a:t>
            </a:r>
            <a:r>
              <a:rPr lang="zh-CN" altLang="en-US" sz="1400"/>
              <a:t>请求头：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200"/>
              <a:t>Host: </a:t>
            </a:r>
            <a:r>
              <a:rPr lang="zh-CN" altLang="en-US" sz="1200"/>
              <a:t>表示请求的主机名</a:t>
            </a:r>
            <a:endParaRPr lang="en-US" altLang="zh-CN" sz="12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200"/>
              <a:t>User-Agent: </a:t>
            </a:r>
            <a:r>
              <a:rPr lang="zh-CN" altLang="en-US" sz="1200"/>
              <a:t>浏览器版本，例如</a:t>
            </a:r>
            <a:r>
              <a:rPr lang="en-US" altLang="zh-CN" sz="1200"/>
              <a:t>Chrome</a:t>
            </a:r>
            <a:r>
              <a:rPr lang="zh-CN" altLang="en-US" sz="1200"/>
              <a:t>浏览器的标识类似</a:t>
            </a:r>
            <a:r>
              <a:rPr lang="en-US" altLang="zh-CN" sz="1200"/>
              <a:t>Mozilla/5.0 ... Chrome/79</a:t>
            </a:r>
            <a:r>
              <a:rPr lang="zh-CN" altLang="en-US" sz="1200"/>
              <a:t>，</a:t>
            </a:r>
            <a:r>
              <a:rPr lang="en-US" altLang="zh-CN" sz="1200"/>
              <a:t>IE</a:t>
            </a:r>
            <a:r>
              <a:rPr lang="zh-CN" altLang="en-US" sz="1200"/>
              <a:t>浏览器的标识类似</a:t>
            </a:r>
            <a:r>
              <a:rPr lang="en-US" altLang="zh-CN" sz="1200"/>
              <a:t>Mozilla/5.0 (Windows NT ...) like Gecko</a:t>
            </a:r>
            <a:r>
              <a:rPr lang="zh-CN" altLang="en-US" sz="1200"/>
              <a:t>；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200"/>
              <a:t>Accept</a:t>
            </a:r>
            <a:r>
              <a:rPr lang="zh-CN" altLang="en-US" sz="1200"/>
              <a:t>：表示浏览器能接收的资源类型，如</a:t>
            </a:r>
            <a:r>
              <a:rPr lang="en-US" altLang="zh-CN" sz="1200"/>
              <a:t>text/*</a:t>
            </a:r>
            <a:r>
              <a:rPr lang="zh-CN" altLang="en-US" sz="1200"/>
              <a:t>，</a:t>
            </a:r>
            <a:r>
              <a:rPr lang="en-US" altLang="zh-CN" sz="1200"/>
              <a:t>image/*</a:t>
            </a:r>
            <a:r>
              <a:rPr lang="zh-CN" altLang="en-US" sz="1200"/>
              <a:t>或者*</a:t>
            </a:r>
            <a:r>
              <a:rPr lang="en-US" altLang="zh-CN" sz="1200"/>
              <a:t>/*</a:t>
            </a:r>
            <a:r>
              <a:rPr lang="zh-CN" altLang="en-US" sz="1200"/>
              <a:t>表示所有；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200"/>
              <a:t>Accept-Language</a:t>
            </a:r>
            <a:r>
              <a:rPr lang="zh-CN" altLang="en-US" sz="1200"/>
              <a:t>：表示浏览器偏好的语言，服务器可以据此返回不同语言的网页；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200"/>
              <a:t>Accept-Encoding</a:t>
            </a:r>
            <a:r>
              <a:rPr lang="zh-CN" altLang="en-US" sz="1200"/>
              <a:t>：表示浏览器可以支持的压缩类型，例如</a:t>
            </a:r>
            <a:r>
              <a:rPr lang="en-US" altLang="zh-CN" sz="1200"/>
              <a:t>gzip, deflate</a:t>
            </a:r>
            <a:r>
              <a:rPr lang="zh-CN" altLang="en-US" sz="1200"/>
              <a:t>等。</a:t>
            </a: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7BD031DB-5AB6-43D7-A5E6-4FC6328B8C97}"/>
              </a:ext>
            </a:extLst>
          </p:cNvPr>
          <p:cNvSpPr txBox="1"/>
          <p:nvPr/>
        </p:nvSpPr>
        <p:spPr>
          <a:xfrm>
            <a:off x="7146767" y="4589828"/>
            <a:ext cx="4464387" cy="163121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/>
              <a:t>POST / HTTP/1.1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/>
              <a:t>Host: www.itcast.cn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/>
              <a:t>Connection: keep-alive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/>
              <a:t>Cache-Control: max-age=0 Upgrade-Insecure-Requests: 1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/>
              <a:t>User-Agent: Mozilla/5.0 Chrome/91.0.4472.106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username=superbaby&amp;password=123456</a:t>
            </a:r>
          </a:p>
        </p:txBody>
      </p:sp>
      <p:sp>
        <p:nvSpPr>
          <p:cNvPr id="22" name="文本占位符 6">
            <a:extLst>
              <a:ext uri="{FF2B5EF4-FFF2-40B4-BE49-F238E27FC236}">
                <a16:creationId xmlns:a16="http://schemas.microsoft.com/office/drawing/2014/main" id="{9949022F-AC7C-4412-93A6-0514E3B7EC42}"/>
              </a:ext>
            </a:extLst>
          </p:cNvPr>
          <p:cNvSpPr txBox="1">
            <a:spLocks/>
          </p:cNvSpPr>
          <p:nvPr/>
        </p:nvSpPr>
        <p:spPr>
          <a:xfrm>
            <a:off x="7146767" y="3114995"/>
            <a:ext cx="4088282" cy="135379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sz="1400"/>
              <a:t>GET</a:t>
            </a:r>
            <a:r>
              <a:rPr lang="zh-CN" altLang="en-US" sz="1400"/>
              <a:t>请求和 </a:t>
            </a:r>
            <a:r>
              <a:rPr lang="en-US" altLang="zh-CN" sz="1400"/>
              <a:t>POST</a:t>
            </a:r>
            <a:r>
              <a:rPr lang="zh-CN" altLang="en-US" sz="1400"/>
              <a:t>请求区别：</a:t>
            </a:r>
            <a:endParaRPr lang="en-US" altLang="zh-CN" sz="1400"/>
          </a:p>
          <a:p>
            <a:pPr lvl="1"/>
            <a:r>
              <a:rPr lang="en-US" altLang="zh-CN" sz="1200"/>
              <a:t>GET</a:t>
            </a:r>
            <a:r>
              <a:rPr lang="zh-CN" altLang="en-US" sz="1200"/>
              <a:t>请求请求参数在请求行中，没有请求体。</a:t>
            </a:r>
            <a:r>
              <a:rPr lang="en-US" altLang="zh-CN" sz="1200"/>
              <a:t>POST</a:t>
            </a:r>
            <a:r>
              <a:rPr lang="zh-CN" altLang="en-US" sz="1200"/>
              <a:t>请求请求参数在请求体中</a:t>
            </a:r>
            <a:endParaRPr lang="en-US" altLang="zh-CN" sz="1200"/>
          </a:p>
          <a:p>
            <a:pPr lvl="1"/>
            <a:r>
              <a:rPr lang="en-US" altLang="zh-CN" sz="1200"/>
              <a:t>GET</a:t>
            </a:r>
            <a:r>
              <a:rPr lang="zh-CN" altLang="en-US" sz="1200"/>
              <a:t>请求请求参数大小有限制，</a:t>
            </a:r>
            <a:r>
              <a:rPr lang="en-US" altLang="zh-CN" sz="1200"/>
              <a:t>POST</a:t>
            </a:r>
            <a:r>
              <a:rPr lang="zh-CN" altLang="en-US" sz="1200"/>
              <a:t>没有</a:t>
            </a:r>
          </a:p>
        </p:txBody>
      </p:sp>
    </p:spTree>
    <p:extLst>
      <p:ext uri="{BB962C8B-B14F-4D97-AF65-F5344CB8AC3E}">
        <p14:creationId xmlns:p14="http://schemas.microsoft.com/office/powerpoint/2010/main" val="319144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9" grpId="0"/>
      <p:bldP spid="21" grpId="0" animBg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38397F1-73D9-464D-8BC9-2CC859E9A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7574"/>
            <a:ext cx="9611471" cy="5670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概念：</a:t>
            </a:r>
            <a:r>
              <a:rPr lang="en-US" altLang="zh-CN" b="0" i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H</a:t>
            </a:r>
            <a:r>
              <a:rPr lang="en-US" altLang="zh-CN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yper</a:t>
            </a:r>
            <a:r>
              <a:rPr lang="en-US" altLang="zh-CN" b="0" i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US" altLang="zh-CN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ext </a:t>
            </a:r>
            <a:r>
              <a:rPr lang="en-US" altLang="zh-CN" b="0" i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US" altLang="zh-CN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ransfer </a:t>
            </a:r>
            <a:r>
              <a:rPr lang="en-US" altLang="zh-CN" b="0" i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n-US" altLang="zh-CN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rotocol</a:t>
            </a:r>
            <a:r>
              <a:rPr lang="zh-CN" altLang="en-US"/>
              <a:t>，超文本传输协议，规定了浏览器和服务器之间数据传输的规则。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6FEE48DB-178D-44D3-9329-68C9141C4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605" y="2638143"/>
            <a:ext cx="1052978" cy="1068366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E7705665-B483-4B76-94AB-0FBFB884D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266" y="2275177"/>
            <a:ext cx="1336181" cy="1794300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1BF9BAC-5C07-451D-A9DD-EFE0E3655AB2}"/>
              </a:ext>
            </a:extLst>
          </p:cNvPr>
          <p:cNvCxnSpPr>
            <a:cxnSpLocks/>
          </p:cNvCxnSpPr>
          <p:nvPr/>
        </p:nvCxnSpPr>
        <p:spPr>
          <a:xfrm>
            <a:off x="4217815" y="2941507"/>
            <a:ext cx="20104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894459A-5BAC-444D-9B3A-0A003EA9FC6E}"/>
              </a:ext>
            </a:extLst>
          </p:cNvPr>
          <p:cNvCxnSpPr>
            <a:cxnSpLocks/>
          </p:cNvCxnSpPr>
          <p:nvPr/>
        </p:nvCxnSpPr>
        <p:spPr>
          <a:xfrm flipH="1">
            <a:off x="4208940" y="3443667"/>
            <a:ext cx="2019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文本占位符 6">
            <a:extLst>
              <a:ext uri="{FF2B5EF4-FFF2-40B4-BE49-F238E27FC236}">
                <a16:creationId xmlns:a16="http://schemas.microsoft.com/office/drawing/2014/main" id="{3074DDB3-8DA1-4671-B52D-2D8E081DD642}"/>
              </a:ext>
            </a:extLst>
          </p:cNvPr>
          <p:cNvSpPr txBox="1">
            <a:spLocks/>
          </p:cNvSpPr>
          <p:nvPr/>
        </p:nvSpPr>
        <p:spPr>
          <a:xfrm>
            <a:off x="4900596" y="2444443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32" name="文本占位符 6">
            <a:extLst>
              <a:ext uri="{FF2B5EF4-FFF2-40B4-BE49-F238E27FC236}">
                <a16:creationId xmlns:a16="http://schemas.microsoft.com/office/drawing/2014/main" id="{662CFEAD-019B-414D-99C8-5FE20867A7FA}"/>
              </a:ext>
            </a:extLst>
          </p:cNvPr>
          <p:cNvSpPr txBox="1">
            <a:spLocks/>
          </p:cNvSpPr>
          <p:nvPr/>
        </p:nvSpPr>
        <p:spPr>
          <a:xfrm>
            <a:off x="4900596" y="3504204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sp>
        <p:nvSpPr>
          <p:cNvPr id="34" name="文本占位符 6">
            <a:extLst>
              <a:ext uri="{FF2B5EF4-FFF2-40B4-BE49-F238E27FC236}">
                <a16:creationId xmlns:a16="http://schemas.microsoft.com/office/drawing/2014/main" id="{243AFF99-78E4-49DF-AEC5-79BAB1FEF30E}"/>
              </a:ext>
            </a:extLst>
          </p:cNvPr>
          <p:cNvSpPr txBox="1">
            <a:spLocks/>
          </p:cNvSpPr>
          <p:nvPr/>
        </p:nvSpPr>
        <p:spPr>
          <a:xfrm>
            <a:off x="710880" y="4044193"/>
            <a:ext cx="8551107" cy="269090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/>
              <a:t>HTTP </a:t>
            </a:r>
            <a:r>
              <a:rPr lang="zh-CN" altLang="en-US"/>
              <a:t>协议特点：</a:t>
            </a:r>
            <a:endParaRPr lang="en-US" altLang="zh-CN"/>
          </a:p>
          <a:p>
            <a:pPr lvl="1"/>
            <a:r>
              <a:rPr lang="zh-CN" altLang="en-US"/>
              <a:t>基于</a:t>
            </a:r>
            <a:r>
              <a:rPr lang="en-US" altLang="zh-CN"/>
              <a:t>TCP</a:t>
            </a:r>
            <a:r>
              <a:rPr lang="zh-CN" altLang="en-US"/>
              <a:t>协议：面向连接，安全</a:t>
            </a:r>
            <a:endParaRPr lang="en-US" altLang="zh-CN"/>
          </a:p>
          <a:p>
            <a:pPr lvl="1"/>
            <a:r>
              <a:rPr lang="zh-CN" altLang="en-US"/>
              <a:t>基于请求</a:t>
            </a:r>
            <a:r>
              <a:rPr lang="en-US" altLang="zh-CN"/>
              <a:t>-</a:t>
            </a:r>
            <a:r>
              <a:rPr lang="zh-CN" altLang="en-US"/>
              <a:t>响应模型的：一次请求对应一次响应</a:t>
            </a:r>
            <a:endParaRPr lang="en-US" altLang="zh-CN"/>
          </a:p>
          <a:p>
            <a:pPr lvl="1"/>
            <a:r>
              <a:rPr lang="en-US" altLang="zh-CN"/>
              <a:t>HTTP</a:t>
            </a:r>
            <a:r>
              <a:rPr lang="zh-CN" altLang="en-US"/>
              <a:t>协议是无状态的协议：对于事务处理没有记忆能力。每次请求响应都是独立的。</a:t>
            </a:r>
            <a:endParaRPr lang="en-US" altLang="zh-CN"/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/>
              <a:t>缺点：多次请求间不能共享数据。</a:t>
            </a:r>
            <a:endParaRPr lang="en-US" altLang="zh-CN"/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/>
              <a:t>优点：速度快</a:t>
            </a:r>
            <a:endParaRPr lang="en-US" altLang="zh-CN"/>
          </a:p>
        </p:txBody>
      </p:sp>
      <p:sp>
        <p:nvSpPr>
          <p:cNvPr id="40" name="文本占位符 6">
            <a:extLst>
              <a:ext uri="{FF2B5EF4-FFF2-40B4-BE49-F238E27FC236}">
                <a16:creationId xmlns:a16="http://schemas.microsoft.com/office/drawing/2014/main" id="{33A3687B-B0ED-4189-A81B-D2269E265176}"/>
              </a:ext>
            </a:extLst>
          </p:cNvPr>
          <p:cNvSpPr txBox="1">
            <a:spLocks/>
          </p:cNvSpPr>
          <p:nvPr/>
        </p:nvSpPr>
        <p:spPr>
          <a:xfrm>
            <a:off x="4452055" y="5556239"/>
            <a:ext cx="5616178" cy="43827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/>
              <a:t>Java</a:t>
            </a:r>
            <a:r>
              <a:rPr lang="zh-CN" altLang="en-US" sz="1400"/>
              <a:t>中使用会话技术（</a:t>
            </a:r>
            <a:r>
              <a:rPr lang="en-US" altLang="zh-CN" sz="1400"/>
              <a:t>Cookie</a:t>
            </a:r>
            <a:r>
              <a:rPr lang="zh-CN" altLang="en-US" sz="1400"/>
              <a:t>、</a:t>
            </a:r>
            <a:r>
              <a:rPr lang="en-US" altLang="zh-CN" sz="1400"/>
              <a:t>Session</a:t>
            </a:r>
            <a:r>
              <a:rPr lang="zh-CN" altLang="en-US" sz="1400"/>
              <a:t>）来解决这个问题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8FD6B4E-B068-4758-9DF8-9BF87C99B396}"/>
              </a:ext>
            </a:extLst>
          </p:cNvPr>
          <p:cNvGrpSpPr/>
          <p:nvPr/>
        </p:nvGrpSpPr>
        <p:grpSpPr>
          <a:xfrm>
            <a:off x="7820441" y="2995192"/>
            <a:ext cx="803834" cy="537785"/>
            <a:chOff x="1906682" y="2966420"/>
            <a:chExt cx="803834" cy="537785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E3B9EAD1-5FE8-4671-AECC-B33ED917F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5102" y="2966420"/>
              <a:ext cx="746994" cy="520633"/>
            </a:xfrm>
            <a:prstGeom prst="rect">
              <a:avLst/>
            </a:prstGeom>
          </p:spPr>
        </p:pic>
        <p:sp>
          <p:nvSpPr>
            <p:cNvPr id="16" name="文本占位符 6">
              <a:extLst>
                <a:ext uri="{FF2B5EF4-FFF2-40B4-BE49-F238E27FC236}">
                  <a16:creationId xmlns:a16="http://schemas.microsoft.com/office/drawing/2014/main" id="{ED13D3B7-C3F7-4A47-A34B-478BC23CD1EB}"/>
                </a:ext>
              </a:extLst>
            </p:cNvPr>
            <p:cNvSpPr txBox="1">
              <a:spLocks/>
            </p:cNvSpPr>
            <p:nvPr/>
          </p:nvSpPr>
          <p:spPr>
            <a:xfrm>
              <a:off x="1906682" y="3201479"/>
              <a:ext cx="803834" cy="302726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zh-CN" altLang="en-US" sz="1100">
                  <a:solidFill>
                    <a:srgbClr val="C00000"/>
                  </a:solidFill>
                </a:rPr>
                <a:t>请求数据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3AB63B6-0CDE-4ACC-B81E-F757C60E16CA}"/>
              </a:ext>
            </a:extLst>
          </p:cNvPr>
          <p:cNvGrpSpPr/>
          <p:nvPr/>
        </p:nvGrpSpPr>
        <p:grpSpPr>
          <a:xfrm>
            <a:off x="1879508" y="2965910"/>
            <a:ext cx="803834" cy="567067"/>
            <a:chOff x="7820441" y="3557491"/>
            <a:chExt cx="803834" cy="567067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FEA327B8-AAD9-4D15-9763-C15589B85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20441" y="3557491"/>
              <a:ext cx="740638" cy="567067"/>
            </a:xfrm>
            <a:prstGeom prst="rect">
              <a:avLst/>
            </a:prstGeom>
          </p:spPr>
        </p:pic>
        <p:sp>
          <p:nvSpPr>
            <p:cNvPr id="19" name="文本占位符 6">
              <a:extLst>
                <a:ext uri="{FF2B5EF4-FFF2-40B4-BE49-F238E27FC236}">
                  <a16:creationId xmlns:a16="http://schemas.microsoft.com/office/drawing/2014/main" id="{FE1C1781-F8A7-45A8-9CA8-560DA601CFFB}"/>
                </a:ext>
              </a:extLst>
            </p:cNvPr>
            <p:cNvSpPr txBox="1">
              <a:spLocks/>
            </p:cNvSpPr>
            <p:nvPr/>
          </p:nvSpPr>
          <p:spPr>
            <a:xfrm>
              <a:off x="7820441" y="3816671"/>
              <a:ext cx="803834" cy="307887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zh-CN" altLang="en-US" sz="1100">
                  <a:solidFill>
                    <a:srgbClr val="C00000"/>
                  </a:solidFill>
                </a:rPr>
                <a:t>响应数据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3036142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38418</TotalTime>
  <Words>2969</Words>
  <Application>Microsoft Office PowerPoint</Application>
  <PresentationFormat>宽屏</PresentationFormat>
  <Paragraphs>396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49</vt:i4>
      </vt:variant>
    </vt:vector>
  </HeadingPairs>
  <TitlesOfParts>
    <vt:vector size="76" baseType="lpstr">
      <vt:lpstr>Alibaba PuHuiTi B</vt:lpstr>
      <vt:lpstr>Alibaba PuHuiTi M</vt:lpstr>
      <vt:lpstr>Alibaba PuHuiTi Medium</vt:lpstr>
      <vt:lpstr>Alibaba PuHuiTi R</vt:lpstr>
      <vt:lpstr>-apple-system</vt:lpstr>
      <vt:lpstr>Arial Unicode MS</vt:lpstr>
      <vt:lpstr>PingFang SC</vt:lpstr>
      <vt:lpstr>PingFangSC-Regular</vt:lpstr>
      <vt:lpstr>阿里巴巴普惠体</vt:lpstr>
      <vt:lpstr>等线</vt:lpstr>
      <vt:lpstr>黑体</vt:lpstr>
      <vt:lpstr>华文楷体</vt:lpstr>
      <vt:lpstr>华文楷体</vt:lpstr>
      <vt:lpstr>宋体</vt:lpstr>
      <vt:lpstr>Arial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Web核心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HTTP</vt:lpstr>
      <vt:lpstr>HTTP-请求数据格式</vt:lpstr>
      <vt:lpstr>HTTP</vt:lpstr>
      <vt:lpstr>HTTP-响应数据格式</vt:lpstr>
      <vt:lpstr>HTTP</vt:lpstr>
      <vt:lpstr>PowerPoint 演示文稿</vt:lpstr>
      <vt:lpstr>Web 服务器</vt:lpstr>
      <vt:lpstr>Tomcat</vt:lpstr>
      <vt:lpstr>Tomcat</vt:lpstr>
      <vt:lpstr>PowerPoint 演示文稿</vt:lpstr>
      <vt:lpstr>Tomcat</vt:lpstr>
      <vt:lpstr>Tomcat – 基本使用</vt:lpstr>
      <vt:lpstr>Tomcat</vt:lpstr>
      <vt:lpstr>Tomcat – 基本使用</vt:lpstr>
      <vt:lpstr>Tomcat – 部署项目</vt:lpstr>
      <vt:lpstr>Tomcat</vt:lpstr>
      <vt:lpstr>IDEA中创建 Maven Web项目</vt:lpstr>
      <vt:lpstr>IDEA中创建 Maven Web项目</vt:lpstr>
      <vt:lpstr>IDEA中创建 Maven Web项目</vt:lpstr>
      <vt:lpstr>Tomcat</vt:lpstr>
      <vt:lpstr>IDEA中使用 Tomcat – 集成本地 Tomcat</vt:lpstr>
      <vt:lpstr>IDEA中使用 Tomcat – Tomcat Maven 插件</vt:lpstr>
      <vt:lpstr>PowerPoint 演示文稿</vt:lpstr>
      <vt:lpstr>Servlet</vt:lpstr>
      <vt:lpstr>Servlet</vt:lpstr>
      <vt:lpstr>Servlet</vt:lpstr>
      <vt:lpstr>PowerPoint 演示文稿</vt:lpstr>
      <vt:lpstr>Servlet</vt:lpstr>
      <vt:lpstr>Servlet 执行流程</vt:lpstr>
      <vt:lpstr>Servlet</vt:lpstr>
      <vt:lpstr>Servlet 生命周期</vt:lpstr>
      <vt:lpstr>Servlet 方法介绍</vt:lpstr>
      <vt:lpstr>Servlet</vt:lpstr>
      <vt:lpstr>Servlet 体系结构</vt:lpstr>
      <vt:lpstr>PowerPoint 演示文稿</vt:lpstr>
      <vt:lpstr>Servlet 体系结构</vt:lpstr>
      <vt:lpstr>PowerPoint 演示文稿</vt:lpstr>
      <vt:lpstr>Servlet</vt:lpstr>
      <vt:lpstr>Servlet urlPattern配置</vt:lpstr>
      <vt:lpstr>Servlet urlPattern配置</vt:lpstr>
      <vt:lpstr>Servlet</vt:lpstr>
      <vt:lpstr>XML 配置方式编写 Servlet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super</cp:lastModifiedBy>
  <cp:revision>841</cp:revision>
  <dcterms:created xsi:type="dcterms:W3CDTF">2020-03-31T02:23:27Z</dcterms:created>
  <dcterms:modified xsi:type="dcterms:W3CDTF">2021-08-25T12:21:06Z</dcterms:modified>
</cp:coreProperties>
</file>