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4"/>
  </p:notesMasterIdLst>
  <p:handoutMasterIdLst>
    <p:handoutMasterId r:id="rId45"/>
  </p:handoutMasterIdLst>
  <p:sldIdLst>
    <p:sldId id="1242" r:id="rId8"/>
    <p:sldId id="1244" r:id="rId9"/>
    <p:sldId id="1121" r:id="rId10"/>
    <p:sldId id="1245" r:id="rId11"/>
    <p:sldId id="1212" r:id="rId12"/>
    <p:sldId id="1246" r:id="rId13"/>
    <p:sldId id="1239" r:id="rId14"/>
    <p:sldId id="1247" r:id="rId15"/>
    <p:sldId id="1248" r:id="rId16"/>
    <p:sldId id="1249" r:id="rId17"/>
    <p:sldId id="1240" r:id="rId18"/>
    <p:sldId id="1255" r:id="rId19"/>
    <p:sldId id="1256" r:id="rId20"/>
    <p:sldId id="1216" r:id="rId21"/>
    <p:sldId id="1217" r:id="rId22"/>
    <p:sldId id="1243" r:id="rId23"/>
    <p:sldId id="1222" r:id="rId24"/>
    <p:sldId id="1221" r:id="rId25"/>
    <p:sldId id="1223" r:id="rId26"/>
    <p:sldId id="1224" r:id="rId27"/>
    <p:sldId id="1225" r:id="rId28"/>
    <p:sldId id="1237" r:id="rId29"/>
    <p:sldId id="1227" r:id="rId30"/>
    <p:sldId id="1228" r:id="rId31"/>
    <p:sldId id="1229" r:id="rId32"/>
    <p:sldId id="1230" r:id="rId33"/>
    <p:sldId id="1231" r:id="rId34"/>
    <p:sldId id="1253" r:id="rId35"/>
    <p:sldId id="1233" r:id="rId36"/>
    <p:sldId id="1280" r:id="rId37"/>
    <p:sldId id="1281" r:id="rId38"/>
    <p:sldId id="1283" r:id="rId39"/>
    <p:sldId id="1257" r:id="rId40"/>
    <p:sldId id="1284" r:id="rId41"/>
    <p:sldId id="1285" r:id="rId42"/>
    <p:sldId id="264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AD2A26"/>
    <a:srgbClr val="4C5252"/>
    <a:srgbClr val="8A8A8A"/>
    <a:srgbClr val="48504F"/>
    <a:srgbClr val="B60206"/>
    <a:srgbClr val="AD2B26"/>
    <a:srgbClr val="49504F"/>
    <a:srgbClr val="B70006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5090" autoAdjust="0"/>
  </p:normalViewPr>
  <p:slideViewPr>
    <p:cSldViewPr snapToGrid="0">
      <p:cViewPr>
        <p:scale>
          <a:sx n="75" d="100"/>
          <a:sy n="75" d="100"/>
        </p:scale>
        <p:origin x="111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commentAuthors" Target="commentAuthor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7201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6833762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9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7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  <p:sldLayoutId id="2147483713" r:id="rId17"/>
    <p:sldLayoutId id="2147483715" r:id="rId18"/>
    <p:sldLayoutId id="2147483716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729917"/>
            <a:ext cx="10541000" cy="1158875"/>
          </a:xfrm>
        </p:spPr>
        <p:txBody>
          <a:bodyPr/>
          <a:lstStyle/>
          <a:p>
            <a:r>
              <a:rPr kumimoji="1" lang="en-US" altLang="zh-CN" sz="5400"/>
              <a:t>Request&amp;Response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4092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3"/>
            <a:ext cx="4293739" cy="517190"/>
          </a:xfrm>
        </p:spPr>
        <p:txBody>
          <a:bodyPr/>
          <a:lstStyle/>
          <a:p>
            <a:r>
              <a:rPr lang="en-US" altLang="zh-CN" dirty="0"/>
              <a:t>Request </a:t>
            </a:r>
            <a:r>
              <a:rPr lang="zh-CN" altLang="en-US" dirty="0"/>
              <a:t>通用方式获取请求参数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466A46-ACB5-47B8-BE8E-C888D3409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31" y="2248563"/>
            <a:ext cx="5997982" cy="2382131"/>
          </a:xfrm>
          <a:prstGeom prst="rect">
            <a:avLst/>
          </a:prstGeom>
        </p:spPr>
      </p:pic>
      <p:sp>
        <p:nvSpPr>
          <p:cNvPr id="40" name="文本占位符 6">
            <a:extLst>
              <a:ext uri="{FF2B5EF4-FFF2-40B4-BE49-F238E27FC236}">
                <a16:creationId xmlns:a16="http://schemas.microsoft.com/office/drawing/2014/main" id="{5C3F4B04-16D0-4831-9CD8-504CA667E451}"/>
              </a:ext>
            </a:extLst>
          </p:cNvPr>
          <p:cNvSpPr txBox="1">
            <a:spLocks/>
          </p:cNvSpPr>
          <p:nvPr/>
        </p:nvSpPr>
        <p:spPr>
          <a:xfrm>
            <a:off x="710882" y="1625398"/>
            <a:ext cx="10936622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使用通用方式获取请求参数后，屏蔽了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GET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POST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的请求方式代码的不同，则代码可以定义为如下格式：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文本占位符 6">
            <a:extLst>
              <a:ext uri="{FF2B5EF4-FFF2-40B4-BE49-F238E27FC236}">
                <a16:creationId xmlns:a16="http://schemas.microsoft.com/office/drawing/2014/main" id="{79A0109D-8F79-4C6F-94EE-0EB07902A95D}"/>
              </a:ext>
            </a:extLst>
          </p:cNvPr>
          <p:cNvSpPr txBox="1">
            <a:spLocks/>
          </p:cNvSpPr>
          <p:nvPr/>
        </p:nvSpPr>
        <p:spPr>
          <a:xfrm>
            <a:off x="710882" y="4736669"/>
            <a:ext cx="10936622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可以使用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模板创建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更高效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1E601586-50E3-4D02-81AC-F35064E67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656" y="2824441"/>
            <a:ext cx="3935848" cy="346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7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26EF575-8647-4662-B761-16A010EAA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Request </a:t>
            </a:r>
            <a:r>
              <a:rPr lang="zh-CN" altLang="en-US"/>
              <a:t>获取请求数据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FCF9AE2-F4B8-4ED1-ACD9-28AB61477D1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获取请求数据方法</a:t>
            </a:r>
            <a:endParaRPr lang="en-US" altLang="zh-CN"/>
          </a:p>
          <a:p>
            <a:r>
              <a:rPr lang="zh-CN" altLang="en-US"/>
              <a:t>通用方式获取请求参数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请求参数中文乱码处理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CE825BF-CDFE-4D90-9FB8-32E1867A43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7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Request </a:t>
            </a:r>
            <a:r>
              <a:rPr lang="zh-CN" altLang="en-US"/>
              <a:t>请求参数中文乱码处理</a:t>
            </a:r>
          </a:p>
        </p:txBody>
      </p: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9CC4892A-5ABA-41F7-A77F-F996D66D6741}"/>
              </a:ext>
            </a:extLst>
          </p:cNvPr>
          <p:cNvSpPr txBox="1">
            <a:spLocks/>
          </p:cNvSpPr>
          <p:nvPr/>
        </p:nvSpPr>
        <p:spPr>
          <a:xfrm>
            <a:off x="710882" y="1625398"/>
            <a:ext cx="6071658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请求参数如果存在中文数据，则会乱码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11D2C0A8-22E5-4367-96A4-5AA161E3AB9A}"/>
              </a:ext>
            </a:extLst>
          </p:cNvPr>
          <p:cNvSpPr txBox="1">
            <a:spLocks/>
          </p:cNvSpPr>
          <p:nvPr/>
        </p:nvSpPr>
        <p:spPr>
          <a:xfrm>
            <a:off x="6226063" y="3326411"/>
            <a:ext cx="700668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>
                <a:solidFill>
                  <a:srgbClr val="C00000"/>
                </a:solidFill>
              </a:rPr>
              <a:t>张三</a:t>
            </a:r>
            <a:endParaRPr lang="en-US" altLang="zh-CN" sz="1400">
              <a:solidFill>
                <a:srgbClr val="C00000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42859F85-6989-4757-85E0-0A7D30C27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331" y="3846601"/>
            <a:ext cx="1052978" cy="1068366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A627445-E393-48E6-8500-A1AD5E93907A}"/>
              </a:ext>
            </a:extLst>
          </p:cNvPr>
          <p:cNvCxnSpPr>
            <a:cxnSpLocks/>
          </p:cNvCxnSpPr>
          <p:nvPr/>
        </p:nvCxnSpPr>
        <p:spPr>
          <a:xfrm>
            <a:off x="7440562" y="4162394"/>
            <a:ext cx="2528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AD8877CC-6E77-44DF-AEB7-60BB4EC4E502}"/>
              </a:ext>
            </a:extLst>
          </p:cNvPr>
          <p:cNvSpPr txBox="1">
            <a:spLocks/>
          </p:cNvSpPr>
          <p:nvPr/>
        </p:nvSpPr>
        <p:spPr>
          <a:xfrm>
            <a:off x="8368091" y="3664200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854B1F52-C722-4235-B97C-971758E73AD1}"/>
              </a:ext>
            </a:extLst>
          </p:cNvPr>
          <p:cNvSpPr txBox="1">
            <a:spLocks/>
          </p:cNvSpPr>
          <p:nvPr/>
        </p:nvSpPr>
        <p:spPr>
          <a:xfrm>
            <a:off x="8386643" y="4693444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23B2C1BE-558C-4C57-8BF3-1ADFF2C2E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959" y="3945002"/>
            <a:ext cx="1443252" cy="817843"/>
          </a:xfrm>
          <a:prstGeom prst="rect">
            <a:avLst/>
          </a:prstGeom>
        </p:spPr>
      </p:pic>
      <p:sp>
        <p:nvSpPr>
          <p:cNvPr id="41" name="文本占位符 6">
            <a:extLst>
              <a:ext uri="{FF2B5EF4-FFF2-40B4-BE49-F238E27FC236}">
                <a16:creationId xmlns:a16="http://schemas.microsoft.com/office/drawing/2014/main" id="{2C8779A0-81BE-4422-8FEB-7E316D27EDEE}"/>
              </a:ext>
            </a:extLst>
          </p:cNvPr>
          <p:cNvSpPr txBox="1">
            <a:spLocks/>
          </p:cNvSpPr>
          <p:nvPr/>
        </p:nvSpPr>
        <p:spPr>
          <a:xfrm>
            <a:off x="5906974" y="2965032"/>
            <a:ext cx="767888" cy="36137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UTF-8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文本占位符 6">
            <a:extLst>
              <a:ext uri="{FF2B5EF4-FFF2-40B4-BE49-F238E27FC236}">
                <a16:creationId xmlns:a16="http://schemas.microsoft.com/office/drawing/2014/main" id="{86F4284B-F2E0-4478-B4BF-A7BEBB42F3EE}"/>
              </a:ext>
            </a:extLst>
          </p:cNvPr>
          <p:cNvSpPr txBox="1">
            <a:spLocks/>
          </p:cNvSpPr>
          <p:nvPr/>
        </p:nvSpPr>
        <p:spPr>
          <a:xfrm>
            <a:off x="6518839" y="2969219"/>
            <a:ext cx="966931" cy="29195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URL</a:t>
            </a:r>
            <a:r>
              <a:rPr lang="zh-CN" altLang="en-US" sz="1200">
                <a:solidFill>
                  <a:srgbClr val="C00000"/>
                </a:solidFill>
              </a:rPr>
              <a:t>编码</a:t>
            </a:r>
            <a:endParaRPr lang="en-US" altLang="zh-CN" sz="1200">
              <a:solidFill>
                <a:srgbClr val="C00000"/>
              </a:solidFill>
            </a:endParaRPr>
          </a:p>
        </p:txBody>
      </p:sp>
      <p:sp>
        <p:nvSpPr>
          <p:cNvPr id="44" name="文本占位符 6">
            <a:extLst>
              <a:ext uri="{FF2B5EF4-FFF2-40B4-BE49-F238E27FC236}">
                <a16:creationId xmlns:a16="http://schemas.microsoft.com/office/drawing/2014/main" id="{38AB67E2-B21D-4791-8454-C63954B9EE94}"/>
              </a:ext>
            </a:extLst>
          </p:cNvPr>
          <p:cNvSpPr txBox="1">
            <a:spLocks/>
          </p:cNvSpPr>
          <p:nvPr/>
        </p:nvSpPr>
        <p:spPr>
          <a:xfrm>
            <a:off x="10482553" y="3375604"/>
            <a:ext cx="1123658" cy="51160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>
                <a:solidFill>
                  <a:srgbClr val="C00000"/>
                </a:solidFill>
              </a:rPr>
              <a:t>å¼ ä¸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76ACA04-C88E-42AA-8B6F-61E9DA145DF0}"/>
              </a:ext>
            </a:extLst>
          </p:cNvPr>
          <p:cNvCxnSpPr>
            <a:cxnSpLocks/>
          </p:cNvCxnSpPr>
          <p:nvPr/>
        </p:nvCxnSpPr>
        <p:spPr>
          <a:xfrm flipV="1">
            <a:off x="6526233" y="2778425"/>
            <a:ext cx="0" cy="56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2E41729-0128-495E-8BF0-9A6B002C1138}"/>
              </a:ext>
            </a:extLst>
          </p:cNvPr>
          <p:cNvCxnSpPr>
            <a:cxnSpLocks/>
          </p:cNvCxnSpPr>
          <p:nvPr/>
        </p:nvCxnSpPr>
        <p:spPr>
          <a:xfrm>
            <a:off x="7740631" y="2629358"/>
            <a:ext cx="19792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文本占位符 6">
            <a:extLst>
              <a:ext uri="{FF2B5EF4-FFF2-40B4-BE49-F238E27FC236}">
                <a16:creationId xmlns:a16="http://schemas.microsoft.com/office/drawing/2014/main" id="{C758CF11-8EBA-4EA7-A24E-DED62FAF9A75}"/>
              </a:ext>
            </a:extLst>
          </p:cNvPr>
          <p:cNvSpPr txBox="1">
            <a:spLocks/>
          </p:cNvSpPr>
          <p:nvPr/>
        </p:nvSpPr>
        <p:spPr>
          <a:xfrm>
            <a:off x="458706" y="5834686"/>
            <a:ext cx="5862194" cy="35938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1110 0101 1011 1100 1010 0000 1110 0100 1011 1000 1000 1001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文本占位符 6">
            <a:extLst>
              <a:ext uri="{FF2B5EF4-FFF2-40B4-BE49-F238E27FC236}">
                <a16:creationId xmlns:a16="http://schemas.microsoft.com/office/drawing/2014/main" id="{C833091B-B31B-4DE8-9B15-CF4225580609}"/>
              </a:ext>
            </a:extLst>
          </p:cNvPr>
          <p:cNvSpPr txBox="1">
            <a:spLocks/>
          </p:cNvSpPr>
          <p:nvPr/>
        </p:nvSpPr>
        <p:spPr>
          <a:xfrm>
            <a:off x="5620944" y="2419487"/>
            <a:ext cx="2190662" cy="29195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%E5%BC%A0%E4%B8%89</a:t>
            </a:r>
          </a:p>
        </p:txBody>
      </p:sp>
      <p:sp>
        <p:nvSpPr>
          <p:cNvPr id="86" name="文本占位符 6">
            <a:extLst>
              <a:ext uri="{FF2B5EF4-FFF2-40B4-BE49-F238E27FC236}">
                <a16:creationId xmlns:a16="http://schemas.microsoft.com/office/drawing/2014/main" id="{9BF86728-9564-4AED-9B19-49B3DF070A66}"/>
              </a:ext>
            </a:extLst>
          </p:cNvPr>
          <p:cNvSpPr txBox="1">
            <a:spLocks/>
          </p:cNvSpPr>
          <p:nvPr/>
        </p:nvSpPr>
        <p:spPr>
          <a:xfrm>
            <a:off x="710882" y="2166595"/>
            <a:ext cx="4736741" cy="172238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解决方案：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POST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：设置输入流的编码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00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通用方式（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GET/POST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）：先编码，再解码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TextBox 3">
            <a:extLst>
              <a:ext uri="{FF2B5EF4-FFF2-40B4-BE49-F238E27FC236}">
                <a16:creationId xmlns:a16="http://schemas.microsoft.com/office/drawing/2014/main" id="{1676DB61-EB59-4E41-A0C5-B91346002D29}"/>
              </a:ext>
            </a:extLst>
          </p:cNvPr>
          <p:cNvSpPr txBox="1"/>
          <p:nvPr/>
        </p:nvSpPr>
        <p:spPr>
          <a:xfrm>
            <a:off x="1133179" y="3840531"/>
            <a:ext cx="4410879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new String(username.getBytes("</a:t>
            </a:r>
            <a:r>
              <a:rPr lang="en-US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ISO-8859-1</a:t>
            </a:r>
            <a:r>
              <a:rPr lang="en-US" altLang="zh-CN" sz="1400"/>
              <a:t>"),"</a:t>
            </a:r>
            <a:r>
              <a:rPr lang="en-US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UTF-8</a:t>
            </a:r>
            <a:r>
              <a:rPr lang="en-US" altLang="zh-CN" sz="1400"/>
              <a:t>");</a:t>
            </a:r>
          </a:p>
        </p:txBody>
      </p:sp>
      <p:sp>
        <p:nvSpPr>
          <p:cNvPr id="93" name="TextBox 3">
            <a:extLst>
              <a:ext uri="{FF2B5EF4-FFF2-40B4-BE49-F238E27FC236}">
                <a16:creationId xmlns:a16="http://schemas.microsoft.com/office/drawing/2014/main" id="{22460F61-A408-4E82-84BD-ADEF72AB9EB2}"/>
              </a:ext>
            </a:extLst>
          </p:cNvPr>
          <p:cNvSpPr txBox="1"/>
          <p:nvPr/>
        </p:nvSpPr>
        <p:spPr>
          <a:xfrm>
            <a:off x="1142135" y="3011842"/>
            <a:ext cx="4410877" cy="27699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req.setCharacterEncoding(</a:t>
            </a:r>
            <a:r>
              <a:rPr lang="zh-CN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“</a:t>
            </a:r>
            <a:r>
              <a:rPr lang="en-US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UTF-8</a:t>
            </a:r>
            <a:r>
              <a:rPr lang="zh-CN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>
              <a:latin typeface="Arial" panose="020B0604020202020204" pitchFamily="34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1BCE87F-ABE5-4E1C-939D-58B10C8948B0}"/>
              </a:ext>
            </a:extLst>
          </p:cNvPr>
          <p:cNvCxnSpPr>
            <a:cxnSpLocks/>
          </p:cNvCxnSpPr>
          <p:nvPr/>
        </p:nvCxnSpPr>
        <p:spPr>
          <a:xfrm flipH="1">
            <a:off x="7437765" y="4675993"/>
            <a:ext cx="25312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文本占位符 6">
            <a:extLst>
              <a:ext uri="{FF2B5EF4-FFF2-40B4-BE49-F238E27FC236}">
                <a16:creationId xmlns:a16="http://schemas.microsoft.com/office/drawing/2014/main" id="{C93E32D5-DB51-42D2-928C-1CC30BA82D7F}"/>
              </a:ext>
            </a:extLst>
          </p:cNvPr>
          <p:cNvSpPr txBox="1">
            <a:spLocks/>
          </p:cNvSpPr>
          <p:nvPr/>
        </p:nvSpPr>
        <p:spPr>
          <a:xfrm>
            <a:off x="6643639" y="5227662"/>
            <a:ext cx="4773143" cy="93446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Tomcat 8.0 </a:t>
            </a:r>
            <a:r>
              <a:rPr lang="zh-CN" altLang="en-US">
                <a:solidFill>
                  <a:srgbClr val="C00000"/>
                </a:solidFill>
              </a:rPr>
              <a:t>之后，已将</a:t>
            </a:r>
            <a:r>
              <a:rPr lang="en-US" altLang="zh-CN">
                <a:solidFill>
                  <a:srgbClr val="C00000"/>
                </a:solidFill>
              </a:rPr>
              <a:t>GET</a:t>
            </a:r>
            <a:r>
              <a:rPr lang="zh-CN" altLang="en-US">
                <a:solidFill>
                  <a:srgbClr val="C00000"/>
                </a:solidFill>
              </a:rPr>
              <a:t>请求乱码问题解决，设置默认的解码方式为</a:t>
            </a:r>
            <a:r>
              <a:rPr lang="en-US" altLang="zh-CN">
                <a:solidFill>
                  <a:srgbClr val="C00000"/>
                </a:solidFill>
              </a:rPr>
              <a:t>UTF-8</a:t>
            </a:r>
          </a:p>
        </p:txBody>
      </p:sp>
      <p:sp>
        <p:nvSpPr>
          <p:cNvPr id="42" name="文本占位符 6">
            <a:extLst>
              <a:ext uri="{FF2B5EF4-FFF2-40B4-BE49-F238E27FC236}">
                <a16:creationId xmlns:a16="http://schemas.microsoft.com/office/drawing/2014/main" id="{1EAF212C-D624-4A6F-BBBD-4312C2BCDFE5}"/>
              </a:ext>
            </a:extLst>
          </p:cNvPr>
          <p:cNvSpPr txBox="1">
            <a:spLocks/>
          </p:cNvSpPr>
          <p:nvPr/>
        </p:nvSpPr>
        <p:spPr>
          <a:xfrm>
            <a:off x="9750652" y="2441807"/>
            <a:ext cx="2190662" cy="29195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%E5%BC%A0%E4%B8%89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7CD1BCA-6796-4E08-8D8C-918F3D134FD9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10845983" y="2733766"/>
            <a:ext cx="0" cy="695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文本占位符 6">
            <a:extLst>
              <a:ext uri="{FF2B5EF4-FFF2-40B4-BE49-F238E27FC236}">
                <a16:creationId xmlns:a16="http://schemas.microsoft.com/office/drawing/2014/main" id="{3276B9C3-A0B1-488D-9DD1-744E22B0982A}"/>
              </a:ext>
            </a:extLst>
          </p:cNvPr>
          <p:cNvSpPr txBox="1">
            <a:spLocks/>
          </p:cNvSpPr>
          <p:nvPr/>
        </p:nvSpPr>
        <p:spPr>
          <a:xfrm>
            <a:off x="10856504" y="2955308"/>
            <a:ext cx="966931" cy="29195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URL</a:t>
            </a:r>
            <a:r>
              <a:rPr lang="zh-CN" altLang="en-US" sz="1200">
                <a:solidFill>
                  <a:srgbClr val="C00000"/>
                </a:solidFill>
              </a:rPr>
              <a:t>解码</a:t>
            </a:r>
            <a:endParaRPr lang="en-US" altLang="zh-CN" sz="1200">
              <a:solidFill>
                <a:srgbClr val="C00000"/>
              </a:solidFill>
            </a:endParaRPr>
          </a:p>
        </p:txBody>
      </p:sp>
      <p:sp>
        <p:nvSpPr>
          <p:cNvPr id="50" name="文本占位符 6">
            <a:extLst>
              <a:ext uri="{FF2B5EF4-FFF2-40B4-BE49-F238E27FC236}">
                <a16:creationId xmlns:a16="http://schemas.microsoft.com/office/drawing/2014/main" id="{2BFDCEA3-A880-4CBD-AA9C-90376DE60642}"/>
              </a:ext>
            </a:extLst>
          </p:cNvPr>
          <p:cNvSpPr txBox="1">
            <a:spLocks/>
          </p:cNvSpPr>
          <p:nvPr/>
        </p:nvSpPr>
        <p:spPr>
          <a:xfrm>
            <a:off x="9796997" y="2948327"/>
            <a:ext cx="1123658" cy="36137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ISO-8859-1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文本占位符 6">
            <a:extLst>
              <a:ext uri="{FF2B5EF4-FFF2-40B4-BE49-F238E27FC236}">
                <a16:creationId xmlns:a16="http://schemas.microsoft.com/office/drawing/2014/main" id="{138BEA29-935F-4E83-B200-B0FA1B80A7AA}"/>
              </a:ext>
            </a:extLst>
          </p:cNvPr>
          <p:cNvSpPr txBox="1">
            <a:spLocks/>
          </p:cNvSpPr>
          <p:nvPr/>
        </p:nvSpPr>
        <p:spPr>
          <a:xfrm>
            <a:off x="3058663" y="5176874"/>
            <a:ext cx="559591" cy="40892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>
                <a:solidFill>
                  <a:srgbClr val="C00000"/>
                </a:solidFill>
              </a:rPr>
              <a:t>张三</a:t>
            </a:r>
            <a:endParaRPr lang="en-US" altLang="zh-CN" sz="1400">
              <a:solidFill>
                <a:srgbClr val="C0000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99D2FF7-25D5-41CD-9E34-E68E68F507E6}"/>
              </a:ext>
            </a:extLst>
          </p:cNvPr>
          <p:cNvCxnSpPr>
            <a:cxnSpLocks/>
          </p:cNvCxnSpPr>
          <p:nvPr/>
        </p:nvCxnSpPr>
        <p:spPr>
          <a:xfrm>
            <a:off x="3307921" y="5569060"/>
            <a:ext cx="0" cy="276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文本占位符 6">
            <a:extLst>
              <a:ext uri="{FF2B5EF4-FFF2-40B4-BE49-F238E27FC236}">
                <a16:creationId xmlns:a16="http://schemas.microsoft.com/office/drawing/2014/main" id="{2BB0E4EF-B5D5-4687-9911-ADDE2313C36F}"/>
              </a:ext>
            </a:extLst>
          </p:cNvPr>
          <p:cNvSpPr txBox="1">
            <a:spLocks/>
          </p:cNvSpPr>
          <p:nvPr/>
        </p:nvSpPr>
        <p:spPr>
          <a:xfrm>
            <a:off x="3381402" y="5522839"/>
            <a:ext cx="656707" cy="36137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UTF-8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C0C7586-8449-46E2-8003-E7AB6E892F13}"/>
              </a:ext>
            </a:extLst>
          </p:cNvPr>
          <p:cNvCxnSpPr/>
          <p:nvPr/>
        </p:nvCxnSpPr>
        <p:spPr>
          <a:xfrm>
            <a:off x="5241006" y="5868382"/>
            <a:ext cx="0" cy="36445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DF57BCA-8B70-4B98-AE3A-2A6C7DAD3C7E}"/>
              </a:ext>
            </a:extLst>
          </p:cNvPr>
          <p:cNvCxnSpPr/>
          <p:nvPr/>
        </p:nvCxnSpPr>
        <p:spPr>
          <a:xfrm>
            <a:off x="4299936" y="5868382"/>
            <a:ext cx="0" cy="36445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A2FE3E8-481B-496B-8C36-DAF911C31D6B}"/>
              </a:ext>
            </a:extLst>
          </p:cNvPr>
          <p:cNvCxnSpPr/>
          <p:nvPr/>
        </p:nvCxnSpPr>
        <p:spPr>
          <a:xfrm>
            <a:off x="3355354" y="5868382"/>
            <a:ext cx="0" cy="36445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88024F4-5D3E-450A-9CEF-936F88AB57FD}"/>
              </a:ext>
            </a:extLst>
          </p:cNvPr>
          <p:cNvCxnSpPr/>
          <p:nvPr/>
        </p:nvCxnSpPr>
        <p:spPr>
          <a:xfrm>
            <a:off x="2399044" y="5868382"/>
            <a:ext cx="0" cy="36445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F16B029-C67E-4D3C-B111-EF8A05D74E14}"/>
              </a:ext>
            </a:extLst>
          </p:cNvPr>
          <p:cNvCxnSpPr/>
          <p:nvPr/>
        </p:nvCxnSpPr>
        <p:spPr>
          <a:xfrm>
            <a:off x="1454164" y="5845543"/>
            <a:ext cx="0" cy="36445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文本占位符 6">
            <a:extLst>
              <a:ext uri="{FF2B5EF4-FFF2-40B4-BE49-F238E27FC236}">
                <a16:creationId xmlns:a16="http://schemas.microsoft.com/office/drawing/2014/main" id="{E91447A7-6DAE-4EC8-92E1-BA5DB965B6A7}"/>
              </a:ext>
            </a:extLst>
          </p:cNvPr>
          <p:cNvSpPr txBox="1">
            <a:spLocks/>
          </p:cNvSpPr>
          <p:nvPr/>
        </p:nvSpPr>
        <p:spPr>
          <a:xfrm>
            <a:off x="1133179" y="4554868"/>
            <a:ext cx="2810918" cy="35938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 </a:t>
            </a:r>
            <a:r>
              <a:rPr lang="zh-CN" altLang="en-US" sz="1200"/>
              <a:t>将字符串按照编码方式转为二进制</a:t>
            </a:r>
            <a:endParaRPr lang="en-US" altLang="zh-CN" sz="1200"/>
          </a:p>
        </p:txBody>
      </p:sp>
      <p:sp>
        <p:nvSpPr>
          <p:cNvPr id="67" name="文本占位符 6">
            <a:extLst>
              <a:ext uri="{FF2B5EF4-FFF2-40B4-BE49-F238E27FC236}">
                <a16:creationId xmlns:a16="http://schemas.microsoft.com/office/drawing/2014/main" id="{AA8430F2-99D5-45EA-B7FD-00FD1417CFC1}"/>
              </a:ext>
            </a:extLst>
          </p:cNvPr>
          <p:cNvSpPr txBox="1">
            <a:spLocks/>
          </p:cNvSpPr>
          <p:nvPr/>
        </p:nvSpPr>
        <p:spPr>
          <a:xfrm>
            <a:off x="1142135" y="4885850"/>
            <a:ext cx="3338662" cy="36137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2. </a:t>
            </a:r>
            <a:r>
              <a:rPr lang="zh-CN" altLang="en-US" sz="1200"/>
              <a:t>每个字节转为</a:t>
            </a:r>
            <a:r>
              <a:rPr lang="en-US" altLang="zh-CN" sz="1200"/>
              <a:t>2</a:t>
            </a:r>
            <a:r>
              <a:rPr lang="zh-CN" altLang="en-US" sz="1200"/>
              <a:t>个</a:t>
            </a:r>
            <a:r>
              <a:rPr lang="en-US" altLang="zh-CN" sz="1200"/>
              <a:t>16</a:t>
            </a:r>
            <a:r>
              <a:rPr lang="zh-CN" altLang="en-US" sz="1200"/>
              <a:t>进制数并在前边加上</a:t>
            </a:r>
            <a:r>
              <a:rPr lang="en-US" altLang="zh-CN" sz="1200"/>
              <a:t>%</a:t>
            </a:r>
          </a:p>
        </p:txBody>
      </p:sp>
      <p:sp>
        <p:nvSpPr>
          <p:cNvPr id="68" name="文本占位符 6">
            <a:extLst>
              <a:ext uri="{FF2B5EF4-FFF2-40B4-BE49-F238E27FC236}">
                <a16:creationId xmlns:a16="http://schemas.microsoft.com/office/drawing/2014/main" id="{3084DEBF-6709-47FA-9117-A178EE447C7B}"/>
              </a:ext>
            </a:extLst>
          </p:cNvPr>
          <p:cNvSpPr txBox="1">
            <a:spLocks/>
          </p:cNvSpPr>
          <p:nvPr/>
        </p:nvSpPr>
        <p:spPr>
          <a:xfrm>
            <a:off x="783622" y="4201676"/>
            <a:ext cx="2810918" cy="42155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编码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D925E65-26C5-4398-81CB-4FF1602A5E08}"/>
              </a:ext>
            </a:extLst>
          </p:cNvPr>
          <p:cNvCxnSpPr/>
          <p:nvPr/>
        </p:nvCxnSpPr>
        <p:spPr>
          <a:xfrm>
            <a:off x="5732320" y="6209999"/>
            <a:ext cx="417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占位符 6">
            <a:extLst>
              <a:ext uri="{FF2B5EF4-FFF2-40B4-BE49-F238E27FC236}">
                <a16:creationId xmlns:a16="http://schemas.microsoft.com/office/drawing/2014/main" id="{1EC307A1-721C-4136-8CEF-580B4EABCA2B}"/>
              </a:ext>
            </a:extLst>
          </p:cNvPr>
          <p:cNvSpPr txBox="1">
            <a:spLocks/>
          </p:cNvSpPr>
          <p:nvPr/>
        </p:nvSpPr>
        <p:spPr>
          <a:xfrm>
            <a:off x="5814720" y="6169790"/>
            <a:ext cx="281826" cy="36417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9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文本占位符 6">
            <a:extLst>
              <a:ext uri="{FF2B5EF4-FFF2-40B4-BE49-F238E27FC236}">
                <a16:creationId xmlns:a16="http://schemas.microsoft.com/office/drawing/2014/main" id="{FC5E20C4-9756-4C6A-B27E-D757CBA3A7A4}"/>
              </a:ext>
            </a:extLst>
          </p:cNvPr>
          <p:cNvSpPr txBox="1">
            <a:spLocks/>
          </p:cNvSpPr>
          <p:nvPr/>
        </p:nvSpPr>
        <p:spPr>
          <a:xfrm>
            <a:off x="5358214" y="6169789"/>
            <a:ext cx="281826" cy="36417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8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50AEE84-9753-461F-976C-3DD4A75442FA}"/>
              </a:ext>
            </a:extLst>
          </p:cNvPr>
          <p:cNvCxnSpPr/>
          <p:nvPr/>
        </p:nvCxnSpPr>
        <p:spPr>
          <a:xfrm>
            <a:off x="5290358" y="6209999"/>
            <a:ext cx="417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占位符 6">
            <a:extLst>
              <a:ext uri="{FF2B5EF4-FFF2-40B4-BE49-F238E27FC236}">
                <a16:creationId xmlns:a16="http://schemas.microsoft.com/office/drawing/2014/main" id="{B37FA6B7-4117-40CF-9C3B-D394A001C196}"/>
              </a:ext>
            </a:extLst>
          </p:cNvPr>
          <p:cNvSpPr txBox="1">
            <a:spLocks/>
          </p:cNvSpPr>
          <p:nvPr/>
        </p:nvSpPr>
        <p:spPr>
          <a:xfrm>
            <a:off x="5103605" y="6169789"/>
            <a:ext cx="281826" cy="36417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%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C31ABE8B-F824-44F6-B013-7B828CA2D085}"/>
              </a:ext>
            </a:extLst>
          </p:cNvPr>
          <p:cNvCxnSpPr/>
          <p:nvPr/>
        </p:nvCxnSpPr>
        <p:spPr>
          <a:xfrm>
            <a:off x="4777873" y="6207869"/>
            <a:ext cx="417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占位符 6">
            <a:extLst>
              <a:ext uri="{FF2B5EF4-FFF2-40B4-BE49-F238E27FC236}">
                <a16:creationId xmlns:a16="http://schemas.microsoft.com/office/drawing/2014/main" id="{367059C2-3D1D-4319-8805-30719186788B}"/>
              </a:ext>
            </a:extLst>
          </p:cNvPr>
          <p:cNvSpPr txBox="1">
            <a:spLocks/>
          </p:cNvSpPr>
          <p:nvPr/>
        </p:nvSpPr>
        <p:spPr>
          <a:xfrm>
            <a:off x="4860273" y="6167660"/>
            <a:ext cx="281826" cy="36417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8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文本占位符 6">
            <a:extLst>
              <a:ext uri="{FF2B5EF4-FFF2-40B4-BE49-F238E27FC236}">
                <a16:creationId xmlns:a16="http://schemas.microsoft.com/office/drawing/2014/main" id="{37113435-027C-4EB5-AC73-1ACA8651BAE0}"/>
              </a:ext>
            </a:extLst>
          </p:cNvPr>
          <p:cNvSpPr txBox="1">
            <a:spLocks/>
          </p:cNvSpPr>
          <p:nvPr/>
        </p:nvSpPr>
        <p:spPr>
          <a:xfrm>
            <a:off x="4403767" y="6167659"/>
            <a:ext cx="281826" cy="36417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B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D369B7D-4B4C-42DA-BE86-4F6C8F9CBCA5}"/>
              </a:ext>
            </a:extLst>
          </p:cNvPr>
          <p:cNvCxnSpPr/>
          <p:nvPr/>
        </p:nvCxnSpPr>
        <p:spPr>
          <a:xfrm>
            <a:off x="4335911" y="6207869"/>
            <a:ext cx="417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占位符 6">
            <a:extLst>
              <a:ext uri="{FF2B5EF4-FFF2-40B4-BE49-F238E27FC236}">
                <a16:creationId xmlns:a16="http://schemas.microsoft.com/office/drawing/2014/main" id="{A7E65DF7-5472-434F-A4FE-4A327CDD6C50}"/>
              </a:ext>
            </a:extLst>
          </p:cNvPr>
          <p:cNvSpPr txBox="1">
            <a:spLocks/>
          </p:cNvSpPr>
          <p:nvPr/>
        </p:nvSpPr>
        <p:spPr>
          <a:xfrm>
            <a:off x="4149158" y="6167659"/>
            <a:ext cx="281826" cy="36417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%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E24A0AD-712A-48E0-8797-AFC51D4339DD}"/>
              </a:ext>
            </a:extLst>
          </p:cNvPr>
          <p:cNvCxnSpPr/>
          <p:nvPr/>
        </p:nvCxnSpPr>
        <p:spPr>
          <a:xfrm>
            <a:off x="3826774" y="6207869"/>
            <a:ext cx="417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占位符 6">
            <a:extLst>
              <a:ext uri="{FF2B5EF4-FFF2-40B4-BE49-F238E27FC236}">
                <a16:creationId xmlns:a16="http://schemas.microsoft.com/office/drawing/2014/main" id="{E1F46FF7-DC96-43F0-8121-24C5730E1DAA}"/>
              </a:ext>
            </a:extLst>
          </p:cNvPr>
          <p:cNvSpPr txBox="1">
            <a:spLocks/>
          </p:cNvSpPr>
          <p:nvPr/>
        </p:nvSpPr>
        <p:spPr>
          <a:xfrm>
            <a:off x="3909174" y="6167660"/>
            <a:ext cx="281826" cy="36417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4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文本占位符 6">
            <a:extLst>
              <a:ext uri="{FF2B5EF4-FFF2-40B4-BE49-F238E27FC236}">
                <a16:creationId xmlns:a16="http://schemas.microsoft.com/office/drawing/2014/main" id="{05A708CC-9BB5-4C42-9E47-28EAC896CDF1}"/>
              </a:ext>
            </a:extLst>
          </p:cNvPr>
          <p:cNvSpPr txBox="1">
            <a:spLocks/>
          </p:cNvSpPr>
          <p:nvPr/>
        </p:nvSpPr>
        <p:spPr>
          <a:xfrm>
            <a:off x="3452668" y="6167659"/>
            <a:ext cx="281826" cy="36417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E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746CDC2-246B-4567-BDFA-C64356C5644E}"/>
              </a:ext>
            </a:extLst>
          </p:cNvPr>
          <p:cNvCxnSpPr/>
          <p:nvPr/>
        </p:nvCxnSpPr>
        <p:spPr>
          <a:xfrm>
            <a:off x="3384812" y="6207869"/>
            <a:ext cx="417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占位符 6">
            <a:extLst>
              <a:ext uri="{FF2B5EF4-FFF2-40B4-BE49-F238E27FC236}">
                <a16:creationId xmlns:a16="http://schemas.microsoft.com/office/drawing/2014/main" id="{8EB3F751-5693-4C09-A902-DCB8CD2F8FA7}"/>
              </a:ext>
            </a:extLst>
          </p:cNvPr>
          <p:cNvSpPr txBox="1">
            <a:spLocks/>
          </p:cNvSpPr>
          <p:nvPr/>
        </p:nvSpPr>
        <p:spPr>
          <a:xfrm>
            <a:off x="3198059" y="6167659"/>
            <a:ext cx="281826" cy="36417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%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CC9AE498-C793-439F-919D-8B2AF590B414}"/>
              </a:ext>
            </a:extLst>
          </p:cNvPr>
          <p:cNvCxnSpPr/>
          <p:nvPr/>
        </p:nvCxnSpPr>
        <p:spPr>
          <a:xfrm>
            <a:off x="2890383" y="6207869"/>
            <a:ext cx="417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占位符 6">
            <a:extLst>
              <a:ext uri="{FF2B5EF4-FFF2-40B4-BE49-F238E27FC236}">
                <a16:creationId xmlns:a16="http://schemas.microsoft.com/office/drawing/2014/main" id="{A0736081-7C02-4358-A895-EC2D0830953E}"/>
              </a:ext>
            </a:extLst>
          </p:cNvPr>
          <p:cNvSpPr txBox="1">
            <a:spLocks/>
          </p:cNvSpPr>
          <p:nvPr/>
        </p:nvSpPr>
        <p:spPr>
          <a:xfrm>
            <a:off x="2972783" y="6167660"/>
            <a:ext cx="281826" cy="36417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0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文本占位符 6">
            <a:extLst>
              <a:ext uri="{FF2B5EF4-FFF2-40B4-BE49-F238E27FC236}">
                <a16:creationId xmlns:a16="http://schemas.microsoft.com/office/drawing/2014/main" id="{C0BBFDD6-4673-4DBA-8E5B-FA11ABCFCFB5}"/>
              </a:ext>
            </a:extLst>
          </p:cNvPr>
          <p:cNvSpPr txBox="1">
            <a:spLocks/>
          </p:cNvSpPr>
          <p:nvPr/>
        </p:nvSpPr>
        <p:spPr>
          <a:xfrm>
            <a:off x="2516277" y="6167659"/>
            <a:ext cx="281826" cy="36417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A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346C8AC-DA05-4D33-9B8E-9DA46EF5C94A}"/>
              </a:ext>
            </a:extLst>
          </p:cNvPr>
          <p:cNvCxnSpPr/>
          <p:nvPr/>
        </p:nvCxnSpPr>
        <p:spPr>
          <a:xfrm>
            <a:off x="2448421" y="6207869"/>
            <a:ext cx="417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占位符 6">
            <a:extLst>
              <a:ext uri="{FF2B5EF4-FFF2-40B4-BE49-F238E27FC236}">
                <a16:creationId xmlns:a16="http://schemas.microsoft.com/office/drawing/2014/main" id="{566C278E-745F-476A-89B3-434947B7F906}"/>
              </a:ext>
            </a:extLst>
          </p:cNvPr>
          <p:cNvSpPr txBox="1">
            <a:spLocks/>
          </p:cNvSpPr>
          <p:nvPr/>
        </p:nvSpPr>
        <p:spPr>
          <a:xfrm>
            <a:off x="2261668" y="6167659"/>
            <a:ext cx="281826" cy="36417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%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3E9CC96-02A6-4F30-928E-A954BD245F77}"/>
              </a:ext>
            </a:extLst>
          </p:cNvPr>
          <p:cNvCxnSpPr/>
          <p:nvPr/>
        </p:nvCxnSpPr>
        <p:spPr>
          <a:xfrm>
            <a:off x="1940127" y="6210000"/>
            <a:ext cx="417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占位符 6">
            <a:extLst>
              <a:ext uri="{FF2B5EF4-FFF2-40B4-BE49-F238E27FC236}">
                <a16:creationId xmlns:a16="http://schemas.microsoft.com/office/drawing/2014/main" id="{F9895471-A12F-45A1-9E8D-81AA37A9209D}"/>
              </a:ext>
            </a:extLst>
          </p:cNvPr>
          <p:cNvSpPr txBox="1">
            <a:spLocks/>
          </p:cNvSpPr>
          <p:nvPr/>
        </p:nvSpPr>
        <p:spPr>
          <a:xfrm>
            <a:off x="2022527" y="6169791"/>
            <a:ext cx="281826" cy="36417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C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文本占位符 6">
            <a:extLst>
              <a:ext uri="{FF2B5EF4-FFF2-40B4-BE49-F238E27FC236}">
                <a16:creationId xmlns:a16="http://schemas.microsoft.com/office/drawing/2014/main" id="{A30E8DAD-35DF-49DC-9DBF-D5671B032852}"/>
              </a:ext>
            </a:extLst>
          </p:cNvPr>
          <p:cNvSpPr txBox="1">
            <a:spLocks/>
          </p:cNvSpPr>
          <p:nvPr/>
        </p:nvSpPr>
        <p:spPr>
          <a:xfrm>
            <a:off x="1566021" y="6169790"/>
            <a:ext cx="281826" cy="36417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B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531C70C2-5EA9-44D3-953F-CD7C59E471AE}"/>
              </a:ext>
            </a:extLst>
          </p:cNvPr>
          <p:cNvCxnSpPr/>
          <p:nvPr/>
        </p:nvCxnSpPr>
        <p:spPr>
          <a:xfrm>
            <a:off x="1498165" y="6210000"/>
            <a:ext cx="417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占位符 6">
            <a:extLst>
              <a:ext uri="{FF2B5EF4-FFF2-40B4-BE49-F238E27FC236}">
                <a16:creationId xmlns:a16="http://schemas.microsoft.com/office/drawing/2014/main" id="{54D7D710-F8CD-4167-968E-4244D074B06A}"/>
              </a:ext>
            </a:extLst>
          </p:cNvPr>
          <p:cNvSpPr txBox="1">
            <a:spLocks/>
          </p:cNvSpPr>
          <p:nvPr/>
        </p:nvSpPr>
        <p:spPr>
          <a:xfrm>
            <a:off x="1311412" y="6169790"/>
            <a:ext cx="281826" cy="36417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%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92A27B6-59D6-4700-B683-46DEE8C2486C}"/>
              </a:ext>
            </a:extLst>
          </p:cNvPr>
          <p:cNvCxnSpPr/>
          <p:nvPr/>
        </p:nvCxnSpPr>
        <p:spPr>
          <a:xfrm>
            <a:off x="1010510" y="6210000"/>
            <a:ext cx="417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占位符 6">
            <a:extLst>
              <a:ext uri="{FF2B5EF4-FFF2-40B4-BE49-F238E27FC236}">
                <a16:creationId xmlns:a16="http://schemas.microsoft.com/office/drawing/2014/main" id="{94461292-0984-4922-B20D-B05147CA058D}"/>
              </a:ext>
            </a:extLst>
          </p:cNvPr>
          <p:cNvSpPr txBox="1">
            <a:spLocks/>
          </p:cNvSpPr>
          <p:nvPr/>
        </p:nvSpPr>
        <p:spPr>
          <a:xfrm>
            <a:off x="1092910" y="6169791"/>
            <a:ext cx="281826" cy="36417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5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文本占位符 6">
            <a:extLst>
              <a:ext uri="{FF2B5EF4-FFF2-40B4-BE49-F238E27FC236}">
                <a16:creationId xmlns:a16="http://schemas.microsoft.com/office/drawing/2014/main" id="{BE5D17B9-2B86-469F-B208-728F8E3E633B}"/>
              </a:ext>
            </a:extLst>
          </p:cNvPr>
          <p:cNvSpPr txBox="1">
            <a:spLocks/>
          </p:cNvSpPr>
          <p:nvPr/>
        </p:nvSpPr>
        <p:spPr>
          <a:xfrm>
            <a:off x="636404" y="6169790"/>
            <a:ext cx="281826" cy="36417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E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D77359B-A77D-43A9-AF84-1C01FDE94C2F}"/>
              </a:ext>
            </a:extLst>
          </p:cNvPr>
          <p:cNvCxnSpPr/>
          <p:nvPr/>
        </p:nvCxnSpPr>
        <p:spPr>
          <a:xfrm>
            <a:off x="568548" y="6210000"/>
            <a:ext cx="417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占位符 6">
            <a:extLst>
              <a:ext uri="{FF2B5EF4-FFF2-40B4-BE49-F238E27FC236}">
                <a16:creationId xmlns:a16="http://schemas.microsoft.com/office/drawing/2014/main" id="{3EFFFDEC-0DDB-4DB8-9B45-671425629028}"/>
              </a:ext>
            </a:extLst>
          </p:cNvPr>
          <p:cNvSpPr txBox="1">
            <a:spLocks/>
          </p:cNvSpPr>
          <p:nvPr/>
        </p:nvSpPr>
        <p:spPr>
          <a:xfrm>
            <a:off x="381795" y="6169790"/>
            <a:ext cx="281826" cy="36417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%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74C7287-4928-44B5-98F9-2C59CA2A7E32}"/>
              </a:ext>
            </a:extLst>
          </p:cNvPr>
          <p:cNvCxnSpPr/>
          <p:nvPr/>
        </p:nvCxnSpPr>
        <p:spPr>
          <a:xfrm>
            <a:off x="516904" y="5868382"/>
            <a:ext cx="0" cy="36445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文本占位符 6">
            <a:extLst>
              <a:ext uri="{FF2B5EF4-FFF2-40B4-BE49-F238E27FC236}">
                <a16:creationId xmlns:a16="http://schemas.microsoft.com/office/drawing/2014/main" id="{00406315-F237-4D57-BE76-EC6E13D1852B}"/>
              </a:ext>
            </a:extLst>
          </p:cNvPr>
          <p:cNvSpPr txBox="1">
            <a:spLocks/>
          </p:cNvSpPr>
          <p:nvPr/>
        </p:nvSpPr>
        <p:spPr>
          <a:xfrm>
            <a:off x="8424482" y="3376003"/>
            <a:ext cx="656707" cy="36137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字节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B3836841-F7ED-46F3-911D-1354251C7AF8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>
            <a:off x="9081189" y="3556693"/>
            <a:ext cx="1223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CAFD820-FDA0-42FD-B5E3-9D4372FD2B9F}"/>
              </a:ext>
            </a:extLst>
          </p:cNvPr>
          <p:cNvCxnSpPr>
            <a:cxnSpLocks/>
          </p:cNvCxnSpPr>
          <p:nvPr/>
        </p:nvCxnSpPr>
        <p:spPr>
          <a:xfrm flipH="1">
            <a:off x="7002304" y="3544309"/>
            <a:ext cx="127645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5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5" grpId="0"/>
      <p:bldP spid="36" grpId="0"/>
      <p:bldP spid="41" grpId="0"/>
      <p:bldP spid="43" grpId="0"/>
      <p:bldP spid="44" grpId="0"/>
      <p:bldP spid="53" grpId="0"/>
      <p:bldP spid="85" grpId="0"/>
      <p:bldP spid="91" grpId="0" animBg="1"/>
      <p:bldP spid="93" grpId="0" animBg="1"/>
      <p:bldP spid="37" grpId="0"/>
      <p:bldP spid="42" grpId="0"/>
      <p:bldP spid="48" grpId="0"/>
      <p:bldP spid="50" grpId="0"/>
      <p:bldP spid="52" grpId="0"/>
      <p:bldP spid="55" grpId="0"/>
      <p:bldP spid="65" grpId="0"/>
      <p:bldP spid="67" grpId="0"/>
      <p:bldP spid="68" grpId="0"/>
      <p:bldP spid="71" grpId="0"/>
      <p:bldP spid="72" grpId="0"/>
      <p:bldP spid="74" grpId="0"/>
      <p:bldP spid="76" grpId="0"/>
      <p:bldP spid="77" grpId="0"/>
      <p:bldP spid="79" grpId="0"/>
      <p:bldP spid="83" grpId="0"/>
      <p:bldP spid="84" grpId="0"/>
      <p:bldP spid="88" grpId="0"/>
      <p:bldP spid="90" grpId="0"/>
      <p:bldP spid="92" grpId="0"/>
      <p:bldP spid="95" grpId="0"/>
      <p:bldP spid="97" grpId="0"/>
      <p:bldP spid="98" grpId="0"/>
      <p:bldP spid="100" grpId="0"/>
      <p:bldP spid="102" grpId="0"/>
      <p:bldP spid="103" grpId="0"/>
      <p:bldP spid="105" grpId="0"/>
      <p:bldP spid="1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:a16="http://schemas.microsoft.com/office/drawing/2014/main" id="{DBE30074-DE0A-4BB5-84B4-5F2FF3769BD0}"/>
              </a:ext>
            </a:extLst>
          </p:cNvPr>
          <p:cNvSpPr txBox="1">
            <a:spLocks/>
          </p:cNvSpPr>
          <p:nvPr/>
        </p:nvSpPr>
        <p:spPr>
          <a:xfrm>
            <a:off x="5312379" y="2166594"/>
            <a:ext cx="6338847" cy="25528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中文乱码解决方案：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POST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：设置输入流的编码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00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通用方式（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GET/POST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）：先解码，再编码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EC05ED7-ACA2-41FD-822C-DD126451D7D7}"/>
              </a:ext>
            </a:extLst>
          </p:cNvPr>
          <p:cNvSpPr txBox="1"/>
          <p:nvPr/>
        </p:nvSpPr>
        <p:spPr>
          <a:xfrm>
            <a:off x="6096000" y="3022961"/>
            <a:ext cx="4410877" cy="27699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req.setCharacterEncoding(</a:t>
            </a:r>
            <a:r>
              <a:rPr lang="zh-CN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“</a:t>
            </a:r>
            <a:r>
              <a:rPr lang="en-US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UTF-8</a:t>
            </a:r>
            <a:r>
              <a:rPr lang="zh-CN" altLang="zh-CN" sz="12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2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BF194E9-90D8-4322-B369-C8F739AD681F}"/>
              </a:ext>
            </a:extLst>
          </p:cNvPr>
          <p:cNvSpPr txBox="1"/>
          <p:nvPr/>
        </p:nvSpPr>
        <p:spPr>
          <a:xfrm>
            <a:off x="6095998" y="3707349"/>
            <a:ext cx="4410879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new String(username.getBytes("</a:t>
            </a:r>
            <a:r>
              <a:rPr lang="en-US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ISO-8859-1</a:t>
            </a:r>
            <a:r>
              <a:rPr lang="en-US" altLang="zh-CN" sz="1400"/>
              <a:t>"),"</a:t>
            </a:r>
            <a:r>
              <a:rPr lang="en-US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UTF-8</a:t>
            </a:r>
            <a:r>
              <a:rPr lang="en-US" altLang="zh-CN" sz="1400"/>
              <a:t>");</a:t>
            </a: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4A8200BB-E8D5-45C8-812E-B540A2738FDC}"/>
              </a:ext>
            </a:extLst>
          </p:cNvPr>
          <p:cNvSpPr txBox="1">
            <a:spLocks/>
          </p:cNvSpPr>
          <p:nvPr/>
        </p:nvSpPr>
        <p:spPr>
          <a:xfrm>
            <a:off x="5312379" y="4156327"/>
            <a:ext cx="6338847" cy="25528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  </a:t>
            </a:r>
            <a:r>
              <a:rPr lang="en-US" altLang="zh-CN"/>
              <a:t> URL</a:t>
            </a:r>
            <a:r>
              <a:rPr lang="zh-CN" altLang="en-US"/>
              <a:t>编码实现方式：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编码：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0000" lvl="1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解码：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822A4D-3BBE-4992-85FA-2A555B71589B}"/>
              </a:ext>
            </a:extLst>
          </p:cNvPr>
          <p:cNvSpPr txBox="1"/>
          <p:nvPr/>
        </p:nvSpPr>
        <p:spPr>
          <a:xfrm>
            <a:off x="6096000" y="5001884"/>
            <a:ext cx="4410877" cy="27699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URLEncoder.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encode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(str,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"utf-8"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30B062C-F84F-4E7C-BB4B-E893DBAAC0F6}"/>
              </a:ext>
            </a:extLst>
          </p:cNvPr>
          <p:cNvSpPr txBox="1"/>
          <p:nvPr/>
        </p:nvSpPr>
        <p:spPr>
          <a:xfrm>
            <a:off x="6095998" y="5748180"/>
            <a:ext cx="4410877" cy="27699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URLDecoder.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decode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(s,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"ISO-8859-1"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90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1142832"/>
            <a:ext cx="5973761" cy="3560281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Request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继承体系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Request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获取请求数据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Request </a:t>
            </a:r>
            <a:r>
              <a:rPr lang="zh-CN" altLang="en-US">
                <a:solidFill>
                  <a:srgbClr val="C00000"/>
                </a:solidFill>
              </a:rPr>
              <a:t>请求转发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10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请求转发</a:t>
            </a:r>
          </a:p>
        </p:txBody>
      </p: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9CC4892A-5ABA-41F7-A77F-F996D66D6741}"/>
              </a:ext>
            </a:extLst>
          </p:cNvPr>
          <p:cNvSpPr txBox="1">
            <a:spLocks/>
          </p:cNvSpPr>
          <p:nvPr/>
        </p:nvSpPr>
        <p:spPr>
          <a:xfrm>
            <a:off x="710882" y="1625398"/>
            <a:ext cx="6071658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请求转发</a:t>
            </a:r>
            <a:r>
              <a:rPr lang="en-US" altLang="zh-CN"/>
              <a:t>(forward)</a:t>
            </a:r>
            <a:r>
              <a:rPr lang="zh-CN" altLang="en-US"/>
              <a:t>：一种在服务器内部的资源跳转方式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42859F85-6989-4757-85E0-0A7D30C27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82" y="2786743"/>
            <a:ext cx="1052978" cy="1068366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ACF764A-E90F-4C78-8C30-4CAE392BBE81}"/>
              </a:ext>
            </a:extLst>
          </p:cNvPr>
          <p:cNvCxnSpPr>
            <a:cxnSpLocks/>
          </p:cNvCxnSpPr>
          <p:nvPr/>
        </p:nvCxnSpPr>
        <p:spPr>
          <a:xfrm flipH="1">
            <a:off x="2234444" y="3634298"/>
            <a:ext cx="2447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AD8877CC-6E77-44DF-AEB7-60BB4EC4E502}"/>
              </a:ext>
            </a:extLst>
          </p:cNvPr>
          <p:cNvSpPr txBox="1">
            <a:spLocks/>
          </p:cNvSpPr>
          <p:nvPr/>
        </p:nvSpPr>
        <p:spPr>
          <a:xfrm>
            <a:off x="3139271" y="2635712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854B1F52-C722-4235-B97C-971758E73AD1}"/>
              </a:ext>
            </a:extLst>
          </p:cNvPr>
          <p:cNvSpPr txBox="1">
            <a:spLocks/>
          </p:cNvSpPr>
          <p:nvPr/>
        </p:nvSpPr>
        <p:spPr>
          <a:xfrm>
            <a:off x="3139271" y="3634298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23B2C1BE-558C-4C57-8BF3-1ADFF2C2E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48" y="2079887"/>
            <a:ext cx="779336" cy="441624"/>
          </a:xfrm>
          <a:prstGeom prst="rect">
            <a:avLst/>
          </a:prstGeom>
        </p:spPr>
      </p:pic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BE0E94D-9522-496C-8967-61E4C9C68C9B}"/>
              </a:ext>
            </a:extLst>
          </p:cNvPr>
          <p:cNvSpPr/>
          <p:nvPr/>
        </p:nvSpPr>
        <p:spPr>
          <a:xfrm>
            <a:off x="4783276" y="2647567"/>
            <a:ext cx="2592081" cy="157877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DD77D7D-6B2F-4C7B-9989-66D7EEDC352A}"/>
              </a:ext>
            </a:extLst>
          </p:cNvPr>
          <p:cNvSpPr/>
          <p:nvPr/>
        </p:nvSpPr>
        <p:spPr>
          <a:xfrm>
            <a:off x="5463466" y="2793345"/>
            <a:ext cx="1276651" cy="33879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资源</a:t>
            </a:r>
            <a:r>
              <a:rPr lang="en-US" altLang="zh-CN" sz="1600"/>
              <a:t>A</a:t>
            </a:r>
            <a:endParaRPr lang="zh-CN" altLang="en-US" sz="16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4E45911-E769-4B51-BB4A-275CDFE996C9}"/>
              </a:ext>
            </a:extLst>
          </p:cNvPr>
          <p:cNvCxnSpPr>
            <a:cxnSpLocks/>
            <a:stCxn id="2" idx="2"/>
            <a:endCxn id="40" idx="0"/>
          </p:cNvCxnSpPr>
          <p:nvPr/>
        </p:nvCxnSpPr>
        <p:spPr>
          <a:xfrm>
            <a:off x="6101792" y="3132138"/>
            <a:ext cx="0" cy="586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文本占位符 6">
            <a:extLst>
              <a:ext uri="{FF2B5EF4-FFF2-40B4-BE49-F238E27FC236}">
                <a16:creationId xmlns:a16="http://schemas.microsoft.com/office/drawing/2014/main" id="{F3BA7DDA-0483-47A8-82B6-230E14744BAB}"/>
              </a:ext>
            </a:extLst>
          </p:cNvPr>
          <p:cNvSpPr txBox="1">
            <a:spLocks/>
          </p:cNvSpPr>
          <p:nvPr/>
        </p:nvSpPr>
        <p:spPr>
          <a:xfrm>
            <a:off x="6104098" y="3192675"/>
            <a:ext cx="1063475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forward</a:t>
            </a:r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28C2578F-A570-45E7-82E6-E0D0835C09A7}"/>
              </a:ext>
            </a:extLst>
          </p:cNvPr>
          <p:cNvSpPr/>
          <p:nvPr/>
        </p:nvSpPr>
        <p:spPr>
          <a:xfrm>
            <a:off x="5463466" y="3718580"/>
            <a:ext cx="1276651" cy="33879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资源</a:t>
            </a:r>
            <a:r>
              <a:rPr lang="en-US" altLang="zh-CN" sz="1600"/>
              <a:t>B</a:t>
            </a:r>
            <a:endParaRPr lang="zh-CN" altLang="en-US" sz="16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9C7C4AF-896D-4097-A255-205E2A3D7138}"/>
              </a:ext>
            </a:extLst>
          </p:cNvPr>
          <p:cNvCxnSpPr>
            <a:cxnSpLocks/>
          </p:cNvCxnSpPr>
          <p:nvPr/>
        </p:nvCxnSpPr>
        <p:spPr>
          <a:xfrm flipV="1">
            <a:off x="4676309" y="2962741"/>
            <a:ext cx="781042" cy="169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7FB8CDB-56D5-4D95-8D15-5DF96ADFE36A}"/>
              </a:ext>
            </a:extLst>
          </p:cNvPr>
          <p:cNvCxnSpPr>
            <a:cxnSpLocks/>
          </p:cNvCxnSpPr>
          <p:nvPr/>
        </p:nvCxnSpPr>
        <p:spPr>
          <a:xfrm>
            <a:off x="2234444" y="3132138"/>
            <a:ext cx="24456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39BA5FF-C0F7-4D9D-BD22-E9FCD877E1BB}"/>
              </a:ext>
            </a:extLst>
          </p:cNvPr>
          <p:cNvCxnSpPr>
            <a:cxnSpLocks/>
          </p:cNvCxnSpPr>
          <p:nvPr/>
        </p:nvCxnSpPr>
        <p:spPr>
          <a:xfrm flipH="1" flipV="1">
            <a:off x="4678214" y="3634298"/>
            <a:ext cx="783347" cy="25367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文本占位符 6">
            <a:extLst>
              <a:ext uri="{FF2B5EF4-FFF2-40B4-BE49-F238E27FC236}">
                <a16:creationId xmlns:a16="http://schemas.microsoft.com/office/drawing/2014/main" id="{5910BF8F-2927-4C3D-85FA-61EC1DAF6052}"/>
              </a:ext>
            </a:extLst>
          </p:cNvPr>
          <p:cNvSpPr txBox="1">
            <a:spLocks/>
          </p:cNvSpPr>
          <p:nvPr/>
        </p:nvSpPr>
        <p:spPr>
          <a:xfrm>
            <a:off x="796910" y="4245222"/>
            <a:ext cx="6071658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实现方式：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3">
            <a:extLst>
              <a:ext uri="{FF2B5EF4-FFF2-40B4-BE49-F238E27FC236}">
                <a16:creationId xmlns:a16="http://schemas.microsoft.com/office/drawing/2014/main" id="{C21A23A2-8417-4F7A-AF59-4F4FE6E1F89E}"/>
              </a:ext>
            </a:extLst>
          </p:cNvPr>
          <p:cNvSpPr txBox="1"/>
          <p:nvPr/>
        </p:nvSpPr>
        <p:spPr>
          <a:xfrm>
            <a:off x="1251841" y="4740191"/>
            <a:ext cx="4852258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req.getRequestDispatcher(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资源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B</a:t>
            </a:r>
            <a:r>
              <a:rPr lang="zh-CN" altLang="zh-CN" sz="140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路径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).forward(req,resp);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50" name="文本占位符 6">
            <a:extLst>
              <a:ext uri="{FF2B5EF4-FFF2-40B4-BE49-F238E27FC236}">
                <a16:creationId xmlns:a16="http://schemas.microsoft.com/office/drawing/2014/main" id="{3645C660-32B4-401E-A55E-30F76B8DC993}"/>
              </a:ext>
            </a:extLst>
          </p:cNvPr>
          <p:cNvSpPr txBox="1">
            <a:spLocks/>
          </p:cNvSpPr>
          <p:nvPr/>
        </p:nvSpPr>
        <p:spPr>
          <a:xfrm>
            <a:off x="7167573" y="5152217"/>
            <a:ext cx="4709795" cy="139271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请求转发特点：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浏览器地址栏路径不发生变化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只能转发到当前服务器的内部资源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一次请求，可以在转发的资源间使用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request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共享数据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文本占位符 6">
            <a:extLst>
              <a:ext uri="{FF2B5EF4-FFF2-40B4-BE49-F238E27FC236}">
                <a16:creationId xmlns:a16="http://schemas.microsoft.com/office/drawing/2014/main" id="{25E9F0C1-9241-4036-992A-AE3741CCE3D6}"/>
              </a:ext>
            </a:extLst>
          </p:cNvPr>
          <p:cNvSpPr txBox="1">
            <a:spLocks/>
          </p:cNvSpPr>
          <p:nvPr/>
        </p:nvSpPr>
        <p:spPr>
          <a:xfrm>
            <a:off x="796910" y="5152217"/>
            <a:ext cx="7175238" cy="172057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请求转发资源间共享数据：使用</a:t>
            </a:r>
            <a:r>
              <a:rPr lang="en-US" altLang="zh-CN"/>
              <a:t>Request</a:t>
            </a:r>
            <a:r>
              <a:rPr lang="zh-CN" altLang="en-US"/>
              <a:t>对象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080808"/>
                </a:solidFill>
                <a:latin typeface="Arial Unicode MS"/>
                <a:ea typeface="JetBrains Mono"/>
              </a:rPr>
              <a:t>void setAttribute(String name, Object o)</a:t>
            </a:r>
            <a:r>
              <a:rPr lang="zh-CN" altLang="en-US">
                <a:solidFill>
                  <a:srgbClr val="080808"/>
                </a:solidFill>
                <a:latin typeface="Arial Unicode MS"/>
                <a:ea typeface="JetBrains Mono"/>
              </a:rPr>
              <a:t>：存储数据到 </a:t>
            </a:r>
            <a:r>
              <a:rPr lang="en-US" altLang="zh-CN">
                <a:solidFill>
                  <a:srgbClr val="080808"/>
                </a:solidFill>
                <a:latin typeface="Arial Unicode MS"/>
                <a:ea typeface="JetBrains Mono"/>
              </a:rPr>
              <a:t>request</a:t>
            </a:r>
            <a:r>
              <a:rPr lang="zh-CN" altLang="en-US">
                <a:solidFill>
                  <a:srgbClr val="080808"/>
                </a:solidFill>
                <a:latin typeface="Arial Unicode MS"/>
                <a:ea typeface="JetBrains Mono"/>
              </a:rPr>
              <a:t>域中</a:t>
            </a:r>
            <a:endParaRPr lang="en-US" altLang="zh-CN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080808"/>
                </a:solidFill>
                <a:latin typeface="Arial Unicode MS"/>
                <a:ea typeface="JetBrains Mono"/>
              </a:rPr>
              <a:t>Object getAttribute(String name)</a:t>
            </a:r>
            <a:r>
              <a:rPr lang="zh-CN" altLang="en-US">
                <a:solidFill>
                  <a:srgbClr val="080808"/>
                </a:solidFill>
                <a:latin typeface="Arial Unicode MS"/>
                <a:ea typeface="JetBrains Mono"/>
              </a:rPr>
              <a:t>：根据 </a:t>
            </a:r>
            <a:r>
              <a:rPr lang="en-US" altLang="zh-CN">
                <a:solidFill>
                  <a:srgbClr val="080808"/>
                </a:solidFill>
                <a:latin typeface="Arial Unicode MS"/>
                <a:ea typeface="JetBrains Mono"/>
              </a:rPr>
              <a:t>key</a:t>
            </a:r>
            <a:r>
              <a:rPr lang="zh-CN" altLang="en-US">
                <a:solidFill>
                  <a:srgbClr val="080808"/>
                </a:solidFill>
                <a:latin typeface="Arial Unicode MS"/>
                <a:ea typeface="JetBrains Mono"/>
              </a:rPr>
              <a:t>，获取值</a:t>
            </a:r>
            <a:endParaRPr lang="en-US" altLang="zh-CN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 void removeAttribute(String name)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：根据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key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，删除该键值对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24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5" grpId="0"/>
      <p:bldP spid="36" grpId="0"/>
      <p:bldP spid="27" grpId="0" animBg="1"/>
      <p:bldP spid="2" grpId="0" animBg="1"/>
      <p:bldP spid="37" grpId="0"/>
      <p:bldP spid="40" grpId="0" animBg="1"/>
      <p:bldP spid="46" grpId="0"/>
      <p:bldP spid="48" grpId="0" animBg="1"/>
      <p:bldP spid="50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729917"/>
            <a:ext cx="10541000" cy="1158875"/>
          </a:xfrm>
        </p:spPr>
        <p:txBody>
          <a:bodyPr/>
          <a:lstStyle/>
          <a:p>
            <a:r>
              <a:rPr kumimoji="1" lang="en-US" altLang="zh-CN" sz="5400"/>
              <a:t>Response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12428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169B0465-6BFA-4600-9EA2-C1C999C36C0E}"/>
              </a:ext>
            </a:extLst>
          </p:cNvPr>
          <p:cNvSpPr/>
          <p:nvPr/>
        </p:nvSpPr>
        <p:spPr>
          <a:xfrm>
            <a:off x="5875091" y="6181138"/>
            <a:ext cx="1779921" cy="3632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FB859DE-DD13-4979-8571-281F1DEBE482}"/>
              </a:ext>
            </a:extLst>
          </p:cNvPr>
          <p:cNvSpPr/>
          <p:nvPr/>
        </p:nvSpPr>
        <p:spPr>
          <a:xfrm>
            <a:off x="5875092" y="5484302"/>
            <a:ext cx="1779921" cy="3632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1800"/>
              <a:t>Request &amp; Response</a:t>
            </a: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0D80E08-5C55-444F-AE7C-E712ED92B416}"/>
              </a:ext>
            </a:extLst>
          </p:cNvPr>
          <p:cNvSpPr/>
          <p:nvPr/>
        </p:nvSpPr>
        <p:spPr>
          <a:xfrm>
            <a:off x="6516408" y="1629418"/>
            <a:ext cx="4433072" cy="296369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4E01FED-6C42-4085-B7B9-A876F8B1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23" y="2775770"/>
            <a:ext cx="1052978" cy="106836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647DA37-8FFA-405C-824A-11A305D55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884" y="2412804"/>
            <a:ext cx="1336181" cy="1794300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83586B-1258-4CD7-9E42-F3FFCDC8A941}"/>
              </a:ext>
            </a:extLst>
          </p:cNvPr>
          <p:cNvCxnSpPr>
            <a:cxnSpLocks/>
          </p:cNvCxnSpPr>
          <p:nvPr/>
        </p:nvCxnSpPr>
        <p:spPr>
          <a:xfrm>
            <a:off x="2656433" y="3079134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946287D-3969-4795-B727-CF5DB6C1DF54}"/>
              </a:ext>
            </a:extLst>
          </p:cNvPr>
          <p:cNvCxnSpPr>
            <a:cxnSpLocks/>
          </p:cNvCxnSpPr>
          <p:nvPr/>
        </p:nvCxnSpPr>
        <p:spPr>
          <a:xfrm flipH="1">
            <a:off x="2647558" y="3581294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文本占位符 6">
            <a:extLst>
              <a:ext uri="{FF2B5EF4-FFF2-40B4-BE49-F238E27FC236}">
                <a16:creationId xmlns:a16="http://schemas.microsoft.com/office/drawing/2014/main" id="{E543909C-F8CF-487A-971B-C52CA9D2EAF1}"/>
              </a:ext>
            </a:extLst>
          </p:cNvPr>
          <p:cNvSpPr txBox="1">
            <a:spLocks/>
          </p:cNvSpPr>
          <p:nvPr/>
        </p:nvSpPr>
        <p:spPr>
          <a:xfrm>
            <a:off x="3289425" y="2584669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27" name="文本占位符 6">
            <a:extLst>
              <a:ext uri="{FF2B5EF4-FFF2-40B4-BE49-F238E27FC236}">
                <a16:creationId xmlns:a16="http://schemas.microsoft.com/office/drawing/2014/main" id="{D46D8D93-7D97-469D-A3B6-33EDA2BDC4B2}"/>
              </a:ext>
            </a:extLst>
          </p:cNvPr>
          <p:cNvSpPr txBox="1">
            <a:spLocks/>
          </p:cNvSpPr>
          <p:nvPr/>
        </p:nvSpPr>
        <p:spPr>
          <a:xfrm>
            <a:off x="3289424" y="3610897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0527482-A77A-472D-8061-EB7905F86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983" y="2226362"/>
            <a:ext cx="603882" cy="80366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91AFC47-9370-4756-87A2-99BEFE0A1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198" y="1069890"/>
            <a:ext cx="790482" cy="447940"/>
          </a:xfrm>
          <a:prstGeom prst="rect">
            <a:avLst/>
          </a:prstGeom>
        </p:spPr>
      </p:pic>
      <p:sp>
        <p:nvSpPr>
          <p:cNvPr id="30" name="文本占位符 16">
            <a:extLst>
              <a:ext uri="{FF2B5EF4-FFF2-40B4-BE49-F238E27FC236}">
                <a16:creationId xmlns:a16="http://schemas.microsoft.com/office/drawing/2014/main" id="{B143E3F0-26B5-45C6-BBB9-958390289D25}"/>
              </a:ext>
            </a:extLst>
          </p:cNvPr>
          <p:cNvSpPr txBox="1">
            <a:spLocks/>
          </p:cNvSpPr>
          <p:nvPr/>
        </p:nvSpPr>
        <p:spPr>
          <a:xfrm>
            <a:off x="8626680" y="1076208"/>
            <a:ext cx="1447795" cy="441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web</a:t>
            </a:r>
            <a:r>
              <a:rPr lang="zh-CN" altLang="en-US"/>
              <a:t>服务器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1D28C37-902C-4F79-AC4D-78D34139E980}"/>
              </a:ext>
            </a:extLst>
          </p:cNvPr>
          <p:cNvCxnSpPr>
            <a:cxnSpLocks/>
          </p:cNvCxnSpPr>
          <p:nvPr/>
        </p:nvCxnSpPr>
        <p:spPr>
          <a:xfrm flipH="1" flipV="1">
            <a:off x="4768526" y="3610897"/>
            <a:ext cx="1747882" cy="160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42A0C4A-6BA2-487C-9B42-F4E72556154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783879" y="2628194"/>
            <a:ext cx="1962104" cy="458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412E74-7D52-4B49-8822-51BAC8F9C22D}"/>
              </a:ext>
            </a:extLst>
          </p:cNvPr>
          <p:cNvSpPr txBox="1"/>
          <p:nvPr/>
        </p:nvSpPr>
        <p:spPr>
          <a:xfrm>
            <a:off x="8491531" y="1654673"/>
            <a:ext cx="134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Servlet</a:t>
            </a:r>
            <a:r>
              <a:rPr lang="zh-CN" altLang="en-US"/>
              <a:t>对象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F9A9C549-523B-442C-87FE-45F3A4C10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0735" y="3149492"/>
            <a:ext cx="1052978" cy="342473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D311CE4-7573-4222-8716-6948519DDF2D}"/>
              </a:ext>
            </a:extLst>
          </p:cNvPr>
          <p:cNvSpPr/>
          <p:nvPr/>
        </p:nvSpPr>
        <p:spPr>
          <a:xfrm>
            <a:off x="7797273" y="2145122"/>
            <a:ext cx="2734266" cy="96614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6">
            <a:extLst>
              <a:ext uri="{FF2B5EF4-FFF2-40B4-BE49-F238E27FC236}">
                <a16:creationId xmlns:a16="http://schemas.microsoft.com/office/drawing/2014/main" id="{0003BBE5-BDEA-4735-9FF7-D2B72289DA08}"/>
              </a:ext>
            </a:extLst>
          </p:cNvPr>
          <p:cNvSpPr txBox="1">
            <a:spLocks/>
          </p:cNvSpPr>
          <p:nvPr/>
        </p:nvSpPr>
        <p:spPr>
          <a:xfrm>
            <a:off x="7812766" y="2363859"/>
            <a:ext cx="2734266" cy="441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service(</a:t>
            </a:r>
            <a:r>
              <a:rPr lang="en-US" altLang="zh-CN">
                <a:solidFill>
                  <a:srgbClr val="C00000"/>
                </a:solidFill>
              </a:rPr>
              <a:t>request,response</a:t>
            </a:r>
            <a:r>
              <a:rPr lang="en-US" altLang="zh-CN"/>
              <a:t>) 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1C375A6-5050-45B8-9149-82A0E1C15082}"/>
              </a:ext>
            </a:extLst>
          </p:cNvPr>
          <p:cNvCxnSpPr>
            <a:cxnSpLocks/>
            <a:stCxn id="28" idx="3"/>
            <a:endCxn id="6" idx="2"/>
          </p:cNvCxnSpPr>
          <p:nvPr/>
        </p:nvCxnSpPr>
        <p:spPr>
          <a:xfrm flipV="1">
            <a:off x="7349865" y="2628193"/>
            <a:ext cx="44740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9" name="图片 58">
            <a:extLst>
              <a:ext uri="{FF2B5EF4-FFF2-40B4-BE49-F238E27FC236}">
                <a16:creationId xmlns:a16="http://schemas.microsoft.com/office/drawing/2014/main" id="{4E22AFC3-1899-4EBF-9E83-0E8CEDD265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7528" y="1881322"/>
            <a:ext cx="2328304" cy="76547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02D9DD25-3874-482F-BE1C-ED9504349C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7558" y="4142376"/>
            <a:ext cx="1902013" cy="1128493"/>
          </a:xfrm>
          <a:prstGeom prst="rect">
            <a:avLst/>
          </a:prstGeom>
        </p:spPr>
      </p:pic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8D869674-22F2-485C-9FC4-1706BEAC4623}"/>
              </a:ext>
            </a:extLst>
          </p:cNvPr>
          <p:cNvCxnSpPr>
            <a:cxnSpLocks/>
            <a:stCxn id="59" idx="0"/>
            <a:endCxn id="6" idx="1"/>
          </p:cNvCxnSpPr>
          <p:nvPr/>
        </p:nvCxnSpPr>
        <p:spPr>
          <a:xfrm rot="16200000" flipH="1">
            <a:off x="5732044" y="-179042"/>
            <a:ext cx="405288" cy="4526017"/>
          </a:xfrm>
          <a:prstGeom prst="curvedConnector3">
            <a:avLst>
              <a:gd name="adj1" fmla="val -5640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80" y="5382722"/>
            <a:ext cx="4500780" cy="112849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Request</a:t>
            </a:r>
            <a:r>
              <a:rPr lang="zh-CN" altLang="en-US" sz="1400"/>
              <a:t>：使用 </a:t>
            </a:r>
            <a:r>
              <a:rPr lang="en-US" altLang="zh-CN" sz="1400"/>
              <a:t>request</a:t>
            </a:r>
            <a:r>
              <a:rPr lang="zh-CN" altLang="en-US" sz="1400"/>
              <a:t>对象来</a:t>
            </a:r>
            <a:r>
              <a:rPr lang="zh-CN" altLang="en-US" sz="1400">
                <a:solidFill>
                  <a:srgbClr val="C00000"/>
                </a:solidFill>
              </a:rPr>
              <a:t>获取</a:t>
            </a:r>
            <a:r>
              <a:rPr lang="zh-CN" altLang="en-US" sz="1400"/>
              <a:t>请求数据</a:t>
            </a:r>
            <a:endParaRPr lang="en-US" altLang="zh-CN" sz="1400"/>
          </a:p>
          <a:p>
            <a:r>
              <a:rPr lang="en-US" altLang="zh-CN" sz="1400"/>
              <a:t>Response</a:t>
            </a:r>
            <a:r>
              <a:rPr lang="zh-CN" altLang="en-US" sz="1400"/>
              <a:t>：使用 </a:t>
            </a:r>
            <a:r>
              <a:rPr lang="en-US" altLang="zh-CN" sz="1400"/>
              <a:t>response</a:t>
            </a:r>
            <a:r>
              <a:rPr lang="zh-CN" altLang="en-US" sz="1400"/>
              <a:t>对象来</a:t>
            </a:r>
            <a:r>
              <a:rPr lang="zh-CN" altLang="en-US" sz="1400">
                <a:solidFill>
                  <a:srgbClr val="C00000"/>
                </a:solidFill>
              </a:rPr>
              <a:t>设置</a:t>
            </a:r>
            <a:r>
              <a:rPr lang="zh-CN" altLang="en-US" sz="1400"/>
              <a:t>响应数据</a:t>
            </a:r>
            <a:endParaRPr lang="en-US" altLang="zh-CN" sz="140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BCE3986-3887-4061-B4E5-AACCC3B509C9}"/>
              </a:ext>
            </a:extLst>
          </p:cNvPr>
          <p:cNvCxnSpPr>
            <a:endCxn id="61" idx="3"/>
          </p:cNvCxnSpPr>
          <p:nvPr/>
        </p:nvCxnSpPr>
        <p:spPr>
          <a:xfrm flipH="1">
            <a:off x="4549571" y="2775770"/>
            <a:ext cx="5287710" cy="1930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4F5607EF-44FA-4C21-A771-57C8991AD34B}"/>
              </a:ext>
            </a:extLst>
          </p:cNvPr>
          <p:cNvSpPr/>
          <p:nvPr/>
        </p:nvSpPr>
        <p:spPr>
          <a:xfrm>
            <a:off x="5859393" y="4828525"/>
            <a:ext cx="1779921" cy="3632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16">
            <a:extLst>
              <a:ext uri="{FF2B5EF4-FFF2-40B4-BE49-F238E27FC236}">
                <a16:creationId xmlns:a16="http://schemas.microsoft.com/office/drawing/2014/main" id="{785795B5-E285-4E1A-9DB2-1588B59EE72D}"/>
              </a:ext>
            </a:extLst>
          </p:cNvPr>
          <p:cNvSpPr txBox="1">
            <a:spLocks/>
          </p:cNvSpPr>
          <p:nvPr/>
        </p:nvSpPr>
        <p:spPr>
          <a:xfrm>
            <a:off x="6063396" y="4811847"/>
            <a:ext cx="1779921" cy="4150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ServletResponse</a:t>
            </a:r>
            <a:endParaRPr lang="zh-CN" altLang="en-US" sz="1200"/>
          </a:p>
        </p:txBody>
      </p:sp>
      <p:sp>
        <p:nvSpPr>
          <p:cNvPr id="36" name="文本占位符 16">
            <a:extLst>
              <a:ext uri="{FF2B5EF4-FFF2-40B4-BE49-F238E27FC236}">
                <a16:creationId xmlns:a16="http://schemas.microsoft.com/office/drawing/2014/main" id="{06C349B8-8576-4BE3-AECD-FA856E60E634}"/>
              </a:ext>
            </a:extLst>
          </p:cNvPr>
          <p:cNvSpPr txBox="1">
            <a:spLocks/>
          </p:cNvSpPr>
          <p:nvPr/>
        </p:nvSpPr>
        <p:spPr>
          <a:xfrm>
            <a:off x="5933168" y="5491120"/>
            <a:ext cx="1981849" cy="31323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HttpServletResponse</a:t>
            </a:r>
            <a:endParaRPr lang="zh-CN" altLang="en-US"/>
          </a:p>
        </p:txBody>
      </p:sp>
      <p:sp>
        <p:nvSpPr>
          <p:cNvPr id="38" name="箭头: 上 37">
            <a:extLst>
              <a:ext uri="{FF2B5EF4-FFF2-40B4-BE49-F238E27FC236}">
                <a16:creationId xmlns:a16="http://schemas.microsoft.com/office/drawing/2014/main" id="{0B466526-D38E-4C6F-8C75-8DF8E678FFC1}"/>
              </a:ext>
            </a:extLst>
          </p:cNvPr>
          <p:cNvSpPr/>
          <p:nvPr/>
        </p:nvSpPr>
        <p:spPr>
          <a:xfrm>
            <a:off x="6592734" y="5225969"/>
            <a:ext cx="314988" cy="188110"/>
          </a:xfrm>
          <a:prstGeom prst="up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占位符 16">
            <a:extLst>
              <a:ext uri="{FF2B5EF4-FFF2-40B4-BE49-F238E27FC236}">
                <a16:creationId xmlns:a16="http://schemas.microsoft.com/office/drawing/2014/main" id="{8518FBE6-7BB7-4DC3-AD35-B9B233BDC819}"/>
              </a:ext>
            </a:extLst>
          </p:cNvPr>
          <p:cNvSpPr txBox="1">
            <a:spLocks/>
          </p:cNvSpPr>
          <p:nvPr/>
        </p:nvSpPr>
        <p:spPr>
          <a:xfrm>
            <a:off x="6063396" y="6155256"/>
            <a:ext cx="2009336" cy="4150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ResponseFacade</a:t>
            </a:r>
            <a:endParaRPr lang="zh-CN" altLang="en-US"/>
          </a:p>
        </p:txBody>
      </p:sp>
      <p:sp>
        <p:nvSpPr>
          <p:cNvPr id="43" name="箭头: 上 42">
            <a:extLst>
              <a:ext uri="{FF2B5EF4-FFF2-40B4-BE49-F238E27FC236}">
                <a16:creationId xmlns:a16="http://schemas.microsoft.com/office/drawing/2014/main" id="{31A13FDD-2147-45ED-BC96-2AABE7A73448}"/>
              </a:ext>
            </a:extLst>
          </p:cNvPr>
          <p:cNvSpPr/>
          <p:nvPr/>
        </p:nvSpPr>
        <p:spPr>
          <a:xfrm>
            <a:off x="6591859" y="5910169"/>
            <a:ext cx="314988" cy="188110"/>
          </a:xfrm>
          <a:prstGeom prst="up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占位符 16">
            <a:extLst>
              <a:ext uri="{FF2B5EF4-FFF2-40B4-BE49-F238E27FC236}">
                <a16:creationId xmlns:a16="http://schemas.microsoft.com/office/drawing/2014/main" id="{466E8725-DA75-45ED-8D0E-726CD114409A}"/>
              </a:ext>
            </a:extLst>
          </p:cNvPr>
          <p:cNvSpPr txBox="1">
            <a:spLocks/>
          </p:cNvSpPr>
          <p:nvPr/>
        </p:nvSpPr>
        <p:spPr>
          <a:xfrm>
            <a:off x="8456107" y="6141956"/>
            <a:ext cx="2389301" cy="441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Tomcat </a:t>
            </a:r>
            <a:r>
              <a:rPr lang="zh-CN" altLang="en-US" sz="1400"/>
              <a:t>定义的实现类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F124B8-FA44-4A05-BB86-3F8A7C1F73E3}"/>
              </a:ext>
            </a:extLst>
          </p:cNvPr>
          <p:cNvCxnSpPr>
            <a:cxnSpLocks/>
          </p:cNvCxnSpPr>
          <p:nvPr/>
        </p:nvCxnSpPr>
        <p:spPr>
          <a:xfrm>
            <a:off x="7718294" y="5029370"/>
            <a:ext cx="7399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文本占位符 16">
            <a:extLst>
              <a:ext uri="{FF2B5EF4-FFF2-40B4-BE49-F238E27FC236}">
                <a16:creationId xmlns:a16="http://schemas.microsoft.com/office/drawing/2014/main" id="{698CEDB5-4EFC-4E0D-9628-CC0B2BD6D07E}"/>
              </a:ext>
            </a:extLst>
          </p:cNvPr>
          <p:cNvSpPr txBox="1">
            <a:spLocks/>
          </p:cNvSpPr>
          <p:nvPr/>
        </p:nvSpPr>
        <p:spPr>
          <a:xfrm>
            <a:off x="8437692" y="4783270"/>
            <a:ext cx="3220908" cy="441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Java</a:t>
            </a:r>
            <a:r>
              <a:rPr lang="zh-CN" altLang="en-US" sz="1400"/>
              <a:t>提供的请求对象根接口</a:t>
            </a:r>
          </a:p>
        </p:txBody>
      </p:sp>
      <p:sp>
        <p:nvSpPr>
          <p:cNvPr id="51" name="文本占位符 16">
            <a:extLst>
              <a:ext uri="{FF2B5EF4-FFF2-40B4-BE49-F238E27FC236}">
                <a16:creationId xmlns:a16="http://schemas.microsoft.com/office/drawing/2014/main" id="{2AC17ED1-EDAD-4177-9225-AE071CAE7D7C}"/>
              </a:ext>
            </a:extLst>
          </p:cNvPr>
          <p:cNvSpPr txBox="1">
            <a:spLocks/>
          </p:cNvSpPr>
          <p:nvPr/>
        </p:nvSpPr>
        <p:spPr>
          <a:xfrm>
            <a:off x="8456107" y="5426368"/>
            <a:ext cx="3385373" cy="441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Java</a:t>
            </a:r>
            <a:r>
              <a:rPr lang="zh-CN" altLang="en-US" sz="1400"/>
              <a:t>提供的对</a:t>
            </a:r>
            <a:r>
              <a:rPr lang="en-US" altLang="zh-CN" sz="1400"/>
              <a:t>Http</a:t>
            </a:r>
            <a:r>
              <a:rPr lang="zh-CN" altLang="en-US" sz="1400"/>
              <a:t>协议封装的请求对象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ED4EE03-0CEA-4362-8DA1-2C6E2EE642D1}"/>
              </a:ext>
            </a:extLst>
          </p:cNvPr>
          <p:cNvCxnSpPr>
            <a:cxnSpLocks/>
          </p:cNvCxnSpPr>
          <p:nvPr/>
        </p:nvCxnSpPr>
        <p:spPr>
          <a:xfrm>
            <a:off x="7718294" y="5665931"/>
            <a:ext cx="7399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06E4AEF-3B78-49EE-A963-865DFCA1C392}"/>
              </a:ext>
            </a:extLst>
          </p:cNvPr>
          <p:cNvCxnSpPr>
            <a:cxnSpLocks/>
          </p:cNvCxnSpPr>
          <p:nvPr/>
        </p:nvCxnSpPr>
        <p:spPr>
          <a:xfrm>
            <a:off x="7716201" y="6362767"/>
            <a:ext cx="7399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446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1142832"/>
            <a:ext cx="5973761" cy="3560281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Response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设置响应数据功能介绍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Response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完成重定向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Response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响应字符数据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Response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响应字节数据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7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Response </a:t>
            </a:r>
            <a:r>
              <a:rPr lang="zh-CN" altLang="en-US"/>
              <a:t>设置响应数据功能介绍 </a:t>
            </a:r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EB505D1A-7D5F-43C3-BEE2-BD9217C85598}"/>
              </a:ext>
            </a:extLst>
          </p:cNvPr>
          <p:cNvSpPr txBox="1">
            <a:spLocks/>
          </p:cNvSpPr>
          <p:nvPr/>
        </p:nvSpPr>
        <p:spPr>
          <a:xfrm>
            <a:off x="710882" y="1625397"/>
            <a:ext cx="2538346" cy="79860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响应数据分为</a:t>
            </a:r>
            <a:r>
              <a:rPr lang="en-US" altLang="zh-CN"/>
              <a:t>3</a:t>
            </a:r>
            <a:r>
              <a:rPr lang="zh-CN" altLang="en-US"/>
              <a:t>部分：</a:t>
            </a:r>
            <a:endParaRPr lang="en-US" altLang="zh-CN"/>
          </a:p>
          <a:p>
            <a:pPr lvl="1"/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响应行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722BCB1-670F-42B6-A568-32C3AB21F00F}"/>
              </a:ext>
            </a:extLst>
          </p:cNvPr>
          <p:cNvSpPr txBox="1"/>
          <p:nvPr/>
        </p:nvSpPr>
        <p:spPr>
          <a:xfrm>
            <a:off x="2370580" y="2116227"/>
            <a:ext cx="4410879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HTTP/1.1 200 OK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0068D54-F23E-483D-9713-BD7CB0A39FC3}"/>
              </a:ext>
            </a:extLst>
          </p:cNvPr>
          <p:cNvSpPr txBox="1"/>
          <p:nvPr/>
        </p:nvSpPr>
        <p:spPr>
          <a:xfrm>
            <a:off x="2317072" y="3002110"/>
            <a:ext cx="4464387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Content-Type: text/html</a:t>
            </a:r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9A3923F4-10B6-497C-9811-EEA747DBC5D7}"/>
              </a:ext>
            </a:extLst>
          </p:cNvPr>
          <p:cNvSpPr txBox="1">
            <a:spLocks/>
          </p:cNvSpPr>
          <p:nvPr/>
        </p:nvSpPr>
        <p:spPr>
          <a:xfrm>
            <a:off x="710882" y="2947996"/>
            <a:ext cx="1606192" cy="42146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>
              <a:buNone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</a:rPr>
              <a:t>2.   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响应头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609DCDE3-7613-4F91-A13C-C4392D34B296}"/>
              </a:ext>
            </a:extLst>
          </p:cNvPr>
          <p:cNvSpPr txBox="1">
            <a:spLocks/>
          </p:cNvSpPr>
          <p:nvPr/>
        </p:nvSpPr>
        <p:spPr>
          <a:xfrm>
            <a:off x="710881" y="3929559"/>
            <a:ext cx="1606192" cy="42146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>
              <a:buNone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</a:rPr>
              <a:t>3.   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响应体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27ADEAAF-C9BF-407F-A22E-A25E741A0619}"/>
              </a:ext>
            </a:extLst>
          </p:cNvPr>
          <p:cNvSpPr txBox="1"/>
          <p:nvPr/>
        </p:nvSpPr>
        <p:spPr>
          <a:xfrm>
            <a:off x="2317072" y="4025908"/>
            <a:ext cx="4464387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&lt;html&gt;&lt;head&gt;head&gt;&lt;body&gt;&lt;/body&gt;&lt;/html&gt;</a:t>
            </a:r>
          </a:p>
        </p:txBody>
      </p:sp>
      <p:sp>
        <p:nvSpPr>
          <p:cNvPr id="20" name="文本占位符 6">
            <a:extLst>
              <a:ext uri="{FF2B5EF4-FFF2-40B4-BE49-F238E27FC236}">
                <a16:creationId xmlns:a16="http://schemas.microsoft.com/office/drawing/2014/main" id="{F9AB60D3-0F92-4A30-9179-6F2009ABDF0B}"/>
              </a:ext>
            </a:extLst>
          </p:cNvPr>
          <p:cNvSpPr txBox="1">
            <a:spLocks/>
          </p:cNvSpPr>
          <p:nvPr/>
        </p:nvSpPr>
        <p:spPr>
          <a:xfrm>
            <a:off x="1424613" y="2495004"/>
            <a:ext cx="3786579" cy="48909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void setStatus(int sc) </a:t>
            </a:r>
            <a:r>
              <a:rPr lang="zh-CN" altLang="en-US" sz="1400"/>
              <a:t>：设置响应状态码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</p:txBody>
      </p:sp>
      <p:sp>
        <p:nvSpPr>
          <p:cNvPr id="23" name="文本占位符 6">
            <a:extLst>
              <a:ext uri="{FF2B5EF4-FFF2-40B4-BE49-F238E27FC236}">
                <a16:creationId xmlns:a16="http://schemas.microsoft.com/office/drawing/2014/main" id="{6E076F74-6843-457B-B0A9-FD33C8840393}"/>
              </a:ext>
            </a:extLst>
          </p:cNvPr>
          <p:cNvSpPr txBox="1">
            <a:spLocks/>
          </p:cNvSpPr>
          <p:nvPr/>
        </p:nvSpPr>
        <p:spPr>
          <a:xfrm>
            <a:off x="1424613" y="2878282"/>
            <a:ext cx="6107504" cy="42146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/>
          </a:p>
        </p:txBody>
      </p:sp>
      <p:sp>
        <p:nvSpPr>
          <p:cNvPr id="26" name="文本占位符 6">
            <a:extLst>
              <a:ext uri="{FF2B5EF4-FFF2-40B4-BE49-F238E27FC236}">
                <a16:creationId xmlns:a16="http://schemas.microsoft.com/office/drawing/2014/main" id="{CE2C2AA6-433C-4C09-B112-4774E3CB1D9E}"/>
              </a:ext>
            </a:extLst>
          </p:cNvPr>
          <p:cNvSpPr txBox="1">
            <a:spLocks/>
          </p:cNvSpPr>
          <p:nvPr/>
        </p:nvSpPr>
        <p:spPr>
          <a:xfrm>
            <a:off x="1424614" y="3432512"/>
            <a:ext cx="6384363" cy="51912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void setHeader(String name, String value) </a:t>
            </a:r>
            <a:r>
              <a:rPr lang="zh-CN" altLang="en-US" sz="1400"/>
              <a:t>：设置响应头键值对</a:t>
            </a:r>
            <a:endParaRPr lang="en-US" altLang="zh-CN" sz="1400"/>
          </a:p>
        </p:txBody>
      </p:sp>
      <p:sp>
        <p:nvSpPr>
          <p:cNvPr id="27" name="文本占位符 6">
            <a:extLst>
              <a:ext uri="{FF2B5EF4-FFF2-40B4-BE49-F238E27FC236}">
                <a16:creationId xmlns:a16="http://schemas.microsoft.com/office/drawing/2014/main" id="{3DD12978-B9B5-45EA-BFEE-713272C86C72}"/>
              </a:ext>
            </a:extLst>
          </p:cNvPr>
          <p:cNvSpPr txBox="1">
            <a:spLocks/>
          </p:cNvSpPr>
          <p:nvPr/>
        </p:nvSpPr>
        <p:spPr>
          <a:xfrm>
            <a:off x="1424614" y="4425299"/>
            <a:ext cx="6384363" cy="75807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PrintWriter getWriter()</a:t>
            </a:r>
            <a:r>
              <a:rPr lang="zh-CN" altLang="en-US" sz="1400"/>
              <a:t>：获取字符输出流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ServletOutputStream getOutputStream()</a:t>
            </a:r>
            <a:r>
              <a:rPr lang="zh-CN" altLang="en-US" sz="1400">
                <a:solidFill>
                  <a:srgbClr val="000000"/>
                </a:solidFill>
                <a:latin typeface="Arial Unicode MS"/>
                <a:ea typeface="JetBrains Mono"/>
              </a:rPr>
              <a:t>：获取字节输出流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02146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/>
      <p:bldP spid="16" grpId="0"/>
      <p:bldP spid="17" grpId="0" animBg="1"/>
      <p:bldP spid="20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1800"/>
              <a:t>Request</a:t>
            </a:r>
            <a:r>
              <a:rPr kumimoji="1" lang="zh-CN" altLang="en-US" sz="1800"/>
              <a:t>（请求）</a:t>
            </a:r>
            <a:r>
              <a:rPr kumimoji="1" lang="en-US" altLang="zh-CN" sz="1800"/>
              <a:t> &amp; Response</a:t>
            </a:r>
            <a:r>
              <a:rPr kumimoji="1" lang="zh-CN" altLang="en-US" sz="1800"/>
              <a:t>（响应）</a:t>
            </a: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0D80E08-5C55-444F-AE7C-E712ED92B416}"/>
              </a:ext>
            </a:extLst>
          </p:cNvPr>
          <p:cNvSpPr/>
          <p:nvPr/>
        </p:nvSpPr>
        <p:spPr>
          <a:xfrm>
            <a:off x="6516408" y="1629418"/>
            <a:ext cx="4433072" cy="296369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4E01FED-6C42-4085-B7B9-A876F8B1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23" y="2775770"/>
            <a:ext cx="1052978" cy="106836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647DA37-8FFA-405C-824A-11A305D55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884" y="2412804"/>
            <a:ext cx="1336181" cy="1794300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83586B-1258-4CD7-9E42-F3FFCDC8A941}"/>
              </a:ext>
            </a:extLst>
          </p:cNvPr>
          <p:cNvCxnSpPr>
            <a:cxnSpLocks/>
          </p:cNvCxnSpPr>
          <p:nvPr/>
        </p:nvCxnSpPr>
        <p:spPr>
          <a:xfrm>
            <a:off x="2656433" y="3079134"/>
            <a:ext cx="201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946287D-3969-4795-B727-CF5DB6C1DF54}"/>
              </a:ext>
            </a:extLst>
          </p:cNvPr>
          <p:cNvCxnSpPr>
            <a:cxnSpLocks/>
          </p:cNvCxnSpPr>
          <p:nvPr/>
        </p:nvCxnSpPr>
        <p:spPr>
          <a:xfrm flipH="1">
            <a:off x="2647558" y="3581294"/>
            <a:ext cx="2019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文本占位符 6">
            <a:extLst>
              <a:ext uri="{FF2B5EF4-FFF2-40B4-BE49-F238E27FC236}">
                <a16:creationId xmlns:a16="http://schemas.microsoft.com/office/drawing/2014/main" id="{E543909C-F8CF-487A-971B-C52CA9D2EAF1}"/>
              </a:ext>
            </a:extLst>
          </p:cNvPr>
          <p:cNvSpPr txBox="1">
            <a:spLocks/>
          </p:cNvSpPr>
          <p:nvPr/>
        </p:nvSpPr>
        <p:spPr>
          <a:xfrm>
            <a:off x="3289425" y="2584669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27" name="文本占位符 6">
            <a:extLst>
              <a:ext uri="{FF2B5EF4-FFF2-40B4-BE49-F238E27FC236}">
                <a16:creationId xmlns:a16="http://schemas.microsoft.com/office/drawing/2014/main" id="{D46D8D93-7D97-469D-A3B6-33EDA2BDC4B2}"/>
              </a:ext>
            </a:extLst>
          </p:cNvPr>
          <p:cNvSpPr txBox="1">
            <a:spLocks/>
          </p:cNvSpPr>
          <p:nvPr/>
        </p:nvSpPr>
        <p:spPr>
          <a:xfrm>
            <a:off x="3289424" y="3610897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0527482-A77A-472D-8061-EB7905F86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983" y="2226362"/>
            <a:ext cx="603882" cy="80366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91AFC47-9370-4756-87A2-99BEFE0A1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703" y="1049578"/>
            <a:ext cx="790482" cy="447940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1D28C37-902C-4F79-AC4D-78D34139E980}"/>
              </a:ext>
            </a:extLst>
          </p:cNvPr>
          <p:cNvCxnSpPr>
            <a:cxnSpLocks/>
          </p:cNvCxnSpPr>
          <p:nvPr/>
        </p:nvCxnSpPr>
        <p:spPr>
          <a:xfrm flipH="1" flipV="1">
            <a:off x="4768526" y="3610897"/>
            <a:ext cx="1747882" cy="160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42A0C4A-6BA2-487C-9B42-F4E72556154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783879" y="2628194"/>
            <a:ext cx="1962104" cy="458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6" name="图片 45">
            <a:extLst>
              <a:ext uri="{FF2B5EF4-FFF2-40B4-BE49-F238E27FC236}">
                <a16:creationId xmlns:a16="http://schemas.microsoft.com/office/drawing/2014/main" id="{F9A9C549-523B-442C-87FE-45F3A4C10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0735" y="3149492"/>
            <a:ext cx="1052978" cy="342473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D311CE4-7573-4222-8716-6948519DDF2D}"/>
              </a:ext>
            </a:extLst>
          </p:cNvPr>
          <p:cNvSpPr/>
          <p:nvPr/>
        </p:nvSpPr>
        <p:spPr>
          <a:xfrm>
            <a:off x="7797273" y="2145122"/>
            <a:ext cx="2734266" cy="96614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占位符 16">
            <a:extLst>
              <a:ext uri="{FF2B5EF4-FFF2-40B4-BE49-F238E27FC236}">
                <a16:creationId xmlns:a16="http://schemas.microsoft.com/office/drawing/2014/main" id="{0003BBE5-BDEA-4735-9FF7-D2B72289DA08}"/>
              </a:ext>
            </a:extLst>
          </p:cNvPr>
          <p:cNvSpPr txBox="1">
            <a:spLocks/>
          </p:cNvSpPr>
          <p:nvPr/>
        </p:nvSpPr>
        <p:spPr>
          <a:xfrm>
            <a:off x="7812766" y="2363859"/>
            <a:ext cx="2734266" cy="441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service(</a:t>
            </a:r>
            <a:r>
              <a:rPr lang="en-US" altLang="zh-CN">
                <a:solidFill>
                  <a:srgbClr val="C00000"/>
                </a:solidFill>
              </a:rPr>
              <a:t>request,response</a:t>
            </a:r>
            <a:r>
              <a:rPr lang="en-US" altLang="zh-CN"/>
              <a:t>) 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1C375A6-5050-45B8-9149-82A0E1C15082}"/>
              </a:ext>
            </a:extLst>
          </p:cNvPr>
          <p:cNvCxnSpPr>
            <a:cxnSpLocks/>
            <a:stCxn id="28" idx="3"/>
            <a:endCxn id="6" idx="2"/>
          </p:cNvCxnSpPr>
          <p:nvPr/>
        </p:nvCxnSpPr>
        <p:spPr>
          <a:xfrm flipV="1">
            <a:off x="7349865" y="2628193"/>
            <a:ext cx="44740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9" name="图片 58">
            <a:extLst>
              <a:ext uri="{FF2B5EF4-FFF2-40B4-BE49-F238E27FC236}">
                <a16:creationId xmlns:a16="http://schemas.microsoft.com/office/drawing/2014/main" id="{4E22AFC3-1899-4EBF-9E83-0E8CEDD265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7528" y="1881322"/>
            <a:ext cx="2328304" cy="76547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02D9DD25-3874-482F-BE1C-ED9504349C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7528" y="4142376"/>
            <a:ext cx="2328304" cy="1128493"/>
          </a:xfrm>
          <a:prstGeom prst="rect">
            <a:avLst/>
          </a:prstGeom>
        </p:spPr>
      </p:pic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8D869674-22F2-485C-9FC4-1706BEAC4623}"/>
              </a:ext>
            </a:extLst>
          </p:cNvPr>
          <p:cNvCxnSpPr>
            <a:cxnSpLocks/>
            <a:stCxn id="59" idx="0"/>
            <a:endCxn id="48" idx="0"/>
          </p:cNvCxnSpPr>
          <p:nvPr/>
        </p:nvCxnSpPr>
        <p:spPr>
          <a:xfrm rot="16200000" flipH="1">
            <a:off x="6184520" y="-631519"/>
            <a:ext cx="482537" cy="5508219"/>
          </a:xfrm>
          <a:prstGeom prst="curvedConnector3">
            <a:avLst>
              <a:gd name="adj1" fmla="val -4737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80" y="5541751"/>
            <a:ext cx="4500780" cy="92139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Request</a:t>
            </a:r>
            <a:r>
              <a:rPr lang="zh-CN" altLang="en-US" sz="1400"/>
              <a:t>：   </a:t>
            </a:r>
            <a:r>
              <a:rPr lang="zh-CN" altLang="en-US" sz="1400">
                <a:solidFill>
                  <a:srgbClr val="C00000"/>
                </a:solidFill>
              </a:rPr>
              <a:t>获取</a:t>
            </a:r>
            <a:r>
              <a:rPr lang="zh-CN" altLang="en-US" sz="1400"/>
              <a:t>请求数据</a:t>
            </a:r>
            <a:endParaRPr lang="en-US" altLang="zh-CN" sz="1400"/>
          </a:p>
          <a:p>
            <a:r>
              <a:rPr lang="en-US" altLang="zh-CN" sz="1400"/>
              <a:t>Response</a:t>
            </a:r>
            <a:r>
              <a:rPr lang="zh-CN" altLang="en-US" sz="1400"/>
              <a:t>：</a:t>
            </a:r>
            <a:r>
              <a:rPr lang="en-US" altLang="zh-CN" sz="1400"/>
              <a:t> </a:t>
            </a:r>
            <a:r>
              <a:rPr lang="zh-CN" altLang="en-US" sz="1400">
                <a:solidFill>
                  <a:srgbClr val="C00000"/>
                </a:solidFill>
              </a:rPr>
              <a:t>设置</a:t>
            </a:r>
            <a:r>
              <a:rPr lang="zh-CN" altLang="en-US" sz="1400"/>
              <a:t>响应数据</a:t>
            </a:r>
            <a:endParaRPr lang="en-US" altLang="zh-CN" sz="140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BCE3986-3887-4061-B4E5-AACCC3B509C9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4835832" y="2775770"/>
            <a:ext cx="5001450" cy="1930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0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1142832"/>
            <a:ext cx="5973761" cy="3560281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Response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设置响应数据功能介绍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zh-CN">
                <a:solidFill>
                  <a:srgbClr val="C00000"/>
                </a:solidFill>
              </a:rPr>
              <a:t>Response </a:t>
            </a:r>
            <a:r>
              <a:rPr lang="zh-CN" altLang="en-US">
                <a:solidFill>
                  <a:srgbClr val="C00000"/>
                </a:solidFill>
              </a:rPr>
              <a:t>完成重定向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Response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响应字符数据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Response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响应字节数据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436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Response </a:t>
            </a:r>
            <a:r>
              <a:rPr lang="zh-CN" altLang="en-US"/>
              <a:t>完成重定向</a:t>
            </a:r>
          </a:p>
        </p:txBody>
      </p: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9CC4892A-5ABA-41F7-A77F-F996D66D6741}"/>
              </a:ext>
            </a:extLst>
          </p:cNvPr>
          <p:cNvSpPr txBox="1">
            <a:spLocks/>
          </p:cNvSpPr>
          <p:nvPr/>
        </p:nvSpPr>
        <p:spPr>
          <a:xfrm>
            <a:off x="710882" y="1625398"/>
            <a:ext cx="5385114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重定向</a:t>
            </a:r>
            <a:r>
              <a:rPr lang="en-US" altLang="zh-CN"/>
              <a:t>(Redirect)</a:t>
            </a:r>
            <a:r>
              <a:rPr lang="zh-CN" altLang="en-US"/>
              <a:t>：一种资源跳转方式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文本占位符 6">
            <a:extLst>
              <a:ext uri="{FF2B5EF4-FFF2-40B4-BE49-F238E27FC236}">
                <a16:creationId xmlns:a16="http://schemas.microsoft.com/office/drawing/2014/main" id="{5910BF8F-2927-4C3D-85FA-61EC1DAF6052}"/>
              </a:ext>
            </a:extLst>
          </p:cNvPr>
          <p:cNvSpPr txBox="1">
            <a:spLocks/>
          </p:cNvSpPr>
          <p:nvPr/>
        </p:nvSpPr>
        <p:spPr>
          <a:xfrm>
            <a:off x="723661" y="3941557"/>
            <a:ext cx="5359556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实现方式：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3">
            <a:extLst>
              <a:ext uri="{FF2B5EF4-FFF2-40B4-BE49-F238E27FC236}">
                <a16:creationId xmlns:a16="http://schemas.microsoft.com/office/drawing/2014/main" id="{C21A23A2-8417-4F7A-AF59-4F4FE6E1F89E}"/>
              </a:ext>
            </a:extLst>
          </p:cNvPr>
          <p:cNvSpPr txBox="1"/>
          <p:nvPr/>
        </p:nvSpPr>
        <p:spPr>
          <a:xfrm>
            <a:off x="1157145" y="4497124"/>
            <a:ext cx="4844160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resp.setStatus(</a:t>
            </a:r>
            <a:r>
              <a:rPr lang="zh-CN" altLang="zh-CN" sz="1400">
                <a:solidFill>
                  <a:srgbClr val="1750EB"/>
                </a:solidFill>
                <a:latin typeface="Arial Unicode MS"/>
                <a:ea typeface="JetBrains Mono"/>
              </a:rPr>
              <a:t>302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resp.setHeader(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“location”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“</a:t>
            </a:r>
            <a:r>
              <a:rPr lang="zh-CN" altLang="zh-CN" sz="140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资源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B</a:t>
            </a:r>
            <a:r>
              <a:rPr lang="zh-CN" altLang="en-US" sz="140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140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路径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50" name="文本占位符 6">
            <a:extLst>
              <a:ext uri="{FF2B5EF4-FFF2-40B4-BE49-F238E27FC236}">
                <a16:creationId xmlns:a16="http://schemas.microsoft.com/office/drawing/2014/main" id="{3645C660-32B4-401E-A55E-30F76B8DC993}"/>
              </a:ext>
            </a:extLst>
          </p:cNvPr>
          <p:cNvSpPr txBox="1">
            <a:spLocks/>
          </p:cNvSpPr>
          <p:nvPr/>
        </p:nvSpPr>
        <p:spPr>
          <a:xfrm>
            <a:off x="710880" y="5394730"/>
            <a:ext cx="5290425" cy="132850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重定向特点：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浏览器地址栏路径发生变化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可以重定向到任意位置的资源（服务器内部、外部均可）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两次请求，不能在多个资源使用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request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共享数据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文本占位符 6">
            <a:extLst>
              <a:ext uri="{FF2B5EF4-FFF2-40B4-BE49-F238E27FC236}">
                <a16:creationId xmlns:a16="http://schemas.microsoft.com/office/drawing/2014/main" id="{6B31C329-7AF2-4E42-9A04-380BDC69A9DD}"/>
              </a:ext>
            </a:extLst>
          </p:cNvPr>
          <p:cNvSpPr txBox="1">
            <a:spLocks/>
          </p:cNvSpPr>
          <p:nvPr/>
        </p:nvSpPr>
        <p:spPr>
          <a:xfrm>
            <a:off x="6685554" y="1591732"/>
            <a:ext cx="6071658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请求转发</a:t>
            </a:r>
            <a:r>
              <a:rPr lang="en-US" altLang="zh-CN"/>
              <a:t>(forward)</a:t>
            </a:r>
            <a:r>
              <a:rPr lang="zh-CN" altLang="en-US"/>
              <a:t>：一种在服务器内部的资源跳转方式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141BD0A-1ED7-4107-921D-B2FB5D9B6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554" y="2794882"/>
            <a:ext cx="1052978" cy="1068366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75B4A63-9168-4CD6-931A-CE066A215447}"/>
              </a:ext>
            </a:extLst>
          </p:cNvPr>
          <p:cNvCxnSpPr>
            <a:cxnSpLocks/>
          </p:cNvCxnSpPr>
          <p:nvPr/>
        </p:nvCxnSpPr>
        <p:spPr>
          <a:xfrm flipH="1">
            <a:off x="7868831" y="3617569"/>
            <a:ext cx="1406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文本占位符 6">
            <a:extLst>
              <a:ext uri="{FF2B5EF4-FFF2-40B4-BE49-F238E27FC236}">
                <a16:creationId xmlns:a16="http://schemas.microsoft.com/office/drawing/2014/main" id="{227F19B5-43CD-4169-998E-E36AE538C0B2}"/>
              </a:ext>
            </a:extLst>
          </p:cNvPr>
          <p:cNvSpPr txBox="1">
            <a:spLocks/>
          </p:cNvSpPr>
          <p:nvPr/>
        </p:nvSpPr>
        <p:spPr>
          <a:xfrm>
            <a:off x="8316754" y="2628591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24" name="文本占位符 6">
            <a:extLst>
              <a:ext uri="{FF2B5EF4-FFF2-40B4-BE49-F238E27FC236}">
                <a16:creationId xmlns:a16="http://schemas.microsoft.com/office/drawing/2014/main" id="{CBC5F205-04E3-4ED0-9B43-AB27BAF27EED}"/>
              </a:ext>
            </a:extLst>
          </p:cNvPr>
          <p:cNvSpPr txBox="1">
            <a:spLocks/>
          </p:cNvSpPr>
          <p:nvPr/>
        </p:nvSpPr>
        <p:spPr>
          <a:xfrm>
            <a:off x="8316754" y="3641870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9C3A6DE-E33A-4818-959E-B57BC0EA2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619" y="2063158"/>
            <a:ext cx="779336" cy="441624"/>
          </a:xfrm>
          <a:prstGeom prst="rect">
            <a:avLst/>
          </a:prstGeom>
        </p:spPr>
      </p:pic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CB3AE7E-A716-43B6-95A5-B65D586C6ACF}"/>
              </a:ext>
            </a:extLst>
          </p:cNvPr>
          <p:cNvSpPr/>
          <p:nvPr/>
        </p:nvSpPr>
        <p:spPr>
          <a:xfrm>
            <a:off x="9376247" y="2630838"/>
            <a:ext cx="2592081" cy="157877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0C7FE15-696D-466C-91BB-4EA3B63323F1}"/>
              </a:ext>
            </a:extLst>
          </p:cNvPr>
          <p:cNvSpPr/>
          <p:nvPr/>
        </p:nvSpPr>
        <p:spPr>
          <a:xfrm>
            <a:off x="10056437" y="2776616"/>
            <a:ext cx="1276651" cy="33879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资源</a:t>
            </a:r>
            <a:r>
              <a:rPr lang="en-US" altLang="zh-CN" sz="1600"/>
              <a:t>A</a:t>
            </a:r>
            <a:endParaRPr lang="zh-CN" altLang="en-US" sz="160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695D002-2D74-477E-A868-99CC0B8C1011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10694763" y="3115409"/>
            <a:ext cx="0" cy="586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文本占位符 6">
            <a:extLst>
              <a:ext uri="{FF2B5EF4-FFF2-40B4-BE49-F238E27FC236}">
                <a16:creationId xmlns:a16="http://schemas.microsoft.com/office/drawing/2014/main" id="{16D8DF84-1B50-4054-B701-29E9528C9ECE}"/>
              </a:ext>
            </a:extLst>
          </p:cNvPr>
          <p:cNvSpPr txBox="1">
            <a:spLocks/>
          </p:cNvSpPr>
          <p:nvPr/>
        </p:nvSpPr>
        <p:spPr>
          <a:xfrm>
            <a:off x="10697069" y="3175946"/>
            <a:ext cx="1063475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forward</a:t>
            </a:r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B9C12BD-B2CA-49D6-AB79-B417D79BB905}"/>
              </a:ext>
            </a:extLst>
          </p:cNvPr>
          <p:cNvSpPr/>
          <p:nvPr/>
        </p:nvSpPr>
        <p:spPr>
          <a:xfrm>
            <a:off x="10056437" y="3701851"/>
            <a:ext cx="1276651" cy="33879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资源</a:t>
            </a:r>
            <a:r>
              <a:rPr lang="en-US" altLang="zh-CN" sz="1600"/>
              <a:t>B</a:t>
            </a:r>
            <a:endParaRPr lang="zh-CN" altLang="en-US" sz="16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6FF449E-7575-4654-B539-DAAF7AC032CC}"/>
              </a:ext>
            </a:extLst>
          </p:cNvPr>
          <p:cNvCxnSpPr>
            <a:endCxn id="28" idx="1"/>
          </p:cNvCxnSpPr>
          <p:nvPr/>
        </p:nvCxnSpPr>
        <p:spPr>
          <a:xfrm flipV="1">
            <a:off x="9275395" y="2946013"/>
            <a:ext cx="781042" cy="169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9AFAE34-C78D-4E68-80CC-65812E1BB7FE}"/>
              </a:ext>
            </a:extLst>
          </p:cNvPr>
          <p:cNvCxnSpPr>
            <a:cxnSpLocks/>
          </p:cNvCxnSpPr>
          <p:nvPr/>
        </p:nvCxnSpPr>
        <p:spPr>
          <a:xfrm>
            <a:off x="7868831" y="3115409"/>
            <a:ext cx="140425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DFA41DC-4AAD-4982-A4DC-287EB70B3F8E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9273090" y="3617569"/>
            <a:ext cx="783347" cy="25367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文本占位符 6">
            <a:extLst>
              <a:ext uri="{FF2B5EF4-FFF2-40B4-BE49-F238E27FC236}">
                <a16:creationId xmlns:a16="http://schemas.microsoft.com/office/drawing/2014/main" id="{28DDE1F2-7AC3-4D89-AAC7-58333A99BFD1}"/>
              </a:ext>
            </a:extLst>
          </p:cNvPr>
          <p:cNvSpPr txBox="1">
            <a:spLocks/>
          </p:cNvSpPr>
          <p:nvPr/>
        </p:nvSpPr>
        <p:spPr>
          <a:xfrm>
            <a:off x="6781528" y="5232096"/>
            <a:ext cx="5185788" cy="132850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请求转发特点：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浏览器地址栏路径不发生变化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只能转发到当前服务器的内部资源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一次请求，可以在转发的资源间使用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request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共享数据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1CB57E2-D6C8-41DA-952D-89A7DB3894A9}"/>
              </a:ext>
            </a:extLst>
          </p:cNvPr>
          <p:cNvCxnSpPr/>
          <p:nvPr/>
        </p:nvCxnSpPr>
        <p:spPr>
          <a:xfrm>
            <a:off x="6391922" y="1340528"/>
            <a:ext cx="0" cy="52200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6B8E14D2-E64C-44F2-97DB-666D706DE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69" y="2250062"/>
            <a:ext cx="1052978" cy="1068366"/>
          </a:xfrm>
          <a:prstGeom prst="rect">
            <a:avLst/>
          </a:prstGeom>
        </p:spPr>
      </p:pic>
      <p:sp>
        <p:nvSpPr>
          <p:cNvPr id="47" name="文本占位符 6">
            <a:extLst>
              <a:ext uri="{FF2B5EF4-FFF2-40B4-BE49-F238E27FC236}">
                <a16:creationId xmlns:a16="http://schemas.microsoft.com/office/drawing/2014/main" id="{EE1902C5-7565-470A-9EA0-7E77DB2C482C}"/>
              </a:ext>
            </a:extLst>
          </p:cNvPr>
          <p:cNvSpPr txBox="1">
            <a:spLocks/>
          </p:cNvSpPr>
          <p:nvPr/>
        </p:nvSpPr>
        <p:spPr>
          <a:xfrm>
            <a:off x="2826712" y="2151263"/>
            <a:ext cx="560901" cy="38059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5BB2CB76-A3E1-4FFF-B280-50A726C55609}"/>
              </a:ext>
            </a:extLst>
          </p:cNvPr>
          <p:cNvSpPr/>
          <p:nvPr/>
        </p:nvSpPr>
        <p:spPr>
          <a:xfrm>
            <a:off x="4079460" y="2412432"/>
            <a:ext cx="1276651" cy="33879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资源</a:t>
            </a:r>
            <a:r>
              <a:rPr lang="en-US" altLang="zh-CN" sz="1600"/>
              <a:t>A</a:t>
            </a:r>
            <a:endParaRPr lang="zh-CN" altLang="en-US" sz="160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0B35813-A070-4553-9255-59A256AEF24B}"/>
              </a:ext>
            </a:extLst>
          </p:cNvPr>
          <p:cNvSpPr/>
          <p:nvPr/>
        </p:nvSpPr>
        <p:spPr>
          <a:xfrm>
            <a:off x="4033096" y="3969100"/>
            <a:ext cx="1276651" cy="33879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资源</a:t>
            </a:r>
            <a:r>
              <a:rPr lang="en-US" altLang="zh-CN" sz="1600"/>
              <a:t>B</a:t>
            </a:r>
            <a:endParaRPr lang="zh-CN" altLang="en-US" sz="160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AD6F789-826A-4EF3-B969-0520FBBFE54E}"/>
              </a:ext>
            </a:extLst>
          </p:cNvPr>
          <p:cNvCxnSpPr>
            <a:cxnSpLocks/>
          </p:cNvCxnSpPr>
          <p:nvPr/>
        </p:nvCxnSpPr>
        <p:spPr>
          <a:xfrm>
            <a:off x="2240344" y="2501405"/>
            <a:ext cx="1733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E051FBC-6472-44CA-A267-DE90F58AE647}"/>
              </a:ext>
            </a:extLst>
          </p:cNvPr>
          <p:cNvCxnSpPr>
            <a:cxnSpLocks/>
          </p:cNvCxnSpPr>
          <p:nvPr/>
        </p:nvCxnSpPr>
        <p:spPr>
          <a:xfrm flipH="1">
            <a:off x="2240344" y="2670801"/>
            <a:ext cx="1733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文本占位符 6">
            <a:extLst>
              <a:ext uri="{FF2B5EF4-FFF2-40B4-BE49-F238E27FC236}">
                <a16:creationId xmlns:a16="http://schemas.microsoft.com/office/drawing/2014/main" id="{05435E03-4C34-4507-969B-977EB9338C7E}"/>
              </a:ext>
            </a:extLst>
          </p:cNvPr>
          <p:cNvSpPr txBox="1">
            <a:spLocks/>
          </p:cNvSpPr>
          <p:nvPr/>
        </p:nvSpPr>
        <p:spPr>
          <a:xfrm>
            <a:off x="2444829" y="3616633"/>
            <a:ext cx="706744" cy="38059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581D8FA-5CA3-4530-8001-8D3C36C9AFEA}"/>
              </a:ext>
            </a:extLst>
          </p:cNvPr>
          <p:cNvCxnSpPr>
            <a:cxnSpLocks/>
          </p:cNvCxnSpPr>
          <p:nvPr/>
        </p:nvCxnSpPr>
        <p:spPr>
          <a:xfrm>
            <a:off x="2208433" y="3254939"/>
            <a:ext cx="1756809" cy="809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文本占位符 6">
            <a:extLst>
              <a:ext uri="{FF2B5EF4-FFF2-40B4-BE49-F238E27FC236}">
                <a16:creationId xmlns:a16="http://schemas.microsoft.com/office/drawing/2014/main" id="{40C32133-75E4-4CC7-AF48-6321F9F000B7}"/>
              </a:ext>
            </a:extLst>
          </p:cNvPr>
          <p:cNvSpPr txBox="1">
            <a:spLocks/>
          </p:cNvSpPr>
          <p:nvPr/>
        </p:nvSpPr>
        <p:spPr>
          <a:xfrm>
            <a:off x="2846759" y="2643760"/>
            <a:ext cx="2764940" cy="104344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响应</a:t>
            </a:r>
            <a:endParaRPr lang="en-US" altLang="zh-CN" sz="1200"/>
          </a:p>
          <a:p>
            <a:r>
              <a:rPr lang="zh-CN" altLang="en-US" sz="1200"/>
              <a:t>我处理不了</a:t>
            </a:r>
            <a:r>
              <a:rPr lang="en-US" altLang="zh-CN" sz="1200"/>
              <a:t>,</a:t>
            </a:r>
            <a:r>
              <a:rPr lang="zh-CN" altLang="en-US" sz="1200"/>
              <a:t>找别人去处理</a:t>
            </a:r>
            <a:endParaRPr lang="en-US" altLang="zh-CN" sz="1200"/>
          </a:p>
          <a:p>
            <a:r>
              <a:rPr lang="zh-CN" altLang="en-US" sz="1200"/>
              <a:t>那个人的位置是</a:t>
            </a:r>
            <a:r>
              <a:rPr lang="en-US" altLang="zh-CN" sz="1200"/>
              <a:t>xxx</a:t>
            </a:r>
          </a:p>
          <a:p>
            <a:endParaRPr lang="zh-CN" altLang="en-US" sz="1200"/>
          </a:p>
        </p:txBody>
      </p:sp>
      <p:sp>
        <p:nvSpPr>
          <p:cNvPr id="78" name="文本占位符 6">
            <a:extLst>
              <a:ext uri="{FF2B5EF4-FFF2-40B4-BE49-F238E27FC236}">
                <a16:creationId xmlns:a16="http://schemas.microsoft.com/office/drawing/2014/main" id="{F92B6C12-5691-43B4-B7AE-C98883B68E74}"/>
              </a:ext>
            </a:extLst>
          </p:cNvPr>
          <p:cNvSpPr txBox="1">
            <a:spLocks/>
          </p:cNvSpPr>
          <p:nvPr/>
        </p:nvSpPr>
        <p:spPr>
          <a:xfrm>
            <a:off x="4969408" y="2958935"/>
            <a:ext cx="1017015" cy="34308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200"/>
              <a:t>: </a:t>
            </a:r>
            <a:r>
              <a:rPr lang="zh-CN" altLang="en-US" sz="1200"/>
              <a:t>状态码</a:t>
            </a:r>
            <a:r>
              <a:rPr lang="en-US" altLang="zh-CN" sz="1200">
                <a:solidFill>
                  <a:srgbClr val="C00000"/>
                </a:solidFill>
              </a:rPr>
              <a:t>302</a:t>
            </a:r>
            <a:endParaRPr lang="zh-CN" altLang="en-US" sz="1200">
              <a:solidFill>
                <a:srgbClr val="C00000"/>
              </a:solidFill>
            </a:endParaRPr>
          </a:p>
        </p:txBody>
      </p:sp>
      <p:sp>
        <p:nvSpPr>
          <p:cNvPr id="79" name="文本占位符 6">
            <a:extLst>
              <a:ext uri="{FF2B5EF4-FFF2-40B4-BE49-F238E27FC236}">
                <a16:creationId xmlns:a16="http://schemas.microsoft.com/office/drawing/2014/main" id="{1B0295F0-C45A-43D9-BCD9-F4845C5717F5}"/>
              </a:ext>
            </a:extLst>
          </p:cNvPr>
          <p:cNvSpPr txBox="1">
            <a:spLocks/>
          </p:cNvSpPr>
          <p:nvPr/>
        </p:nvSpPr>
        <p:spPr>
          <a:xfrm>
            <a:off x="4543805" y="3272532"/>
            <a:ext cx="1877386" cy="34934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200"/>
              <a:t>: </a:t>
            </a:r>
            <a:r>
              <a:rPr lang="zh-CN" altLang="en-US" sz="1200"/>
              <a:t>响应头 </a:t>
            </a:r>
            <a:r>
              <a:rPr lang="en-US" altLang="zh-CN" sz="1200">
                <a:solidFill>
                  <a:srgbClr val="C00000"/>
                </a:solidFill>
              </a:rPr>
              <a:t>location : xxx</a:t>
            </a:r>
            <a:endParaRPr lang="zh-CN" altLang="en-US" sz="1200">
              <a:solidFill>
                <a:srgbClr val="C00000"/>
              </a:solidFill>
            </a:endParaRPr>
          </a:p>
        </p:txBody>
      </p:sp>
      <p:sp>
        <p:nvSpPr>
          <p:cNvPr id="84" name="TextBox 3">
            <a:extLst>
              <a:ext uri="{FF2B5EF4-FFF2-40B4-BE49-F238E27FC236}">
                <a16:creationId xmlns:a16="http://schemas.microsoft.com/office/drawing/2014/main" id="{0DAE4657-E399-4EE6-82AA-0E5DAF415C88}"/>
              </a:ext>
            </a:extLst>
          </p:cNvPr>
          <p:cNvSpPr txBox="1"/>
          <p:nvPr/>
        </p:nvSpPr>
        <p:spPr>
          <a:xfrm>
            <a:off x="1157145" y="5041753"/>
            <a:ext cx="484416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resp.sendRedirect(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资源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B</a:t>
            </a:r>
            <a:r>
              <a:rPr lang="zh-CN" altLang="zh-CN" sz="140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的路径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59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 animBg="1"/>
      <p:bldP spid="50" grpId="0"/>
      <p:bldP spid="20" grpId="0"/>
      <p:bldP spid="23" grpId="0"/>
      <p:bldP spid="24" grpId="0"/>
      <p:bldP spid="26" grpId="0" animBg="1"/>
      <p:bldP spid="28" grpId="0" animBg="1"/>
      <p:bldP spid="30" grpId="0"/>
      <p:bldP spid="32" grpId="0" animBg="1"/>
      <p:bldP spid="43" grpId="0"/>
      <p:bldP spid="47" grpId="0"/>
      <p:bldP spid="53" grpId="0" animBg="1"/>
      <p:bldP spid="56" grpId="0" animBg="1"/>
      <p:bldP spid="73" grpId="0"/>
      <p:bldP spid="76" grpId="0"/>
      <p:bldP spid="78" grpId="0"/>
      <p:bldP spid="79" grpId="0"/>
      <p:bldP spid="8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路径问题</a:t>
            </a:r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F572260E-EC3C-4FFC-A807-7C812A612254}"/>
              </a:ext>
            </a:extLst>
          </p:cNvPr>
          <p:cNvSpPr txBox="1">
            <a:spLocks/>
          </p:cNvSpPr>
          <p:nvPr/>
        </p:nvSpPr>
        <p:spPr>
          <a:xfrm>
            <a:off x="710880" y="1630220"/>
            <a:ext cx="5290425" cy="132850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明确路径谁使用？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浏览器使用：需要加虚拟目录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项目访问路径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服务端使用：不需要加虚拟目录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EAC0174-AEA0-492F-AAE3-A2598227EA20}"/>
              </a:ext>
            </a:extLst>
          </p:cNvPr>
          <p:cNvSpPr txBox="1">
            <a:spLocks/>
          </p:cNvSpPr>
          <p:nvPr/>
        </p:nvSpPr>
        <p:spPr>
          <a:xfrm>
            <a:off x="710880" y="3235028"/>
            <a:ext cx="5290425" cy="199275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练习：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&lt;a href=‘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路径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’&gt;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&lt;form action=‘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路径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’&gt;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sz="1200">
                <a:solidFill>
                  <a:srgbClr val="000000"/>
                </a:solidFill>
                <a:latin typeface="Arial Unicode MS"/>
                <a:ea typeface="JetBrains Mono"/>
              </a:rPr>
              <a:t>req.getRequestDispatcher(</a:t>
            </a:r>
            <a:r>
              <a:rPr lang="zh-CN" altLang="zh-CN" sz="1200" b="1">
                <a:solidFill>
                  <a:srgbClr val="008000"/>
                </a:solidFill>
                <a:latin typeface="Arial Unicode MS"/>
                <a:ea typeface="JetBrains Mono"/>
              </a:rPr>
              <a:t>“</a:t>
            </a:r>
            <a:r>
              <a:rPr lang="zh-CN" altLang="zh-CN" sz="12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路径</a:t>
            </a:r>
            <a:r>
              <a:rPr lang="zh-CN" altLang="zh-CN" sz="1200" b="1">
                <a:solidFill>
                  <a:srgbClr val="008000"/>
                </a:solidFill>
                <a:latin typeface="Arial Unicode MS"/>
                <a:ea typeface="JetBrains Mono"/>
              </a:rPr>
              <a:t>”</a:t>
            </a:r>
            <a:r>
              <a:rPr lang="zh-CN" altLang="zh-CN" sz="1200">
                <a:solidFill>
                  <a:srgbClr val="000000"/>
                </a:solidFill>
                <a:latin typeface="Arial Unicode MS"/>
                <a:ea typeface="JetBrains Mono"/>
              </a:rPr>
              <a:t>)</a:t>
            </a:r>
            <a:endParaRPr lang="en-US" altLang="zh-CN" sz="1200">
              <a:solidFill>
                <a:srgbClr val="000000"/>
              </a:solidFill>
              <a:latin typeface="Arial Unicode MS"/>
              <a:ea typeface="JetBrains Mono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rgbClr val="000000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200">
                <a:solidFill>
                  <a:srgbClr val="000000"/>
                </a:solidFill>
                <a:latin typeface="Arial Unicode MS"/>
                <a:ea typeface="JetBrains Mono"/>
              </a:rPr>
              <a:t>resp.sendRedirect(</a:t>
            </a:r>
            <a:r>
              <a:rPr lang="zh-CN" altLang="zh-CN" sz="1200" b="1">
                <a:solidFill>
                  <a:srgbClr val="008000"/>
                </a:solidFill>
                <a:latin typeface="Arial Unicode MS"/>
                <a:ea typeface="JetBrains Mono"/>
              </a:rPr>
              <a:t>“</a:t>
            </a:r>
            <a:r>
              <a:rPr lang="zh-CN" altLang="zh-CN" sz="12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路径</a:t>
            </a:r>
            <a:r>
              <a:rPr lang="zh-CN" altLang="zh-CN" sz="1200" b="1">
                <a:solidFill>
                  <a:srgbClr val="008000"/>
                </a:solidFill>
                <a:latin typeface="Arial Unicode MS"/>
                <a:ea typeface="JetBrains Mono"/>
              </a:rPr>
              <a:t>”</a:t>
            </a:r>
            <a:r>
              <a:rPr lang="zh-CN" altLang="zh-CN" sz="1200">
                <a:solidFill>
                  <a:srgbClr val="000000"/>
                </a:solidFill>
                <a:latin typeface="Arial Unicode MS"/>
                <a:ea typeface="JetBrains Mono"/>
              </a:rPr>
              <a:t>)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37054A2-B13C-4054-8E95-5070C5142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917" y="1899301"/>
            <a:ext cx="1052978" cy="1068366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DD51AA2-6EA6-49D9-A4B9-B6030D873BC3}"/>
              </a:ext>
            </a:extLst>
          </p:cNvPr>
          <p:cNvCxnSpPr>
            <a:cxnSpLocks/>
          </p:cNvCxnSpPr>
          <p:nvPr/>
        </p:nvCxnSpPr>
        <p:spPr>
          <a:xfrm flipH="1">
            <a:off x="7263194" y="2721988"/>
            <a:ext cx="1406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80113325-E515-4CA4-8C0B-5CCF949D230D}"/>
              </a:ext>
            </a:extLst>
          </p:cNvPr>
          <p:cNvSpPr txBox="1">
            <a:spLocks/>
          </p:cNvSpPr>
          <p:nvPr/>
        </p:nvSpPr>
        <p:spPr>
          <a:xfrm>
            <a:off x="7711117" y="1733010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A5B6679D-A32E-4D95-9E9E-4F691516F0A3}"/>
              </a:ext>
            </a:extLst>
          </p:cNvPr>
          <p:cNvSpPr txBox="1">
            <a:spLocks/>
          </p:cNvSpPr>
          <p:nvPr/>
        </p:nvSpPr>
        <p:spPr>
          <a:xfrm>
            <a:off x="7711117" y="2746289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895C33F-7ABF-4BE5-A525-647FDA9DDF4D}"/>
              </a:ext>
            </a:extLst>
          </p:cNvPr>
          <p:cNvSpPr/>
          <p:nvPr/>
        </p:nvSpPr>
        <p:spPr>
          <a:xfrm>
            <a:off x="8770610" y="1735257"/>
            <a:ext cx="2592081" cy="1578770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6F176ED-A88D-4427-9AD1-2EB718F58E47}"/>
              </a:ext>
            </a:extLst>
          </p:cNvPr>
          <p:cNvSpPr/>
          <p:nvPr/>
        </p:nvSpPr>
        <p:spPr>
          <a:xfrm>
            <a:off x="9450800" y="1881035"/>
            <a:ext cx="1276651" cy="33879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资源</a:t>
            </a:r>
            <a:r>
              <a:rPr lang="en-US" altLang="zh-CN" sz="1600"/>
              <a:t>A</a:t>
            </a:r>
            <a:endParaRPr lang="zh-CN" altLang="en-US" sz="16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AA9E9DB-247C-4633-BADD-908EDD8013DA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10089126" y="2219828"/>
            <a:ext cx="0" cy="586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文本占位符 6">
            <a:extLst>
              <a:ext uri="{FF2B5EF4-FFF2-40B4-BE49-F238E27FC236}">
                <a16:creationId xmlns:a16="http://schemas.microsoft.com/office/drawing/2014/main" id="{0910449C-E4F7-4C75-BE54-3C2732FE66AA}"/>
              </a:ext>
            </a:extLst>
          </p:cNvPr>
          <p:cNvSpPr txBox="1">
            <a:spLocks/>
          </p:cNvSpPr>
          <p:nvPr/>
        </p:nvSpPr>
        <p:spPr>
          <a:xfrm>
            <a:off x="10091432" y="2280365"/>
            <a:ext cx="1063475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forward</a:t>
            </a:r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E8DA7BB-80F3-466C-8B1B-76376991A64A}"/>
              </a:ext>
            </a:extLst>
          </p:cNvPr>
          <p:cNvSpPr/>
          <p:nvPr/>
        </p:nvSpPr>
        <p:spPr>
          <a:xfrm>
            <a:off x="9450800" y="2806270"/>
            <a:ext cx="1276651" cy="33879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资源</a:t>
            </a:r>
            <a:r>
              <a:rPr lang="en-US" altLang="zh-CN" sz="1600"/>
              <a:t>B</a:t>
            </a:r>
            <a:endParaRPr lang="zh-CN" altLang="en-US" sz="160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45CBF1D-2387-4E36-A5AB-B416713DD81E}"/>
              </a:ext>
            </a:extLst>
          </p:cNvPr>
          <p:cNvCxnSpPr>
            <a:endCxn id="16" idx="1"/>
          </p:cNvCxnSpPr>
          <p:nvPr/>
        </p:nvCxnSpPr>
        <p:spPr>
          <a:xfrm flipV="1">
            <a:off x="8669758" y="2050432"/>
            <a:ext cx="781042" cy="169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744D1C9-9F2D-4E2C-A5EB-9C0EC621F36A}"/>
              </a:ext>
            </a:extLst>
          </p:cNvPr>
          <p:cNvCxnSpPr>
            <a:cxnSpLocks/>
          </p:cNvCxnSpPr>
          <p:nvPr/>
        </p:nvCxnSpPr>
        <p:spPr>
          <a:xfrm>
            <a:off x="7263194" y="2219828"/>
            <a:ext cx="140425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7CCB3C7-DF08-4185-A3A6-71199C2AFC93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8667453" y="2721988"/>
            <a:ext cx="783347" cy="25367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2CF49B76-7D9A-4B9E-B764-B68EC7E90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917" y="4308001"/>
            <a:ext cx="1052978" cy="1068366"/>
          </a:xfrm>
          <a:prstGeom prst="rect">
            <a:avLst/>
          </a:prstGeom>
        </p:spPr>
      </p:pic>
      <p:sp>
        <p:nvSpPr>
          <p:cNvPr id="24" name="文本占位符 6">
            <a:extLst>
              <a:ext uri="{FF2B5EF4-FFF2-40B4-BE49-F238E27FC236}">
                <a16:creationId xmlns:a16="http://schemas.microsoft.com/office/drawing/2014/main" id="{0F9D6905-8997-46F5-B9FA-9098876C4800}"/>
              </a:ext>
            </a:extLst>
          </p:cNvPr>
          <p:cNvSpPr txBox="1">
            <a:spLocks/>
          </p:cNvSpPr>
          <p:nvPr/>
        </p:nvSpPr>
        <p:spPr>
          <a:xfrm>
            <a:off x="7985260" y="4209202"/>
            <a:ext cx="560901" cy="38059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AFCAE7D-2BC3-4C9E-B44C-43FADEB25E2C}"/>
              </a:ext>
            </a:extLst>
          </p:cNvPr>
          <p:cNvSpPr/>
          <p:nvPr/>
        </p:nvSpPr>
        <p:spPr>
          <a:xfrm>
            <a:off x="9238008" y="4470371"/>
            <a:ext cx="1276651" cy="33879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资源</a:t>
            </a:r>
            <a:r>
              <a:rPr lang="en-US" altLang="zh-CN" sz="1600"/>
              <a:t>A</a:t>
            </a:r>
            <a:endParaRPr lang="zh-CN" altLang="en-US" sz="16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358576E-124C-42A4-BA25-3B09133B4EEE}"/>
              </a:ext>
            </a:extLst>
          </p:cNvPr>
          <p:cNvSpPr/>
          <p:nvPr/>
        </p:nvSpPr>
        <p:spPr>
          <a:xfrm>
            <a:off x="9191644" y="6027039"/>
            <a:ext cx="1276651" cy="33879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资源</a:t>
            </a:r>
            <a:r>
              <a:rPr lang="en-US" altLang="zh-CN" sz="1600"/>
              <a:t>B</a:t>
            </a:r>
            <a:endParaRPr lang="zh-CN" altLang="en-US" sz="160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0E11C10-BB8C-4925-B414-1480EA5CAAEF}"/>
              </a:ext>
            </a:extLst>
          </p:cNvPr>
          <p:cNvCxnSpPr>
            <a:cxnSpLocks/>
          </p:cNvCxnSpPr>
          <p:nvPr/>
        </p:nvCxnSpPr>
        <p:spPr>
          <a:xfrm>
            <a:off x="7398892" y="4559344"/>
            <a:ext cx="1733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7381555-97DB-4F06-B71B-442C71409E53}"/>
              </a:ext>
            </a:extLst>
          </p:cNvPr>
          <p:cNvCxnSpPr>
            <a:cxnSpLocks/>
          </p:cNvCxnSpPr>
          <p:nvPr/>
        </p:nvCxnSpPr>
        <p:spPr>
          <a:xfrm flipH="1">
            <a:off x="7398892" y="4728740"/>
            <a:ext cx="1733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文本占位符 6">
            <a:extLst>
              <a:ext uri="{FF2B5EF4-FFF2-40B4-BE49-F238E27FC236}">
                <a16:creationId xmlns:a16="http://schemas.microsoft.com/office/drawing/2014/main" id="{B3CD5DFC-B78C-48F8-911A-E58357D3AB55}"/>
              </a:ext>
            </a:extLst>
          </p:cNvPr>
          <p:cNvSpPr txBox="1">
            <a:spLocks/>
          </p:cNvSpPr>
          <p:nvPr/>
        </p:nvSpPr>
        <p:spPr>
          <a:xfrm>
            <a:off x="7603377" y="5674572"/>
            <a:ext cx="706744" cy="38059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E402617-C19E-48EF-8B09-E0427188ABBA}"/>
              </a:ext>
            </a:extLst>
          </p:cNvPr>
          <p:cNvCxnSpPr>
            <a:cxnSpLocks/>
          </p:cNvCxnSpPr>
          <p:nvPr/>
        </p:nvCxnSpPr>
        <p:spPr>
          <a:xfrm>
            <a:off x="7366981" y="5312878"/>
            <a:ext cx="1756809" cy="809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EF4B81DE-EB12-430F-8046-C115AA6D25AC}"/>
              </a:ext>
            </a:extLst>
          </p:cNvPr>
          <p:cNvSpPr txBox="1">
            <a:spLocks/>
          </p:cNvSpPr>
          <p:nvPr/>
        </p:nvSpPr>
        <p:spPr>
          <a:xfrm>
            <a:off x="8005307" y="4701699"/>
            <a:ext cx="1877386" cy="104344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响应</a:t>
            </a:r>
            <a:endParaRPr lang="en-US" altLang="zh-CN" sz="1200"/>
          </a:p>
          <a:p>
            <a:r>
              <a:rPr lang="zh-CN" altLang="en-US" sz="1200"/>
              <a:t>找别人去处理</a:t>
            </a:r>
            <a:endParaRPr lang="en-US" altLang="zh-CN" sz="1200"/>
          </a:p>
          <a:p>
            <a:r>
              <a:rPr lang="zh-CN" altLang="en-US" sz="1200"/>
              <a:t>那个人的位置是</a:t>
            </a:r>
            <a:r>
              <a:rPr lang="en-US" altLang="zh-CN" sz="1200"/>
              <a:t>xxx</a:t>
            </a:r>
          </a:p>
          <a:p>
            <a:endParaRPr lang="zh-CN" altLang="en-US" sz="1200"/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19D8198B-21F8-435A-8F3B-0F9CC2A5AE12}"/>
              </a:ext>
            </a:extLst>
          </p:cNvPr>
          <p:cNvSpPr txBox="1">
            <a:spLocks/>
          </p:cNvSpPr>
          <p:nvPr/>
        </p:nvSpPr>
        <p:spPr>
          <a:xfrm>
            <a:off x="9320114" y="4999086"/>
            <a:ext cx="1017015" cy="34308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200"/>
              <a:t>: </a:t>
            </a:r>
            <a:r>
              <a:rPr lang="zh-CN" altLang="en-US" sz="1200"/>
              <a:t>状态码</a:t>
            </a:r>
            <a:r>
              <a:rPr lang="en-US" altLang="zh-CN" sz="1200">
                <a:solidFill>
                  <a:srgbClr val="C00000"/>
                </a:solidFill>
              </a:rPr>
              <a:t>302</a:t>
            </a:r>
            <a:endParaRPr lang="zh-CN" altLang="en-US" sz="1200">
              <a:solidFill>
                <a:srgbClr val="C00000"/>
              </a:solidFill>
            </a:endParaRPr>
          </a:p>
        </p:txBody>
      </p:sp>
      <p:sp>
        <p:nvSpPr>
          <p:cNvPr id="33" name="文本占位符 6">
            <a:extLst>
              <a:ext uri="{FF2B5EF4-FFF2-40B4-BE49-F238E27FC236}">
                <a16:creationId xmlns:a16="http://schemas.microsoft.com/office/drawing/2014/main" id="{FD19C90A-728E-4CAC-941A-3962A1171314}"/>
              </a:ext>
            </a:extLst>
          </p:cNvPr>
          <p:cNvSpPr txBox="1">
            <a:spLocks/>
          </p:cNvSpPr>
          <p:nvPr/>
        </p:nvSpPr>
        <p:spPr>
          <a:xfrm>
            <a:off x="9702353" y="5330471"/>
            <a:ext cx="1877386" cy="34934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200"/>
              <a:t>: </a:t>
            </a:r>
            <a:r>
              <a:rPr lang="zh-CN" altLang="en-US" sz="1200"/>
              <a:t>响应头 </a:t>
            </a:r>
            <a:r>
              <a:rPr lang="en-US" altLang="zh-CN" sz="1200">
                <a:solidFill>
                  <a:srgbClr val="C00000"/>
                </a:solidFill>
              </a:rPr>
              <a:t>location</a:t>
            </a:r>
            <a:r>
              <a:rPr lang="zh-CN" altLang="en-US" sz="1200">
                <a:solidFill>
                  <a:srgbClr val="C00000"/>
                </a:solidFill>
              </a:rPr>
              <a:t>，</a:t>
            </a:r>
            <a:r>
              <a:rPr lang="en-US" altLang="zh-CN" sz="1200">
                <a:solidFill>
                  <a:srgbClr val="C00000"/>
                </a:solidFill>
              </a:rPr>
              <a:t>xxx</a:t>
            </a:r>
            <a:endParaRPr lang="zh-CN" altLang="en-US" sz="1200">
              <a:solidFill>
                <a:srgbClr val="C00000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BCB60CC-9115-40DC-8796-5BB9D1107C65}"/>
              </a:ext>
            </a:extLst>
          </p:cNvPr>
          <p:cNvCxnSpPr/>
          <p:nvPr/>
        </p:nvCxnSpPr>
        <p:spPr>
          <a:xfrm>
            <a:off x="6079917" y="3874101"/>
            <a:ext cx="5615614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文本占位符 6">
            <a:extLst>
              <a:ext uri="{FF2B5EF4-FFF2-40B4-BE49-F238E27FC236}">
                <a16:creationId xmlns:a16="http://schemas.microsoft.com/office/drawing/2014/main" id="{1FD2C10D-0CC6-4345-A389-BAA52DEED060}"/>
              </a:ext>
            </a:extLst>
          </p:cNvPr>
          <p:cNvSpPr txBox="1">
            <a:spLocks/>
          </p:cNvSpPr>
          <p:nvPr/>
        </p:nvSpPr>
        <p:spPr>
          <a:xfrm>
            <a:off x="3065594" y="3664300"/>
            <a:ext cx="1052978" cy="48048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加虚拟目录</a:t>
            </a:r>
            <a:endParaRPr lang="en-US" altLang="zh-CN" sz="1200"/>
          </a:p>
        </p:txBody>
      </p: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65F4646D-38AD-4728-B34F-1B1E851EC586}"/>
              </a:ext>
            </a:extLst>
          </p:cNvPr>
          <p:cNvSpPr txBox="1">
            <a:spLocks/>
          </p:cNvSpPr>
          <p:nvPr/>
        </p:nvSpPr>
        <p:spPr>
          <a:xfrm>
            <a:off x="3381915" y="3939591"/>
            <a:ext cx="1052978" cy="48048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加虚拟目录</a:t>
            </a:r>
            <a:endParaRPr lang="en-US" altLang="zh-CN" sz="1200"/>
          </a:p>
        </p:txBody>
      </p: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ECC251B9-E605-4671-A32B-F68467738541}"/>
              </a:ext>
            </a:extLst>
          </p:cNvPr>
          <p:cNvSpPr txBox="1">
            <a:spLocks/>
          </p:cNvSpPr>
          <p:nvPr/>
        </p:nvSpPr>
        <p:spPr>
          <a:xfrm>
            <a:off x="3893800" y="4233257"/>
            <a:ext cx="1435284" cy="48048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不加虚拟目录</a:t>
            </a:r>
            <a:endParaRPr lang="en-US" altLang="zh-CN" sz="1200"/>
          </a:p>
        </p:txBody>
      </p:sp>
      <p:sp>
        <p:nvSpPr>
          <p:cNvPr id="37" name="文本占位符 6">
            <a:extLst>
              <a:ext uri="{FF2B5EF4-FFF2-40B4-BE49-F238E27FC236}">
                <a16:creationId xmlns:a16="http://schemas.microsoft.com/office/drawing/2014/main" id="{C3D81E2A-B06A-46CE-A057-C995FEFE378C}"/>
              </a:ext>
            </a:extLst>
          </p:cNvPr>
          <p:cNvSpPr txBox="1">
            <a:spLocks/>
          </p:cNvSpPr>
          <p:nvPr/>
        </p:nvSpPr>
        <p:spPr>
          <a:xfrm>
            <a:off x="3421151" y="4561971"/>
            <a:ext cx="1052978" cy="48048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加虚拟目录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8307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5" grpId="0" animBg="1"/>
      <p:bldP spid="16" grpId="0" animBg="1"/>
      <p:bldP spid="18" grpId="0"/>
      <p:bldP spid="19" grpId="0" animBg="1"/>
      <p:bldP spid="24" grpId="0"/>
      <p:bldP spid="25" grpId="0" animBg="1"/>
      <p:bldP spid="26" grpId="0" animBg="1"/>
      <p:bldP spid="29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1142832"/>
            <a:ext cx="5973761" cy="3560281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Response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设置响应数据功能介绍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Response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完成重定向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Response </a:t>
            </a:r>
            <a:r>
              <a:rPr lang="zh-CN" altLang="en-US">
                <a:solidFill>
                  <a:srgbClr val="C00000"/>
                </a:solidFill>
              </a:rPr>
              <a:t>响应字符数据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Response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响应字节数据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586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Response </a:t>
            </a:r>
            <a:r>
              <a:rPr lang="zh-CN" altLang="en-US"/>
              <a:t>响应字符数据</a:t>
            </a: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4A30301C-06BE-4344-A144-65F4BB5DD533}"/>
              </a:ext>
            </a:extLst>
          </p:cNvPr>
          <p:cNvSpPr txBox="1">
            <a:spLocks/>
          </p:cNvSpPr>
          <p:nvPr/>
        </p:nvSpPr>
        <p:spPr>
          <a:xfrm>
            <a:off x="710881" y="1662382"/>
            <a:ext cx="5574509" cy="198111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使用：</a:t>
            </a:r>
            <a:endParaRPr lang="en-US" altLang="zh-CN"/>
          </a:p>
          <a:p>
            <a:pPr lvl="1"/>
            <a:r>
              <a:rPr lang="zh-CN" altLang="en-US"/>
              <a:t>通过</a:t>
            </a:r>
            <a:r>
              <a:rPr lang="en-US" altLang="zh-CN"/>
              <a:t>Response</a:t>
            </a:r>
            <a:r>
              <a:rPr lang="zh-CN" altLang="en-US"/>
              <a:t>对象获取字符输出流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写数据</a:t>
            </a:r>
            <a:endParaRPr lang="en-US" altLang="zh-CN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9FD71946-052D-4200-B272-BFE93469A1A3}"/>
              </a:ext>
            </a:extLst>
          </p:cNvPr>
          <p:cNvSpPr txBox="1"/>
          <p:nvPr/>
        </p:nvSpPr>
        <p:spPr>
          <a:xfrm>
            <a:off x="1530008" y="2502733"/>
            <a:ext cx="4453542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PrintWriter writer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resp.getWriter();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7FEC6C21-0AA3-4484-A435-E9D0BD6F7BC6}"/>
              </a:ext>
            </a:extLst>
          </p:cNvPr>
          <p:cNvSpPr txBox="1"/>
          <p:nvPr/>
        </p:nvSpPr>
        <p:spPr>
          <a:xfrm>
            <a:off x="1530008" y="3241087"/>
            <a:ext cx="4453542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writer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.write(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"aaa"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5831F147-CAA1-48C2-B2EB-AD368F2AC017}"/>
              </a:ext>
            </a:extLst>
          </p:cNvPr>
          <p:cNvSpPr txBox="1">
            <a:spLocks/>
          </p:cNvSpPr>
          <p:nvPr/>
        </p:nvSpPr>
        <p:spPr>
          <a:xfrm>
            <a:off x="710880" y="3561459"/>
            <a:ext cx="7208002" cy="125096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注意：</a:t>
            </a:r>
            <a:endParaRPr lang="en-US" altLang="zh-CN"/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该流</a:t>
            </a:r>
            <a:r>
              <a:rPr lang="zh-CN" altLang="en-US">
                <a:solidFill>
                  <a:srgbClr val="C00000"/>
                </a:solidFill>
              </a:rPr>
              <a:t>不需要关闭</a:t>
            </a:r>
            <a:r>
              <a:rPr lang="zh-CN" altLang="en-US"/>
              <a:t>，随着响应结束，</a:t>
            </a:r>
            <a:r>
              <a:rPr lang="en-US" altLang="zh-CN"/>
              <a:t>response</a:t>
            </a:r>
            <a:r>
              <a:rPr lang="zh-CN" altLang="en-US"/>
              <a:t>对象销毁，由服务器关闭</a:t>
            </a:r>
            <a:endParaRPr lang="en-US" altLang="zh-CN"/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中文数据乱码：原因通过</a:t>
            </a:r>
            <a:r>
              <a:rPr lang="en-US" altLang="zh-CN"/>
              <a:t>Response</a:t>
            </a:r>
            <a:r>
              <a:rPr lang="zh-CN" altLang="en-US"/>
              <a:t>获取的字符输出流默认编码：</a:t>
            </a:r>
            <a:r>
              <a:rPr lang="en-US" altLang="zh-CN"/>
              <a:t>ISO-8859-1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E1514BF5-66D3-459F-94DC-B8D5066607DA}"/>
              </a:ext>
            </a:extLst>
          </p:cNvPr>
          <p:cNvSpPr txBox="1"/>
          <p:nvPr/>
        </p:nvSpPr>
        <p:spPr>
          <a:xfrm>
            <a:off x="1530008" y="4880475"/>
            <a:ext cx="4453542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resp.setContentType(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"text/html;charset=utf-8"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9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1535837"/>
            <a:ext cx="5973761" cy="3167276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Response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设置响应数据功能介绍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Response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完成重定向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Response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响应字符数据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Response </a:t>
            </a:r>
            <a:r>
              <a:rPr lang="zh-CN" altLang="en-US">
                <a:solidFill>
                  <a:srgbClr val="C00000"/>
                </a:solidFill>
              </a:rPr>
              <a:t>响应字节数据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2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Response </a:t>
            </a:r>
            <a:r>
              <a:rPr lang="zh-CN" altLang="en-US"/>
              <a:t>响应字节数据</a:t>
            </a: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4A30301C-06BE-4344-A144-65F4BB5DD533}"/>
              </a:ext>
            </a:extLst>
          </p:cNvPr>
          <p:cNvSpPr txBox="1">
            <a:spLocks/>
          </p:cNvSpPr>
          <p:nvPr/>
        </p:nvSpPr>
        <p:spPr>
          <a:xfrm>
            <a:off x="710881" y="1689015"/>
            <a:ext cx="6524420" cy="216389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使用：</a:t>
            </a:r>
            <a:endParaRPr lang="en-US" altLang="zh-CN"/>
          </a:p>
          <a:p>
            <a:pPr lvl="1"/>
            <a:r>
              <a:rPr lang="zh-CN" altLang="en-US"/>
              <a:t>通过</a:t>
            </a:r>
            <a:r>
              <a:rPr lang="en-US" altLang="zh-CN"/>
              <a:t>Response</a:t>
            </a:r>
            <a:r>
              <a:rPr lang="zh-CN" altLang="en-US"/>
              <a:t>对象获取字节输出流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写数据</a:t>
            </a:r>
            <a:endParaRPr lang="en-US" altLang="zh-CN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9FD71946-052D-4200-B272-BFE93469A1A3}"/>
              </a:ext>
            </a:extLst>
          </p:cNvPr>
          <p:cNvSpPr txBox="1"/>
          <p:nvPr/>
        </p:nvSpPr>
        <p:spPr>
          <a:xfrm>
            <a:off x="1530008" y="2529366"/>
            <a:ext cx="529692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ServletOutputStream outputStream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resp.getOutputStream();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7FEC6C21-0AA3-4484-A435-E9D0BD6F7BC6}"/>
              </a:ext>
            </a:extLst>
          </p:cNvPr>
          <p:cNvSpPr txBox="1"/>
          <p:nvPr/>
        </p:nvSpPr>
        <p:spPr>
          <a:xfrm>
            <a:off x="1530008" y="3267720"/>
            <a:ext cx="529692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outputStream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.write(</a:t>
            </a:r>
            <a:r>
              <a:rPr lang="zh-CN" altLang="zh-CN" sz="1400">
                <a:solidFill>
                  <a:srgbClr val="08080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字节数据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34982CB4-7DEA-4FC2-BF3D-1ADBB1B3D4C1}"/>
              </a:ext>
            </a:extLst>
          </p:cNvPr>
          <p:cNvSpPr txBox="1">
            <a:spLocks/>
          </p:cNvSpPr>
          <p:nvPr/>
        </p:nvSpPr>
        <p:spPr>
          <a:xfrm>
            <a:off x="710880" y="3717540"/>
            <a:ext cx="2156607" cy="264774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IOUtils</a:t>
            </a:r>
            <a:r>
              <a:rPr lang="zh-CN" altLang="en-US"/>
              <a:t>工具类使用</a:t>
            </a:r>
            <a:endParaRPr lang="en-US" altLang="zh-CN"/>
          </a:p>
          <a:p>
            <a:pPr lvl="1"/>
            <a:r>
              <a:rPr lang="zh-CN" altLang="en-US"/>
              <a:t>导入坐标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使用</a:t>
            </a:r>
            <a:endParaRPr lang="en-US" altLang="zh-CN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BC2C15C4-DBFF-462C-B8F5-08CE11B25D63}"/>
              </a:ext>
            </a:extLst>
          </p:cNvPr>
          <p:cNvSpPr txBox="1"/>
          <p:nvPr/>
        </p:nvSpPr>
        <p:spPr>
          <a:xfrm>
            <a:off x="1530008" y="4629216"/>
            <a:ext cx="5296920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dependency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groupId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&gt;commons-io&lt;/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groupId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artifactId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&gt;commons-io&lt;/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artifactId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   &lt;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version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&gt;2.6&lt;/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version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b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&lt;/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dependency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&gt;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07EE1D0A-7EDB-4085-8314-C692190DEEC3}"/>
              </a:ext>
            </a:extLst>
          </p:cNvPr>
          <p:cNvSpPr txBox="1"/>
          <p:nvPr/>
        </p:nvSpPr>
        <p:spPr>
          <a:xfrm>
            <a:off x="1530008" y="6365289"/>
            <a:ext cx="529692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IOUtils.copy(</a:t>
            </a:r>
            <a: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输入流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输出流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);</a:t>
            </a:r>
            <a:endParaRPr lang="zh-CN" altLang="zh-CN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2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1535837"/>
            <a:ext cx="5973761" cy="3719744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Response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设置响应数据功能介绍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Response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完成重定向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Response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响应字符数据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Response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响应字节数据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26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5400"/>
              <a:t>案例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89043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2269056"/>
            <a:ext cx="5973761" cy="1893163"/>
          </a:xfrm>
        </p:spPr>
        <p:txBody>
          <a:bodyPr anchor="t"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用户登录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用户注册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9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1373652"/>
            <a:ext cx="5973761" cy="3560281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Request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继承体系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Request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获取请求数据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Request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请求转发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89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A471B64-35B8-4B7A-856F-6C475CA128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用户登录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7F06639-365B-480A-A227-D2C1193E9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7528653" cy="178115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流程说明：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用户填写用户名密码，提交到 </a:t>
            </a:r>
            <a:r>
              <a:rPr lang="en-US" altLang="zh-CN"/>
              <a:t>LoginServlet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 </a:t>
            </a:r>
            <a:r>
              <a:rPr lang="en-US" altLang="zh-CN"/>
              <a:t>LoginServlet</a:t>
            </a:r>
            <a:r>
              <a:rPr lang="zh-CN" altLang="en-US"/>
              <a:t>中使用 </a:t>
            </a:r>
            <a:r>
              <a:rPr lang="en-US" altLang="zh-CN"/>
              <a:t>MyBatis</a:t>
            </a:r>
            <a:r>
              <a:rPr lang="zh-CN" altLang="en-US"/>
              <a:t>查询数据库，验证用户名密码是否正确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如果正确，响应“登录成功”，如果错误，响应“登录失败”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55BD8B-CDB4-49A4-A6A0-DA830199C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45" y="4156767"/>
            <a:ext cx="3064209" cy="17041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26C0C3-6FB6-42C6-9713-F4C719D6E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048" y="4465430"/>
            <a:ext cx="940720" cy="1287707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E194E0B-DA39-4734-A120-C31240DBB954}"/>
              </a:ext>
            </a:extLst>
          </p:cNvPr>
          <p:cNvSpPr/>
          <p:nvPr/>
        </p:nvSpPr>
        <p:spPr>
          <a:xfrm>
            <a:off x="4563582" y="3816947"/>
            <a:ext cx="3135133" cy="247732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7735B67E-0858-40CE-83D4-89AD9EDDA5D8}"/>
              </a:ext>
            </a:extLst>
          </p:cNvPr>
          <p:cNvSpPr txBox="1">
            <a:spLocks/>
          </p:cNvSpPr>
          <p:nvPr/>
        </p:nvSpPr>
        <p:spPr>
          <a:xfrm>
            <a:off x="5323187" y="3429000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LoginServlet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D5F9A08-2F74-4D92-9453-15156D12D557}"/>
              </a:ext>
            </a:extLst>
          </p:cNvPr>
          <p:cNvCxnSpPr>
            <a:cxnSpLocks/>
          </p:cNvCxnSpPr>
          <p:nvPr/>
        </p:nvCxnSpPr>
        <p:spPr>
          <a:xfrm flipH="1">
            <a:off x="3728460" y="5411780"/>
            <a:ext cx="8342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3080EDF3-D5E0-431A-ABCD-DF7FF00A4003}"/>
              </a:ext>
            </a:extLst>
          </p:cNvPr>
          <p:cNvSpPr txBox="1">
            <a:spLocks/>
          </p:cNvSpPr>
          <p:nvPr/>
        </p:nvSpPr>
        <p:spPr>
          <a:xfrm>
            <a:off x="3850694" y="4117969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5E4F0CE6-38B9-467E-8CDE-31E7A3277A4E}"/>
              </a:ext>
            </a:extLst>
          </p:cNvPr>
          <p:cNvSpPr txBox="1">
            <a:spLocks/>
          </p:cNvSpPr>
          <p:nvPr/>
        </p:nvSpPr>
        <p:spPr>
          <a:xfrm>
            <a:off x="3850694" y="5411780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6D2983E-8A31-43D8-B35D-08EB60D00F2D}"/>
              </a:ext>
            </a:extLst>
          </p:cNvPr>
          <p:cNvCxnSpPr>
            <a:cxnSpLocks/>
          </p:cNvCxnSpPr>
          <p:nvPr/>
        </p:nvCxnSpPr>
        <p:spPr>
          <a:xfrm>
            <a:off x="3727554" y="4608340"/>
            <a:ext cx="836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A99DEC1D-A25D-40C8-B539-4078647ABDAB}"/>
              </a:ext>
            </a:extLst>
          </p:cNvPr>
          <p:cNvSpPr txBox="1">
            <a:spLocks/>
          </p:cNvSpPr>
          <p:nvPr/>
        </p:nvSpPr>
        <p:spPr>
          <a:xfrm>
            <a:off x="4689624" y="4067888"/>
            <a:ext cx="3009091" cy="188185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1.</a:t>
            </a:r>
            <a:r>
              <a:rPr lang="zh-CN" altLang="en-US" sz="1400"/>
              <a:t>接收用户名和密码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2.</a:t>
            </a:r>
            <a:r>
              <a:rPr lang="zh-CN" altLang="en-US" sz="1400"/>
              <a:t>调用</a:t>
            </a:r>
            <a:r>
              <a:rPr lang="en-US" altLang="zh-CN" sz="1400"/>
              <a:t>Mapper</a:t>
            </a:r>
            <a:r>
              <a:rPr lang="zh-CN" altLang="en-US" sz="1400"/>
              <a:t>查询，返回</a:t>
            </a:r>
            <a:r>
              <a:rPr lang="en-US" altLang="zh-CN" sz="1400"/>
              <a:t>User</a:t>
            </a:r>
            <a:r>
              <a:rPr lang="zh-CN" altLang="en-US" sz="1400"/>
              <a:t>对象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3.</a:t>
            </a:r>
            <a:r>
              <a:rPr lang="zh-CN" altLang="en-US" sz="1400"/>
              <a:t>判断</a:t>
            </a:r>
            <a:r>
              <a:rPr lang="en-US" altLang="zh-CN" sz="1400"/>
              <a:t>User</a:t>
            </a:r>
            <a:r>
              <a:rPr lang="zh-CN" altLang="en-US" sz="1400"/>
              <a:t>对象是否为</a:t>
            </a:r>
            <a:r>
              <a:rPr lang="en-US" altLang="zh-CN" sz="1400"/>
              <a:t>null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/>
              <a:t>为</a:t>
            </a:r>
            <a:r>
              <a:rPr lang="en-US" altLang="zh-CN" sz="1400"/>
              <a:t>null</a:t>
            </a:r>
            <a:r>
              <a:rPr lang="zh-CN" altLang="en-US" sz="1400"/>
              <a:t>：登录失败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/>
              <a:t>不为</a:t>
            </a:r>
            <a:r>
              <a:rPr lang="en-US" altLang="zh-CN" sz="1400"/>
              <a:t>null</a:t>
            </a:r>
            <a:r>
              <a:rPr lang="zh-CN" altLang="en-US" sz="1400"/>
              <a:t>：登录成功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00F9BAE-47EF-4F06-8148-0E5D89EAC747}"/>
              </a:ext>
            </a:extLst>
          </p:cNvPr>
          <p:cNvSpPr/>
          <p:nvPr/>
        </p:nvSpPr>
        <p:spPr>
          <a:xfrm>
            <a:off x="8425278" y="3870623"/>
            <a:ext cx="1858638" cy="247732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6">
            <a:extLst>
              <a:ext uri="{FF2B5EF4-FFF2-40B4-BE49-F238E27FC236}">
                <a16:creationId xmlns:a16="http://schemas.microsoft.com/office/drawing/2014/main" id="{2A6EC72E-083F-4E73-B15F-DDBFFC78A2BC}"/>
              </a:ext>
            </a:extLst>
          </p:cNvPr>
          <p:cNvSpPr txBox="1">
            <a:spLocks/>
          </p:cNvSpPr>
          <p:nvPr/>
        </p:nvSpPr>
        <p:spPr>
          <a:xfrm>
            <a:off x="8692717" y="3421157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UserMapper</a:t>
            </a: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0EA6F96-4482-4228-BE63-BD428B02B0A0}"/>
              </a:ext>
            </a:extLst>
          </p:cNvPr>
          <p:cNvSpPr/>
          <p:nvPr/>
        </p:nvSpPr>
        <p:spPr>
          <a:xfrm>
            <a:off x="8484492" y="4788008"/>
            <a:ext cx="1744412" cy="4416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User select(username,password)</a:t>
            </a:r>
            <a:endParaRPr lang="zh-CN" altLang="en-US" sz="900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BC58BD96-B1F4-41BC-AA1A-741579DFC279}"/>
              </a:ext>
            </a:extLst>
          </p:cNvPr>
          <p:cNvSpPr/>
          <p:nvPr/>
        </p:nvSpPr>
        <p:spPr>
          <a:xfrm>
            <a:off x="7790191" y="4895588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左右 21">
            <a:extLst>
              <a:ext uri="{FF2B5EF4-FFF2-40B4-BE49-F238E27FC236}">
                <a16:creationId xmlns:a16="http://schemas.microsoft.com/office/drawing/2014/main" id="{5FE557F0-917D-4941-844B-9BCB05C98FF8}"/>
              </a:ext>
            </a:extLst>
          </p:cNvPr>
          <p:cNvSpPr/>
          <p:nvPr/>
        </p:nvSpPr>
        <p:spPr>
          <a:xfrm>
            <a:off x="10309696" y="4936831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8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/>
      <p:bldP spid="15" grpId="0"/>
      <p:bldP spid="18" grpId="0" animBg="1"/>
      <p:bldP spid="19" grpId="0"/>
      <p:bldP spid="20" grpId="0" animBg="1"/>
      <p:bldP spid="21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A471B64-35B8-4B7A-856F-6C475CA128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用户登录</a:t>
            </a:r>
          </a:p>
        </p:txBody>
      </p:sp>
      <p:sp>
        <p:nvSpPr>
          <p:cNvPr id="23" name="文本占位符 8">
            <a:extLst>
              <a:ext uri="{FF2B5EF4-FFF2-40B4-BE49-F238E27FC236}">
                <a16:creationId xmlns:a16="http://schemas.microsoft.com/office/drawing/2014/main" id="{B9C00F19-FA32-4D27-8B20-AEABD23AC1E5}"/>
              </a:ext>
            </a:extLst>
          </p:cNvPr>
          <p:cNvSpPr txBox="1">
            <a:spLocks/>
          </p:cNvSpPr>
          <p:nvPr/>
        </p:nvSpPr>
        <p:spPr>
          <a:xfrm>
            <a:off x="2195450" y="1798026"/>
            <a:ext cx="9214230" cy="249876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准备环境：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复制资料中的静态页面到项目的</a:t>
            </a:r>
            <a:r>
              <a:rPr lang="en-US" altLang="zh-CN"/>
              <a:t>webapp</a:t>
            </a:r>
            <a:r>
              <a:rPr lang="zh-CN" altLang="en-US"/>
              <a:t>目录下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创建 </a:t>
            </a:r>
            <a:r>
              <a:rPr lang="en-US" altLang="zh-CN"/>
              <a:t>db1</a:t>
            </a:r>
            <a:r>
              <a:rPr lang="zh-CN" altLang="en-US"/>
              <a:t>数据库，创建 </a:t>
            </a:r>
            <a:r>
              <a:rPr lang="en-US" altLang="zh-CN"/>
              <a:t>tb_user</a:t>
            </a:r>
            <a:r>
              <a:rPr lang="zh-CN" altLang="en-US"/>
              <a:t>表，创建 </a:t>
            </a:r>
            <a:r>
              <a:rPr lang="en-US" altLang="zh-CN"/>
              <a:t>User</a:t>
            </a:r>
            <a:r>
              <a:rPr lang="zh-CN" altLang="en-US"/>
              <a:t>实体类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导入</a:t>
            </a:r>
            <a:r>
              <a:rPr lang="en-US" altLang="zh-CN"/>
              <a:t>MyBatis</a:t>
            </a:r>
            <a:r>
              <a:rPr lang="zh-CN" altLang="en-US"/>
              <a:t>坐标，</a:t>
            </a:r>
            <a:r>
              <a:rPr lang="en-US" altLang="zh-CN"/>
              <a:t>MySQL</a:t>
            </a:r>
            <a:r>
              <a:rPr lang="zh-CN" altLang="en-US"/>
              <a:t>驱动坐标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创建</a:t>
            </a:r>
            <a:r>
              <a:rPr lang="en-US" altLang="zh-CN"/>
              <a:t>mybatis-config.xml</a:t>
            </a:r>
            <a:r>
              <a:rPr lang="zh-CN" altLang="en-US"/>
              <a:t>核心配置文件，</a:t>
            </a:r>
            <a:r>
              <a:rPr lang="en-US" altLang="zh-CN"/>
              <a:t>UserMapper.xml</a:t>
            </a:r>
            <a:r>
              <a:rPr lang="zh-CN" altLang="en-US"/>
              <a:t>映射文件，</a:t>
            </a:r>
            <a:r>
              <a:rPr lang="en-US" altLang="zh-CN"/>
              <a:t>UserMapper</a:t>
            </a:r>
            <a:r>
              <a:rPr lang="zh-CN" altLang="en-US"/>
              <a:t>接口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497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A471B64-35B8-4B7A-856F-6C475CA128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用户登录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7F06639-365B-480A-A227-D2C1193E9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7528653" cy="178115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流程说明：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用户填写用户名密码，提交到 </a:t>
            </a:r>
            <a:r>
              <a:rPr lang="en-US" altLang="zh-CN"/>
              <a:t>LoginServlet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 </a:t>
            </a:r>
            <a:r>
              <a:rPr lang="en-US" altLang="zh-CN"/>
              <a:t>LoginServlet</a:t>
            </a:r>
            <a:r>
              <a:rPr lang="zh-CN" altLang="en-US"/>
              <a:t>中使用 </a:t>
            </a:r>
            <a:r>
              <a:rPr lang="en-US" altLang="zh-CN"/>
              <a:t>MyBatis</a:t>
            </a:r>
            <a:r>
              <a:rPr lang="zh-CN" altLang="en-US"/>
              <a:t>查询数据库，验证用户名密码是否正确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如果正确，响应“登录成功”，如果错误，响应“登录失败”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55BD8B-CDB4-49A4-A6A0-DA830199C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45" y="4156767"/>
            <a:ext cx="3064209" cy="17041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26C0C3-6FB6-42C6-9713-F4C719D6E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048" y="4465430"/>
            <a:ext cx="940720" cy="1287707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E194E0B-DA39-4734-A120-C31240DBB954}"/>
              </a:ext>
            </a:extLst>
          </p:cNvPr>
          <p:cNvSpPr/>
          <p:nvPr/>
        </p:nvSpPr>
        <p:spPr>
          <a:xfrm>
            <a:off x="4563582" y="3816947"/>
            <a:ext cx="3135133" cy="247732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7735B67E-0858-40CE-83D4-89AD9EDDA5D8}"/>
              </a:ext>
            </a:extLst>
          </p:cNvPr>
          <p:cNvSpPr txBox="1">
            <a:spLocks/>
          </p:cNvSpPr>
          <p:nvPr/>
        </p:nvSpPr>
        <p:spPr>
          <a:xfrm>
            <a:off x="5323187" y="3429000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LoginServlet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D5F9A08-2F74-4D92-9453-15156D12D557}"/>
              </a:ext>
            </a:extLst>
          </p:cNvPr>
          <p:cNvCxnSpPr>
            <a:cxnSpLocks/>
          </p:cNvCxnSpPr>
          <p:nvPr/>
        </p:nvCxnSpPr>
        <p:spPr>
          <a:xfrm flipH="1">
            <a:off x="3728460" y="5411780"/>
            <a:ext cx="8342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3080EDF3-D5E0-431A-ABCD-DF7FF00A4003}"/>
              </a:ext>
            </a:extLst>
          </p:cNvPr>
          <p:cNvSpPr txBox="1">
            <a:spLocks/>
          </p:cNvSpPr>
          <p:nvPr/>
        </p:nvSpPr>
        <p:spPr>
          <a:xfrm>
            <a:off x="3850694" y="4117969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5E4F0CE6-38B9-467E-8CDE-31E7A3277A4E}"/>
              </a:ext>
            </a:extLst>
          </p:cNvPr>
          <p:cNvSpPr txBox="1">
            <a:spLocks/>
          </p:cNvSpPr>
          <p:nvPr/>
        </p:nvSpPr>
        <p:spPr>
          <a:xfrm>
            <a:off x="3850694" y="5411780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6D2983E-8A31-43D8-B35D-08EB60D00F2D}"/>
              </a:ext>
            </a:extLst>
          </p:cNvPr>
          <p:cNvCxnSpPr>
            <a:cxnSpLocks/>
          </p:cNvCxnSpPr>
          <p:nvPr/>
        </p:nvCxnSpPr>
        <p:spPr>
          <a:xfrm>
            <a:off x="3727554" y="4608340"/>
            <a:ext cx="836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A99DEC1D-A25D-40C8-B539-4078647ABDAB}"/>
              </a:ext>
            </a:extLst>
          </p:cNvPr>
          <p:cNvSpPr txBox="1">
            <a:spLocks/>
          </p:cNvSpPr>
          <p:nvPr/>
        </p:nvSpPr>
        <p:spPr>
          <a:xfrm>
            <a:off x="4689624" y="4067888"/>
            <a:ext cx="3009091" cy="188185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1.</a:t>
            </a:r>
            <a:r>
              <a:rPr lang="zh-CN" altLang="en-US" sz="1400"/>
              <a:t>接收用户名和密码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2.</a:t>
            </a:r>
            <a:r>
              <a:rPr lang="zh-CN" altLang="en-US" sz="1400"/>
              <a:t>调用</a:t>
            </a:r>
            <a:r>
              <a:rPr lang="en-US" altLang="zh-CN" sz="1400"/>
              <a:t>Mapper</a:t>
            </a:r>
            <a:r>
              <a:rPr lang="zh-CN" altLang="en-US" sz="1400"/>
              <a:t>查询，返回</a:t>
            </a:r>
            <a:r>
              <a:rPr lang="en-US" altLang="zh-CN" sz="1400"/>
              <a:t>User</a:t>
            </a:r>
            <a:r>
              <a:rPr lang="zh-CN" altLang="en-US" sz="1400"/>
              <a:t>对象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3.</a:t>
            </a:r>
            <a:r>
              <a:rPr lang="zh-CN" altLang="en-US" sz="1400"/>
              <a:t>判断</a:t>
            </a:r>
            <a:r>
              <a:rPr lang="en-US" altLang="zh-CN" sz="1400"/>
              <a:t>User</a:t>
            </a:r>
            <a:r>
              <a:rPr lang="zh-CN" altLang="en-US" sz="1400"/>
              <a:t>对象是否为</a:t>
            </a:r>
            <a:r>
              <a:rPr lang="en-US" altLang="zh-CN" sz="1400"/>
              <a:t>null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/>
              <a:t>为</a:t>
            </a:r>
            <a:r>
              <a:rPr lang="en-US" altLang="zh-CN" sz="1400"/>
              <a:t>null</a:t>
            </a:r>
            <a:r>
              <a:rPr lang="zh-CN" altLang="en-US" sz="1400"/>
              <a:t>：登录失败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/>
              <a:t>不为</a:t>
            </a:r>
            <a:r>
              <a:rPr lang="en-US" altLang="zh-CN" sz="1400"/>
              <a:t>null</a:t>
            </a:r>
            <a:r>
              <a:rPr lang="zh-CN" altLang="en-US" sz="1400"/>
              <a:t>：登录成功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00F9BAE-47EF-4F06-8148-0E5D89EAC747}"/>
              </a:ext>
            </a:extLst>
          </p:cNvPr>
          <p:cNvSpPr/>
          <p:nvPr/>
        </p:nvSpPr>
        <p:spPr>
          <a:xfrm>
            <a:off x="8425278" y="3870623"/>
            <a:ext cx="1858638" cy="247732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6">
            <a:extLst>
              <a:ext uri="{FF2B5EF4-FFF2-40B4-BE49-F238E27FC236}">
                <a16:creationId xmlns:a16="http://schemas.microsoft.com/office/drawing/2014/main" id="{2A6EC72E-083F-4E73-B15F-DDBFFC78A2BC}"/>
              </a:ext>
            </a:extLst>
          </p:cNvPr>
          <p:cNvSpPr txBox="1">
            <a:spLocks/>
          </p:cNvSpPr>
          <p:nvPr/>
        </p:nvSpPr>
        <p:spPr>
          <a:xfrm>
            <a:off x="8692717" y="3421157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UserMapper</a:t>
            </a: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0EA6F96-4482-4228-BE63-BD428B02B0A0}"/>
              </a:ext>
            </a:extLst>
          </p:cNvPr>
          <p:cNvSpPr/>
          <p:nvPr/>
        </p:nvSpPr>
        <p:spPr>
          <a:xfrm>
            <a:off x="8484492" y="4788008"/>
            <a:ext cx="1744412" cy="4416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User select(username,password)</a:t>
            </a:r>
            <a:endParaRPr lang="zh-CN" altLang="en-US" sz="900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BC58BD96-B1F4-41BC-AA1A-741579DFC279}"/>
              </a:ext>
            </a:extLst>
          </p:cNvPr>
          <p:cNvSpPr/>
          <p:nvPr/>
        </p:nvSpPr>
        <p:spPr>
          <a:xfrm>
            <a:off x="7790191" y="4895588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左右 21">
            <a:extLst>
              <a:ext uri="{FF2B5EF4-FFF2-40B4-BE49-F238E27FC236}">
                <a16:creationId xmlns:a16="http://schemas.microsoft.com/office/drawing/2014/main" id="{5FE557F0-917D-4941-844B-9BCB05C98FF8}"/>
              </a:ext>
            </a:extLst>
          </p:cNvPr>
          <p:cNvSpPr/>
          <p:nvPr/>
        </p:nvSpPr>
        <p:spPr>
          <a:xfrm>
            <a:off x="10309696" y="4936831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777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2269056"/>
            <a:ext cx="5973761" cy="1893163"/>
          </a:xfrm>
        </p:spPr>
        <p:txBody>
          <a:bodyPr anchor="t"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用户登录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用户注册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47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A471B64-35B8-4B7A-856F-6C475CA128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用户注册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7F06639-365B-480A-A227-D2C1193E9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16778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流程说明：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用户填写用户名、密码等信息，点击注册按钮，提交到 </a:t>
            </a:r>
            <a:r>
              <a:rPr lang="en-US" altLang="zh-CN"/>
              <a:t>RegisterServlet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 </a:t>
            </a:r>
            <a:r>
              <a:rPr lang="en-US" altLang="zh-CN"/>
              <a:t>RegisterServlet </a:t>
            </a:r>
            <a:r>
              <a:rPr lang="zh-CN" altLang="en-US"/>
              <a:t>中使用 </a:t>
            </a:r>
            <a:r>
              <a:rPr lang="en-US" altLang="zh-CN"/>
              <a:t>MyBatis</a:t>
            </a:r>
            <a:r>
              <a:rPr lang="zh-CN" altLang="en-US"/>
              <a:t> 保存数据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保存前，需要判断用户名是否已经存在：根据用户名查询数据库</a:t>
            </a: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26C0C3-6FB6-42C6-9713-F4C719D6E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195" y="4465429"/>
            <a:ext cx="940720" cy="1287707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E194E0B-DA39-4734-A120-C31240DBB954}"/>
              </a:ext>
            </a:extLst>
          </p:cNvPr>
          <p:cNvSpPr/>
          <p:nvPr/>
        </p:nvSpPr>
        <p:spPr>
          <a:xfrm>
            <a:off x="3737957" y="3816947"/>
            <a:ext cx="3392041" cy="247732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7735B67E-0858-40CE-83D4-89AD9EDDA5D8}"/>
              </a:ext>
            </a:extLst>
          </p:cNvPr>
          <p:cNvSpPr txBox="1">
            <a:spLocks/>
          </p:cNvSpPr>
          <p:nvPr/>
        </p:nvSpPr>
        <p:spPr>
          <a:xfrm>
            <a:off x="4623942" y="3429000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RegisterServlet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D5F9A08-2F74-4D92-9453-15156D12D557}"/>
              </a:ext>
            </a:extLst>
          </p:cNvPr>
          <p:cNvCxnSpPr>
            <a:cxnSpLocks/>
          </p:cNvCxnSpPr>
          <p:nvPr/>
        </p:nvCxnSpPr>
        <p:spPr>
          <a:xfrm flipH="1">
            <a:off x="2902836" y="5411780"/>
            <a:ext cx="8342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3080EDF3-D5E0-431A-ABCD-DF7FF00A4003}"/>
              </a:ext>
            </a:extLst>
          </p:cNvPr>
          <p:cNvSpPr txBox="1">
            <a:spLocks/>
          </p:cNvSpPr>
          <p:nvPr/>
        </p:nvSpPr>
        <p:spPr>
          <a:xfrm>
            <a:off x="3025070" y="4117969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5E4F0CE6-38B9-467E-8CDE-31E7A3277A4E}"/>
              </a:ext>
            </a:extLst>
          </p:cNvPr>
          <p:cNvSpPr txBox="1">
            <a:spLocks/>
          </p:cNvSpPr>
          <p:nvPr/>
        </p:nvSpPr>
        <p:spPr>
          <a:xfrm>
            <a:off x="3025070" y="5411780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6D2983E-8A31-43D8-B35D-08EB60D00F2D}"/>
              </a:ext>
            </a:extLst>
          </p:cNvPr>
          <p:cNvCxnSpPr>
            <a:cxnSpLocks/>
          </p:cNvCxnSpPr>
          <p:nvPr/>
        </p:nvCxnSpPr>
        <p:spPr>
          <a:xfrm>
            <a:off x="2901930" y="4608340"/>
            <a:ext cx="836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A99DEC1D-A25D-40C8-B539-4078647ABDAB}"/>
              </a:ext>
            </a:extLst>
          </p:cNvPr>
          <p:cNvSpPr txBox="1">
            <a:spLocks/>
          </p:cNvSpPr>
          <p:nvPr/>
        </p:nvSpPr>
        <p:spPr>
          <a:xfrm>
            <a:off x="3828528" y="3884150"/>
            <a:ext cx="3206750" cy="234797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 </a:t>
            </a:r>
            <a:r>
              <a:rPr lang="zh-CN" altLang="en-US" sz="1200"/>
              <a:t>接收用户数据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 </a:t>
            </a:r>
            <a:r>
              <a:rPr lang="zh-CN" altLang="en-US" sz="1200"/>
              <a:t>调用</a:t>
            </a:r>
            <a:r>
              <a:rPr lang="en-US" altLang="zh-CN" sz="1200"/>
              <a:t>Mapper </a:t>
            </a:r>
            <a:r>
              <a:rPr lang="zh-CN" altLang="en-US" sz="1200"/>
              <a:t>根据用户名查询，返回</a:t>
            </a:r>
            <a:r>
              <a:rPr lang="en-US" altLang="zh-CN" sz="1200"/>
              <a:t>User</a:t>
            </a:r>
            <a:r>
              <a:rPr lang="zh-CN" altLang="en-US" sz="1200"/>
              <a:t>对象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3. </a:t>
            </a:r>
            <a:r>
              <a:rPr lang="zh-CN" altLang="en-US" sz="1200"/>
              <a:t>判断</a:t>
            </a:r>
            <a:r>
              <a:rPr lang="en-US" altLang="zh-CN" sz="1200"/>
              <a:t>User</a:t>
            </a:r>
            <a:r>
              <a:rPr lang="zh-CN" altLang="en-US" sz="1200"/>
              <a:t>对象是否为 </a:t>
            </a:r>
            <a:r>
              <a:rPr lang="en-US" altLang="zh-CN" sz="1200"/>
              <a:t>null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/>
              <a:t>为</a:t>
            </a:r>
            <a:r>
              <a:rPr lang="en-US" altLang="zh-CN" sz="1200"/>
              <a:t>null</a:t>
            </a:r>
            <a:r>
              <a:rPr lang="zh-CN" altLang="en-US" sz="1200"/>
              <a:t>：用户名可用</a:t>
            </a:r>
            <a:endParaRPr lang="en-US" altLang="zh-CN" sz="12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/>
              <a:t>不为</a:t>
            </a:r>
            <a:r>
              <a:rPr lang="en-US" altLang="zh-CN" sz="1200"/>
              <a:t>null</a:t>
            </a:r>
            <a:r>
              <a:rPr lang="zh-CN" altLang="en-US" sz="1200"/>
              <a:t>：用户名重复</a:t>
            </a:r>
            <a:endParaRPr lang="en-US" altLang="zh-CN" sz="12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00F9BAE-47EF-4F06-8148-0E5D89EAC747}"/>
              </a:ext>
            </a:extLst>
          </p:cNvPr>
          <p:cNvSpPr/>
          <p:nvPr/>
        </p:nvSpPr>
        <p:spPr>
          <a:xfrm>
            <a:off x="7803840" y="3870623"/>
            <a:ext cx="2187355" cy="247732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6">
            <a:extLst>
              <a:ext uri="{FF2B5EF4-FFF2-40B4-BE49-F238E27FC236}">
                <a16:creationId xmlns:a16="http://schemas.microsoft.com/office/drawing/2014/main" id="{2A6EC72E-083F-4E73-B15F-DDBFFC78A2BC}"/>
              </a:ext>
            </a:extLst>
          </p:cNvPr>
          <p:cNvSpPr txBox="1">
            <a:spLocks/>
          </p:cNvSpPr>
          <p:nvPr/>
        </p:nvSpPr>
        <p:spPr>
          <a:xfrm>
            <a:off x="8264818" y="3429000"/>
            <a:ext cx="1265398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UserMapper</a:t>
            </a: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0EA6F96-4482-4228-BE63-BD428B02B0A0}"/>
              </a:ext>
            </a:extLst>
          </p:cNvPr>
          <p:cNvSpPr/>
          <p:nvPr/>
        </p:nvSpPr>
        <p:spPr>
          <a:xfrm>
            <a:off x="7863055" y="5307915"/>
            <a:ext cx="2044424" cy="4416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void add(User user)</a:t>
            </a:r>
            <a:endParaRPr lang="zh-CN" altLang="en-US" sz="1000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BC58BD96-B1F4-41BC-AA1A-741579DFC279}"/>
              </a:ext>
            </a:extLst>
          </p:cNvPr>
          <p:cNvSpPr/>
          <p:nvPr/>
        </p:nvSpPr>
        <p:spPr>
          <a:xfrm>
            <a:off x="7170523" y="4895588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左右 21">
            <a:extLst>
              <a:ext uri="{FF2B5EF4-FFF2-40B4-BE49-F238E27FC236}">
                <a16:creationId xmlns:a16="http://schemas.microsoft.com/office/drawing/2014/main" id="{5FE557F0-917D-4941-844B-9BCB05C98FF8}"/>
              </a:ext>
            </a:extLst>
          </p:cNvPr>
          <p:cNvSpPr/>
          <p:nvPr/>
        </p:nvSpPr>
        <p:spPr>
          <a:xfrm>
            <a:off x="10132658" y="4949262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75BB7A2-7FFB-4F5F-B6BC-512D2D8CD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80" y="3862780"/>
            <a:ext cx="2138034" cy="2035614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47A35C4-4513-483E-B000-94959F1EF3BE}"/>
              </a:ext>
            </a:extLst>
          </p:cNvPr>
          <p:cNvSpPr/>
          <p:nvPr/>
        </p:nvSpPr>
        <p:spPr>
          <a:xfrm>
            <a:off x="7863054" y="4520207"/>
            <a:ext cx="2044425" cy="4416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User selectByUsername(username)</a:t>
            </a:r>
            <a:endParaRPr lang="zh-CN" altLang="en-US" sz="900"/>
          </a:p>
        </p:txBody>
      </p:sp>
      <p:sp>
        <p:nvSpPr>
          <p:cNvPr id="27" name="文本占位符 6">
            <a:extLst>
              <a:ext uri="{FF2B5EF4-FFF2-40B4-BE49-F238E27FC236}">
                <a16:creationId xmlns:a16="http://schemas.microsoft.com/office/drawing/2014/main" id="{1D96C75D-1836-4A23-BB1C-E4BEE152AED6}"/>
              </a:ext>
            </a:extLst>
          </p:cNvPr>
          <p:cNvSpPr txBox="1">
            <a:spLocks/>
          </p:cNvSpPr>
          <p:nvPr/>
        </p:nvSpPr>
        <p:spPr>
          <a:xfrm>
            <a:off x="5452554" y="5093793"/>
            <a:ext cx="1757946" cy="41300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:</a:t>
            </a:r>
            <a:r>
              <a:rPr lang="zh-CN" altLang="en-US" sz="1200"/>
              <a:t>调用</a:t>
            </a:r>
            <a:r>
              <a:rPr lang="en-US" altLang="zh-CN" sz="1200"/>
              <a:t>mapper</a:t>
            </a:r>
            <a:r>
              <a:rPr lang="zh-CN" altLang="en-US" sz="1200"/>
              <a:t>添加用户</a:t>
            </a:r>
            <a:endParaRPr lang="en-US" altLang="zh-CN" sz="1200"/>
          </a:p>
        </p:txBody>
      </p:sp>
      <p:sp>
        <p:nvSpPr>
          <p:cNvPr id="28" name="文本占位符 6">
            <a:extLst>
              <a:ext uri="{FF2B5EF4-FFF2-40B4-BE49-F238E27FC236}">
                <a16:creationId xmlns:a16="http://schemas.microsoft.com/office/drawing/2014/main" id="{E703AF8C-C3A9-4CDA-A706-FE1F2CEFA730}"/>
              </a:ext>
            </a:extLst>
          </p:cNvPr>
          <p:cNvSpPr txBox="1">
            <a:spLocks/>
          </p:cNvSpPr>
          <p:nvPr/>
        </p:nvSpPr>
        <p:spPr>
          <a:xfrm>
            <a:off x="5625493" y="5397073"/>
            <a:ext cx="1746979" cy="41300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:</a:t>
            </a:r>
            <a:r>
              <a:rPr lang="zh-CN" altLang="en-US" sz="1200"/>
              <a:t>返回“用户名已存在”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2770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 animBg="1"/>
      <p:bldP spid="12" grpId="0"/>
      <p:bldP spid="14" grpId="0"/>
      <p:bldP spid="15" grpId="0"/>
      <p:bldP spid="18" grpId="0" animBg="1"/>
      <p:bldP spid="19" grpId="0"/>
      <p:bldP spid="20" grpId="0" animBg="1"/>
      <p:bldP spid="21" grpId="0" animBg="1"/>
      <p:bldP spid="22" grpId="0" animBg="1"/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10112F-C9A4-41BB-B945-B5ACDCD1C3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17190"/>
          </a:xfrm>
        </p:spPr>
        <p:txBody>
          <a:bodyPr/>
          <a:lstStyle/>
          <a:p>
            <a:r>
              <a:rPr lang="zh-CN" altLang="en-US"/>
              <a:t>创建 </a:t>
            </a:r>
            <a:r>
              <a:rPr lang="en-US" altLang="zh-CN"/>
              <a:t>SqlSessionFactory </a:t>
            </a:r>
            <a:r>
              <a:rPr lang="zh-CN" altLang="en-US"/>
              <a:t>代码优化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16309B-501F-487F-912A-4280380D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代码优化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FB0496-A3EE-469C-8240-B4BA3B4D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63" y="2243860"/>
            <a:ext cx="8192210" cy="998307"/>
          </a:xfrm>
          <a:prstGeom prst="rect">
            <a:avLst/>
          </a:prstGeom>
        </p:spPr>
      </p:pic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02868001-4DC4-4108-B7D8-D290244C9A0B}"/>
              </a:ext>
            </a:extLst>
          </p:cNvPr>
          <p:cNvSpPr txBox="1">
            <a:spLocks/>
          </p:cNvSpPr>
          <p:nvPr/>
        </p:nvSpPr>
        <p:spPr>
          <a:xfrm>
            <a:off x="710880" y="3569254"/>
            <a:ext cx="10749598" cy="135785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问题：</a:t>
            </a:r>
            <a:endParaRPr lang="en-US" altLang="zh-CN"/>
          </a:p>
          <a:p>
            <a:pPr lvl="1">
              <a:buFont typeface="+mj-lt"/>
              <a:buAutoNum type="arabicPeriod"/>
            </a:pPr>
            <a:r>
              <a:rPr lang="zh-CN" altLang="en-US"/>
              <a:t>代码重复</a:t>
            </a:r>
            <a:endParaRPr lang="en-US" altLang="zh-CN"/>
          </a:p>
          <a:p>
            <a:pPr lvl="1">
              <a:buFont typeface="+mj-lt"/>
              <a:buAutoNum type="arabicPeriod"/>
            </a:pPr>
            <a:r>
              <a:rPr lang="en-US" altLang="zh-CN"/>
              <a:t>SqlSessionFactory </a:t>
            </a:r>
            <a:r>
              <a:rPr lang="zh-CN" altLang="en-US"/>
              <a:t>工厂只创建一次，不要重复创建</a:t>
            </a:r>
          </a:p>
        </p:txBody>
      </p:sp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3E9CFC7E-2C68-48FE-9F76-8F1B28C7F7E2}"/>
              </a:ext>
            </a:extLst>
          </p:cNvPr>
          <p:cNvSpPr txBox="1">
            <a:spLocks/>
          </p:cNvSpPr>
          <p:nvPr/>
        </p:nvSpPr>
        <p:spPr>
          <a:xfrm>
            <a:off x="2203807" y="3981850"/>
            <a:ext cx="1054297" cy="53266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：工具类</a:t>
            </a:r>
            <a:endParaRPr lang="en-US" altLang="zh-CN" sz="1400"/>
          </a:p>
        </p:txBody>
      </p:sp>
      <p:sp>
        <p:nvSpPr>
          <p:cNvPr id="16" name="文本占位符 4">
            <a:extLst>
              <a:ext uri="{FF2B5EF4-FFF2-40B4-BE49-F238E27FC236}">
                <a16:creationId xmlns:a16="http://schemas.microsoft.com/office/drawing/2014/main" id="{F8A7AD2D-C1D4-4B5F-B181-7E24CB4F4037}"/>
              </a:ext>
            </a:extLst>
          </p:cNvPr>
          <p:cNvSpPr txBox="1">
            <a:spLocks/>
          </p:cNvSpPr>
          <p:nvPr/>
        </p:nvSpPr>
        <p:spPr>
          <a:xfrm>
            <a:off x="5568851" y="4336027"/>
            <a:ext cx="1367889" cy="53266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：静态代码块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58213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Request </a:t>
            </a:r>
            <a:r>
              <a:rPr lang="zh-CN" altLang="en-US"/>
              <a:t>继承体系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FAC116-C0C3-4011-8450-3B8C1FC1BB26}"/>
              </a:ext>
            </a:extLst>
          </p:cNvPr>
          <p:cNvSpPr/>
          <p:nvPr/>
        </p:nvSpPr>
        <p:spPr>
          <a:xfrm>
            <a:off x="923277" y="1953087"/>
            <a:ext cx="2512381" cy="5171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16">
            <a:extLst>
              <a:ext uri="{FF2B5EF4-FFF2-40B4-BE49-F238E27FC236}">
                <a16:creationId xmlns:a16="http://schemas.microsoft.com/office/drawing/2014/main" id="{6724489D-A620-4A90-BCE5-4B372E1935ED}"/>
              </a:ext>
            </a:extLst>
          </p:cNvPr>
          <p:cNvSpPr txBox="1">
            <a:spLocks/>
          </p:cNvSpPr>
          <p:nvPr/>
        </p:nvSpPr>
        <p:spPr>
          <a:xfrm>
            <a:off x="1334876" y="1980851"/>
            <a:ext cx="1689173" cy="441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ServletRequest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D80BC48-1215-4EDF-97E3-352B6068370C}"/>
              </a:ext>
            </a:extLst>
          </p:cNvPr>
          <p:cNvSpPr/>
          <p:nvPr/>
        </p:nvSpPr>
        <p:spPr>
          <a:xfrm>
            <a:off x="923277" y="3064275"/>
            <a:ext cx="2512381" cy="5171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占位符 16">
            <a:extLst>
              <a:ext uri="{FF2B5EF4-FFF2-40B4-BE49-F238E27FC236}">
                <a16:creationId xmlns:a16="http://schemas.microsoft.com/office/drawing/2014/main" id="{C2CCCC55-459D-4709-823A-1EBA1EB8617C}"/>
              </a:ext>
            </a:extLst>
          </p:cNvPr>
          <p:cNvSpPr txBox="1">
            <a:spLocks/>
          </p:cNvSpPr>
          <p:nvPr/>
        </p:nvSpPr>
        <p:spPr>
          <a:xfrm>
            <a:off x="1104661" y="3064275"/>
            <a:ext cx="2149605" cy="441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HttpServletRequest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66B06C-98E9-4F3F-BCE7-72BC79EA4533}"/>
              </a:ext>
            </a:extLst>
          </p:cNvPr>
          <p:cNvSpPr/>
          <p:nvPr/>
        </p:nvSpPr>
        <p:spPr>
          <a:xfrm>
            <a:off x="923278" y="4175463"/>
            <a:ext cx="2512380" cy="5171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占位符 16">
            <a:extLst>
              <a:ext uri="{FF2B5EF4-FFF2-40B4-BE49-F238E27FC236}">
                <a16:creationId xmlns:a16="http://schemas.microsoft.com/office/drawing/2014/main" id="{90D9547D-B4F1-49B9-BF38-26546FBE6C74}"/>
              </a:ext>
            </a:extLst>
          </p:cNvPr>
          <p:cNvSpPr txBox="1">
            <a:spLocks/>
          </p:cNvSpPr>
          <p:nvPr/>
        </p:nvSpPr>
        <p:spPr>
          <a:xfrm>
            <a:off x="5047226" y="4213247"/>
            <a:ext cx="2389301" cy="441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Tomcat </a:t>
            </a:r>
            <a:r>
              <a:rPr lang="zh-CN" altLang="en-US"/>
              <a:t>定义的实现类</a:t>
            </a:r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5D78EAD2-DCC6-441C-9FDE-FF4F58BB7533}"/>
              </a:ext>
            </a:extLst>
          </p:cNvPr>
          <p:cNvSpPr/>
          <p:nvPr/>
        </p:nvSpPr>
        <p:spPr>
          <a:xfrm>
            <a:off x="1979718" y="2655480"/>
            <a:ext cx="399495" cy="249518"/>
          </a:xfrm>
          <a:prstGeom prst="up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上 32">
            <a:extLst>
              <a:ext uri="{FF2B5EF4-FFF2-40B4-BE49-F238E27FC236}">
                <a16:creationId xmlns:a16="http://schemas.microsoft.com/office/drawing/2014/main" id="{DD23B2A6-F0D4-4E38-9ED4-C4C7C35E6C98}"/>
              </a:ext>
            </a:extLst>
          </p:cNvPr>
          <p:cNvSpPr/>
          <p:nvPr/>
        </p:nvSpPr>
        <p:spPr>
          <a:xfrm>
            <a:off x="1979717" y="3753764"/>
            <a:ext cx="399495" cy="249518"/>
          </a:xfrm>
          <a:prstGeom prst="up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5E5CCDE-A33E-4350-96BA-37E82E1EC817}"/>
              </a:ext>
            </a:extLst>
          </p:cNvPr>
          <p:cNvCxnSpPr/>
          <p:nvPr/>
        </p:nvCxnSpPr>
        <p:spPr>
          <a:xfrm>
            <a:off x="3524435" y="2201662"/>
            <a:ext cx="13227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文本占位符 16">
            <a:extLst>
              <a:ext uri="{FF2B5EF4-FFF2-40B4-BE49-F238E27FC236}">
                <a16:creationId xmlns:a16="http://schemas.microsoft.com/office/drawing/2014/main" id="{C529F9D2-2328-48DA-AFE9-AC8BEBC4ED49}"/>
              </a:ext>
            </a:extLst>
          </p:cNvPr>
          <p:cNvSpPr txBox="1">
            <a:spLocks/>
          </p:cNvSpPr>
          <p:nvPr/>
        </p:nvSpPr>
        <p:spPr>
          <a:xfrm>
            <a:off x="5047226" y="1980851"/>
            <a:ext cx="3990242" cy="441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Java</a:t>
            </a:r>
            <a:r>
              <a:rPr lang="zh-CN" altLang="en-US"/>
              <a:t>提供的请求对象根接口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945082C-928D-44FC-A078-82AC81807100}"/>
              </a:ext>
            </a:extLst>
          </p:cNvPr>
          <p:cNvCxnSpPr/>
          <p:nvPr/>
        </p:nvCxnSpPr>
        <p:spPr>
          <a:xfrm>
            <a:off x="3524435" y="3360654"/>
            <a:ext cx="13227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文本占位符 16">
            <a:extLst>
              <a:ext uri="{FF2B5EF4-FFF2-40B4-BE49-F238E27FC236}">
                <a16:creationId xmlns:a16="http://schemas.microsoft.com/office/drawing/2014/main" id="{E36B56B9-E464-431B-819C-5C7C43A9D740}"/>
              </a:ext>
            </a:extLst>
          </p:cNvPr>
          <p:cNvSpPr txBox="1">
            <a:spLocks/>
          </p:cNvSpPr>
          <p:nvPr/>
        </p:nvSpPr>
        <p:spPr>
          <a:xfrm>
            <a:off x="5047226" y="3139843"/>
            <a:ext cx="4322916" cy="441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Java</a:t>
            </a:r>
            <a:r>
              <a:rPr lang="zh-CN" altLang="en-US"/>
              <a:t>提供的对</a:t>
            </a:r>
            <a:r>
              <a:rPr lang="en-US" altLang="zh-CN"/>
              <a:t>Http</a:t>
            </a:r>
            <a:r>
              <a:rPr lang="zh-CN" altLang="en-US"/>
              <a:t>协议封装的请求对象接口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59846AF-D7FE-436E-A1BC-E66C02238D98}"/>
              </a:ext>
            </a:extLst>
          </p:cNvPr>
          <p:cNvCxnSpPr/>
          <p:nvPr/>
        </p:nvCxnSpPr>
        <p:spPr>
          <a:xfrm>
            <a:off x="3524435" y="4437928"/>
            <a:ext cx="13227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文本占位符 16">
            <a:extLst>
              <a:ext uri="{FF2B5EF4-FFF2-40B4-BE49-F238E27FC236}">
                <a16:creationId xmlns:a16="http://schemas.microsoft.com/office/drawing/2014/main" id="{58EFC51D-34E2-4A10-8DF3-8B68BB36E29C}"/>
              </a:ext>
            </a:extLst>
          </p:cNvPr>
          <p:cNvSpPr txBox="1">
            <a:spLocks/>
          </p:cNvSpPr>
          <p:nvPr/>
        </p:nvSpPr>
        <p:spPr>
          <a:xfrm>
            <a:off x="1246375" y="4208481"/>
            <a:ext cx="2389301" cy="44162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RequestFacade</a:t>
            </a:r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4D67BC23-6F2E-4B4E-ACED-F38F5FF8AD46}"/>
              </a:ext>
            </a:extLst>
          </p:cNvPr>
          <p:cNvSpPr txBox="1">
            <a:spLocks/>
          </p:cNvSpPr>
          <p:nvPr/>
        </p:nvSpPr>
        <p:spPr>
          <a:xfrm>
            <a:off x="710880" y="5044733"/>
            <a:ext cx="5101382" cy="161218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altLang="zh-CN"/>
              <a:t>Tomcat</a:t>
            </a:r>
            <a:r>
              <a:rPr lang="zh-CN" altLang="en-US"/>
              <a:t>需要解析请求数据，封装为</a:t>
            </a:r>
            <a:r>
              <a:rPr lang="en-US" altLang="zh-CN"/>
              <a:t>request</a:t>
            </a:r>
            <a:r>
              <a:rPr lang="zh-CN" altLang="en-US"/>
              <a:t>对象，并且创建</a:t>
            </a:r>
            <a:r>
              <a:rPr lang="en-US" altLang="zh-CN"/>
              <a:t>request</a:t>
            </a:r>
            <a:r>
              <a:rPr lang="zh-CN" altLang="en-US"/>
              <a:t>对象传递到</a:t>
            </a:r>
            <a:r>
              <a:rPr lang="en-US" altLang="zh-CN"/>
              <a:t>service</a:t>
            </a:r>
            <a:r>
              <a:rPr lang="zh-CN" altLang="en-US"/>
              <a:t>方法中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使用</a:t>
            </a:r>
            <a:r>
              <a:rPr lang="en-US" altLang="zh-CN"/>
              <a:t>request</a:t>
            </a:r>
            <a:r>
              <a:rPr lang="zh-CN" altLang="en-US"/>
              <a:t>对象，查阅</a:t>
            </a:r>
            <a:r>
              <a:rPr lang="en-US" altLang="zh-CN"/>
              <a:t>JavaEE API</a:t>
            </a:r>
            <a:r>
              <a:rPr lang="zh-CN" altLang="en-US"/>
              <a:t>文档的</a:t>
            </a:r>
            <a:r>
              <a:rPr lang="en-US" altLang="zh-CN"/>
              <a:t>HttpServletRequest</a:t>
            </a:r>
            <a:r>
              <a:rPr lang="zh-CN" altLang="en-US"/>
              <a:t>接口</a:t>
            </a:r>
            <a:endParaRPr lang="en-US" altLang="zh-CN"/>
          </a:p>
          <a:p>
            <a:pPr marL="342900" indent="-342900">
              <a:buAutoNum type="arabicPeriod"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E5865B-A859-48A8-B895-5CF7AC7F3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40" y="4552367"/>
            <a:ext cx="4727864" cy="191300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047CF8B-E2E8-431E-A8EF-B385C837B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023" y="5077126"/>
            <a:ext cx="758950" cy="249518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CC667F0-DA80-4495-9A5E-FB72CF1FEE71}"/>
              </a:ext>
            </a:extLst>
          </p:cNvPr>
          <p:cNvCxnSpPr/>
          <p:nvPr/>
        </p:nvCxnSpPr>
        <p:spPr>
          <a:xfrm>
            <a:off x="7983973" y="5201885"/>
            <a:ext cx="1808956" cy="40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48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 animBg="1"/>
      <p:bldP spid="23" grpId="0"/>
      <p:bldP spid="24" grpId="0" animBg="1"/>
      <p:bldP spid="25" grpId="0"/>
      <p:bldP spid="8" grpId="0" animBg="1"/>
      <p:bldP spid="33" grpId="0" animBg="1"/>
      <p:bldP spid="35" grpId="0"/>
      <p:bldP spid="37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8801" y="1142832"/>
            <a:ext cx="5973761" cy="3560281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Request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继承体系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zh-CN">
                <a:solidFill>
                  <a:srgbClr val="C00000"/>
                </a:solidFill>
              </a:rPr>
              <a:t>Request </a:t>
            </a:r>
            <a:r>
              <a:rPr lang="zh-CN" altLang="en-US">
                <a:solidFill>
                  <a:srgbClr val="C00000"/>
                </a:solidFill>
              </a:rPr>
              <a:t>获取请求数据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Request </a:t>
            </a:r>
            <a:r>
              <a:rPr lang="zh-CN" altLang="en-US"/>
              <a:t>请求转发</a:t>
            </a:r>
          </a:p>
        </p:txBody>
      </p:sp>
    </p:spTree>
    <p:extLst>
      <p:ext uri="{BB962C8B-B14F-4D97-AF65-F5344CB8AC3E}">
        <p14:creationId xmlns:p14="http://schemas.microsoft.com/office/powerpoint/2010/main" val="178423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Request </a:t>
            </a:r>
            <a:r>
              <a:rPr lang="zh-CN" altLang="en-US"/>
              <a:t>获取请求数据</a:t>
            </a:r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EB505D1A-7D5F-43C3-BEE2-BD9217C85598}"/>
              </a:ext>
            </a:extLst>
          </p:cNvPr>
          <p:cNvSpPr txBox="1">
            <a:spLocks/>
          </p:cNvSpPr>
          <p:nvPr/>
        </p:nvSpPr>
        <p:spPr>
          <a:xfrm>
            <a:off x="710882" y="1625397"/>
            <a:ext cx="2538346" cy="79860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请求数据分为</a:t>
            </a:r>
            <a:r>
              <a:rPr lang="en-US" altLang="zh-CN"/>
              <a:t>3</a:t>
            </a:r>
            <a:r>
              <a:rPr lang="zh-CN" altLang="en-US"/>
              <a:t>部分：</a:t>
            </a:r>
            <a:endParaRPr lang="en-US" altLang="zh-CN"/>
          </a:p>
          <a:p>
            <a:pPr lvl="1"/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请求行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722BCB1-670F-42B6-A568-32C3AB21F00F}"/>
              </a:ext>
            </a:extLst>
          </p:cNvPr>
          <p:cNvSpPr txBox="1"/>
          <p:nvPr/>
        </p:nvSpPr>
        <p:spPr>
          <a:xfrm>
            <a:off x="2370580" y="2116227"/>
            <a:ext cx="4410879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GET /request-demo/req1?username=zhangsan HTTP/1.1 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0068D54-F23E-483D-9713-BD7CB0A39FC3}"/>
              </a:ext>
            </a:extLst>
          </p:cNvPr>
          <p:cNvSpPr txBox="1"/>
          <p:nvPr/>
        </p:nvSpPr>
        <p:spPr>
          <a:xfrm>
            <a:off x="2317071" y="4475565"/>
            <a:ext cx="4464387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/>
              <a:t>User-Agent: Mozilla/5.0 Chrome/91.0.4472.106</a:t>
            </a:r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9A3923F4-10B6-497C-9811-EEA747DBC5D7}"/>
              </a:ext>
            </a:extLst>
          </p:cNvPr>
          <p:cNvSpPr txBox="1">
            <a:spLocks/>
          </p:cNvSpPr>
          <p:nvPr/>
        </p:nvSpPr>
        <p:spPr>
          <a:xfrm>
            <a:off x="710881" y="4421451"/>
            <a:ext cx="1606192" cy="42146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>
              <a:buNone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</a:rPr>
              <a:t>2.   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请求头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609DCDE3-7613-4F91-A13C-C4392D34B296}"/>
              </a:ext>
            </a:extLst>
          </p:cNvPr>
          <p:cNvSpPr txBox="1">
            <a:spLocks/>
          </p:cNvSpPr>
          <p:nvPr/>
        </p:nvSpPr>
        <p:spPr>
          <a:xfrm>
            <a:off x="710880" y="5403014"/>
            <a:ext cx="1606192" cy="42146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>
              <a:buNone/>
            </a:pP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</a:rPr>
              <a:t>3.   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请求体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27ADEAAF-C9BF-407F-A22E-A25E741A0619}"/>
              </a:ext>
            </a:extLst>
          </p:cNvPr>
          <p:cNvSpPr txBox="1"/>
          <p:nvPr/>
        </p:nvSpPr>
        <p:spPr>
          <a:xfrm>
            <a:off x="2317071" y="5499363"/>
            <a:ext cx="4464387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rPr>
              <a:t>username=superbaby&amp;password=123</a:t>
            </a:r>
          </a:p>
        </p:txBody>
      </p:sp>
      <p:sp>
        <p:nvSpPr>
          <p:cNvPr id="20" name="文本占位符 6">
            <a:extLst>
              <a:ext uri="{FF2B5EF4-FFF2-40B4-BE49-F238E27FC236}">
                <a16:creationId xmlns:a16="http://schemas.microsoft.com/office/drawing/2014/main" id="{F9AB60D3-0F92-4A30-9179-6F2009ABDF0B}"/>
              </a:ext>
            </a:extLst>
          </p:cNvPr>
          <p:cNvSpPr txBox="1">
            <a:spLocks/>
          </p:cNvSpPr>
          <p:nvPr/>
        </p:nvSpPr>
        <p:spPr>
          <a:xfrm>
            <a:off x="1424613" y="2495004"/>
            <a:ext cx="10276156" cy="182295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String getMethod()</a:t>
            </a:r>
            <a:r>
              <a:rPr lang="zh-CN" altLang="en-US" sz="1400"/>
              <a:t>：获取请求方式： </a:t>
            </a:r>
            <a:r>
              <a:rPr lang="en-US" altLang="zh-CN" sz="1400"/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String getContextPath()</a:t>
            </a:r>
            <a:r>
              <a:rPr lang="zh-CN" altLang="en-US" sz="1400"/>
              <a:t>：获取虚拟目录</a:t>
            </a:r>
            <a:r>
              <a:rPr lang="en-US" altLang="zh-CN" sz="1400"/>
              <a:t>(</a:t>
            </a:r>
            <a:r>
              <a:rPr lang="zh-CN" altLang="en-US" sz="1400"/>
              <a:t>项目访问路径</a:t>
            </a:r>
            <a:r>
              <a:rPr lang="en-US" altLang="zh-CN" sz="1400"/>
              <a:t>)</a:t>
            </a:r>
            <a:r>
              <a:rPr lang="zh-CN" altLang="en-US" sz="1400"/>
              <a:t>：</a:t>
            </a:r>
            <a:r>
              <a:rPr lang="en-US" altLang="zh-CN" sz="1400"/>
              <a:t> /request-demo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StringBuffer getRequestURL(): </a:t>
            </a:r>
            <a:r>
              <a:rPr lang="zh-CN" altLang="en-US" sz="1400"/>
              <a:t>获取</a:t>
            </a:r>
            <a:r>
              <a:rPr lang="en-US" altLang="zh-CN" sz="1400"/>
              <a:t>URL(</a:t>
            </a:r>
            <a:r>
              <a:rPr lang="zh-CN" altLang="en-US" sz="1400"/>
              <a:t>统一资源定位符</a:t>
            </a:r>
            <a:r>
              <a:rPr lang="en-US" altLang="zh-CN" sz="1400"/>
              <a:t>)</a:t>
            </a:r>
            <a:r>
              <a:rPr lang="zh-CN" altLang="en-US" sz="1400"/>
              <a:t>：</a:t>
            </a:r>
            <a:r>
              <a:rPr lang="en-US" altLang="zh-CN" sz="1400"/>
              <a:t>http://localhost:8080/request-demo/req1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String getRequestURI()</a:t>
            </a:r>
            <a:r>
              <a:rPr lang="zh-CN" altLang="en-US" sz="1400"/>
              <a:t>：获取</a:t>
            </a:r>
            <a:r>
              <a:rPr lang="en-US" altLang="zh-CN" sz="1400"/>
              <a:t>URI(</a:t>
            </a:r>
            <a:r>
              <a:rPr lang="zh-CN" altLang="en-US" sz="1400"/>
              <a:t>统一资源标识符</a:t>
            </a:r>
            <a:r>
              <a:rPr lang="en-US" altLang="zh-CN" sz="1400"/>
              <a:t>)</a:t>
            </a:r>
            <a:r>
              <a:rPr lang="zh-CN" altLang="en-US" sz="1400"/>
              <a:t>：</a:t>
            </a:r>
            <a:r>
              <a:rPr lang="en-US" altLang="zh-CN" sz="1400"/>
              <a:t> /request-demo/req1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String getQueryString()</a:t>
            </a:r>
            <a:r>
              <a:rPr lang="zh-CN" altLang="en-US" sz="1400"/>
              <a:t>：获取请求参数（</a:t>
            </a:r>
            <a:r>
              <a:rPr lang="en-US" altLang="zh-CN" sz="1400"/>
              <a:t>GET</a:t>
            </a:r>
            <a:r>
              <a:rPr lang="zh-CN" altLang="en-US" sz="1400"/>
              <a:t>方式）：</a:t>
            </a:r>
            <a:r>
              <a:rPr lang="en-US" altLang="zh-CN" sz="1400"/>
              <a:t> username=zhangsan&amp;password=123</a:t>
            </a:r>
          </a:p>
          <a:p>
            <a:pPr marL="0" indent="0">
              <a:buNone/>
            </a:pPr>
            <a:endParaRPr lang="en-US" altLang="zh-CN" sz="1400"/>
          </a:p>
        </p:txBody>
      </p:sp>
      <p:sp>
        <p:nvSpPr>
          <p:cNvPr id="23" name="文本占位符 6">
            <a:extLst>
              <a:ext uri="{FF2B5EF4-FFF2-40B4-BE49-F238E27FC236}">
                <a16:creationId xmlns:a16="http://schemas.microsoft.com/office/drawing/2014/main" id="{6E076F74-6843-457B-B0A9-FD33C8840393}"/>
              </a:ext>
            </a:extLst>
          </p:cNvPr>
          <p:cNvSpPr txBox="1">
            <a:spLocks/>
          </p:cNvSpPr>
          <p:nvPr/>
        </p:nvSpPr>
        <p:spPr>
          <a:xfrm>
            <a:off x="1424613" y="2878282"/>
            <a:ext cx="6107504" cy="42146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/>
          </a:p>
        </p:txBody>
      </p:sp>
      <p:sp>
        <p:nvSpPr>
          <p:cNvPr id="26" name="文本占位符 6">
            <a:extLst>
              <a:ext uri="{FF2B5EF4-FFF2-40B4-BE49-F238E27FC236}">
                <a16:creationId xmlns:a16="http://schemas.microsoft.com/office/drawing/2014/main" id="{CE2C2AA6-433C-4C09-B112-4774E3CB1D9E}"/>
              </a:ext>
            </a:extLst>
          </p:cNvPr>
          <p:cNvSpPr txBox="1">
            <a:spLocks/>
          </p:cNvSpPr>
          <p:nvPr/>
        </p:nvSpPr>
        <p:spPr>
          <a:xfrm>
            <a:off x="1424613" y="4905967"/>
            <a:ext cx="6384363" cy="51912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String getHeader(String name)</a:t>
            </a:r>
            <a:r>
              <a:rPr lang="zh-CN" altLang="en-US" sz="1400"/>
              <a:t>：根据请求头名称，获取值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</p:txBody>
      </p:sp>
      <p:sp>
        <p:nvSpPr>
          <p:cNvPr id="27" name="文本占位符 6">
            <a:extLst>
              <a:ext uri="{FF2B5EF4-FFF2-40B4-BE49-F238E27FC236}">
                <a16:creationId xmlns:a16="http://schemas.microsoft.com/office/drawing/2014/main" id="{3DD12978-B9B5-45EA-BFEE-713272C86C72}"/>
              </a:ext>
            </a:extLst>
          </p:cNvPr>
          <p:cNvSpPr txBox="1">
            <a:spLocks/>
          </p:cNvSpPr>
          <p:nvPr/>
        </p:nvSpPr>
        <p:spPr>
          <a:xfrm>
            <a:off x="1424613" y="5898754"/>
            <a:ext cx="6384363" cy="75807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ServletInputStream  getInputStream()</a:t>
            </a:r>
            <a:r>
              <a:rPr lang="zh-CN" altLang="en-US" sz="1400"/>
              <a:t>：获取字节输入流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BufferedReader</a:t>
            </a:r>
            <a:r>
              <a:rPr lang="en-US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 getReader()</a:t>
            </a:r>
            <a:r>
              <a:rPr lang="zh-CN" altLang="en-US" sz="1400">
                <a:solidFill>
                  <a:srgbClr val="000000"/>
                </a:solidFill>
                <a:latin typeface="Arial Unicode MS"/>
                <a:ea typeface="JetBrains Mono"/>
              </a:rPr>
              <a:t>：获取字符输入流</a:t>
            </a:r>
            <a:endParaRPr lang="en-US" altLang="zh-CN" sz="1400">
              <a:solidFill>
                <a:srgbClr val="000000"/>
              </a:solidFill>
              <a:latin typeface="Arial Unicode MS"/>
              <a:ea typeface="JetBrains Mono"/>
            </a:endParaRPr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40878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/>
      <p:bldP spid="16" grpId="0"/>
      <p:bldP spid="17" grpId="0" animBg="1"/>
      <p:bldP spid="20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26EF575-8647-4662-B761-16A010EAA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Request </a:t>
            </a:r>
            <a:r>
              <a:rPr lang="zh-CN" altLang="en-US"/>
              <a:t>获取请求数据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FCF9AE2-F4B8-4ED1-ACD9-28AB61477D1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获取请求数据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通用方式获取请求参数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请求参数中文乱码处理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CE825BF-CDFE-4D90-9FB8-32E1867A43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6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Request </a:t>
            </a:r>
            <a:r>
              <a:rPr lang="zh-CN" altLang="en-US"/>
              <a:t>通用方式获取请求参数</a:t>
            </a:r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EB505D1A-7D5F-43C3-BEE2-BD9217C85598}"/>
              </a:ext>
            </a:extLst>
          </p:cNvPr>
          <p:cNvSpPr txBox="1">
            <a:spLocks/>
          </p:cNvSpPr>
          <p:nvPr/>
        </p:nvSpPr>
        <p:spPr>
          <a:xfrm>
            <a:off x="710882" y="1625397"/>
            <a:ext cx="2538346" cy="79860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请求参数获取方式：</a:t>
            </a:r>
            <a:endParaRPr lang="en-US" altLang="zh-CN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0068D54-F23E-483D-9713-BD7CB0A39FC3}"/>
              </a:ext>
            </a:extLst>
          </p:cNvPr>
          <p:cNvSpPr txBox="1"/>
          <p:nvPr/>
        </p:nvSpPr>
        <p:spPr>
          <a:xfrm>
            <a:off x="1513976" y="2655185"/>
            <a:ext cx="4464387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/>
              <a:t>String getQueryString()</a:t>
            </a:r>
          </a:p>
        </p:txBody>
      </p:sp>
      <p:sp>
        <p:nvSpPr>
          <p:cNvPr id="20" name="文本占位符 6">
            <a:extLst>
              <a:ext uri="{FF2B5EF4-FFF2-40B4-BE49-F238E27FC236}">
                <a16:creationId xmlns:a16="http://schemas.microsoft.com/office/drawing/2014/main" id="{F9AB60D3-0F92-4A30-9179-6F2009ABDF0B}"/>
              </a:ext>
            </a:extLst>
          </p:cNvPr>
          <p:cNvSpPr txBox="1">
            <a:spLocks/>
          </p:cNvSpPr>
          <p:nvPr/>
        </p:nvSpPr>
        <p:spPr>
          <a:xfrm>
            <a:off x="1153843" y="2090551"/>
            <a:ext cx="1606192" cy="43942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GET </a:t>
            </a:r>
            <a:r>
              <a:rPr lang="zh-CN" altLang="en-US"/>
              <a:t>方式：</a:t>
            </a:r>
            <a:endParaRPr lang="en-US" altLang="zh-CN"/>
          </a:p>
          <a:p>
            <a:pPr marL="0" indent="0">
              <a:buNone/>
            </a:pPr>
            <a:endParaRPr lang="en-US" altLang="zh-CN" sz="1400"/>
          </a:p>
        </p:txBody>
      </p: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59EF884F-F671-4337-9FCE-72BFD678A478}"/>
              </a:ext>
            </a:extLst>
          </p:cNvPr>
          <p:cNvSpPr txBox="1">
            <a:spLocks/>
          </p:cNvSpPr>
          <p:nvPr/>
        </p:nvSpPr>
        <p:spPr>
          <a:xfrm>
            <a:off x="1176959" y="3125643"/>
            <a:ext cx="1606192" cy="43942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POST </a:t>
            </a:r>
            <a:r>
              <a:rPr lang="zh-CN" altLang="en-US"/>
              <a:t>方式：</a:t>
            </a:r>
            <a:endParaRPr lang="en-US" altLang="zh-CN"/>
          </a:p>
          <a:p>
            <a:pPr marL="0" indent="0">
              <a:buNone/>
            </a:pPr>
            <a:endParaRPr lang="en-US" altLang="zh-CN" sz="140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8CC21C02-9AC0-42A7-B2FE-86675E01B795}"/>
              </a:ext>
            </a:extLst>
          </p:cNvPr>
          <p:cNvSpPr txBox="1"/>
          <p:nvPr/>
        </p:nvSpPr>
        <p:spPr>
          <a:xfrm>
            <a:off x="1513976" y="3606859"/>
            <a:ext cx="4464387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/>
              <a:t>BufferedReader getReader()</a:t>
            </a:r>
          </a:p>
        </p:txBody>
      </p:sp>
      <p:sp>
        <p:nvSpPr>
          <p:cNvPr id="18" name="文本占位符 6">
            <a:extLst>
              <a:ext uri="{FF2B5EF4-FFF2-40B4-BE49-F238E27FC236}">
                <a16:creationId xmlns:a16="http://schemas.microsoft.com/office/drawing/2014/main" id="{EA2C883D-85CA-4CA9-8AB4-DF16CE4ED695}"/>
              </a:ext>
            </a:extLst>
          </p:cNvPr>
          <p:cNvSpPr txBox="1">
            <a:spLocks/>
          </p:cNvSpPr>
          <p:nvPr/>
        </p:nvSpPr>
        <p:spPr>
          <a:xfrm>
            <a:off x="1956939" y="4178190"/>
            <a:ext cx="7944745" cy="151359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/>
              <a:t>思考：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GET </a:t>
            </a:r>
            <a:r>
              <a:rPr lang="zh-CN" altLang="en-US" sz="1600"/>
              <a:t>请求方式 和 </a:t>
            </a:r>
            <a:r>
              <a:rPr lang="en-US" altLang="zh-CN" sz="1600"/>
              <a:t>POST </a:t>
            </a:r>
            <a:r>
              <a:rPr lang="zh-CN" altLang="en-US" sz="1600"/>
              <a:t>请求方式 区别主要在于获取请求参数的方式不一样，是否可以提供一种</a:t>
            </a:r>
            <a:r>
              <a:rPr lang="zh-CN" altLang="en-US" sz="1600">
                <a:solidFill>
                  <a:srgbClr val="C00000"/>
                </a:solidFill>
              </a:rPr>
              <a:t>统一</a:t>
            </a:r>
            <a:r>
              <a:rPr lang="zh-CN" altLang="en-US" sz="1600"/>
              <a:t>获取请求参数的方式，从而</a:t>
            </a:r>
            <a:r>
              <a:rPr lang="zh-CN" altLang="en-US" sz="1600">
                <a:solidFill>
                  <a:srgbClr val="C00000"/>
                </a:solidFill>
              </a:rPr>
              <a:t>统一</a:t>
            </a:r>
            <a:r>
              <a:rPr lang="en-US" altLang="zh-CN" sz="1600"/>
              <a:t>doGet </a:t>
            </a:r>
            <a:r>
              <a:rPr lang="zh-CN" altLang="en-US" sz="1600"/>
              <a:t>和 </a:t>
            </a:r>
            <a:r>
              <a:rPr lang="en-US" altLang="zh-CN" sz="1600"/>
              <a:t>doPost</a:t>
            </a:r>
            <a:r>
              <a:rPr lang="zh-CN" altLang="en-US" sz="1600"/>
              <a:t>方法内的代码？</a:t>
            </a:r>
          </a:p>
        </p:txBody>
      </p:sp>
    </p:spTree>
    <p:extLst>
      <p:ext uri="{BB962C8B-B14F-4D97-AF65-F5344CB8AC3E}">
        <p14:creationId xmlns:p14="http://schemas.microsoft.com/office/powerpoint/2010/main" val="299755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93B9AB3C-95B5-46B1-960F-8DC94CF1ECAC}"/>
              </a:ext>
            </a:extLst>
          </p:cNvPr>
          <p:cNvSpPr txBox="1"/>
          <p:nvPr/>
        </p:nvSpPr>
        <p:spPr>
          <a:xfrm>
            <a:off x="5353272" y="2343196"/>
            <a:ext cx="1890220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username=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zhangsan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93B9AB3C-95B5-46B1-960F-8DC94CF1ECAC}"/>
              </a:ext>
            </a:extLst>
          </p:cNvPr>
          <p:cNvSpPr txBox="1"/>
          <p:nvPr/>
        </p:nvSpPr>
        <p:spPr>
          <a:xfrm>
            <a:off x="6286102" y="2343600"/>
            <a:ext cx="967349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zhangsan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93B9AB3C-95B5-46B1-960F-8DC94CF1ECAC}"/>
              </a:ext>
            </a:extLst>
          </p:cNvPr>
          <p:cNvSpPr txBox="1"/>
          <p:nvPr/>
        </p:nvSpPr>
        <p:spPr>
          <a:xfrm>
            <a:off x="5353200" y="2343600"/>
            <a:ext cx="1030102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username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52B7A0-8CA2-4F10-9CE9-E5603607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Request </a:t>
            </a:r>
            <a:r>
              <a:rPr lang="zh-CN" altLang="en-US" dirty="0"/>
              <a:t>通用方式获取请求参数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C6AF78-DF80-400B-A29C-0DED862E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33" y="1817623"/>
            <a:ext cx="3284071" cy="210777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93B9AB3C-95B5-46B1-960F-8DC94CF1ECAC}"/>
              </a:ext>
            </a:extLst>
          </p:cNvPr>
          <p:cNvSpPr txBox="1"/>
          <p:nvPr/>
        </p:nvSpPr>
        <p:spPr>
          <a:xfrm>
            <a:off x="6351667" y="1594558"/>
            <a:ext cx="3626052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rPr>
              <a:t>username=zhangsan&amp;hobby=1&amp;hobby=2</a:t>
            </a:r>
          </a:p>
        </p:txBody>
      </p:sp>
      <p:sp>
        <p:nvSpPr>
          <p:cNvPr id="19" name="文本占位符 6">
            <a:extLst>
              <a:ext uri="{FF2B5EF4-FFF2-40B4-BE49-F238E27FC236}">
                <a16:creationId xmlns:a16="http://schemas.microsoft.com/office/drawing/2014/main" id="{6BC3B32D-3FA5-4978-9635-E6ABFE2C4743}"/>
              </a:ext>
            </a:extLst>
          </p:cNvPr>
          <p:cNvSpPr txBox="1">
            <a:spLocks/>
          </p:cNvSpPr>
          <p:nvPr/>
        </p:nvSpPr>
        <p:spPr>
          <a:xfrm>
            <a:off x="710879" y="4354918"/>
            <a:ext cx="6922853" cy="128879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rgbClr val="000000"/>
                </a:solidFill>
                <a:latin typeface="Arial Unicode MS"/>
                <a:ea typeface="JetBrains Mono"/>
              </a:rPr>
              <a:t>Map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>
                <a:solidFill>
                  <a:srgbClr val="000000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>
                <a:solidFill>
                  <a:srgbClr val="000000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en-US" altLang="zh-CN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]&gt; </a:t>
            </a:r>
            <a:r>
              <a:rPr lang="zh-CN" altLang="zh-CN">
                <a:solidFill>
                  <a:srgbClr val="00627A"/>
                </a:solidFill>
                <a:latin typeface="Arial Unicode MS"/>
                <a:ea typeface="JetBrains Mono"/>
              </a:rPr>
              <a:t>getParameterMap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()</a:t>
            </a:r>
            <a:r>
              <a:rPr lang="zh-CN" altLang="en-US">
                <a:solidFill>
                  <a:srgbClr val="080808"/>
                </a:solidFill>
                <a:latin typeface="Arial Unicode MS"/>
                <a:ea typeface="JetBrains Mono"/>
              </a:rPr>
              <a:t>：</a:t>
            </a:r>
            <a:r>
              <a:rPr lang="zh-CN" altLang="en-US" sz="1400">
                <a:solidFill>
                  <a:srgbClr val="080808"/>
                </a:solidFill>
                <a:latin typeface="Arial Unicode MS"/>
                <a:ea typeface="JetBrains Mono"/>
              </a:rPr>
              <a:t>获取所有参数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Map</a:t>
            </a:r>
            <a:r>
              <a:rPr lang="zh-CN" altLang="en-US" sz="1400">
                <a:solidFill>
                  <a:srgbClr val="080808"/>
                </a:solidFill>
                <a:latin typeface="Arial Unicode MS"/>
                <a:ea typeface="JetBrains Mono"/>
              </a:rPr>
              <a:t>集合</a:t>
            </a:r>
            <a:endParaRPr lang="zh-CN" altLang="zh-CN" sz="20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rgbClr val="000000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en-US" altLang="zh-CN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] </a:t>
            </a:r>
            <a:r>
              <a:rPr lang="zh-CN" altLang="zh-CN">
                <a:solidFill>
                  <a:srgbClr val="00627A"/>
                </a:solidFill>
                <a:latin typeface="Arial Unicode MS"/>
                <a:ea typeface="JetBrains Mono"/>
              </a:rPr>
              <a:t>getParameterValues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>
                <a:solidFill>
                  <a:srgbClr val="000000"/>
                </a:solidFill>
                <a:latin typeface="Arial Unicode MS"/>
                <a:ea typeface="JetBrains Mono"/>
              </a:rPr>
              <a:t>String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name)</a:t>
            </a:r>
            <a:r>
              <a:rPr lang="zh-CN" altLang="zh-CN">
                <a:solidFill>
                  <a:srgbClr val="000000"/>
                </a:solidFill>
                <a:latin typeface="Arial Unicode MS"/>
                <a:ea typeface="JetBrains Mono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Arial Unicode MS"/>
                <a:ea typeface="JetBrains Mono"/>
              </a:rPr>
              <a:t>：</a:t>
            </a:r>
            <a:r>
              <a:rPr lang="zh-CN" altLang="en-US" sz="1400">
                <a:solidFill>
                  <a:srgbClr val="000000"/>
                </a:solidFill>
                <a:latin typeface="Arial Unicode MS"/>
                <a:ea typeface="JetBrains Mono"/>
              </a:rPr>
              <a:t>根据名称获取参数值（数组）</a:t>
            </a:r>
            <a:endParaRPr lang="en-US" altLang="zh-CN" sz="1400">
              <a:solidFill>
                <a:srgbClr val="000000"/>
              </a:solidFill>
              <a:latin typeface="Arial Unicode MS"/>
              <a:ea typeface="JetBrains Mono"/>
            </a:endParaRPr>
          </a:p>
          <a:p>
            <a:pPr marL="285750" indent="-28575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rgbClr val="000000"/>
                </a:solidFill>
                <a:latin typeface="Arial Unicode MS"/>
                <a:ea typeface="JetBrains Mono"/>
              </a:rPr>
              <a:t>String </a:t>
            </a:r>
            <a:r>
              <a:rPr lang="zh-CN" altLang="zh-CN">
                <a:solidFill>
                  <a:srgbClr val="00627A"/>
                </a:solidFill>
                <a:latin typeface="Arial Unicode MS"/>
                <a:ea typeface="JetBrains Mono"/>
              </a:rPr>
              <a:t>getParameter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>
                <a:solidFill>
                  <a:srgbClr val="000000"/>
                </a:solidFill>
                <a:latin typeface="Arial Unicode MS"/>
                <a:ea typeface="JetBrains Mono"/>
              </a:rPr>
              <a:t>String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name)</a:t>
            </a:r>
            <a:r>
              <a:rPr lang="zh-CN" altLang="en-US">
                <a:solidFill>
                  <a:srgbClr val="080808"/>
                </a:solidFill>
                <a:latin typeface="Arial Unicode MS"/>
                <a:ea typeface="JetBrains Mono"/>
              </a:rPr>
              <a:t>：</a:t>
            </a:r>
            <a:r>
              <a:rPr lang="zh-CN" altLang="en-US" sz="1400">
                <a:solidFill>
                  <a:srgbClr val="080808"/>
                </a:solidFill>
                <a:latin typeface="Arial Unicode MS"/>
                <a:ea typeface="JetBrains Mono"/>
              </a:rPr>
              <a:t>根据名称获取参数值（单个值）</a:t>
            </a:r>
            <a:endParaRPr lang="zh-CN" altLang="zh-CN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3B9AB3C-95B5-46B1-960F-8DC94CF1ECAC}"/>
              </a:ext>
            </a:extLst>
          </p:cNvPr>
          <p:cNvSpPr txBox="1"/>
          <p:nvPr/>
        </p:nvSpPr>
        <p:spPr>
          <a:xfrm>
            <a:off x="8133655" y="2343196"/>
            <a:ext cx="922032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hobby=1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93B9AB3C-95B5-46B1-960F-8DC94CF1ECAC}"/>
              </a:ext>
            </a:extLst>
          </p:cNvPr>
          <p:cNvSpPr txBox="1"/>
          <p:nvPr/>
        </p:nvSpPr>
        <p:spPr>
          <a:xfrm>
            <a:off x="9977719" y="2343196"/>
            <a:ext cx="922032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hobby=2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93B9AB3C-95B5-46B1-960F-8DC94CF1ECAC}"/>
              </a:ext>
            </a:extLst>
          </p:cNvPr>
          <p:cNvSpPr txBox="1"/>
          <p:nvPr/>
        </p:nvSpPr>
        <p:spPr>
          <a:xfrm>
            <a:off x="8197062" y="1593498"/>
            <a:ext cx="922032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hobby=1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3B9AB3C-95B5-46B1-960F-8DC94CF1ECAC}"/>
              </a:ext>
            </a:extLst>
          </p:cNvPr>
          <p:cNvSpPr txBox="1"/>
          <p:nvPr/>
        </p:nvSpPr>
        <p:spPr>
          <a:xfrm>
            <a:off x="6351667" y="1595767"/>
            <a:ext cx="1890220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username=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zhangsan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3B9AB3C-95B5-46B1-960F-8DC94CF1ECAC}"/>
              </a:ext>
            </a:extLst>
          </p:cNvPr>
          <p:cNvSpPr txBox="1"/>
          <p:nvPr/>
        </p:nvSpPr>
        <p:spPr>
          <a:xfrm>
            <a:off x="9055687" y="1598185"/>
            <a:ext cx="922032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hobby=2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93B9AB3C-95B5-46B1-960F-8DC94CF1ECAC}"/>
              </a:ext>
            </a:extLst>
          </p:cNvPr>
          <p:cNvSpPr txBox="1"/>
          <p:nvPr/>
        </p:nvSpPr>
        <p:spPr>
          <a:xfrm>
            <a:off x="4867633" y="3092400"/>
            <a:ext cx="1030102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username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93B9AB3C-95B5-46B1-960F-8DC94CF1ECAC}"/>
              </a:ext>
            </a:extLst>
          </p:cNvPr>
          <p:cNvSpPr txBox="1"/>
          <p:nvPr/>
        </p:nvSpPr>
        <p:spPr>
          <a:xfrm>
            <a:off x="6351667" y="3092400"/>
            <a:ext cx="967349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zhangsan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93B9AB3C-95B5-46B1-960F-8DC94CF1ECAC}"/>
              </a:ext>
            </a:extLst>
          </p:cNvPr>
          <p:cNvSpPr txBox="1"/>
          <p:nvPr/>
        </p:nvSpPr>
        <p:spPr>
          <a:xfrm>
            <a:off x="7911640" y="3092400"/>
            <a:ext cx="727899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hobby</a:t>
            </a: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93B9AB3C-95B5-46B1-960F-8DC94CF1ECAC}"/>
              </a:ext>
            </a:extLst>
          </p:cNvPr>
          <p:cNvSpPr txBox="1"/>
          <p:nvPr/>
        </p:nvSpPr>
        <p:spPr>
          <a:xfrm>
            <a:off x="10899751" y="3092400"/>
            <a:ext cx="29759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93B9AB3C-95B5-46B1-960F-8DC94CF1ECAC}"/>
              </a:ext>
            </a:extLst>
          </p:cNvPr>
          <p:cNvSpPr txBox="1"/>
          <p:nvPr/>
        </p:nvSpPr>
        <p:spPr>
          <a:xfrm>
            <a:off x="9979200" y="3092400"/>
            <a:ext cx="727899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hobby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93B9AB3C-95B5-46B1-960F-8DC94CF1ECAC}"/>
              </a:ext>
            </a:extLst>
          </p:cNvPr>
          <p:cNvSpPr txBox="1"/>
          <p:nvPr/>
        </p:nvSpPr>
        <p:spPr>
          <a:xfrm>
            <a:off x="9007704" y="3092400"/>
            <a:ext cx="29759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93B9AB3C-95B5-46B1-960F-8DC94CF1ECAC}"/>
              </a:ext>
            </a:extLst>
          </p:cNvPr>
          <p:cNvSpPr txBox="1"/>
          <p:nvPr/>
        </p:nvSpPr>
        <p:spPr>
          <a:xfrm>
            <a:off x="8132400" y="2343600"/>
            <a:ext cx="727899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hobby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93B9AB3C-95B5-46B1-960F-8DC94CF1ECAC}"/>
              </a:ext>
            </a:extLst>
          </p:cNvPr>
          <p:cNvSpPr txBox="1"/>
          <p:nvPr/>
        </p:nvSpPr>
        <p:spPr>
          <a:xfrm>
            <a:off x="8758094" y="2343600"/>
            <a:ext cx="29759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93B9AB3C-95B5-46B1-960F-8DC94CF1ECAC}"/>
              </a:ext>
            </a:extLst>
          </p:cNvPr>
          <p:cNvSpPr txBox="1"/>
          <p:nvPr/>
        </p:nvSpPr>
        <p:spPr>
          <a:xfrm>
            <a:off x="10602158" y="2343600"/>
            <a:ext cx="29759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93B9AB3C-95B5-46B1-960F-8DC94CF1ECAC}"/>
              </a:ext>
            </a:extLst>
          </p:cNvPr>
          <p:cNvSpPr txBox="1"/>
          <p:nvPr/>
        </p:nvSpPr>
        <p:spPr>
          <a:xfrm>
            <a:off x="9979200" y="2343600"/>
            <a:ext cx="727899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hobby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8425842" y="4045633"/>
            <a:ext cx="2176316" cy="1718271"/>
            <a:chOff x="2280093" y="4072608"/>
            <a:chExt cx="2176316" cy="1718271"/>
          </a:xfrm>
        </p:grpSpPr>
        <p:sp>
          <p:nvSpPr>
            <p:cNvPr id="30" name="圆角矩形 5"/>
            <p:cNvSpPr>
              <a:spLocks noChangeArrowheads="1"/>
            </p:cNvSpPr>
            <p:nvPr/>
          </p:nvSpPr>
          <p:spPr bwMode="auto">
            <a:xfrm>
              <a:off x="2280093" y="4072608"/>
              <a:ext cx="2176316" cy="171827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 Light" pitchFamily="2" charset="-122"/>
              </a:endParaRPr>
            </a:p>
          </p:txBody>
        </p:sp>
        <p:sp>
          <p:nvSpPr>
            <p:cNvPr id="31" name="文本框 58"/>
            <p:cNvSpPr txBox="1">
              <a:spLocks noChangeArrowheads="1"/>
            </p:cNvSpPr>
            <p:nvPr/>
          </p:nvSpPr>
          <p:spPr bwMode="auto">
            <a:xfrm>
              <a:off x="3008183" y="4123201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b="1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Map</a:t>
              </a:r>
              <a:endParaRPr lang="zh-CN" altLang="en-US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8403567" y="4583229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9F9F9"/>
                </a:solidFill>
              </a:rPr>
              <a:t>username</a:t>
            </a:r>
          </a:p>
        </p:txBody>
      </p:sp>
      <p:sp>
        <p:nvSpPr>
          <p:cNvPr id="47" name="矩形 46"/>
          <p:cNvSpPr/>
          <p:nvPr/>
        </p:nvSpPr>
        <p:spPr>
          <a:xfrm>
            <a:off x="9605458" y="4581536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F9F9F9"/>
                </a:solidFill>
              </a:rPr>
              <a:t>zhangsan</a:t>
            </a:r>
            <a:endParaRPr lang="en-US" altLang="zh-CN" dirty="0">
              <a:solidFill>
                <a:srgbClr val="F9F9F9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20671" y="3087239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username</a:t>
            </a:r>
          </a:p>
        </p:txBody>
      </p:sp>
      <p:sp>
        <p:nvSpPr>
          <p:cNvPr id="50" name="矩形 49"/>
          <p:cNvSpPr/>
          <p:nvPr/>
        </p:nvSpPr>
        <p:spPr>
          <a:xfrm>
            <a:off x="6307599" y="3088028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zhangsan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895733" y="3075012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hobby</a:t>
            </a:r>
          </a:p>
        </p:txBody>
      </p:sp>
      <p:sp>
        <p:nvSpPr>
          <p:cNvPr id="52" name="矩形 51"/>
          <p:cNvSpPr/>
          <p:nvPr/>
        </p:nvSpPr>
        <p:spPr>
          <a:xfrm>
            <a:off x="9003089" y="30750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53" name="矩形 52"/>
          <p:cNvSpPr/>
          <p:nvPr/>
        </p:nvSpPr>
        <p:spPr>
          <a:xfrm>
            <a:off x="8403567" y="5010677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9F9F9"/>
                </a:solidFill>
              </a:rPr>
              <a:t>hobby</a:t>
            </a:r>
          </a:p>
        </p:txBody>
      </p:sp>
      <p:sp>
        <p:nvSpPr>
          <p:cNvPr id="54" name="矩形 53"/>
          <p:cNvSpPr/>
          <p:nvPr/>
        </p:nvSpPr>
        <p:spPr>
          <a:xfrm>
            <a:off x="9605458" y="500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9F9F9"/>
                </a:solidFill>
              </a:rPr>
              <a:t>1</a:t>
            </a:r>
          </a:p>
        </p:txBody>
      </p:sp>
      <p:sp>
        <p:nvSpPr>
          <p:cNvPr id="56" name="矩形 55"/>
          <p:cNvSpPr/>
          <p:nvPr/>
        </p:nvSpPr>
        <p:spPr>
          <a:xfrm>
            <a:off x="10899751" y="30616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57" name="矩形 56"/>
          <p:cNvSpPr/>
          <p:nvPr/>
        </p:nvSpPr>
        <p:spPr>
          <a:xfrm>
            <a:off x="9818442" y="5005810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9F9F9"/>
                </a:solidFill>
              </a:rPr>
              <a:t>,  2</a:t>
            </a:r>
          </a:p>
        </p:txBody>
      </p:sp>
      <p:sp>
        <p:nvSpPr>
          <p:cNvPr id="37" name="文本占位符 6">
            <a:extLst>
              <a:ext uri="{FF2B5EF4-FFF2-40B4-BE49-F238E27FC236}">
                <a16:creationId xmlns:a16="http://schemas.microsoft.com/office/drawing/2014/main" id="{6F1615D1-3159-4CE9-93A4-96A8E82AA70E}"/>
              </a:ext>
            </a:extLst>
          </p:cNvPr>
          <p:cNvSpPr txBox="1">
            <a:spLocks/>
          </p:cNvSpPr>
          <p:nvPr/>
        </p:nvSpPr>
        <p:spPr>
          <a:xfrm>
            <a:off x="8429080" y="5900998"/>
            <a:ext cx="2550849" cy="37750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zh-CN">
                <a:solidFill>
                  <a:srgbClr val="000000"/>
                </a:solidFill>
                <a:latin typeface="Arial Unicode MS"/>
                <a:ea typeface="JetBrains Mono"/>
              </a:rPr>
              <a:t>Map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>
                <a:solidFill>
                  <a:srgbClr val="000000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>
                <a:solidFill>
                  <a:srgbClr val="000000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en-US" altLang="zh-CN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zh-CN" altLang="zh-CN">
                <a:solidFill>
                  <a:srgbClr val="080808"/>
                </a:solidFill>
                <a:latin typeface="Arial Unicode MS"/>
                <a:ea typeface="JetBrains Mono"/>
              </a:rPr>
              <a:t>]&gt;</a:t>
            </a:r>
            <a:endParaRPr lang="en-US" altLang="zh-CN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zh-CN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3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0819 0.10903 " pathEditMode="relative" rAng="0" ptsTypes="AA">
                                      <p:cBhvr>
                                        <p:cTn id="18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576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00521 0.10926 " pathEditMode="relative" rAng="0" ptsTypes="AA">
                                      <p:cBhvr>
                                        <p:cTn id="2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574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11111E-6 L 0.07566 0.10857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-0.03984 0.10902 " pathEditMode="relative" rAng="0" ptsTypes="AA">
                                      <p:cBhvr>
                                        <p:cTn id="52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576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00534 0.10902 " pathEditMode="relative" rAng="0" ptsTypes="AA">
                                      <p:cBhvr>
                                        <p:cTn id="54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585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-0.0181 0.10903 " pathEditMode="relative" rAng="0" ptsTypes="AA">
                                      <p:cBhvr>
                                        <p:cTn id="56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" y="511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02057 0.10903 " pathEditMode="relative" rAng="0" ptsTypes="AA">
                                      <p:cBhvr>
                                        <p:cTn id="58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" y="601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-2.08333E-6 0.10902 " pathEditMode="relative" rAng="0" ptsTypes="AA">
                                      <p:cBhvr>
                                        <p:cTn id="6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544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02435 0.10903 " pathEditMode="relative" rAng="0" ptsTypes="AA">
                                      <p:cBhvr>
                                        <p:cTn id="62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29388 0.21806 " pathEditMode="relative" rAng="0" ptsTypes="AA">
                                      <p:cBhvr>
                                        <p:cTn id="102" dur="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11273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0.27057 0.21782 " pathEditMode="relative" rAng="0" ptsTypes="AA">
                                      <p:cBhvr>
                                        <p:cTn id="104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07" y="11065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9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3" dur="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4" dur="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00"/>
                            </p:stCondLst>
                            <p:childTnLst>
                              <p:par>
                                <p:cTn id="11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"/>
                            </p:stCondLst>
                            <p:childTnLst>
                              <p:par>
                                <p:cTn id="11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0.04166 0.28217 " pathEditMode="relative" rAng="0" ptsTypes="AA">
                                      <p:cBhvr>
                                        <p:cTn id="135" dur="7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3819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0.04948 0.28194 " pathEditMode="relative" rAng="0" ptsTypes="AA">
                                      <p:cBhvr>
                                        <p:cTn id="137" dur="7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13588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" dur="7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0" dur="7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1" dur="7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2" dur="7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4" dur="7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5" dur="7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6" dur="7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7" dur="7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00"/>
                            </p:stCondLst>
                            <p:childTnLst>
                              <p:par>
                                <p:cTn id="14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700"/>
                            </p:stCondLst>
                            <p:childTnLst>
                              <p:par>
                                <p:cTn id="15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7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-0.075 0.28333 " pathEditMode="relative" rAng="0" ptsTypes="AA">
                                      <p:cBhvr>
                                        <p:cTn id="165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14167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7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8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9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0" dur="7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700"/>
                            </p:stCondLst>
                            <p:childTnLst>
                              <p:par>
                                <p:cTn id="17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7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4" grpId="1" animBg="1"/>
      <p:bldP spid="24" grpId="2" animBg="1"/>
      <p:bldP spid="23" grpId="0" animBg="1"/>
      <p:bldP spid="23" grpId="1" animBg="1"/>
      <p:bldP spid="23" grpId="2" animBg="1"/>
      <p:bldP spid="18" grpId="0" animBg="1"/>
      <p:bldP spid="6" grpId="0" animBg="1"/>
      <p:bldP spid="9" grpId="0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45" grpId="0"/>
      <p:bldP spid="47" grpId="0"/>
      <p:bldP spid="49" grpId="0"/>
      <p:bldP spid="49" grpId="1"/>
      <p:bldP spid="49" grpId="2"/>
      <p:bldP spid="49" grpId="3"/>
      <p:bldP spid="50" grpId="0"/>
      <p:bldP spid="50" grpId="1"/>
      <p:bldP spid="50" grpId="2"/>
      <p:bldP spid="50" grpId="3"/>
      <p:bldP spid="51" grpId="0"/>
      <p:bldP spid="51" grpId="1"/>
      <p:bldP spid="51" grpId="2"/>
      <p:bldP spid="51" grpId="3"/>
      <p:bldP spid="52" grpId="0"/>
      <p:bldP spid="52" grpId="1"/>
      <p:bldP spid="52" grpId="2"/>
      <p:bldP spid="52" grpId="3"/>
      <p:bldP spid="53" grpId="0"/>
      <p:bldP spid="54" grpId="0"/>
      <p:bldP spid="56" grpId="0"/>
      <p:bldP spid="56" grpId="1"/>
      <p:bldP spid="56" grpId="2"/>
      <p:bldP spid="56" grpId="3"/>
      <p:bldP spid="57" grpId="0"/>
      <p:bldP spid="37" grpId="0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47776</TotalTime>
  <Words>1952</Words>
  <Application>Microsoft Office PowerPoint</Application>
  <PresentationFormat>宽屏</PresentationFormat>
  <Paragraphs>365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36</vt:i4>
      </vt:variant>
    </vt:vector>
  </HeadingPairs>
  <TitlesOfParts>
    <vt:vector size="59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STKaiti</vt:lpstr>
      <vt:lpstr>STKaiti</vt:lpstr>
      <vt:lpstr>宋体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Request&amp;Response</vt:lpstr>
      <vt:lpstr>PowerPoint 演示文稿</vt:lpstr>
      <vt:lpstr>PowerPoint 演示文稿</vt:lpstr>
      <vt:lpstr>Request 继承体系 </vt:lpstr>
      <vt:lpstr>PowerPoint 演示文稿</vt:lpstr>
      <vt:lpstr>Request 获取请求数据</vt:lpstr>
      <vt:lpstr>Request 获取请求数据 </vt:lpstr>
      <vt:lpstr>Request 通用方式获取请求参数</vt:lpstr>
      <vt:lpstr>Request 通用方式获取请求参数</vt:lpstr>
      <vt:lpstr>Request 通用方式获取请求参数</vt:lpstr>
      <vt:lpstr>Request 获取请求数据 </vt:lpstr>
      <vt:lpstr>Request 请求参数中文乱码处理</vt:lpstr>
      <vt:lpstr>PowerPoint 演示文稿</vt:lpstr>
      <vt:lpstr>PowerPoint 演示文稿</vt:lpstr>
      <vt:lpstr>请求转发</vt:lpstr>
      <vt:lpstr>Response</vt:lpstr>
      <vt:lpstr>PowerPoint 演示文稿</vt:lpstr>
      <vt:lpstr>PowerPoint 演示文稿</vt:lpstr>
      <vt:lpstr>Response 设置响应数据功能介绍 </vt:lpstr>
      <vt:lpstr>PowerPoint 演示文稿</vt:lpstr>
      <vt:lpstr>Response 完成重定向</vt:lpstr>
      <vt:lpstr>路径问题</vt:lpstr>
      <vt:lpstr>PowerPoint 演示文稿</vt:lpstr>
      <vt:lpstr>Response 响应字符数据</vt:lpstr>
      <vt:lpstr>PowerPoint 演示文稿</vt:lpstr>
      <vt:lpstr>Response 响应字节数据</vt:lpstr>
      <vt:lpstr>PowerPoint 演示文稿</vt:lpstr>
      <vt:lpstr>案例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代码优化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super</cp:lastModifiedBy>
  <cp:revision>1216</cp:revision>
  <dcterms:created xsi:type="dcterms:W3CDTF">2020-03-31T02:23:27Z</dcterms:created>
  <dcterms:modified xsi:type="dcterms:W3CDTF">2021-08-17T15:08:35Z</dcterms:modified>
</cp:coreProperties>
</file>