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9"/>
  </p:notesMasterIdLst>
  <p:handoutMasterIdLst>
    <p:handoutMasterId r:id="rId40"/>
  </p:handoutMasterIdLst>
  <p:sldIdLst>
    <p:sldId id="462" r:id="rId8"/>
    <p:sldId id="972" r:id="rId9"/>
    <p:sldId id="1121" r:id="rId10"/>
    <p:sldId id="1260" r:id="rId11"/>
    <p:sldId id="1147" r:id="rId12"/>
    <p:sldId id="1253" r:id="rId13"/>
    <p:sldId id="1167" r:id="rId14"/>
    <p:sldId id="1261" r:id="rId15"/>
    <p:sldId id="1213" r:id="rId16"/>
    <p:sldId id="1278" r:id="rId17"/>
    <p:sldId id="1239" r:id="rId18"/>
    <p:sldId id="1258" r:id="rId19"/>
    <p:sldId id="1217" r:id="rId20"/>
    <p:sldId id="1241" r:id="rId21"/>
    <p:sldId id="1218" r:id="rId22"/>
    <p:sldId id="1242" r:id="rId23"/>
    <p:sldId id="1243" r:id="rId24"/>
    <p:sldId id="1244" r:id="rId25"/>
    <p:sldId id="1251" r:id="rId26"/>
    <p:sldId id="1252" r:id="rId27"/>
    <p:sldId id="1262" r:id="rId28"/>
    <p:sldId id="1289" r:id="rId29"/>
    <p:sldId id="1263" r:id="rId30"/>
    <p:sldId id="1018" r:id="rId31"/>
    <p:sldId id="1093" r:id="rId32"/>
    <p:sldId id="1264" r:id="rId33"/>
    <p:sldId id="1265" r:id="rId34"/>
    <p:sldId id="1290" r:id="rId35"/>
    <p:sldId id="1267" r:id="rId36"/>
    <p:sldId id="1266" r:id="rId37"/>
    <p:sldId id="26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AD2A26"/>
    <a:srgbClr val="4C5252"/>
    <a:srgbClr val="8A8A8A"/>
    <a:srgbClr val="48504F"/>
    <a:srgbClr val="B60206"/>
    <a:srgbClr val="AD2B26"/>
    <a:srgbClr val="49504F"/>
    <a:srgbClr val="B70006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5" autoAdjust="0"/>
    <p:restoredTop sz="95090" autoAdjust="0"/>
  </p:normalViewPr>
  <p:slideViewPr>
    <p:cSldViewPr snapToGrid="0">
      <p:cViewPr varScale="1">
        <p:scale>
          <a:sx n="73" d="100"/>
          <a:sy n="73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2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75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3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15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19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6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720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4188299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  <p:sldLayoutId id="2147483713" r:id="rId17"/>
    <p:sldLayoutId id="2147483715" r:id="rId18"/>
    <p:sldLayoutId id="2147483716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en-US" altLang="zh-CN" sz="5400"/>
              <a:t>JSP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0108FA-F85B-4E5A-BDF1-9D6FFFF0F2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JSP</a:t>
            </a:r>
            <a:r>
              <a:rPr lang="zh-CN" altLang="en-US"/>
              <a:t>脚本展示品牌数据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258FDD-C014-4DF8-96CB-86C48F0F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80" y="1798179"/>
            <a:ext cx="7834039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6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JSP </a:t>
            </a:r>
            <a:r>
              <a:rPr lang="zh-CN" altLang="en-US"/>
              <a:t>缺点</a:t>
            </a:r>
            <a:endParaRPr lang="zh-CN" altLang="en-US" dirty="0"/>
          </a:p>
        </p:txBody>
      </p:sp>
      <p:sp>
        <p:nvSpPr>
          <p:cNvPr id="38" name="文本占位符 6">
            <a:extLst>
              <a:ext uri="{FF2B5EF4-FFF2-40B4-BE49-F238E27FC236}">
                <a16:creationId xmlns:a16="http://schemas.microsoft.com/office/drawing/2014/main" id="{2AB6A964-0F39-44F1-B403-8E73CEE1C90A}"/>
              </a:ext>
            </a:extLst>
          </p:cNvPr>
          <p:cNvSpPr txBox="1">
            <a:spLocks/>
          </p:cNvSpPr>
          <p:nvPr/>
        </p:nvSpPr>
        <p:spPr>
          <a:xfrm>
            <a:off x="710882" y="1625398"/>
            <a:ext cx="9462928" cy="273543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由于 </a:t>
            </a:r>
            <a:r>
              <a:rPr lang="en-US" altLang="zh-CN"/>
              <a:t>JSP</a:t>
            </a:r>
            <a:r>
              <a:rPr lang="zh-CN" altLang="en-US"/>
              <a:t>页面内，既可以定义 </a:t>
            </a:r>
            <a:r>
              <a:rPr lang="en-US" altLang="zh-CN"/>
              <a:t>HTML </a:t>
            </a:r>
            <a:r>
              <a:rPr lang="zh-CN" altLang="en-US"/>
              <a:t>标签，又可以定义 </a:t>
            </a:r>
            <a:r>
              <a:rPr lang="en-US" altLang="zh-CN"/>
              <a:t>Java</a:t>
            </a:r>
            <a:r>
              <a:rPr lang="zh-CN" altLang="en-US"/>
              <a:t>代码，造成了以下问题：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书写麻烦：特别是复杂的页面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阅读麻烦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复杂度高：运行需要依赖于各种环境，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JRE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容器，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JavaEE…</a:t>
            </a: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占内存和磁盘：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会自动生成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.java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.class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文件占磁盘，运行的是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.class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文件占内存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调试困难：出错后，需要找到自动生成的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.java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文件进行调试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不利于团队协作：前端人员不会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，后端人员不精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</a:p>
          <a:p>
            <a:pPr lvl="1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24A2A22D-5CE1-4B61-BC7F-71808492A441}"/>
              </a:ext>
            </a:extLst>
          </p:cNvPr>
          <p:cNvSpPr txBox="1">
            <a:spLocks/>
          </p:cNvSpPr>
          <p:nvPr/>
        </p:nvSpPr>
        <p:spPr>
          <a:xfrm>
            <a:off x="2419833" y="4340039"/>
            <a:ext cx="2671510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JSP </a:t>
            </a:r>
            <a:r>
              <a:rPr lang="zh-CN" altLang="en-US">
                <a:solidFill>
                  <a:srgbClr val="C00000"/>
                </a:solidFill>
              </a:rPr>
              <a:t>已逐渐退出历史舞台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2BE44A8E-B125-4F5E-BFC5-DFC3F036EC2E}"/>
              </a:ext>
            </a:extLst>
          </p:cNvPr>
          <p:cNvSpPr txBox="1">
            <a:spLocks/>
          </p:cNvSpPr>
          <p:nvPr/>
        </p:nvSpPr>
        <p:spPr>
          <a:xfrm>
            <a:off x="6630043" y="4299427"/>
            <a:ext cx="259743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418543D5-E060-4121-9EDE-0D00EEFC4F68}"/>
              </a:ext>
            </a:extLst>
          </p:cNvPr>
          <p:cNvSpPr txBox="1">
            <a:spLocks/>
          </p:cNvSpPr>
          <p:nvPr/>
        </p:nvSpPr>
        <p:spPr>
          <a:xfrm>
            <a:off x="2335188" y="5941409"/>
            <a:ext cx="2951155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不要</a:t>
            </a:r>
            <a:r>
              <a:rPr lang="zh-CN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直接</a:t>
            </a:r>
            <a:r>
              <a:rPr lang="zh-CN" altLang="en-US">
                <a:solidFill>
                  <a:srgbClr val="C00000"/>
                </a:solidFill>
              </a:rPr>
              <a:t>在</a:t>
            </a:r>
            <a:r>
              <a:rPr lang="en-US" altLang="zh-CN">
                <a:solidFill>
                  <a:srgbClr val="C00000"/>
                </a:solidFill>
              </a:rPr>
              <a:t>JSP</a:t>
            </a:r>
            <a:r>
              <a:rPr lang="zh-CN" altLang="en-US">
                <a:solidFill>
                  <a:srgbClr val="C00000"/>
                </a:solidFill>
              </a:rPr>
              <a:t>里写</a:t>
            </a:r>
            <a:r>
              <a:rPr lang="en-US" altLang="zh-CN">
                <a:solidFill>
                  <a:srgbClr val="C00000"/>
                </a:solidFill>
              </a:rPr>
              <a:t>Java</a:t>
            </a:r>
            <a:r>
              <a:rPr lang="zh-CN" altLang="en-US">
                <a:solidFill>
                  <a:srgbClr val="C00000"/>
                </a:solidFill>
              </a:rPr>
              <a:t>代码！</a:t>
            </a:r>
            <a:endParaRPr lang="en-US" altLang="zh-CN"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51A8C0F-36B2-44E7-B14F-AD18388CBC72}"/>
              </a:ext>
            </a:extLst>
          </p:cNvPr>
          <p:cNvCxnSpPr/>
          <p:nvPr/>
        </p:nvCxnSpPr>
        <p:spPr>
          <a:xfrm>
            <a:off x="5091343" y="4598634"/>
            <a:ext cx="497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3F52B6D2-16A2-4608-8FD0-BCE3E26720FB}"/>
              </a:ext>
            </a:extLst>
          </p:cNvPr>
          <p:cNvSpPr/>
          <p:nvPr/>
        </p:nvSpPr>
        <p:spPr>
          <a:xfrm>
            <a:off x="2335188" y="5054418"/>
            <a:ext cx="1403647" cy="54739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Servlet</a:t>
            </a:r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607090E-7F4F-48DD-BB6B-E33E6C9C9E55}"/>
              </a:ext>
            </a:extLst>
          </p:cNvPr>
          <p:cNvCxnSpPr>
            <a:stCxn id="17" idx="6"/>
          </p:cNvCxnSpPr>
          <p:nvPr/>
        </p:nvCxnSpPr>
        <p:spPr>
          <a:xfrm flipV="1">
            <a:off x="3738835" y="5313014"/>
            <a:ext cx="451425" cy="15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460E2634-AEBD-4704-AD06-72DEA35F7DA5}"/>
              </a:ext>
            </a:extLst>
          </p:cNvPr>
          <p:cNvSpPr/>
          <p:nvPr/>
        </p:nvSpPr>
        <p:spPr>
          <a:xfrm>
            <a:off x="4190260" y="5054418"/>
            <a:ext cx="1403647" cy="54739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JSP</a:t>
            </a:r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7C01554-F80E-423A-BC06-EE51534452E3}"/>
              </a:ext>
            </a:extLst>
          </p:cNvPr>
          <p:cNvCxnSpPr>
            <a:stCxn id="20" idx="6"/>
          </p:cNvCxnSpPr>
          <p:nvPr/>
        </p:nvCxnSpPr>
        <p:spPr>
          <a:xfrm flipV="1">
            <a:off x="5593907" y="5313014"/>
            <a:ext cx="451425" cy="15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4D802061-D3E0-4D4F-ADF2-A0ACCAF2585C}"/>
              </a:ext>
            </a:extLst>
          </p:cNvPr>
          <p:cNvSpPr/>
          <p:nvPr/>
        </p:nvSpPr>
        <p:spPr>
          <a:xfrm>
            <a:off x="6045332" y="5054418"/>
            <a:ext cx="1403647" cy="54739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Servlet+ JSP</a:t>
            </a: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F09E72A-5C77-490F-8885-A5DF7A4A5E7E}"/>
              </a:ext>
            </a:extLst>
          </p:cNvPr>
          <p:cNvCxnSpPr>
            <a:stCxn id="22" idx="6"/>
          </p:cNvCxnSpPr>
          <p:nvPr/>
        </p:nvCxnSpPr>
        <p:spPr>
          <a:xfrm flipV="1">
            <a:off x="7448979" y="5313014"/>
            <a:ext cx="451425" cy="15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CFEA9977-274F-491C-BB33-27AC611FFA47}"/>
              </a:ext>
            </a:extLst>
          </p:cNvPr>
          <p:cNvSpPr/>
          <p:nvPr/>
        </p:nvSpPr>
        <p:spPr>
          <a:xfrm>
            <a:off x="7900151" y="5054418"/>
            <a:ext cx="1403647" cy="54739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Servlet+ html+ajax</a:t>
            </a:r>
            <a:endParaRPr lang="zh-CN" altLang="en-US" sz="140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132D452-C0DA-4863-9E5A-7AFC009A084C}"/>
              </a:ext>
            </a:extLst>
          </p:cNvPr>
          <p:cNvSpPr/>
          <p:nvPr/>
        </p:nvSpPr>
        <p:spPr>
          <a:xfrm>
            <a:off x="5443587" y="5695944"/>
            <a:ext cx="1131236" cy="383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Servlet</a:t>
            </a:r>
            <a:endParaRPr lang="zh-CN" altLang="en-US" sz="160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46C00C3-3B45-4A92-A4D1-D2DDADA21214}"/>
              </a:ext>
            </a:extLst>
          </p:cNvPr>
          <p:cNvSpPr/>
          <p:nvPr/>
        </p:nvSpPr>
        <p:spPr>
          <a:xfrm>
            <a:off x="5443587" y="6266783"/>
            <a:ext cx="1131236" cy="3836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JSP</a:t>
            </a:r>
            <a:endParaRPr lang="zh-CN" altLang="en-US" sz="160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E6C7CCC-EBE5-49F2-81BB-04F06A9A239B}"/>
              </a:ext>
            </a:extLst>
          </p:cNvPr>
          <p:cNvCxnSpPr>
            <a:cxnSpLocks/>
          </p:cNvCxnSpPr>
          <p:nvPr/>
        </p:nvCxnSpPr>
        <p:spPr>
          <a:xfrm flipV="1">
            <a:off x="5202314" y="5887760"/>
            <a:ext cx="239386" cy="211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0D4B4B5-3E09-4373-8223-A39B329D0CBE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214846" y="6274949"/>
            <a:ext cx="228741" cy="183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文本占位符 6">
            <a:extLst>
              <a:ext uri="{FF2B5EF4-FFF2-40B4-BE49-F238E27FC236}">
                <a16:creationId xmlns:a16="http://schemas.microsoft.com/office/drawing/2014/main" id="{422254B4-38CB-436F-8A35-5472A1C0FE08}"/>
              </a:ext>
            </a:extLst>
          </p:cNvPr>
          <p:cNvSpPr txBox="1">
            <a:spLocks/>
          </p:cNvSpPr>
          <p:nvPr/>
        </p:nvSpPr>
        <p:spPr>
          <a:xfrm>
            <a:off x="6630043" y="5682922"/>
            <a:ext cx="1999052" cy="39822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逻辑处理，封装数据</a:t>
            </a:r>
            <a:endParaRPr lang="en-US" altLang="zh-CN" sz="1400"/>
          </a:p>
        </p:txBody>
      </p: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0EBF5F84-218D-4E0A-B8B1-19A5B150DC1B}"/>
              </a:ext>
            </a:extLst>
          </p:cNvPr>
          <p:cNvSpPr txBox="1">
            <a:spLocks/>
          </p:cNvSpPr>
          <p:nvPr/>
        </p:nvSpPr>
        <p:spPr>
          <a:xfrm>
            <a:off x="6630042" y="6251943"/>
            <a:ext cx="2780287" cy="39822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获取数据，遍历展现数据</a:t>
            </a:r>
            <a:endParaRPr lang="en-US" altLang="zh-CN" sz="140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497F0AF-79C5-42B1-9315-9E8E8E388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974" y="4262799"/>
            <a:ext cx="497148" cy="6803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988FD5-6BAC-4132-99BD-1B7D5B162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74" y="4384738"/>
            <a:ext cx="538724" cy="5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9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1" grpId="0"/>
      <p:bldP spid="13" grpId="0"/>
      <p:bldP spid="15" grpId="0"/>
      <p:bldP spid="17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29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1373652"/>
            <a:ext cx="5973761" cy="4912848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脚本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EL </a:t>
            </a:r>
            <a:r>
              <a:rPr lang="zh-CN" altLang="en-US">
                <a:solidFill>
                  <a:srgbClr val="C00000"/>
                </a:solidFill>
              </a:rPr>
              <a:t>表达式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JSTL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MVC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模式和三层架构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22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EL </a:t>
            </a:r>
            <a:r>
              <a:rPr lang="zh-CN" altLang="en-US"/>
              <a:t>表达式</a:t>
            </a:r>
          </a:p>
        </p:txBody>
      </p: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9CC4892A-5ABA-41F7-A77F-F996D66D6741}"/>
              </a:ext>
            </a:extLst>
          </p:cNvPr>
          <p:cNvSpPr txBox="1">
            <a:spLocks/>
          </p:cNvSpPr>
          <p:nvPr/>
        </p:nvSpPr>
        <p:spPr>
          <a:xfrm>
            <a:off x="710880" y="1625398"/>
            <a:ext cx="7643005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C00000"/>
                </a:solidFill>
              </a:rPr>
              <a:t>E</a:t>
            </a:r>
            <a:r>
              <a:rPr lang="en-US" altLang="zh-CN"/>
              <a:t>xpression </a:t>
            </a:r>
            <a:r>
              <a:rPr lang="en-US" altLang="zh-CN">
                <a:solidFill>
                  <a:srgbClr val="C00000"/>
                </a:solidFill>
              </a:rPr>
              <a:t>L</a:t>
            </a:r>
            <a:r>
              <a:rPr lang="en-US" altLang="zh-CN"/>
              <a:t>anguage </a:t>
            </a:r>
            <a:r>
              <a:rPr lang="zh-CN" altLang="en-US"/>
              <a:t>表达式语言，用于简化 </a:t>
            </a:r>
            <a:r>
              <a:rPr lang="en-US" altLang="zh-CN"/>
              <a:t>JSP</a:t>
            </a:r>
            <a:r>
              <a:rPr lang="zh-CN" altLang="en-US"/>
              <a:t>页面内的</a:t>
            </a:r>
            <a:r>
              <a:rPr lang="en-US" altLang="zh-CN"/>
              <a:t>Java</a:t>
            </a:r>
            <a:r>
              <a:rPr lang="zh-CN" altLang="en-US"/>
              <a:t>代码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文本占位符 6">
            <a:extLst>
              <a:ext uri="{FF2B5EF4-FFF2-40B4-BE49-F238E27FC236}">
                <a16:creationId xmlns:a16="http://schemas.microsoft.com/office/drawing/2014/main" id="{AA378CBF-E44C-4195-91F9-8577EAFA58AF}"/>
              </a:ext>
            </a:extLst>
          </p:cNvPr>
          <p:cNvSpPr txBox="1">
            <a:spLocks/>
          </p:cNvSpPr>
          <p:nvPr/>
        </p:nvSpPr>
        <p:spPr>
          <a:xfrm>
            <a:off x="710879" y="2142588"/>
            <a:ext cx="7643005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主要功能：获取数据</a:t>
            </a:r>
            <a:endParaRPr lang="en-US" altLang="zh-CN"/>
          </a:p>
        </p:txBody>
      </p: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F4AAEFA7-2455-43F8-AD37-572CD05251A4}"/>
              </a:ext>
            </a:extLst>
          </p:cNvPr>
          <p:cNvSpPr txBox="1">
            <a:spLocks/>
          </p:cNvSpPr>
          <p:nvPr/>
        </p:nvSpPr>
        <p:spPr>
          <a:xfrm>
            <a:off x="710879" y="2659778"/>
            <a:ext cx="7643005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语法：</a:t>
            </a:r>
            <a:r>
              <a:rPr lang="en-US" altLang="zh-CN"/>
              <a:t>${expression}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1D57C3B1-5D80-4EC1-ABB2-6D294A7A1930}"/>
              </a:ext>
            </a:extLst>
          </p:cNvPr>
          <p:cNvSpPr txBox="1"/>
          <p:nvPr/>
        </p:nvSpPr>
        <p:spPr>
          <a:xfrm>
            <a:off x="1162976" y="3176968"/>
            <a:ext cx="1802166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${brands}</a:t>
            </a:r>
          </a:p>
        </p:txBody>
      </p:sp>
      <p:sp>
        <p:nvSpPr>
          <p:cNvPr id="25" name="文本占位符 6">
            <a:extLst>
              <a:ext uri="{FF2B5EF4-FFF2-40B4-BE49-F238E27FC236}">
                <a16:creationId xmlns:a16="http://schemas.microsoft.com/office/drawing/2014/main" id="{6262EFA5-E84E-4676-B38E-12DCD2A86B94}"/>
              </a:ext>
            </a:extLst>
          </p:cNvPr>
          <p:cNvSpPr txBox="1">
            <a:spLocks/>
          </p:cNvSpPr>
          <p:nvPr/>
        </p:nvSpPr>
        <p:spPr>
          <a:xfrm>
            <a:off x="2965142" y="3115275"/>
            <a:ext cx="4305670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：获取域中存储的</a:t>
            </a:r>
            <a:r>
              <a:rPr lang="en-US" altLang="zh-CN"/>
              <a:t>key</a:t>
            </a:r>
            <a:r>
              <a:rPr lang="zh-CN" altLang="en-US"/>
              <a:t>为</a:t>
            </a:r>
            <a:r>
              <a:rPr lang="en-US" altLang="zh-CN"/>
              <a:t>brands</a:t>
            </a:r>
            <a:r>
              <a:rPr lang="zh-CN" altLang="en-US"/>
              <a:t>的数据</a:t>
            </a:r>
            <a:endParaRPr lang="en-US" altLang="zh-CN"/>
          </a:p>
        </p:txBody>
      </p: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5FA604F1-9806-4B8A-B15E-E5CED06AE8E7}"/>
              </a:ext>
            </a:extLst>
          </p:cNvPr>
          <p:cNvSpPr txBox="1">
            <a:spLocks/>
          </p:cNvSpPr>
          <p:nvPr/>
        </p:nvSpPr>
        <p:spPr>
          <a:xfrm>
            <a:off x="710878" y="3590498"/>
            <a:ext cx="7643005" cy="200067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JavaWeb</a:t>
            </a:r>
            <a:r>
              <a:rPr lang="zh-CN" altLang="en-US"/>
              <a:t>中的四大域对象：</a:t>
            </a:r>
            <a:endParaRPr lang="en-US" altLang="zh-CN"/>
          </a:p>
          <a:p>
            <a:pPr lvl="1"/>
            <a:r>
              <a:rPr lang="en-US" altLang="zh-CN"/>
              <a:t>page</a:t>
            </a:r>
            <a:r>
              <a:rPr lang="zh-CN" altLang="en-US"/>
              <a:t>：当前页面有效</a:t>
            </a:r>
            <a:endParaRPr lang="en-US" altLang="zh-CN"/>
          </a:p>
          <a:p>
            <a:pPr lvl="1"/>
            <a:r>
              <a:rPr lang="en-US" altLang="zh-CN"/>
              <a:t>request</a:t>
            </a:r>
            <a:r>
              <a:rPr lang="zh-CN" altLang="en-US"/>
              <a:t>：当前请求有效</a:t>
            </a:r>
            <a:endParaRPr lang="en-US" altLang="zh-CN"/>
          </a:p>
          <a:p>
            <a:pPr lvl="1"/>
            <a:r>
              <a:rPr lang="en-US" altLang="zh-CN"/>
              <a:t>session</a:t>
            </a:r>
            <a:r>
              <a:rPr lang="zh-CN" altLang="en-US"/>
              <a:t>：当前会话有效</a:t>
            </a:r>
            <a:endParaRPr lang="en-US" altLang="zh-CN"/>
          </a:p>
          <a:p>
            <a:pPr lvl="1"/>
            <a:r>
              <a:rPr lang="en-US" altLang="zh-CN"/>
              <a:t>application</a:t>
            </a:r>
            <a:r>
              <a:rPr lang="zh-CN" altLang="en-US"/>
              <a:t>：当前应用有效</a:t>
            </a:r>
            <a:endParaRPr lang="en-US" altLang="zh-CN"/>
          </a:p>
        </p:txBody>
      </p:sp>
      <p:sp>
        <p:nvSpPr>
          <p:cNvPr id="28" name="文本占位符 6">
            <a:extLst>
              <a:ext uri="{FF2B5EF4-FFF2-40B4-BE49-F238E27FC236}">
                <a16:creationId xmlns:a16="http://schemas.microsoft.com/office/drawing/2014/main" id="{D035605F-E32D-4687-AC89-E4B047FA8C1B}"/>
              </a:ext>
            </a:extLst>
          </p:cNvPr>
          <p:cNvSpPr txBox="1">
            <a:spLocks/>
          </p:cNvSpPr>
          <p:nvPr/>
        </p:nvSpPr>
        <p:spPr>
          <a:xfrm>
            <a:off x="907003" y="5660526"/>
            <a:ext cx="6656772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el</a:t>
            </a:r>
            <a:r>
              <a:rPr lang="zh-CN" altLang="en-US">
                <a:solidFill>
                  <a:srgbClr val="C00000"/>
                </a:solidFill>
              </a:rPr>
              <a:t>表达式获取数据，会依次从这</a:t>
            </a:r>
            <a:r>
              <a:rPr lang="en-US" altLang="zh-CN">
                <a:solidFill>
                  <a:srgbClr val="C00000"/>
                </a:solidFill>
              </a:rPr>
              <a:t>4</a:t>
            </a:r>
            <a:r>
              <a:rPr lang="zh-CN" altLang="en-US">
                <a:solidFill>
                  <a:srgbClr val="C00000"/>
                </a:solidFill>
              </a:rPr>
              <a:t>个域中寻找，直到找到为止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80135C9-47F5-464C-8BAA-02BE533CDFBD}"/>
              </a:ext>
            </a:extLst>
          </p:cNvPr>
          <p:cNvSpPr/>
          <p:nvPr/>
        </p:nvSpPr>
        <p:spPr>
          <a:xfrm>
            <a:off x="8978094" y="4947063"/>
            <a:ext cx="1005840" cy="5171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page</a:t>
            </a:r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5A89535-EE7E-4DAB-BE9A-3F58EFC4CE8B}"/>
              </a:ext>
            </a:extLst>
          </p:cNvPr>
          <p:cNvSpPr/>
          <p:nvPr/>
        </p:nvSpPr>
        <p:spPr>
          <a:xfrm>
            <a:off x="8352626" y="4145252"/>
            <a:ext cx="2345854" cy="1456818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/>
              <a:t>request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4D8F24-DFEF-454B-8CB5-00C8FC22EC4D}"/>
              </a:ext>
            </a:extLst>
          </p:cNvPr>
          <p:cNvSpPr/>
          <p:nvPr/>
        </p:nvSpPr>
        <p:spPr>
          <a:xfrm>
            <a:off x="8015872" y="3438597"/>
            <a:ext cx="3080548" cy="2221929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/>
              <a:t>session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B5A4EDF-8939-4126-A333-8A55CEF27C5C}"/>
              </a:ext>
            </a:extLst>
          </p:cNvPr>
          <p:cNvSpPr/>
          <p:nvPr/>
        </p:nvSpPr>
        <p:spPr>
          <a:xfrm>
            <a:off x="7701279" y="2587662"/>
            <a:ext cx="3779841" cy="3114412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/>
              <a:t>application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24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 animBg="1"/>
      <p:bldP spid="25" grpId="0"/>
      <p:bldP spid="26" grpId="0"/>
      <p:bldP spid="28" grpId="0"/>
      <p:bldP spid="2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1373652"/>
            <a:ext cx="5973761" cy="4504634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脚本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EL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表达式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JSTL </a:t>
            </a:r>
            <a:r>
              <a:rPr lang="zh-CN" altLang="en-US">
                <a:solidFill>
                  <a:srgbClr val="C00000"/>
                </a:solidFill>
              </a:rPr>
              <a:t>标签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MVC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模式和三层架构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33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JSTL </a:t>
            </a:r>
            <a:r>
              <a:rPr lang="zh-CN" altLang="en-US"/>
              <a:t>标签</a:t>
            </a:r>
          </a:p>
        </p:txBody>
      </p:sp>
      <p:sp>
        <p:nvSpPr>
          <p:cNvPr id="18" name="文本占位符 6">
            <a:extLst>
              <a:ext uri="{FF2B5EF4-FFF2-40B4-BE49-F238E27FC236}">
                <a16:creationId xmlns:a16="http://schemas.microsoft.com/office/drawing/2014/main" id="{6EFF0D4B-5696-45F1-B5E8-BFE21DD13087}"/>
              </a:ext>
            </a:extLst>
          </p:cNvPr>
          <p:cNvSpPr txBox="1">
            <a:spLocks/>
          </p:cNvSpPr>
          <p:nvPr/>
        </p:nvSpPr>
        <p:spPr>
          <a:xfrm>
            <a:off x="710880" y="1590102"/>
            <a:ext cx="9525073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JSP</a:t>
            </a:r>
            <a:r>
              <a:rPr lang="zh-CN" altLang="en-US"/>
              <a:t>标准标签库</a:t>
            </a:r>
            <a:r>
              <a:rPr lang="en-US" altLang="zh-CN"/>
              <a:t>(</a:t>
            </a:r>
            <a:r>
              <a:rPr lang="en-US" altLang="zh-CN">
                <a:solidFill>
                  <a:srgbClr val="C00000"/>
                </a:solidFill>
              </a:rPr>
              <a:t>J</a:t>
            </a:r>
            <a:r>
              <a:rPr lang="en-US" altLang="zh-CN"/>
              <a:t>sp </a:t>
            </a:r>
            <a:r>
              <a:rPr lang="en-US" altLang="zh-CN">
                <a:solidFill>
                  <a:srgbClr val="C00000"/>
                </a:solidFill>
              </a:rPr>
              <a:t>S</a:t>
            </a:r>
            <a:r>
              <a:rPr lang="en-US" altLang="zh-CN"/>
              <a:t>tandarded </a:t>
            </a:r>
            <a:r>
              <a:rPr lang="en-US" altLang="zh-CN">
                <a:solidFill>
                  <a:srgbClr val="C00000"/>
                </a:solidFill>
              </a:rPr>
              <a:t>T</a:t>
            </a:r>
            <a:r>
              <a:rPr lang="en-US" altLang="zh-CN"/>
              <a:t>ag </a:t>
            </a:r>
            <a:r>
              <a:rPr lang="en-US" altLang="zh-CN">
                <a:solidFill>
                  <a:srgbClr val="C00000"/>
                </a:solidFill>
              </a:rPr>
              <a:t>L</a:t>
            </a:r>
            <a:r>
              <a:rPr lang="en-US" altLang="zh-CN"/>
              <a:t>ibrary) </a:t>
            </a:r>
            <a:r>
              <a:rPr lang="zh-CN" altLang="en-US"/>
              <a:t>，使用标签取代</a:t>
            </a:r>
            <a:r>
              <a:rPr lang="en-US" altLang="zh-CN"/>
              <a:t>JSP</a:t>
            </a:r>
            <a:r>
              <a:rPr lang="zh-CN" altLang="en-US"/>
              <a:t>页面上的</a:t>
            </a:r>
            <a:r>
              <a:rPr lang="en-US" altLang="zh-CN"/>
              <a:t>Java</a:t>
            </a:r>
            <a:r>
              <a:rPr lang="zh-CN" altLang="en-US"/>
              <a:t>代码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49C910-703F-441E-A8F3-12667D0F8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725" y="2335163"/>
            <a:ext cx="5439051" cy="3859137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88C95D00-6119-4138-BC2B-60A245A7393F}"/>
              </a:ext>
            </a:extLst>
          </p:cNvPr>
          <p:cNvSpPr/>
          <p:nvPr/>
        </p:nvSpPr>
        <p:spPr>
          <a:xfrm>
            <a:off x="5272725" y="4834759"/>
            <a:ext cx="2620544" cy="25224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D0D12E-6ACC-4DED-BFDC-B16CD8B148E7}"/>
              </a:ext>
            </a:extLst>
          </p:cNvPr>
          <p:cNvSpPr/>
          <p:nvPr/>
        </p:nvSpPr>
        <p:spPr>
          <a:xfrm>
            <a:off x="5272725" y="3518338"/>
            <a:ext cx="2620544" cy="25224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8304B7B4-8B28-4D59-87A2-D1CC3B1D3353}"/>
              </a:ext>
            </a:extLst>
          </p:cNvPr>
          <p:cNvSpPr txBox="1"/>
          <p:nvPr/>
        </p:nvSpPr>
        <p:spPr>
          <a:xfrm>
            <a:off x="1099453" y="2335163"/>
            <a:ext cx="290687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:if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test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${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flag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== </a:t>
            </a:r>
            <a:r>
              <a:rPr lang="zh-CN" altLang="zh-CN" sz="140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br>
              <a:rPr lang="zh-CN" altLang="zh-CN" sz="14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:if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:if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test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${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flag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== </a:t>
            </a:r>
            <a:r>
              <a:rPr lang="zh-CN" altLang="zh-CN" sz="1400">
                <a:solidFill>
                  <a:srgbClr val="1750EB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女</a:t>
            </a:r>
            <a:br>
              <a:rPr lang="zh-CN" altLang="zh-CN" sz="14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:if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58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AFA03E7-23A9-4BB8-AF7B-94FFA6272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JSTL </a:t>
            </a:r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C6557A-9C50-4409-A528-D5E513E6A9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7173"/>
            <a:ext cx="4870094" cy="464824"/>
          </a:xfrm>
        </p:spPr>
        <p:txBody>
          <a:bodyPr/>
          <a:lstStyle/>
          <a:p>
            <a:r>
              <a:rPr lang="en-US" altLang="zh-CN"/>
              <a:t>1.   </a:t>
            </a:r>
            <a:r>
              <a:rPr lang="zh-CN" altLang="en-US"/>
              <a:t>导入坐标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B1E0C9E-F942-45C1-BD58-84C82D24E6AD}"/>
              </a:ext>
            </a:extLst>
          </p:cNvPr>
          <p:cNvSpPr txBox="1"/>
          <p:nvPr/>
        </p:nvSpPr>
        <p:spPr>
          <a:xfrm>
            <a:off x="2601157" y="2211996"/>
            <a:ext cx="4464387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dependency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groupId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&gt;jstl&lt;/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groupId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artifactId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&gt;jstl&lt;/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artifactId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version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&gt;1.2&lt;/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version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dependency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dependency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groupId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&gt;taglibs&lt;/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groupId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artifactId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&gt;standard&lt;/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artifactId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version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&gt;1.1.2&lt;/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version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dependency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03552EAE-9C0C-41B7-A510-1DCF878BCA9C}"/>
              </a:ext>
            </a:extLst>
          </p:cNvPr>
          <p:cNvSpPr txBox="1">
            <a:spLocks/>
          </p:cNvSpPr>
          <p:nvPr/>
        </p:nvSpPr>
        <p:spPr>
          <a:xfrm>
            <a:off x="2195450" y="4488335"/>
            <a:ext cx="4870094" cy="46482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2.   </a:t>
            </a:r>
            <a:r>
              <a:rPr lang="zh-CN" altLang="en-US"/>
              <a:t>在</a:t>
            </a:r>
            <a:r>
              <a:rPr lang="en-US" altLang="zh-CN"/>
              <a:t>JSP</a:t>
            </a:r>
            <a:r>
              <a:rPr lang="zh-CN" altLang="en-US"/>
              <a:t>页面上引入</a:t>
            </a:r>
            <a:r>
              <a:rPr lang="en-US" altLang="zh-CN"/>
              <a:t>JSTL</a:t>
            </a:r>
            <a:r>
              <a:rPr lang="zh-CN" altLang="en-US"/>
              <a:t>标签库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23CE1F0-4AA9-4C05-B459-13E021BD5364}"/>
              </a:ext>
            </a:extLst>
          </p:cNvPr>
          <p:cNvSpPr txBox="1"/>
          <p:nvPr/>
        </p:nvSpPr>
        <p:spPr>
          <a:xfrm>
            <a:off x="2601157" y="5089840"/>
            <a:ext cx="5548544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666600"/>
                </a:solidFill>
                <a:latin typeface="Arial Unicode MS"/>
                <a:ea typeface="Menlo"/>
              </a:rPr>
              <a:t>&lt;%@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Menlo"/>
              </a:rPr>
              <a:t> taglib prefix</a:t>
            </a:r>
            <a:r>
              <a:rPr lang="zh-CN" altLang="zh-CN" sz="1400">
                <a:solidFill>
                  <a:srgbClr val="666600"/>
                </a:solidFill>
                <a:latin typeface="Arial Unicode MS"/>
                <a:ea typeface="Menlo"/>
              </a:rPr>
              <a:t>=</a:t>
            </a:r>
            <a:r>
              <a:rPr lang="zh-CN" altLang="zh-CN" sz="1400">
                <a:solidFill>
                  <a:srgbClr val="008800"/>
                </a:solidFill>
                <a:latin typeface="Arial Unicode MS"/>
                <a:ea typeface="Menlo"/>
              </a:rPr>
              <a:t>"c"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Menlo"/>
              </a:rPr>
              <a:t> uri</a:t>
            </a:r>
            <a:r>
              <a:rPr lang="zh-CN" altLang="zh-CN" sz="1400">
                <a:solidFill>
                  <a:srgbClr val="666600"/>
                </a:solidFill>
                <a:latin typeface="Arial Unicode MS"/>
                <a:ea typeface="Menlo"/>
              </a:rPr>
              <a:t>=</a:t>
            </a:r>
            <a:r>
              <a:rPr lang="zh-CN" altLang="zh-CN" sz="1400">
                <a:solidFill>
                  <a:srgbClr val="008800"/>
                </a:solidFill>
                <a:latin typeface="Arial Unicode MS"/>
                <a:ea typeface="Menlo"/>
              </a:rPr>
              <a:t>"http://java.sun.com/jsp/jstl/core"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Menlo"/>
              </a:rPr>
              <a:t> %&gt;</a:t>
            </a:r>
            <a:r>
              <a:rPr lang="zh-CN" altLang="zh-CN" sz="1200"/>
              <a:t> </a:t>
            </a:r>
            <a:endParaRPr lang="zh-CN" altLang="zh-CN" sz="3600">
              <a:latin typeface="Arial" panose="020B0604020202020204" pitchFamily="34" charset="0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24D3E62D-F489-4AE0-8A1C-90D571584728}"/>
              </a:ext>
            </a:extLst>
          </p:cNvPr>
          <p:cNvSpPr txBox="1">
            <a:spLocks/>
          </p:cNvSpPr>
          <p:nvPr/>
        </p:nvSpPr>
        <p:spPr>
          <a:xfrm>
            <a:off x="2195450" y="5531292"/>
            <a:ext cx="4870094" cy="46482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3.   </a:t>
            </a:r>
            <a:r>
              <a:rPr lang="zh-CN" altLang="en-US"/>
              <a:t>使用</a:t>
            </a: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92D5E7C7-DE06-46A3-ABB5-A810875B3070}"/>
              </a:ext>
            </a:extLst>
          </p:cNvPr>
          <p:cNvSpPr txBox="1">
            <a:spLocks/>
          </p:cNvSpPr>
          <p:nvPr/>
        </p:nvSpPr>
        <p:spPr>
          <a:xfrm>
            <a:off x="2499937" y="5975750"/>
            <a:ext cx="4870094" cy="83772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&lt;c:if&gt;</a:t>
            </a:r>
          </a:p>
        </p:txBody>
      </p:sp>
    </p:spTree>
    <p:extLst>
      <p:ext uri="{BB962C8B-B14F-4D97-AF65-F5344CB8AC3E}">
        <p14:creationId xmlns:p14="http://schemas.microsoft.com/office/powerpoint/2010/main" val="145245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JSTL </a:t>
            </a:r>
            <a:r>
              <a:rPr lang="zh-CN" altLang="en-US"/>
              <a:t>标签</a:t>
            </a:r>
          </a:p>
        </p:txBody>
      </p:sp>
      <p:sp>
        <p:nvSpPr>
          <p:cNvPr id="18" name="文本占位符 6">
            <a:extLst>
              <a:ext uri="{FF2B5EF4-FFF2-40B4-BE49-F238E27FC236}">
                <a16:creationId xmlns:a16="http://schemas.microsoft.com/office/drawing/2014/main" id="{6EFF0D4B-5696-45F1-B5E8-BFE21DD13087}"/>
              </a:ext>
            </a:extLst>
          </p:cNvPr>
          <p:cNvSpPr txBox="1">
            <a:spLocks/>
          </p:cNvSpPr>
          <p:nvPr/>
        </p:nvSpPr>
        <p:spPr>
          <a:xfrm>
            <a:off x="710880" y="1590102"/>
            <a:ext cx="9525073" cy="86013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&lt;c:if&gt;</a:t>
            </a:r>
            <a:r>
              <a:rPr lang="zh-CN" altLang="en-US"/>
              <a:t>：相当于 </a:t>
            </a:r>
            <a:r>
              <a:rPr lang="en-US" altLang="zh-CN"/>
              <a:t>if </a:t>
            </a:r>
            <a:r>
              <a:rPr lang="zh-CN" altLang="en-US"/>
              <a:t>判断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属性：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，用于定义条件表达式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0A029A9-51F4-4BF9-A690-29ABF7F95DFF}"/>
              </a:ext>
            </a:extLst>
          </p:cNvPr>
          <p:cNvSpPr txBox="1"/>
          <p:nvPr/>
        </p:nvSpPr>
        <p:spPr>
          <a:xfrm>
            <a:off x="1118586" y="2533985"/>
            <a:ext cx="4464387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:if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test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${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flag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== </a:t>
            </a:r>
            <a:r>
              <a:rPr lang="zh-CN" altLang="zh-CN" sz="140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br>
              <a:rPr lang="zh-CN" altLang="zh-CN" sz="14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:if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:if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test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${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flag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== </a:t>
            </a:r>
            <a:r>
              <a:rPr lang="zh-CN" altLang="zh-CN" sz="1400">
                <a:solidFill>
                  <a:srgbClr val="1750EB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女</a:t>
            </a:r>
            <a:br>
              <a:rPr lang="zh-CN" altLang="zh-CN" sz="14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:if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68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JSTL </a:t>
            </a:r>
            <a:r>
              <a:rPr lang="zh-CN" altLang="en-US"/>
              <a:t>标签</a:t>
            </a:r>
          </a:p>
        </p:txBody>
      </p:sp>
      <p:sp>
        <p:nvSpPr>
          <p:cNvPr id="18" name="文本占位符 6">
            <a:extLst>
              <a:ext uri="{FF2B5EF4-FFF2-40B4-BE49-F238E27FC236}">
                <a16:creationId xmlns:a16="http://schemas.microsoft.com/office/drawing/2014/main" id="{6EFF0D4B-5696-45F1-B5E8-BFE21DD13087}"/>
              </a:ext>
            </a:extLst>
          </p:cNvPr>
          <p:cNvSpPr txBox="1">
            <a:spLocks/>
          </p:cNvSpPr>
          <p:nvPr/>
        </p:nvSpPr>
        <p:spPr>
          <a:xfrm>
            <a:off x="710879" y="1421048"/>
            <a:ext cx="9525073" cy="146381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&lt;c:forEach&gt;</a:t>
            </a:r>
            <a:r>
              <a:rPr lang="zh-CN" altLang="en-US"/>
              <a:t>：相当于 </a:t>
            </a:r>
            <a:r>
              <a:rPr lang="en-US" altLang="zh-CN"/>
              <a:t>for </a:t>
            </a:r>
            <a:r>
              <a:rPr lang="zh-CN" altLang="en-US"/>
              <a:t>循环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items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：被遍历的容器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var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：遍历产生的临时变量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varStatus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：遍历状态对象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0A029A9-51F4-4BF9-A690-29ABF7F95DFF}"/>
              </a:ext>
            </a:extLst>
          </p:cNvPr>
          <p:cNvSpPr txBox="1"/>
          <p:nvPr/>
        </p:nvSpPr>
        <p:spPr>
          <a:xfrm>
            <a:off x="710880" y="2896142"/>
            <a:ext cx="5459767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:forEach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items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${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brands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var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="brand"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tr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align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="center"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${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brand.id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${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brand.brandName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${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brand.companyName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${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brand.description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td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tr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:forEach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81450C9F-F4B5-4736-A13B-B0C104E7AED1}"/>
              </a:ext>
            </a:extLst>
          </p:cNvPr>
          <p:cNvSpPr txBox="1"/>
          <p:nvPr/>
        </p:nvSpPr>
        <p:spPr>
          <a:xfrm>
            <a:off x="6394069" y="2896142"/>
            <a:ext cx="5459767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Brand brand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brands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 {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Integer id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brand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.getId();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String imgUrl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brand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.getImgUrl();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String brandName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brand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.getBrandName();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String companyName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brand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.getCompanyName();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0BFABD0-D120-43AE-A80C-73158C50943E}"/>
              </a:ext>
            </a:extLst>
          </p:cNvPr>
          <p:cNvGrpSpPr/>
          <p:nvPr/>
        </p:nvGrpSpPr>
        <p:grpSpPr>
          <a:xfrm>
            <a:off x="3835153" y="2530136"/>
            <a:ext cx="3657600" cy="366006"/>
            <a:chOff x="3835153" y="2530136"/>
            <a:chExt cx="3657600" cy="366006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6390D15-749A-40D2-97A3-6ADD9D1BFA64}"/>
                </a:ext>
              </a:extLst>
            </p:cNvPr>
            <p:cNvCxnSpPr/>
            <p:nvPr/>
          </p:nvCxnSpPr>
          <p:spPr>
            <a:xfrm>
              <a:off x="3847853" y="2530136"/>
              <a:ext cx="0" cy="3660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D6C53DE-20B1-459C-9CA8-D38DC33F3F85}"/>
                </a:ext>
              </a:extLst>
            </p:cNvPr>
            <p:cNvCxnSpPr>
              <a:cxnSpLocks/>
            </p:cNvCxnSpPr>
            <p:nvPr/>
          </p:nvCxnSpPr>
          <p:spPr>
            <a:xfrm>
              <a:off x="3835153" y="2530136"/>
              <a:ext cx="3657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721D850-C003-4569-A526-BD7AF202648B}"/>
                </a:ext>
              </a:extLst>
            </p:cNvPr>
            <p:cNvCxnSpPr>
              <a:cxnSpLocks/>
            </p:cNvCxnSpPr>
            <p:nvPr/>
          </p:nvCxnSpPr>
          <p:spPr>
            <a:xfrm>
              <a:off x="7480053" y="2530136"/>
              <a:ext cx="0" cy="36600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CB7BAB4-C8D7-4E57-86C8-B9661E70787F}"/>
              </a:ext>
            </a:extLst>
          </p:cNvPr>
          <p:cNvGrpSpPr/>
          <p:nvPr/>
        </p:nvGrpSpPr>
        <p:grpSpPr>
          <a:xfrm>
            <a:off x="2840736" y="2423604"/>
            <a:ext cx="5335598" cy="472538"/>
            <a:chOff x="2840736" y="2423604"/>
            <a:chExt cx="5335598" cy="472538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DF1575D-7868-4F87-A26F-24CBDEE28865}"/>
                </a:ext>
              </a:extLst>
            </p:cNvPr>
            <p:cNvCxnSpPr>
              <a:cxnSpLocks/>
            </p:cNvCxnSpPr>
            <p:nvPr/>
          </p:nvCxnSpPr>
          <p:spPr>
            <a:xfrm>
              <a:off x="2840736" y="2423604"/>
              <a:ext cx="5335598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474DB33-C6A7-4C50-BB8C-80115CB53083}"/>
                </a:ext>
              </a:extLst>
            </p:cNvPr>
            <p:cNvCxnSpPr>
              <a:cxnSpLocks/>
            </p:cNvCxnSpPr>
            <p:nvPr/>
          </p:nvCxnSpPr>
          <p:spPr>
            <a:xfrm>
              <a:off x="2854230" y="2423604"/>
              <a:ext cx="0" cy="4725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F6FE192-599D-49B1-9C32-1671004C932E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42" y="2423604"/>
              <a:ext cx="0" cy="47253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5" name="TextBox 3">
            <a:extLst>
              <a:ext uri="{FF2B5EF4-FFF2-40B4-BE49-F238E27FC236}">
                <a16:creationId xmlns:a16="http://schemas.microsoft.com/office/drawing/2014/main" id="{FB98E374-CA32-4590-B699-973E8FCB6F2B}"/>
              </a:ext>
            </a:extLst>
          </p:cNvPr>
          <p:cNvSpPr txBox="1"/>
          <p:nvPr/>
        </p:nvSpPr>
        <p:spPr>
          <a:xfrm>
            <a:off x="710879" y="5756231"/>
            <a:ext cx="5459767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:forEach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begin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="0"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end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="10"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step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="1"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var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="i"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${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i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}</a:t>
            </a:r>
            <a:b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:forEach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57" name="TextBox 3">
            <a:extLst>
              <a:ext uri="{FF2B5EF4-FFF2-40B4-BE49-F238E27FC236}">
                <a16:creationId xmlns:a16="http://schemas.microsoft.com/office/drawing/2014/main" id="{10605D46-7857-4986-A7AF-7B57AE5C7736}"/>
              </a:ext>
            </a:extLst>
          </p:cNvPr>
          <p:cNvSpPr txBox="1"/>
          <p:nvPr/>
        </p:nvSpPr>
        <p:spPr>
          <a:xfrm>
            <a:off x="6394069" y="5756231"/>
            <a:ext cx="5459767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int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i = </a:t>
            </a:r>
            <a:r>
              <a:rPr lang="zh-CN" altLang="zh-CN" sz="140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; i &lt;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400">
                <a:solidFill>
                  <a:srgbClr val="1750EB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; i++) {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i="1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.println(i);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2A8FA80-CF20-416F-90F5-62B44D8F0C75}"/>
              </a:ext>
            </a:extLst>
          </p:cNvPr>
          <p:cNvGrpSpPr/>
          <p:nvPr/>
        </p:nvGrpSpPr>
        <p:grpSpPr>
          <a:xfrm>
            <a:off x="4421105" y="5614041"/>
            <a:ext cx="2644238" cy="142190"/>
            <a:chOff x="4441425" y="5614041"/>
            <a:chExt cx="2644238" cy="142190"/>
          </a:xfrm>
        </p:grpSpPr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FF791B68-77A0-4092-92FC-407B307B09D7}"/>
                </a:ext>
              </a:extLst>
            </p:cNvPr>
            <p:cNvCxnSpPr>
              <a:cxnSpLocks/>
            </p:cNvCxnSpPr>
            <p:nvPr/>
          </p:nvCxnSpPr>
          <p:spPr>
            <a:xfrm>
              <a:off x="4454124" y="5618480"/>
              <a:ext cx="0" cy="13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AF332F9-BF52-444C-BF65-FB1F6F70CE99}"/>
                </a:ext>
              </a:extLst>
            </p:cNvPr>
            <p:cNvCxnSpPr>
              <a:cxnSpLocks/>
            </p:cNvCxnSpPr>
            <p:nvPr/>
          </p:nvCxnSpPr>
          <p:spPr>
            <a:xfrm>
              <a:off x="4441425" y="5614041"/>
              <a:ext cx="2644238" cy="887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A98E5E2-242D-406F-B57A-E23AAA40E354}"/>
                </a:ext>
              </a:extLst>
            </p:cNvPr>
            <p:cNvCxnSpPr>
              <a:cxnSpLocks/>
            </p:cNvCxnSpPr>
            <p:nvPr/>
          </p:nvCxnSpPr>
          <p:spPr>
            <a:xfrm>
              <a:off x="7072962" y="5618480"/>
              <a:ext cx="0" cy="13775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4AB05B9-0EBB-49B3-BBE4-B95FFEF6727A}"/>
              </a:ext>
            </a:extLst>
          </p:cNvPr>
          <p:cNvCxnSpPr>
            <a:cxnSpLocks/>
          </p:cNvCxnSpPr>
          <p:nvPr/>
        </p:nvCxnSpPr>
        <p:spPr>
          <a:xfrm>
            <a:off x="2353545" y="5485206"/>
            <a:ext cx="0" cy="271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186A9DE-1212-413F-9662-3FAC6065C443}"/>
              </a:ext>
            </a:extLst>
          </p:cNvPr>
          <p:cNvCxnSpPr>
            <a:cxnSpLocks/>
          </p:cNvCxnSpPr>
          <p:nvPr/>
        </p:nvCxnSpPr>
        <p:spPr>
          <a:xfrm>
            <a:off x="2343385" y="5485206"/>
            <a:ext cx="4965798" cy="270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1D240C3A-0F9E-4CD3-99A2-FCE9BE66C65E}"/>
              </a:ext>
            </a:extLst>
          </p:cNvPr>
          <p:cNvCxnSpPr>
            <a:cxnSpLocks/>
          </p:cNvCxnSpPr>
          <p:nvPr/>
        </p:nvCxnSpPr>
        <p:spPr>
          <a:xfrm>
            <a:off x="7306642" y="5501640"/>
            <a:ext cx="0" cy="2545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FFE4F06-0E4D-4EC8-A728-96A8A0062497}"/>
              </a:ext>
            </a:extLst>
          </p:cNvPr>
          <p:cNvCxnSpPr>
            <a:cxnSpLocks/>
          </p:cNvCxnSpPr>
          <p:nvPr/>
        </p:nvCxnSpPr>
        <p:spPr>
          <a:xfrm>
            <a:off x="3092990" y="5384800"/>
            <a:ext cx="0" cy="371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D3B6418-D90E-4F03-B5F6-CA7C3370E4A6}"/>
              </a:ext>
            </a:extLst>
          </p:cNvPr>
          <p:cNvCxnSpPr>
            <a:cxnSpLocks/>
          </p:cNvCxnSpPr>
          <p:nvPr/>
        </p:nvCxnSpPr>
        <p:spPr>
          <a:xfrm>
            <a:off x="3081560" y="5382260"/>
            <a:ext cx="472754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EC9E2651-FACD-4059-87DA-98D3DD983441}"/>
              </a:ext>
            </a:extLst>
          </p:cNvPr>
          <p:cNvCxnSpPr>
            <a:cxnSpLocks/>
          </p:cNvCxnSpPr>
          <p:nvPr/>
        </p:nvCxnSpPr>
        <p:spPr>
          <a:xfrm>
            <a:off x="7797167" y="5384800"/>
            <a:ext cx="0" cy="3725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6F3A718-9445-406C-B151-A9C6A50CD830}"/>
              </a:ext>
            </a:extLst>
          </p:cNvPr>
          <p:cNvCxnSpPr>
            <a:cxnSpLocks/>
          </p:cNvCxnSpPr>
          <p:nvPr/>
        </p:nvCxnSpPr>
        <p:spPr>
          <a:xfrm flipH="1">
            <a:off x="3847841" y="5248148"/>
            <a:ext cx="1270" cy="55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E9A6DE0-4578-403A-A64B-D64FFC4438EA}"/>
              </a:ext>
            </a:extLst>
          </p:cNvPr>
          <p:cNvCxnSpPr>
            <a:cxnSpLocks/>
          </p:cNvCxnSpPr>
          <p:nvPr/>
        </p:nvCxnSpPr>
        <p:spPr>
          <a:xfrm>
            <a:off x="3834391" y="5248148"/>
            <a:ext cx="432975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3D461789-5A31-48EE-89B1-112BCFF42E5C}"/>
              </a:ext>
            </a:extLst>
          </p:cNvPr>
          <p:cNvCxnSpPr>
            <a:cxnSpLocks/>
          </p:cNvCxnSpPr>
          <p:nvPr/>
        </p:nvCxnSpPr>
        <p:spPr>
          <a:xfrm>
            <a:off x="8151546" y="5248148"/>
            <a:ext cx="0" cy="5086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文本占位符 6">
            <a:extLst>
              <a:ext uri="{FF2B5EF4-FFF2-40B4-BE49-F238E27FC236}">
                <a16:creationId xmlns:a16="http://schemas.microsoft.com/office/drawing/2014/main" id="{E4707EAF-E5C5-4AF4-8DF6-50B4FA122ADA}"/>
              </a:ext>
            </a:extLst>
          </p:cNvPr>
          <p:cNvSpPr txBox="1">
            <a:spLocks/>
          </p:cNvSpPr>
          <p:nvPr/>
        </p:nvSpPr>
        <p:spPr>
          <a:xfrm>
            <a:off x="1013645" y="4668821"/>
            <a:ext cx="1840585" cy="109868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begin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：开始数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400"/>
              <a:t>end</a:t>
            </a:r>
            <a:r>
              <a:rPr lang="zh-CN" altLang="en-US" sz="1400"/>
              <a:t>：结束数</a:t>
            </a:r>
            <a:endParaRPr lang="en-US" altLang="zh-CN" sz="140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step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：步长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3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5" grpId="0" animBg="1"/>
      <p:bldP spid="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1373652"/>
            <a:ext cx="5973761" cy="4504634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脚本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EL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表达式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JSTL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MVC</a:t>
            </a:r>
            <a:r>
              <a:rPr lang="zh-CN" altLang="en-US">
                <a:solidFill>
                  <a:srgbClr val="C00000"/>
                </a:solidFill>
              </a:rPr>
              <a:t> 模式和三层架构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1800"/>
              <a:t>JSP</a:t>
            </a:r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0527482-A77A-472D-8061-EB7905F8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490" y="2576570"/>
            <a:ext cx="573066" cy="762652"/>
          </a:xfrm>
          <a:prstGeom prst="rect">
            <a:avLst/>
          </a:prstGeom>
        </p:spPr>
      </p:pic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9" y="1527628"/>
            <a:ext cx="9809970" cy="181159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概念：</a:t>
            </a:r>
            <a:r>
              <a:rPr lang="en-US" altLang="zh-CN">
                <a:solidFill>
                  <a:srgbClr val="C00000"/>
                </a:solidFill>
              </a:rPr>
              <a:t>J</a:t>
            </a:r>
            <a:r>
              <a:rPr lang="en-US" altLang="zh-CN"/>
              <a:t>ava </a:t>
            </a:r>
            <a:r>
              <a:rPr lang="en-US" altLang="zh-CN">
                <a:solidFill>
                  <a:srgbClr val="C00000"/>
                </a:solidFill>
              </a:rPr>
              <a:t>S</a:t>
            </a:r>
            <a:r>
              <a:rPr lang="en-US" altLang="zh-CN"/>
              <a:t>erver </a:t>
            </a:r>
            <a:r>
              <a:rPr lang="en-US" altLang="zh-CN">
                <a:solidFill>
                  <a:srgbClr val="C00000"/>
                </a:solidFill>
              </a:rPr>
              <a:t>P</a:t>
            </a:r>
            <a:r>
              <a:rPr lang="en-US" altLang="zh-CN"/>
              <a:t>ages</a:t>
            </a:r>
            <a:r>
              <a:rPr lang="zh-CN" altLang="en-US"/>
              <a:t>，</a:t>
            </a:r>
            <a:r>
              <a:rPr lang="en-US" altLang="zh-CN"/>
              <a:t>Java</a:t>
            </a:r>
            <a:r>
              <a:rPr lang="zh-CN" altLang="en-US"/>
              <a:t>服务端页面</a:t>
            </a:r>
            <a:endParaRPr lang="en-US" altLang="zh-CN"/>
          </a:p>
          <a:p>
            <a:r>
              <a:rPr lang="zh-CN" altLang="en-US"/>
              <a:t>一种动态的网页技术，其中既可以定义 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JS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等</a:t>
            </a:r>
            <a:r>
              <a:rPr lang="zh-CN" altLang="en-US">
                <a:solidFill>
                  <a:srgbClr val="C00000"/>
                </a:solidFill>
              </a:rPr>
              <a:t>静态</a:t>
            </a:r>
            <a:r>
              <a:rPr lang="zh-CN" altLang="en-US"/>
              <a:t>内容，还可以定义 </a:t>
            </a:r>
            <a:r>
              <a:rPr lang="en-US" altLang="zh-CN"/>
              <a:t>Java</a:t>
            </a:r>
            <a:r>
              <a:rPr lang="zh-CN" altLang="en-US"/>
              <a:t>代码的</a:t>
            </a:r>
            <a:r>
              <a:rPr lang="zh-CN" altLang="en-US">
                <a:solidFill>
                  <a:srgbClr val="C00000"/>
                </a:solidFill>
              </a:rPr>
              <a:t>动态</a:t>
            </a:r>
            <a:r>
              <a:rPr lang="zh-CN" altLang="en-US"/>
              <a:t>内容</a:t>
            </a:r>
            <a:endParaRPr lang="en-US" altLang="zh-CN"/>
          </a:p>
          <a:p>
            <a:r>
              <a:rPr lang="en-US" altLang="zh-CN"/>
              <a:t>JSP = HTML + Java</a:t>
            </a:r>
          </a:p>
          <a:p>
            <a:r>
              <a:rPr lang="en-US" altLang="zh-CN"/>
              <a:t>JSP</a:t>
            </a:r>
            <a:r>
              <a:rPr lang="zh-CN" altLang="en-US"/>
              <a:t>的作用：简化开发，避免了在</a:t>
            </a:r>
            <a:r>
              <a:rPr lang="en-US" altLang="zh-CN"/>
              <a:t>Servlet</a:t>
            </a:r>
            <a:r>
              <a:rPr lang="zh-CN" altLang="en-US"/>
              <a:t>中直接输出</a:t>
            </a:r>
            <a:r>
              <a:rPr lang="en-US" altLang="zh-CN"/>
              <a:t>HTML</a:t>
            </a:r>
            <a:r>
              <a:rPr lang="zh-CN" altLang="en-US"/>
              <a:t>标签</a:t>
            </a:r>
            <a:endParaRPr lang="en-US" altLang="zh-CN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59357E2-B341-4E4E-B429-B9987A004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88" y="4299138"/>
            <a:ext cx="846686" cy="854938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3954C8E-3FCF-4D4C-B444-8A15F67E2B24}"/>
              </a:ext>
            </a:extLst>
          </p:cNvPr>
          <p:cNvCxnSpPr>
            <a:cxnSpLocks/>
          </p:cNvCxnSpPr>
          <p:nvPr/>
        </p:nvCxnSpPr>
        <p:spPr>
          <a:xfrm flipV="1">
            <a:off x="1505903" y="4758599"/>
            <a:ext cx="402448" cy="10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文本占位符 16">
            <a:extLst>
              <a:ext uri="{FF2B5EF4-FFF2-40B4-BE49-F238E27FC236}">
                <a16:creationId xmlns:a16="http://schemas.microsoft.com/office/drawing/2014/main" id="{FC742E55-51D7-421B-B5B1-36C1FB114952}"/>
              </a:ext>
            </a:extLst>
          </p:cNvPr>
          <p:cNvSpPr txBox="1">
            <a:spLocks/>
          </p:cNvSpPr>
          <p:nvPr/>
        </p:nvSpPr>
        <p:spPr>
          <a:xfrm>
            <a:off x="1974280" y="3508012"/>
            <a:ext cx="4237552" cy="2409907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&gt;Title&lt;/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h1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&gt;JSP,Hello World&lt;/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h1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&lt;%</a:t>
            </a:r>
            <a:b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</a:b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System.</a:t>
            </a:r>
            <a:r>
              <a:rPr lang="zh-CN" altLang="zh-CN" sz="1400" b="1" i="1">
                <a:solidFill>
                  <a:srgbClr val="660E7A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.println(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"hello,jsp~"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%&gt;</a:t>
            </a:r>
            <a:b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40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14919B6-FDF5-48FB-AAC8-D328B6866ED3}"/>
              </a:ext>
            </a:extLst>
          </p:cNvPr>
          <p:cNvCxnSpPr>
            <a:cxnSpLocks/>
          </p:cNvCxnSpPr>
          <p:nvPr/>
        </p:nvCxnSpPr>
        <p:spPr>
          <a:xfrm>
            <a:off x="6578353" y="2985385"/>
            <a:ext cx="0" cy="35777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本占位符 16">
            <a:extLst>
              <a:ext uri="{FF2B5EF4-FFF2-40B4-BE49-F238E27FC236}">
                <a16:creationId xmlns:a16="http://schemas.microsoft.com/office/drawing/2014/main" id="{5BD85A6C-317D-4A70-9B89-F19286021B15}"/>
              </a:ext>
            </a:extLst>
          </p:cNvPr>
          <p:cNvSpPr txBox="1">
            <a:spLocks/>
          </p:cNvSpPr>
          <p:nvPr/>
        </p:nvSpPr>
        <p:spPr>
          <a:xfrm>
            <a:off x="6753389" y="4995075"/>
            <a:ext cx="5047861" cy="1135474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writer.write(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"&lt;html&gt;"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writer.write(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"&lt;body&gt;"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writer.write(username);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writer.write(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"&lt;/body&gt;"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writer.write(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"&lt;/html&gt;"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726F14-E136-4E81-8B99-DB081D5DE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389" y="3508012"/>
            <a:ext cx="5047866" cy="12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1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 </a:t>
            </a:r>
            <a:r>
              <a:rPr lang="zh-CN" altLang="en-US"/>
              <a:t>模式</a:t>
            </a:r>
          </a:p>
        </p:txBody>
      </p:sp>
      <p:sp>
        <p:nvSpPr>
          <p:cNvPr id="14" name="文本占位符 16">
            <a:extLst>
              <a:ext uri="{FF2B5EF4-FFF2-40B4-BE49-F238E27FC236}">
                <a16:creationId xmlns:a16="http://schemas.microsoft.com/office/drawing/2014/main" id="{FA9EEF42-7A17-4A95-959F-51EFD9C588B3}"/>
              </a:ext>
            </a:extLst>
          </p:cNvPr>
          <p:cNvSpPr txBox="1">
            <a:spLocks/>
          </p:cNvSpPr>
          <p:nvPr/>
        </p:nvSpPr>
        <p:spPr>
          <a:xfrm>
            <a:off x="710880" y="1626500"/>
            <a:ext cx="8086892" cy="158344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MVC </a:t>
            </a:r>
            <a:r>
              <a:rPr lang="zh-CN" altLang="en-US"/>
              <a:t>是一种分层开发的模式，其中：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M</a:t>
            </a:r>
            <a:r>
              <a:rPr lang="zh-CN" altLang="en-US"/>
              <a:t>：</a:t>
            </a:r>
            <a:r>
              <a:rPr lang="en-US" altLang="zh-CN"/>
              <a:t>Model</a:t>
            </a:r>
            <a:r>
              <a:rPr lang="zh-CN" altLang="en-US"/>
              <a:t>，业务模型，处理业务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V</a:t>
            </a:r>
            <a:r>
              <a:rPr lang="zh-CN" altLang="en-US"/>
              <a:t>：</a:t>
            </a:r>
            <a:r>
              <a:rPr lang="en-US" altLang="zh-CN"/>
              <a:t>View</a:t>
            </a:r>
            <a:r>
              <a:rPr lang="zh-CN" altLang="en-US"/>
              <a:t>，视图，界面展示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C</a:t>
            </a:r>
            <a:r>
              <a:rPr lang="zh-CN" altLang="en-US"/>
              <a:t>：</a:t>
            </a:r>
            <a:r>
              <a:rPr lang="en-US" altLang="zh-CN"/>
              <a:t>Controller</a:t>
            </a:r>
            <a:r>
              <a:rPr lang="zh-CN" altLang="en-US"/>
              <a:t>，控制器，处理请求，调用模型和视图</a:t>
            </a:r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173E2DE-6B7B-4D26-AA49-58FFE681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361" y="4006603"/>
            <a:ext cx="1207254" cy="1224897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42C6CBD-D1A2-4953-8F7C-313E59CEB922}"/>
              </a:ext>
            </a:extLst>
          </p:cNvPr>
          <p:cNvCxnSpPr>
            <a:cxnSpLocks/>
          </p:cNvCxnSpPr>
          <p:nvPr/>
        </p:nvCxnSpPr>
        <p:spPr>
          <a:xfrm flipH="1" flipV="1">
            <a:off x="4935795" y="5223406"/>
            <a:ext cx="2873397" cy="11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8FAF849-A116-46BD-989B-3183B27A6FFF}"/>
              </a:ext>
            </a:extLst>
          </p:cNvPr>
          <p:cNvSpPr txBox="1">
            <a:spLocks/>
          </p:cNvSpPr>
          <p:nvPr/>
        </p:nvSpPr>
        <p:spPr>
          <a:xfrm>
            <a:off x="5421952" y="3623797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B06EE95A-CF04-41A8-B344-93CF3BE14DB9}"/>
              </a:ext>
            </a:extLst>
          </p:cNvPr>
          <p:cNvSpPr txBox="1">
            <a:spLocks/>
          </p:cNvSpPr>
          <p:nvPr/>
        </p:nvSpPr>
        <p:spPr>
          <a:xfrm>
            <a:off x="5421951" y="5234899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84C294F-7B26-4C32-A4DB-DE41CEF5F63D}"/>
              </a:ext>
            </a:extLst>
          </p:cNvPr>
          <p:cNvSpPr/>
          <p:nvPr/>
        </p:nvSpPr>
        <p:spPr>
          <a:xfrm>
            <a:off x="6544130" y="3812348"/>
            <a:ext cx="1315330" cy="64402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Controller </a:t>
            </a:r>
          </a:p>
          <a:p>
            <a:pPr algn="ctr"/>
            <a:r>
              <a:rPr lang="zh-CN" altLang="en-US" sz="1400"/>
              <a:t>控制器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7AA702A-A850-4326-8B75-3DC8076454B6}"/>
              </a:ext>
            </a:extLst>
          </p:cNvPr>
          <p:cNvSpPr/>
          <p:nvPr/>
        </p:nvSpPr>
        <p:spPr>
          <a:xfrm>
            <a:off x="8637121" y="3844609"/>
            <a:ext cx="1315330" cy="64402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Model </a:t>
            </a:r>
          </a:p>
          <a:p>
            <a:pPr algn="ctr"/>
            <a:r>
              <a:rPr lang="zh-CN" altLang="en-US" sz="1400"/>
              <a:t>模型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675E629-B1F9-45EB-92B3-35754E4CCAA5}"/>
              </a:ext>
            </a:extLst>
          </p:cNvPr>
          <p:cNvSpPr/>
          <p:nvPr/>
        </p:nvSpPr>
        <p:spPr>
          <a:xfrm>
            <a:off x="6544130" y="4912885"/>
            <a:ext cx="1315330" cy="64402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View </a:t>
            </a:r>
          </a:p>
          <a:p>
            <a:pPr algn="ctr"/>
            <a:r>
              <a:rPr lang="zh-CN" altLang="en-US" sz="1400"/>
              <a:t>视图</a:t>
            </a:r>
          </a:p>
        </p:txBody>
      </p:sp>
      <p:sp>
        <p:nvSpPr>
          <p:cNvPr id="60" name="箭头: 左右 59">
            <a:extLst>
              <a:ext uri="{FF2B5EF4-FFF2-40B4-BE49-F238E27FC236}">
                <a16:creationId xmlns:a16="http://schemas.microsoft.com/office/drawing/2014/main" id="{8FAF4CEE-29EC-4219-8F05-10205B3ED638}"/>
              </a:ext>
            </a:extLst>
          </p:cNvPr>
          <p:cNvSpPr/>
          <p:nvPr/>
        </p:nvSpPr>
        <p:spPr>
          <a:xfrm>
            <a:off x="7980307" y="4006603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FBF898D9-8078-489B-B19A-5EAA6E59DD7C}"/>
              </a:ext>
            </a:extLst>
          </p:cNvPr>
          <p:cNvSpPr/>
          <p:nvPr/>
        </p:nvSpPr>
        <p:spPr>
          <a:xfrm>
            <a:off x="7026934" y="4552537"/>
            <a:ext cx="388620" cy="289560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74DF403-796F-4187-BE33-002F1371C6A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935795" y="4134362"/>
            <a:ext cx="16083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文本占位符 6">
            <a:extLst>
              <a:ext uri="{FF2B5EF4-FFF2-40B4-BE49-F238E27FC236}">
                <a16:creationId xmlns:a16="http://schemas.microsoft.com/office/drawing/2014/main" id="{732719CF-0DC2-4845-8761-F15CABEE0763}"/>
              </a:ext>
            </a:extLst>
          </p:cNvPr>
          <p:cNvSpPr txBox="1">
            <a:spLocks/>
          </p:cNvSpPr>
          <p:nvPr/>
        </p:nvSpPr>
        <p:spPr>
          <a:xfrm>
            <a:off x="6805141" y="3308775"/>
            <a:ext cx="117516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Servlet</a:t>
            </a:r>
            <a:endParaRPr lang="zh-CN" altLang="en-US"/>
          </a:p>
        </p:txBody>
      </p:sp>
      <p:sp>
        <p:nvSpPr>
          <p:cNvPr id="72" name="文本占位符 6">
            <a:extLst>
              <a:ext uri="{FF2B5EF4-FFF2-40B4-BE49-F238E27FC236}">
                <a16:creationId xmlns:a16="http://schemas.microsoft.com/office/drawing/2014/main" id="{1D961101-5514-452D-861F-811B6A553D2E}"/>
              </a:ext>
            </a:extLst>
          </p:cNvPr>
          <p:cNvSpPr txBox="1">
            <a:spLocks/>
          </p:cNvSpPr>
          <p:nvPr/>
        </p:nvSpPr>
        <p:spPr>
          <a:xfrm>
            <a:off x="6927452" y="5527140"/>
            <a:ext cx="587583" cy="48628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JSP</a:t>
            </a:r>
            <a:endParaRPr lang="zh-CN" altLang="en-US"/>
          </a:p>
        </p:txBody>
      </p:sp>
      <p:sp>
        <p:nvSpPr>
          <p:cNvPr id="73" name="文本占位符 6">
            <a:extLst>
              <a:ext uri="{FF2B5EF4-FFF2-40B4-BE49-F238E27FC236}">
                <a16:creationId xmlns:a16="http://schemas.microsoft.com/office/drawing/2014/main" id="{1C47BC11-146A-48C9-9BFF-8AC0BDB61C08}"/>
              </a:ext>
            </a:extLst>
          </p:cNvPr>
          <p:cNvSpPr txBox="1">
            <a:spLocks/>
          </p:cNvSpPr>
          <p:nvPr/>
        </p:nvSpPr>
        <p:spPr>
          <a:xfrm>
            <a:off x="8830788" y="4476252"/>
            <a:ext cx="1121663" cy="48628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JavaBean</a:t>
            </a:r>
            <a:endParaRPr lang="zh-CN" altLang="en-US"/>
          </a:p>
        </p:txBody>
      </p:sp>
      <p:sp>
        <p:nvSpPr>
          <p:cNvPr id="18" name="文本占位符 16">
            <a:extLst>
              <a:ext uri="{FF2B5EF4-FFF2-40B4-BE49-F238E27FC236}">
                <a16:creationId xmlns:a16="http://schemas.microsoft.com/office/drawing/2014/main" id="{7C307907-F858-4E83-B9F2-569F9A0F7F05}"/>
              </a:ext>
            </a:extLst>
          </p:cNvPr>
          <p:cNvSpPr txBox="1">
            <a:spLocks/>
          </p:cNvSpPr>
          <p:nvPr/>
        </p:nvSpPr>
        <p:spPr>
          <a:xfrm>
            <a:off x="710880" y="3493842"/>
            <a:ext cx="2909585" cy="158344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MVC </a:t>
            </a:r>
            <a:r>
              <a:rPr lang="zh-CN" altLang="en-US"/>
              <a:t>好处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职责单一，互不影响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有利于分工协作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有利于组件重用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05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7" grpId="0" animBg="1"/>
      <p:bldP spid="48" grpId="0" animBg="1"/>
      <p:bldP spid="49" grpId="0" animBg="1"/>
      <p:bldP spid="60" grpId="0" animBg="1"/>
      <p:bldP spid="61" grpId="0" animBg="1"/>
      <p:bldP spid="71" grpId="0"/>
      <p:bldP spid="72" grpId="0"/>
      <p:bldP spid="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D5849AF-1A7E-4733-9B70-1EE1570FC8CF}"/>
              </a:ext>
            </a:extLst>
          </p:cNvPr>
          <p:cNvSpPr/>
          <p:nvPr/>
        </p:nvSpPr>
        <p:spPr>
          <a:xfrm>
            <a:off x="2955736" y="1979726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三层架构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173E2DE-6B7B-4D26-AA49-58FFE681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9" y="2784085"/>
            <a:ext cx="1052978" cy="1068366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42C6CBD-D1A2-4953-8F7C-313E59CEB922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1915210" y="3903302"/>
            <a:ext cx="1324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8FAF849-A116-46BD-989B-3183B27A6FFF}"/>
              </a:ext>
            </a:extLst>
          </p:cNvPr>
          <p:cNvSpPr txBox="1">
            <a:spLocks/>
          </p:cNvSpPr>
          <p:nvPr/>
        </p:nvSpPr>
        <p:spPr>
          <a:xfrm>
            <a:off x="2304134" y="2342462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B06EE95A-CF04-41A8-B344-93CF3BE14DB9}"/>
              </a:ext>
            </a:extLst>
          </p:cNvPr>
          <p:cNvSpPr txBox="1">
            <a:spLocks/>
          </p:cNvSpPr>
          <p:nvPr/>
        </p:nvSpPr>
        <p:spPr>
          <a:xfrm>
            <a:off x="2201770" y="3903302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84C294F-7B26-4C32-A4DB-DE41CEF5F63D}"/>
              </a:ext>
            </a:extLst>
          </p:cNvPr>
          <p:cNvSpPr/>
          <p:nvPr/>
        </p:nvSpPr>
        <p:spPr>
          <a:xfrm>
            <a:off x="3239330" y="2480751"/>
            <a:ext cx="1315330" cy="64402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Controller </a:t>
            </a:r>
          </a:p>
          <a:p>
            <a:pPr algn="ctr"/>
            <a:r>
              <a:rPr lang="zh-CN" altLang="en-US" sz="1400"/>
              <a:t>控制器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675E629-B1F9-45EB-92B3-35754E4CCAA5}"/>
              </a:ext>
            </a:extLst>
          </p:cNvPr>
          <p:cNvSpPr/>
          <p:nvPr/>
        </p:nvSpPr>
        <p:spPr>
          <a:xfrm>
            <a:off x="3239330" y="3581288"/>
            <a:ext cx="1315330" cy="64402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View </a:t>
            </a:r>
          </a:p>
          <a:p>
            <a:pPr algn="ctr"/>
            <a:r>
              <a:rPr lang="zh-CN" altLang="en-US" sz="1400"/>
              <a:t>视图</a:t>
            </a:r>
          </a:p>
        </p:txBody>
      </p:sp>
      <p:sp>
        <p:nvSpPr>
          <p:cNvPr id="60" name="箭头: 左右 59">
            <a:extLst>
              <a:ext uri="{FF2B5EF4-FFF2-40B4-BE49-F238E27FC236}">
                <a16:creationId xmlns:a16="http://schemas.microsoft.com/office/drawing/2014/main" id="{8FAF4CEE-29EC-4219-8F05-10205B3ED638}"/>
              </a:ext>
            </a:extLst>
          </p:cNvPr>
          <p:cNvSpPr/>
          <p:nvPr/>
        </p:nvSpPr>
        <p:spPr>
          <a:xfrm>
            <a:off x="4966360" y="3114741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FBF898D9-8078-489B-B19A-5EAA6E59DD7C}"/>
              </a:ext>
            </a:extLst>
          </p:cNvPr>
          <p:cNvSpPr/>
          <p:nvPr/>
        </p:nvSpPr>
        <p:spPr>
          <a:xfrm>
            <a:off x="3722134" y="3220940"/>
            <a:ext cx="388620" cy="289560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74DF403-796F-4187-BE33-002F1371C6A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210" y="2802765"/>
            <a:ext cx="1324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文本占位符 6">
            <a:extLst>
              <a:ext uri="{FF2B5EF4-FFF2-40B4-BE49-F238E27FC236}">
                <a16:creationId xmlns:a16="http://schemas.microsoft.com/office/drawing/2014/main" id="{732719CF-0DC2-4845-8761-F15CABEE0763}"/>
              </a:ext>
            </a:extLst>
          </p:cNvPr>
          <p:cNvSpPr txBox="1">
            <a:spLocks/>
          </p:cNvSpPr>
          <p:nvPr/>
        </p:nvSpPr>
        <p:spPr>
          <a:xfrm>
            <a:off x="3498856" y="1979726"/>
            <a:ext cx="117516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Servlet</a:t>
            </a:r>
            <a:endParaRPr lang="zh-CN" altLang="en-US"/>
          </a:p>
        </p:txBody>
      </p:sp>
      <p:sp>
        <p:nvSpPr>
          <p:cNvPr id="72" name="文本占位符 6">
            <a:extLst>
              <a:ext uri="{FF2B5EF4-FFF2-40B4-BE49-F238E27FC236}">
                <a16:creationId xmlns:a16="http://schemas.microsoft.com/office/drawing/2014/main" id="{1D961101-5514-452D-861F-811B6A553D2E}"/>
              </a:ext>
            </a:extLst>
          </p:cNvPr>
          <p:cNvSpPr txBox="1">
            <a:spLocks/>
          </p:cNvSpPr>
          <p:nvPr/>
        </p:nvSpPr>
        <p:spPr>
          <a:xfrm>
            <a:off x="3523171" y="4195543"/>
            <a:ext cx="587583" cy="48628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JSP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7FBB8B0-D726-4F1B-93E8-4DB7728825CB}"/>
              </a:ext>
            </a:extLst>
          </p:cNvPr>
          <p:cNvSpPr/>
          <p:nvPr/>
        </p:nvSpPr>
        <p:spPr>
          <a:xfrm>
            <a:off x="5692329" y="1932528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BC40807-466D-49CB-A9A5-9FACDDE7E971}"/>
              </a:ext>
            </a:extLst>
          </p:cNvPr>
          <p:cNvSpPr/>
          <p:nvPr/>
        </p:nvSpPr>
        <p:spPr>
          <a:xfrm>
            <a:off x="8476490" y="1923711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566701A2-DCFF-4421-8197-4A01FE19080E}"/>
              </a:ext>
            </a:extLst>
          </p:cNvPr>
          <p:cNvSpPr/>
          <p:nvPr/>
        </p:nvSpPr>
        <p:spPr>
          <a:xfrm>
            <a:off x="7718439" y="3124779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占位符 6">
            <a:extLst>
              <a:ext uri="{FF2B5EF4-FFF2-40B4-BE49-F238E27FC236}">
                <a16:creationId xmlns:a16="http://schemas.microsoft.com/office/drawing/2014/main" id="{BB7DB58C-591E-403B-8C7F-41FDD6C3E24F}"/>
              </a:ext>
            </a:extLst>
          </p:cNvPr>
          <p:cNvSpPr txBox="1">
            <a:spLocks/>
          </p:cNvSpPr>
          <p:nvPr/>
        </p:nvSpPr>
        <p:spPr>
          <a:xfrm>
            <a:off x="3402476" y="1369399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表现层</a:t>
            </a:r>
          </a:p>
        </p:txBody>
      </p:sp>
      <p:sp>
        <p:nvSpPr>
          <p:cNvPr id="25" name="文本占位符 6">
            <a:extLst>
              <a:ext uri="{FF2B5EF4-FFF2-40B4-BE49-F238E27FC236}">
                <a16:creationId xmlns:a16="http://schemas.microsoft.com/office/drawing/2014/main" id="{75B6BFF8-96D5-48BB-85A7-0AD986AEAEEA}"/>
              </a:ext>
            </a:extLst>
          </p:cNvPr>
          <p:cNvSpPr txBox="1">
            <a:spLocks/>
          </p:cNvSpPr>
          <p:nvPr/>
        </p:nvSpPr>
        <p:spPr>
          <a:xfrm>
            <a:off x="6026555" y="1369399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业务逻辑层</a:t>
            </a:r>
          </a:p>
        </p:txBody>
      </p: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6EA3ACC3-C961-4197-BA98-AED8F1E2861A}"/>
              </a:ext>
            </a:extLst>
          </p:cNvPr>
          <p:cNvSpPr txBox="1">
            <a:spLocks/>
          </p:cNvSpPr>
          <p:nvPr/>
        </p:nvSpPr>
        <p:spPr>
          <a:xfrm>
            <a:off x="8884342" y="1369398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数据访问层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D84FB44-E2AC-459B-8DFA-AD170466F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8020" y="2577086"/>
            <a:ext cx="940720" cy="1287707"/>
          </a:xfrm>
          <a:prstGeom prst="rect">
            <a:avLst/>
          </a:prstGeom>
        </p:spPr>
      </p:pic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FD9BE2E6-CBF0-44CC-A93E-203FE93D76F0}"/>
              </a:ext>
            </a:extLst>
          </p:cNvPr>
          <p:cNvSpPr/>
          <p:nvPr/>
        </p:nvSpPr>
        <p:spPr>
          <a:xfrm>
            <a:off x="10389368" y="3124779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6">
            <a:extLst>
              <a:ext uri="{FF2B5EF4-FFF2-40B4-BE49-F238E27FC236}">
                <a16:creationId xmlns:a16="http://schemas.microsoft.com/office/drawing/2014/main" id="{04C3CA54-592E-42C1-A9CA-D8EEEF967B1F}"/>
              </a:ext>
            </a:extLst>
          </p:cNvPr>
          <p:cNvSpPr txBox="1">
            <a:spLocks/>
          </p:cNvSpPr>
          <p:nvPr/>
        </p:nvSpPr>
        <p:spPr>
          <a:xfrm>
            <a:off x="819066" y="5248882"/>
            <a:ext cx="10357920" cy="144917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数据访问层：对数据库的</a:t>
            </a:r>
            <a:r>
              <a:rPr lang="en-US" altLang="zh-CN"/>
              <a:t>CRUD</a:t>
            </a:r>
            <a:r>
              <a:rPr lang="zh-CN" altLang="en-US"/>
              <a:t>基本操作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业务逻辑层：对业务逻辑进行封装，组合数据访问层层中基本功能，形成复杂的业务逻辑功能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表现层：接收请求，封装数据，调用业务逻辑层，响应数据</a:t>
            </a:r>
            <a:endParaRPr lang="en-US" altLang="zh-CN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033962C-7DB3-4007-A6F5-8C2A29830E22}"/>
              </a:ext>
            </a:extLst>
          </p:cNvPr>
          <p:cNvSpPr/>
          <p:nvPr/>
        </p:nvSpPr>
        <p:spPr>
          <a:xfrm>
            <a:off x="8784742" y="2161289"/>
            <a:ext cx="1223260" cy="3725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selectByName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8AE7C29-5F45-4F00-8D42-BBE8F7F5FAF2}"/>
              </a:ext>
            </a:extLst>
          </p:cNvPr>
          <p:cNvSpPr/>
          <p:nvPr/>
        </p:nvSpPr>
        <p:spPr>
          <a:xfrm>
            <a:off x="8784742" y="2615919"/>
            <a:ext cx="1223260" cy="3725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selectAll</a:t>
            </a:r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8AC9409-6FCB-4A00-A9B9-0925B66EFFD9}"/>
              </a:ext>
            </a:extLst>
          </p:cNvPr>
          <p:cNvSpPr/>
          <p:nvPr/>
        </p:nvSpPr>
        <p:spPr>
          <a:xfrm>
            <a:off x="8784742" y="3097203"/>
            <a:ext cx="1223260" cy="3725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insert</a:t>
            </a:r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B9A4BC2-8B17-4752-AE08-8F0E9B541A73}"/>
              </a:ext>
            </a:extLst>
          </p:cNvPr>
          <p:cNvSpPr/>
          <p:nvPr/>
        </p:nvSpPr>
        <p:spPr>
          <a:xfrm>
            <a:off x="8784742" y="3572044"/>
            <a:ext cx="1223260" cy="3725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update</a:t>
            </a:r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13B244A-5C69-4A61-B23E-2CE1E581791F}"/>
              </a:ext>
            </a:extLst>
          </p:cNvPr>
          <p:cNvSpPr/>
          <p:nvPr/>
        </p:nvSpPr>
        <p:spPr>
          <a:xfrm>
            <a:off x="8784742" y="4036776"/>
            <a:ext cx="1223260" cy="3725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delete</a:t>
            </a:r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BB7D110-95C5-434A-98FA-2FB2C38F5432}"/>
              </a:ext>
            </a:extLst>
          </p:cNvPr>
          <p:cNvSpPr/>
          <p:nvPr/>
        </p:nvSpPr>
        <p:spPr>
          <a:xfrm>
            <a:off x="6026555" y="2407159"/>
            <a:ext cx="1223260" cy="13871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zh-CN" altLang="en-US" sz="1400"/>
              <a:t>注册</a:t>
            </a:r>
            <a:endParaRPr lang="en-US" altLang="zh-CN" sz="1400"/>
          </a:p>
          <a:p>
            <a:pPr algn="ctr"/>
            <a:endParaRPr lang="en-US" altLang="zh-CN" sz="14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A8E39EE-C3F8-4532-9179-A093DA996BD1}"/>
              </a:ext>
            </a:extLst>
          </p:cNvPr>
          <p:cNvSpPr/>
          <p:nvPr/>
        </p:nvSpPr>
        <p:spPr>
          <a:xfrm>
            <a:off x="6110087" y="2843367"/>
            <a:ext cx="1036437" cy="25749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selectByName</a:t>
            </a:r>
            <a:endParaRPr lang="zh-CN" altLang="en-US" sz="160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92978AD-63A1-41F0-B2F4-42F1981CD2C2}"/>
              </a:ext>
            </a:extLst>
          </p:cNvPr>
          <p:cNvSpPr/>
          <p:nvPr/>
        </p:nvSpPr>
        <p:spPr>
          <a:xfrm>
            <a:off x="6116848" y="3255405"/>
            <a:ext cx="1036437" cy="25749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insert</a:t>
            </a:r>
            <a:endParaRPr lang="zh-CN" altLang="en-US"/>
          </a:p>
        </p:txBody>
      </p:sp>
      <p:sp>
        <p:nvSpPr>
          <p:cNvPr id="39" name="文本占位符 6">
            <a:extLst>
              <a:ext uri="{FF2B5EF4-FFF2-40B4-BE49-F238E27FC236}">
                <a16:creationId xmlns:a16="http://schemas.microsoft.com/office/drawing/2014/main" id="{A4E66E54-31E2-469B-A832-EF97228BF742}"/>
              </a:ext>
            </a:extLst>
          </p:cNvPr>
          <p:cNvSpPr txBox="1">
            <a:spLocks/>
          </p:cNvSpPr>
          <p:nvPr/>
        </p:nvSpPr>
        <p:spPr>
          <a:xfrm>
            <a:off x="2453404" y="4767872"/>
            <a:ext cx="2926080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com.itheima.web/controller</a:t>
            </a:r>
            <a:endParaRPr lang="zh-CN" altLang="en-US"/>
          </a:p>
        </p:txBody>
      </p:sp>
      <p:sp>
        <p:nvSpPr>
          <p:cNvPr id="40" name="文本占位符 6">
            <a:extLst>
              <a:ext uri="{FF2B5EF4-FFF2-40B4-BE49-F238E27FC236}">
                <a16:creationId xmlns:a16="http://schemas.microsoft.com/office/drawing/2014/main" id="{44BBA5B4-BDD4-47AE-BE2E-9F209CEE2A86}"/>
              </a:ext>
            </a:extLst>
          </p:cNvPr>
          <p:cNvSpPr txBox="1">
            <a:spLocks/>
          </p:cNvSpPr>
          <p:nvPr/>
        </p:nvSpPr>
        <p:spPr>
          <a:xfrm>
            <a:off x="5568899" y="4767873"/>
            <a:ext cx="2132337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com.itheima.service</a:t>
            </a:r>
            <a:endParaRPr lang="zh-CN" altLang="en-US"/>
          </a:p>
        </p:txBody>
      </p:sp>
      <p:sp>
        <p:nvSpPr>
          <p:cNvPr id="41" name="文本占位符 6">
            <a:extLst>
              <a:ext uri="{FF2B5EF4-FFF2-40B4-BE49-F238E27FC236}">
                <a16:creationId xmlns:a16="http://schemas.microsoft.com/office/drawing/2014/main" id="{4D23994E-9F1F-4FBF-8F59-74940172CF14}"/>
              </a:ext>
            </a:extLst>
          </p:cNvPr>
          <p:cNvSpPr txBox="1">
            <a:spLocks/>
          </p:cNvSpPr>
          <p:nvPr/>
        </p:nvSpPr>
        <p:spPr>
          <a:xfrm>
            <a:off x="8241212" y="4738405"/>
            <a:ext cx="2727275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com.itheima.dao/mapper</a:t>
            </a:r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7A84AA1-9A1F-4308-808F-D43C32852D9F}"/>
              </a:ext>
            </a:extLst>
          </p:cNvPr>
          <p:cNvSpPr/>
          <p:nvPr/>
        </p:nvSpPr>
        <p:spPr>
          <a:xfrm>
            <a:off x="2304134" y="1262770"/>
            <a:ext cx="3075350" cy="3986109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42" name="文本占位符 6">
            <a:extLst>
              <a:ext uri="{FF2B5EF4-FFF2-40B4-BE49-F238E27FC236}">
                <a16:creationId xmlns:a16="http://schemas.microsoft.com/office/drawing/2014/main" id="{AA354520-C354-4246-839B-21A958E52312}"/>
              </a:ext>
            </a:extLst>
          </p:cNvPr>
          <p:cNvSpPr txBox="1">
            <a:spLocks/>
          </p:cNvSpPr>
          <p:nvPr/>
        </p:nvSpPr>
        <p:spPr>
          <a:xfrm>
            <a:off x="2742828" y="781761"/>
            <a:ext cx="235749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SpringMVC</a:t>
            </a:r>
            <a:r>
              <a:rPr lang="en-US" altLang="zh-CN"/>
              <a:t>/Struts2</a:t>
            </a:r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83ABCDD-CA4B-4C0C-A45A-BB1D87FC45C2}"/>
              </a:ext>
            </a:extLst>
          </p:cNvPr>
          <p:cNvSpPr/>
          <p:nvPr/>
        </p:nvSpPr>
        <p:spPr>
          <a:xfrm>
            <a:off x="7979188" y="1262766"/>
            <a:ext cx="2989300" cy="3986113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44" name="文本占位符 6">
            <a:extLst>
              <a:ext uri="{FF2B5EF4-FFF2-40B4-BE49-F238E27FC236}">
                <a16:creationId xmlns:a16="http://schemas.microsoft.com/office/drawing/2014/main" id="{D9C024F3-1153-4F94-8551-A1369A585D03}"/>
              </a:ext>
            </a:extLst>
          </p:cNvPr>
          <p:cNvSpPr txBox="1">
            <a:spLocks/>
          </p:cNvSpPr>
          <p:nvPr/>
        </p:nvSpPr>
        <p:spPr>
          <a:xfrm>
            <a:off x="8389559" y="781420"/>
            <a:ext cx="235749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MyBatis</a:t>
            </a:r>
            <a:r>
              <a:rPr lang="en-US" altLang="zh-CN"/>
              <a:t>/Hibername</a:t>
            </a:r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A097D3E-B5F2-455D-83DF-6D8A41D79113}"/>
              </a:ext>
            </a:extLst>
          </p:cNvPr>
          <p:cNvSpPr/>
          <p:nvPr/>
        </p:nvSpPr>
        <p:spPr>
          <a:xfrm>
            <a:off x="5368761" y="1262767"/>
            <a:ext cx="2594500" cy="3946728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46" name="文本占位符 6">
            <a:extLst>
              <a:ext uri="{FF2B5EF4-FFF2-40B4-BE49-F238E27FC236}">
                <a16:creationId xmlns:a16="http://schemas.microsoft.com/office/drawing/2014/main" id="{E032B658-9CBB-44F5-A96E-7BB30C7B20D4}"/>
              </a:ext>
            </a:extLst>
          </p:cNvPr>
          <p:cNvSpPr txBox="1">
            <a:spLocks/>
          </p:cNvSpPr>
          <p:nvPr/>
        </p:nvSpPr>
        <p:spPr>
          <a:xfrm>
            <a:off x="6250645" y="750356"/>
            <a:ext cx="127527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Spring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95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5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5" dur="9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  <p:bldP spid="22" grpId="0"/>
      <p:bldP spid="7" grpId="0" animBg="1"/>
      <p:bldP spid="49" grpId="0" animBg="1"/>
      <p:bldP spid="60" grpId="0" animBg="1"/>
      <p:bldP spid="61" grpId="0" animBg="1"/>
      <p:bldP spid="71" grpId="0"/>
      <p:bldP spid="72" grpId="0"/>
      <p:bldP spid="18" grpId="0" animBg="1"/>
      <p:bldP spid="20" grpId="0" animBg="1"/>
      <p:bldP spid="23" grpId="0" animBg="1"/>
      <p:bldP spid="24" grpId="0"/>
      <p:bldP spid="25" grpId="0"/>
      <p:bldP spid="26" grpId="0"/>
      <p:bldP spid="29" grpId="0" animBg="1"/>
      <p:bldP spid="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3" grpId="0" animBg="1"/>
      <p:bldP spid="42" grpId="0"/>
      <p:bldP spid="43" grpId="0" animBg="1"/>
      <p:bldP spid="44" grpId="0"/>
      <p:bldP spid="45" grpId="0" animBg="1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 </a:t>
            </a:r>
            <a:r>
              <a:rPr lang="zh-CN" altLang="en-US"/>
              <a:t>模式 和 三层架构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84C294F-7B26-4C32-A4DB-DE41CEF5F63D}"/>
              </a:ext>
            </a:extLst>
          </p:cNvPr>
          <p:cNvSpPr/>
          <p:nvPr/>
        </p:nvSpPr>
        <p:spPr>
          <a:xfrm>
            <a:off x="4604261" y="1697343"/>
            <a:ext cx="1315330" cy="64402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Controller </a:t>
            </a:r>
          </a:p>
          <a:p>
            <a:pPr algn="ctr"/>
            <a:r>
              <a:rPr lang="zh-CN" altLang="en-US" sz="1400"/>
              <a:t>控制器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7AA702A-A850-4326-8B75-3DC8076454B6}"/>
              </a:ext>
            </a:extLst>
          </p:cNvPr>
          <p:cNvSpPr/>
          <p:nvPr/>
        </p:nvSpPr>
        <p:spPr>
          <a:xfrm>
            <a:off x="6697252" y="1729604"/>
            <a:ext cx="1315330" cy="64402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Model </a:t>
            </a:r>
          </a:p>
          <a:p>
            <a:pPr algn="ctr"/>
            <a:r>
              <a:rPr lang="zh-CN" altLang="en-US" sz="1400"/>
              <a:t>模型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675E629-B1F9-45EB-92B3-35754E4CCAA5}"/>
              </a:ext>
            </a:extLst>
          </p:cNvPr>
          <p:cNvSpPr/>
          <p:nvPr/>
        </p:nvSpPr>
        <p:spPr>
          <a:xfrm>
            <a:off x="2673219" y="1697343"/>
            <a:ext cx="1315330" cy="64402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View </a:t>
            </a:r>
          </a:p>
          <a:p>
            <a:pPr algn="ctr"/>
            <a:r>
              <a:rPr lang="zh-CN" altLang="en-US" sz="1400"/>
              <a:t>视图</a:t>
            </a:r>
          </a:p>
        </p:txBody>
      </p:sp>
      <p:sp>
        <p:nvSpPr>
          <p:cNvPr id="60" name="箭头: 左右 59">
            <a:extLst>
              <a:ext uri="{FF2B5EF4-FFF2-40B4-BE49-F238E27FC236}">
                <a16:creationId xmlns:a16="http://schemas.microsoft.com/office/drawing/2014/main" id="{8FAF4CEE-29EC-4219-8F05-10205B3ED638}"/>
              </a:ext>
            </a:extLst>
          </p:cNvPr>
          <p:cNvSpPr/>
          <p:nvPr/>
        </p:nvSpPr>
        <p:spPr>
          <a:xfrm>
            <a:off x="6040438" y="1891598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6">
            <a:extLst>
              <a:ext uri="{FF2B5EF4-FFF2-40B4-BE49-F238E27FC236}">
                <a16:creationId xmlns:a16="http://schemas.microsoft.com/office/drawing/2014/main" id="{732719CF-0DC2-4845-8761-F15CABEE0763}"/>
              </a:ext>
            </a:extLst>
          </p:cNvPr>
          <p:cNvSpPr txBox="1">
            <a:spLocks/>
          </p:cNvSpPr>
          <p:nvPr/>
        </p:nvSpPr>
        <p:spPr>
          <a:xfrm>
            <a:off x="4883065" y="2305554"/>
            <a:ext cx="117516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Servlet</a:t>
            </a:r>
            <a:endParaRPr lang="zh-CN" altLang="en-US"/>
          </a:p>
        </p:txBody>
      </p:sp>
      <p:sp>
        <p:nvSpPr>
          <p:cNvPr id="72" name="文本占位符 6">
            <a:extLst>
              <a:ext uri="{FF2B5EF4-FFF2-40B4-BE49-F238E27FC236}">
                <a16:creationId xmlns:a16="http://schemas.microsoft.com/office/drawing/2014/main" id="{1D961101-5514-452D-861F-811B6A553D2E}"/>
              </a:ext>
            </a:extLst>
          </p:cNvPr>
          <p:cNvSpPr txBox="1">
            <a:spLocks/>
          </p:cNvSpPr>
          <p:nvPr/>
        </p:nvSpPr>
        <p:spPr>
          <a:xfrm>
            <a:off x="3037092" y="2334632"/>
            <a:ext cx="587583" cy="48628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JSP</a:t>
            </a:r>
            <a:endParaRPr lang="zh-CN" altLang="en-US"/>
          </a:p>
        </p:txBody>
      </p:sp>
      <p:sp>
        <p:nvSpPr>
          <p:cNvPr id="73" name="文本占位符 6">
            <a:extLst>
              <a:ext uri="{FF2B5EF4-FFF2-40B4-BE49-F238E27FC236}">
                <a16:creationId xmlns:a16="http://schemas.microsoft.com/office/drawing/2014/main" id="{1C47BC11-146A-48C9-9BFF-8AC0BDB61C08}"/>
              </a:ext>
            </a:extLst>
          </p:cNvPr>
          <p:cNvSpPr txBox="1">
            <a:spLocks/>
          </p:cNvSpPr>
          <p:nvPr/>
        </p:nvSpPr>
        <p:spPr>
          <a:xfrm>
            <a:off x="6890919" y="2377645"/>
            <a:ext cx="1121663" cy="48628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JavaBean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0DA0FC7-31B7-466B-9440-EED63DF68C63}"/>
              </a:ext>
            </a:extLst>
          </p:cNvPr>
          <p:cNvSpPr/>
          <p:nvPr/>
        </p:nvSpPr>
        <p:spPr>
          <a:xfrm>
            <a:off x="2183576" y="4103709"/>
            <a:ext cx="1823346" cy="26371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758089C-A67F-4BF8-B1FF-2AE929A11114}"/>
              </a:ext>
            </a:extLst>
          </p:cNvPr>
          <p:cNvSpPr/>
          <p:nvPr/>
        </p:nvSpPr>
        <p:spPr>
          <a:xfrm>
            <a:off x="2467170" y="4604734"/>
            <a:ext cx="1315330" cy="64402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Controller </a:t>
            </a:r>
          </a:p>
          <a:p>
            <a:pPr algn="ctr"/>
            <a:r>
              <a:rPr lang="zh-CN" altLang="en-US" sz="1400"/>
              <a:t>控制器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7DA4D0F-A54F-47EF-AEDC-F2C19B117BBF}"/>
              </a:ext>
            </a:extLst>
          </p:cNvPr>
          <p:cNvSpPr/>
          <p:nvPr/>
        </p:nvSpPr>
        <p:spPr>
          <a:xfrm>
            <a:off x="2458219" y="5705271"/>
            <a:ext cx="1315330" cy="64402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View </a:t>
            </a:r>
          </a:p>
          <a:p>
            <a:pPr algn="ctr"/>
            <a:r>
              <a:rPr lang="zh-CN" altLang="en-US" sz="1400"/>
              <a:t>视图</a:t>
            </a:r>
          </a:p>
        </p:txBody>
      </p:sp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34CC6126-E4BB-4BAF-AA65-50A98011ACA9}"/>
              </a:ext>
            </a:extLst>
          </p:cNvPr>
          <p:cNvSpPr/>
          <p:nvPr/>
        </p:nvSpPr>
        <p:spPr>
          <a:xfrm>
            <a:off x="4194200" y="5238724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15BE9245-0DD6-489B-A3B1-4A579F21AEB8}"/>
              </a:ext>
            </a:extLst>
          </p:cNvPr>
          <p:cNvSpPr/>
          <p:nvPr/>
        </p:nvSpPr>
        <p:spPr>
          <a:xfrm>
            <a:off x="2949974" y="5344923"/>
            <a:ext cx="388620" cy="289560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D288C5C9-725D-417F-8757-3086E934A5AF}"/>
              </a:ext>
            </a:extLst>
          </p:cNvPr>
          <p:cNvSpPr txBox="1">
            <a:spLocks/>
          </p:cNvSpPr>
          <p:nvPr/>
        </p:nvSpPr>
        <p:spPr>
          <a:xfrm>
            <a:off x="2726696" y="4103709"/>
            <a:ext cx="117516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Servlet</a:t>
            </a:r>
            <a:endParaRPr lang="zh-CN" altLang="en-US"/>
          </a:p>
        </p:txBody>
      </p:sp>
      <p:sp>
        <p:nvSpPr>
          <p:cNvPr id="33" name="文本占位符 6">
            <a:extLst>
              <a:ext uri="{FF2B5EF4-FFF2-40B4-BE49-F238E27FC236}">
                <a16:creationId xmlns:a16="http://schemas.microsoft.com/office/drawing/2014/main" id="{9A3C6D9B-F845-4087-84A4-44BFCD3053DF}"/>
              </a:ext>
            </a:extLst>
          </p:cNvPr>
          <p:cNvSpPr txBox="1">
            <a:spLocks/>
          </p:cNvSpPr>
          <p:nvPr/>
        </p:nvSpPr>
        <p:spPr>
          <a:xfrm>
            <a:off x="2883698" y="6286530"/>
            <a:ext cx="587583" cy="48628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JSP</a:t>
            </a:r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B46057B-59CF-4A47-A549-C5161E9E5C9E}"/>
              </a:ext>
            </a:extLst>
          </p:cNvPr>
          <p:cNvSpPr/>
          <p:nvPr/>
        </p:nvSpPr>
        <p:spPr>
          <a:xfrm>
            <a:off x="4920169" y="4056511"/>
            <a:ext cx="1823346" cy="26371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CE78351-7E4D-4766-857D-E55D473E6038}"/>
              </a:ext>
            </a:extLst>
          </p:cNvPr>
          <p:cNvSpPr/>
          <p:nvPr/>
        </p:nvSpPr>
        <p:spPr>
          <a:xfrm>
            <a:off x="7704330" y="4047695"/>
            <a:ext cx="1823346" cy="264594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AA2E8455-E989-4A18-9900-BF1D475916EF}"/>
              </a:ext>
            </a:extLst>
          </p:cNvPr>
          <p:cNvSpPr/>
          <p:nvPr/>
        </p:nvSpPr>
        <p:spPr>
          <a:xfrm>
            <a:off x="6946279" y="5248762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6">
            <a:extLst>
              <a:ext uri="{FF2B5EF4-FFF2-40B4-BE49-F238E27FC236}">
                <a16:creationId xmlns:a16="http://schemas.microsoft.com/office/drawing/2014/main" id="{65FD677D-8C39-4CDE-9A7E-D8A58F01275C}"/>
              </a:ext>
            </a:extLst>
          </p:cNvPr>
          <p:cNvSpPr txBox="1">
            <a:spLocks/>
          </p:cNvSpPr>
          <p:nvPr/>
        </p:nvSpPr>
        <p:spPr>
          <a:xfrm>
            <a:off x="2630316" y="3493382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表现层</a:t>
            </a:r>
          </a:p>
        </p:txBody>
      </p:sp>
      <p:sp>
        <p:nvSpPr>
          <p:cNvPr id="38" name="文本占位符 6">
            <a:extLst>
              <a:ext uri="{FF2B5EF4-FFF2-40B4-BE49-F238E27FC236}">
                <a16:creationId xmlns:a16="http://schemas.microsoft.com/office/drawing/2014/main" id="{40550BB7-1C51-478C-BDBD-6B88261E894A}"/>
              </a:ext>
            </a:extLst>
          </p:cNvPr>
          <p:cNvSpPr txBox="1">
            <a:spLocks/>
          </p:cNvSpPr>
          <p:nvPr/>
        </p:nvSpPr>
        <p:spPr>
          <a:xfrm>
            <a:off x="5254395" y="3493382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业务逻辑层</a:t>
            </a:r>
          </a:p>
        </p:txBody>
      </p:sp>
      <p:sp>
        <p:nvSpPr>
          <p:cNvPr id="39" name="文本占位符 6">
            <a:extLst>
              <a:ext uri="{FF2B5EF4-FFF2-40B4-BE49-F238E27FC236}">
                <a16:creationId xmlns:a16="http://schemas.microsoft.com/office/drawing/2014/main" id="{1C0FEA1E-75B0-4FAF-BE18-1531E19069E1}"/>
              </a:ext>
            </a:extLst>
          </p:cNvPr>
          <p:cNvSpPr txBox="1">
            <a:spLocks/>
          </p:cNvSpPr>
          <p:nvPr/>
        </p:nvSpPr>
        <p:spPr>
          <a:xfrm>
            <a:off x="8112182" y="3493381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数据访问层</a:t>
            </a:r>
          </a:p>
        </p:txBody>
      </p:sp>
      <p:sp>
        <p:nvSpPr>
          <p:cNvPr id="2" name="箭头: 左 1">
            <a:extLst>
              <a:ext uri="{FF2B5EF4-FFF2-40B4-BE49-F238E27FC236}">
                <a16:creationId xmlns:a16="http://schemas.microsoft.com/office/drawing/2014/main" id="{56EFFE9A-242B-4188-8784-AEAC8DCB272E}"/>
              </a:ext>
            </a:extLst>
          </p:cNvPr>
          <p:cNvSpPr/>
          <p:nvPr/>
        </p:nvSpPr>
        <p:spPr>
          <a:xfrm>
            <a:off x="4101116" y="1891598"/>
            <a:ext cx="390578" cy="320040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41AA43C-E810-489E-8A36-0296E592AE95}"/>
              </a:ext>
            </a:extLst>
          </p:cNvPr>
          <p:cNvSpPr/>
          <p:nvPr/>
        </p:nvSpPr>
        <p:spPr>
          <a:xfrm>
            <a:off x="2467170" y="1456775"/>
            <a:ext cx="3573268" cy="1343192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1FBFC44-7506-4CAD-A7F0-F4E2A57E50C3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 flipH="1">
            <a:off x="3314279" y="2799967"/>
            <a:ext cx="939525" cy="693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5CE60FD-2E52-4ED7-8865-86BBA8DF71F6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7451751" y="2863927"/>
            <a:ext cx="1164252" cy="669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06B2BA7-5529-468E-B89B-385170C2E327}"/>
              </a:ext>
            </a:extLst>
          </p:cNvPr>
          <p:cNvCxnSpPr>
            <a:cxnSpLocks/>
          </p:cNvCxnSpPr>
          <p:nvPr/>
        </p:nvCxnSpPr>
        <p:spPr>
          <a:xfrm flipH="1">
            <a:off x="6421120" y="2875666"/>
            <a:ext cx="1010538" cy="713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9ECEA48-94F0-4752-9E27-63010529A623}"/>
              </a:ext>
            </a:extLst>
          </p:cNvPr>
          <p:cNvCxnSpPr/>
          <p:nvPr/>
        </p:nvCxnSpPr>
        <p:spPr>
          <a:xfrm flipV="1">
            <a:off x="1889760" y="3146674"/>
            <a:ext cx="7467600" cy="3198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4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1373652"/>
            <a:ext cx="5973761" cy="4504634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脚本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EL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表达式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JSTL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MVC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模式和三层架构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案例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384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F7B3626-AF35-40D3-BC4E-460185486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完成品牌数据的增删改查操作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D20193A-CAC9-477F-AB11-110FFF33D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450" y="1796922"/>
            <a:ext cx="7887383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2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F7B3626-AF35-40D3-BC4E-460185486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准备环境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D603D5-05AB-4DD5-9820-C7F9074CB6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4409536" cy="302402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创建新的模块 </a:t>
            </a:r>
            <a:r>
              <a:rPr lang="en-US" altLang="zh-CN"/>
              <a:t>brand_demo</a:t>
            </a:r>
            <a:r>
              <a:rPr lang="zh-CN" altLang="en-US"/>
              <a:t>，引入坐标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创建三层架构的包结构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数据库表 </a:t>
            </a:r>
            <a:r>
              <a:rPr lang="en-US" altLang="zh-CN"/>
              <a:t>tb_brand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实体类 </a:t>
            </a:r>
            <a:r>
              <a:rPr lang="en-US" altLang="zh-CN"/>
              <a:t>Brand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MyBatis </a:t>
            </a:r>
            <a:r>
              <a:rPr lang="zh-CN" altLang="en-US"/>
              <a:t>基础环境</a:t>
            </a:r>
            <a:endParaRPr lang="en-US" altLang="zh-CN"/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ea typeface="Alibaba PuHuiTi B"/>
              </a:rPr>
              <a:t>Mybatis-config.xml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ea typeface="Alibaba PuHuiTi B"/>
              </a:rPr>
              <a:t>BrandMapper.xml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ea typeface="Alibaba PuHuiTi B"/>
              </a:rPr>
              <a:t>BrandMapper</a:t>
            </a:r>
            <a:r>
              <a:rPr lang="zh-CN" altLang="en-US" sz="1600" b="0">
                <a:ea typeface="Alibaba PuHuiTi B"/>
              </a:rPr>
              <a:t>接口</a:t>
            </a:r>
            <a:endParaRPr lang="en-US" altLang="zh-CN" sz="1600" b="0"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2931017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F7B3626-AF35-40D3-BC4E-460185486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1770" y="1130691"/>
            <a:ext cx="9214230" cy="517190"/>
          </a:xfrm>
        </p:spPr>
        <p:txBody>
          <a:bodyPr/>
          <a:lstStyle/>
          <a:p>
            <a:r>
              <a:rPr lang="zh-CN" altLang="en-US"/>
              <a:t>查询所有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A25C77-0400-4DC6-80D0-D92A89F64ADA}"/>
              </a:ext>
            </a:extLst>
          </p:cNvPr>
          <p:cNvSpPr/>
          <p:nvPr/>
        </p:nvSpPr>
        <p:spPr>
          <a:xfrm>
            <a:off x="2862718" y="3713437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FF924F-5162-49FF-A025-3FEE474C0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39" y="4517796"/>
            <a:ext cx="1052978" cy="106836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DEE533-2737-4699-88A6-876E4CB17DDF}"/>
              </a:ext>
            </a:extLst>
          </p:cNvPr>
          <p:cNvCxnSpPr>
            <a:cxnSpLocks/>
          </p:cNvCxnSpPr>
          <p:nvPr/>
        </p:nvCxnSpPr>
        <p:spPr>
          <a:xfrm flipH="1" flipV="1">
            <a:off x="1802080" y="5637013"/>
            <a:ext cx="1104700" cy="5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7960B161-C586-44F0-ABCB-D84D84C4B31E}"/>
              </a:ext>
            </a:extLst>
          </p:cNvPr>
          <p:cNvSpPr txBox="1">
            <a:spLocks/>
          </p:cNvSpPr>
          <p:nvPr/>
        </p:nvSpPr>
        <p:spPr>
          <a:xfrm>
            <a:off x="2182214" y="407617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D9DFBD6F-7EFF-4702-926F-D4E3FD1768B2}"/>
              </a:ext>
            </a:extLst>
          </p:cNvPr>
          <p:cNvSpPr txBox="1">
            <a:spLocks/>
          </p:cNvSpPr>
          <p:nvPr/>
        </p:nvSpPr>
        <p:spPr>
          <a:xfrm>
            <a:off x="2079850" y="563701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9735408-0AE4-4E24-9BBA-AEA1DC9AE392}"/>
              </a:ext>
            </a:extLst>
          </p:cNvPr>
          <p:cNvSpPr/>
          <p:nvPr/>
        </p:nvSpPr>
        <p:spPr>
          <a:xfrm>
            <a:off x="2906779" y="4130099"/>
            <a:ext cx="1671801" cy="912034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571F795-4F9D-4A51-A0F6-54B749AE9E50}"/>
              </a:ext>
            </a:extLst>
          </p:cNvPr>
          <p:cNvSpPr/>
          <p:nvPr/>
        </p:nvSpPr>
        <p:spPr>
          <a:xfrm>
            <a:off x="2906779" y="5466933"/>
            <a:ext cx="1671801" cy="492094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&lt;c:foreach&gt;</a:t>
            </a:r>
            <a:endParaRPr lang="zh-CN" altLang="en-US" sz="1400"/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F4D7EB9B-0C38-4065-9957-79FC6598C215}"/>
              </a:ext>
            </a:extLst>
          </p:cNvPr>
          <p:cNvSpPr/>
          <p:nvPr/>
        </p:nvSpPr>
        <p:spPr>
          <a:xfrm>
            <a:off x="4844440" y="4848452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B11032FB-C367-4926-B186-3422F826AA53}"/>
              </a:ext>
            </a:extLst>
          </p:cNvPr>
          <p:cNvSpPr/>
          <p:nvPr/>
        </p:nvSpPr>
        <p:spPr>
          <a:xfrm>
            <a:off x="3575899" y="5109753"/>
            <a:ext cx="388620" cy="289560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A25B3B-420C-44D8-919E-48E2DF26319A}"/>
              </a:ext>
            </a:extLst>
          </p:cNvPr>
          <p:cNvCxnSpPr>
            <a:cxnSpLocks/>
          </p:cNvCxnSpPr>
          <p:nvPr/>
        </p:nvCxnSpPr>
        <p:spPr>
          <a:xfrm>
            <a:off x="1802080" y="4798063"/>
            <a:ext cx="1104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78A5F977-8A3F-4F64-B9E0-52C3A90ECDEE}"/>
              </a:ext>
            </a:extLst>
          </p:cNvPr>
          <p:cNvSpPr txBox="1">
            <a:spLocks/>
          </p:cNvSpPr>
          <p:nvPr/>
        </p:nvSpPr>
        <p:spPr>
          <a:xfrm>
            <a:off x="2986563" y="3724597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SelectAllServlet</a:t>
            </a:r>
            <a:endParaRPr lang="zh-CN" altLang="en-US"/>
          </a:p>
        </p:txBody>
      </p:sp>
      <p:sp>
        <p:nvSpPr>
          <p:cNvPr id="18" name="文本占位符 6">
            <a:extLst>
              <a:ext uri="{FF2B5EF4-FFF2-40B4-BE49-F238E27FC236}">
                <a16:creationId xmlns:a16="http://schemas.microsoft.com/office/drawing/2014/main" id="{C0ED4F1E-DECA-4577-A56D-9FE336677319}"/>
              </a:ext>
            </a:extLst>
          </p:cNvPr>
          <p:cNvSpPr txBox="1">
            <a:spLocks/>
          </p:cNvSpPr>
          <p:nvPr/>
        </p:nvSpPr>
        <p:spPr>
          <a:xfrm>
            <a:off x="3207207" y="5929254"/>
            <a:ext cx="1091954" cy="48628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brand.jsp</a:t>
            </a:r>
          </a:p>
          <a:p>
            <a:pPr marL="0" indent="0">
              <a:buFont typeface="+mj-lt"/>
              <a:buNone/>
            </a:pPr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8D5C668-6AB8-4451-B8E0-42286028C269}"/>
              </a:ext>
            </a:extLst>
          </p:cNvPr>
          <p:cNvSpPr/>
          <p:nvPr/>
        </p:nvSpPr>
        <p:spPr>
          <a:xfrm>
            <a:off x="5570409" y="3666239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D49BDE-F089-45E9-8AC1-B3EA57E22F49}"/>
              </a:ext>
            </a:extLst>
          </p:cNvPr>
          <p:cNvSpPr/>
          <p:nvPr/>
        </p:nvSpPr>
        <p:spPr>
          <a:xfrm>
            <a:off x="8219722" y="3657422"/>
            <a:ext cx="1958194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A76C338D-4F8D-46E5-A37F-2347D2640E8A}"/>
              </a:ext>
            </a:extLst>
          </p:cNvPr>
          <p:cNvSpPr/>
          <p:nvPr/>
        </p:nvSpPr>
        <p:spPr>
          <a:xfrm>
            <a:off x="7560818" y="4858490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7AD1B45F-4365-4BB0-B7E0-B3F796CCCDC3}"/>
              </a:ext>
            </a:extLst>
          </p:cNvPr>
          <p:cNvSpPr txBox="1">
            <a:spLocks/>
          </p:cNvSpPr>
          <p:nvPr/>
        </p:nvSpPr>
        <p:spPr>
          <a:xfrm>
            <a:off x="3280556" y="3103110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Web</a:t>
            </a:r>
            <a:r>
              <a:rPr lang="zh-CN" altLang="en-US"/>
              <a:t>层</a:t>
            </a:r>
          </a:p>
        </p:txBody>
      </p: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E7DB416D-2407-47DA-B6F5-C06DA9CA31CB}"/>
              </a:ext>
            </a:extLst>
          </p:cNvPr>
          <p:cNvSpPr txBox="1">
            <a:spLocks/>
          </p:cNvSpPr>
          <p:nvPr/>
        </p:nvSpPr>
        <p:spPr>
          <a:xfrm>
            <a:off x="5904635" y="3103110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Service</a:t>
            </a:r>
            <a:r>
              <a:rPr lang="zh-CN" altLang="en-US"/>
              <a:t>层</a:t>
            </a:r>
          </a:p>
        </p:txBody>
      </p:sp>
      <p:sp>
        <p:nvSpPr>
          <p:cNvPr id="24" name="文本占位符 6">
            <a:extLst>
              <a:ext uri="{FF2B5EF4-FFF2-40B4-BE49-F238E27FC236}">
                <a16:creationId xmlns:a16="http://schemas.microsoft.com/office/drawing/2014/main" id="{16B5D67B-84CF-4A4C-8C6B-F118ACA4F7AD}"/>
              </a:ext>
            </a:extLst>
          </p:cNvPr>
          <p:cNvSpPr txBox="1">
            <a:spLocks/>
          </p:cNvSpPr>
          <p:nvPr/>
        </p:nvSpPr>
        <p:spPr>
          <a:xfrm>
            <a:off x="8762422" y="3103109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Dao</a:t>
            </a:r>
            <a:r>
              <a:rPr lang="zh-CN" altLang="en-US"/>
              <a:t>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466B248-6B0A-4E58-8F0A-92A486D48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0351" y="4268156"/>
            <a:ext cx="940720" cy="1287707"/>
          </a:xfrm>
          <a:prstGeom prst="rect">
            <a:avLst/>
          </a:prstGeom>
        </p:spPr>
      </p:pic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881283C8-70EC-4FF7-A4D9-DC1866DC0CD8}"/>
              </a:ext>
            </a:extLst>
          </p:cNvPr>
          <p:cNvSpPr/>
          <p:nvPr/>
        </p:nvSpPr>
        <p:spPr>
          <a:xfrm>
            <a:off x="10243664" y="4848735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A16DFD0-3F73-4D9E-9F20-BA0E990FA9A1}"/>
              </a:ext>
            </a:extLst>
          </p:cNvPr>
          <p:cNvSpPr/>
          <p:nvPr/>
        </p:nvSpPr>
        <p:spPr>
          <a:xfrm>
            <a:off x="8278100" y="4644772"/>
            <a:ext cx="1823347" cy="3725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List&lt;Brand&gt; selectAll()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95D5B1C-1174-4B7F-A3E0-92B29DCE456B}"/>
              </a:ext>
            </a:extLst>
          </p:cNvPr>
          <p:cNvSpPr/>
          <p:nvPr/>
        </p:nvSpPr>
        <p:spPr>
          <a:xfrm>
            <a:off x="5714516" y="4140870"/>
            <a:ext cx="1558045" cy="193776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altLang="zh-CN" sz="1400"/>
              <a:t>selectAll</a:t>
            </a:r>
          </a:p>
          <a:p>
            <a:pPr algn="ctr"/>
            <a:endParaRPr lang="en-US" altLang="zh-CN" sz="1200"/>
          </a:p>
          <a:p>
            <a:pPr algn="ctr"/>
            <a:r>
              <a:rPr lang="zh-CN" altLang="en-US" sz="1200"/>
              <a:t>调用</a:t>
            </a:r>
            <a:r>
              <a:rPr lang="en-US" altLang="zh-CN" sz="1200"/>
              <a:t>brandMapper</a:t>
            </a:r>
          </a:p>
        </p:txBody>
      </p:sp>
      <p:sp>
        <p:nvSpPr>
          <p:cNvPr id="38" name="文本占位符 6">
            <a:extLst>
              <a:ext uri="{FF2B5EF4-FFF2-40B4-BE49-F238E27FC236}">
                <a16:creationId xmlns:a16="http://schemas.microsoft.com/office/drawing/2014/main" id="{4C81C0EB-0448-4AE7-9243-4A9451405844}"/>
              </a:ext>
            </a:extLst>
          </p:cNvPr>
          <p:cNvSpPr txBox="1">
            <a:spLocks/>
          </p:cNvSpPr>
          <p:nvPr/>
        </p:nvSpPr>
        <p:spPr>
          <a:xfrm>
            <a:off x="5861365" y="3696540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BrandService</a:t>
            </a:r>
            <a:endParaRPr lang="zh-CN" altLang="en-US"/>
          </a:p>
        </p:txBody>
      </p:sp>
      <p:sp>
        <p:nvSpPr>
          <p:cNvPr id="39" name="文本占位符 6">
            <a:extLst>
              <a:ext uri="{FF2B5EF4-FFF2-40B4-BE49-F238E27FC236}">
                <a16:creationId xmlns:a16="http://schemas.microsoft.com/office/drawing/2014/main" id="{80099688-8AAA-4586-921C-84148828EB66}"/>
              </a:ext>
            </a:extLst>
          </p:cNvPr>
          <p:cNvSpPr txBox="1">
            <a:spLocks/>
          </p:cNvSpPr>
          <p:nvPr/>
        </p:nvSpPr>
        <p:spPr>
          <a:xfrm>
            <a:off x="8594868" y="3742836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BrandMapper</a:t>
            </a:r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35E8F54E-0CA3-4ECB-B9D7-8D6F683C8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029" y="4887342"/>
            <a:ext cx="1431018" cy="401220"/>
          </a:xfrm>
          <a:prstGeom prst="rect">
            <a:avLst/>
          </a:prstGeom>
        </p:spPr>
      </p:pic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1155A535-413A-4041-ADAD-BE430D650721}"/>
              </a:ext>
            </a:extLst>
          </p:cNvPr>
          <p:cNvSpPr txBox="1">
            <a:spLocks/>
          </p:cNvSpPr>
          <p:nvPr/>
        </p:nvSpPr>
        <p:spPr>
          <a:xfrm>
            <a:off x="2898018" y="4106773"/>
            <a:ext cx="1671802" cy="93207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</a:t>
            </a:r>
            <a:r>
              <a:rPr lang="zh-CN" altLang="en-US" sz="1200"/>
              <a:t>调用</a:t>
            </a:r>
            <a:r>
              <a:rPr lang="en-US" altLang="zh-CN" sz="1200"/>
              <a:t>service</a:t>
            </a:r>
            <a:r>
              <a:rPr lang="zh-CN" altLang="en-US" sz="1200"/>
              <a:t>查询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</a:t>
            </a:r>
            <a:r>
              <a:rPr lang="zh-CN" altLang="en-US" sz="1200"/>
              <a:t>将数据存入</a:t>
            </a:r>
            <a:r>
              <a:rPr lang="en-US" altLang="zh-CN" sz="1200"/>
              <a:t>request</a:t>
            </a:r>
          </a:p>
          <a:p>
            <a:pPr marL="0" indent="0">
              <a:buNone/>
            </a:pPr>
            <a:r>
              <a:rPr lang="en-US" altLang="zh-CN" sz="1200"/>
              <a:t>3.</a:t>
            </a:r>
            <a:r>
              <a:rPr lang="zh-CN" altLang="en-US" sz="1200"/>
              <a:t>转发到</a:t>
            </a:r>
            <a:r>
              <a:rPr lang="en-US" altLang="zh-CN" sz="1200"/>
              <a:t>brand.jsp</a:t>
            </a:r>
            <a:endParaRPr lang="zh-CN" altLang="en-US" sz="120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E1226A05-2F67-4617-8F7D-669B0C690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3184" y="1585219"/>
            <a:ext cx="7887383" cy="15241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8046AD-C4DF-464F-A303-7F480A68B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075" y="2268094"/>
            <a:ext cx="1307794" cy="621203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AB343192-CD46-4064-8B09-3B036C598AE7}"/>
              </a:ext>
            </a:extLst>
          </p:cNvPr>
          <p:cNvSpPr/>
          <p:nvPr/>
        </p:nvSpPr>
        <p:spPr>
          <a:xfrm>
            <a:off x="2862719" y="2347285"/>
            <a:ext cx="612056" cy="441618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6">
            <a:extLst>
              <a:ext uri="{FF2B5EF4-FFF2-40B4-BE49-F238E27FC236}">
                <a16:creationId xmlns:a16="http://schemas.microsoft.com/office/drawing/2014/main" id="{21ECE521-5DC9-4636-865D-8317C548FD31}"/>
              </a:ext>
            </a:extLst>
          </p:cNvPr>
          <p:cNvSpPr txBox="1">
            <a:spLocks/>
          </p:cNvSpPr>
          <p:nvPr/>
        </p:nvSpPr>
        <p:spPr>
          <a:xfrm>
            <a:off x="1450307" y="2737544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index.html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6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26" grpId="0" animBg="1"/>
      <p:bldP spid="28" grpId="0" animBg="1"/>
      <p:bldP spid="32" grpId="0" animBg="1"/>
      <p:bldP spid="3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F7B3626-AF35-40D3-BC4E-460185486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1770" y="1130691"/>
            <a:ext cx="9214230" cy="517190"/>
          </a:xfrm>
        </p:spPr>
        <p:txBody>
          <a:bodyPr/>
          <a:lstStyle/>
          <a:p>
            <a:r>
              <a:rPr lang="zh-CN" altLang="en-US"/>
              <a:t>添加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A25C77-0400-4DC6-80D0-D92A89F64ADA}"/>
              </a:ext>
            </a:extLst>
          </p:cNvPr>
          <p:cNvSpPr/>
          <p:nvPr/>
        </p:nvSpPr>
        <p:spPr>
          <a:xfrm>
            <a:off x="2993516" y="3808527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FF924F-5162-49FF-A025-3FEE474C0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42" y="4739437"/>
            <a:ext cx="1052978" cy="106836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DEE533-2737-4699-88A6-876E4CB17DDF}"/>
              </a:ext>
            </a:extLst>
          </p:cNvPr>
          <p:cNvCxnSpPr>
            <a:cxnSpLocks/>
          </p:cNvCxnSpPr>
          <p:nvPr/>
        </p:nvCxnSpPr>
        <p:spPr>
          <a:xfrm flipH="1">
            <a:off x="1932878" y="5732103"/>
            <a:ext cx="10606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7960B161-C586-44F0-ABCB-D84D84C4B31E}"/>
              </a:ext>
            </a:extLst>
          </p:cNvPr>
          <p:cNvSpPr txBox="1">
            <a:spLocks/>
          </p:cNvSpPr>
          <p:nvPr/>
        </p:nvSpPr>
        <p:spPr>
          <a:xfrm>
            <a:off x="2313012" y="417126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D9DFBD6F-7EFF-4702-926F-D4E3FD1768B2}"/>
              </a:ext>
            </a:extLst>
          </p:cNvPr>
          <p:cNvSpPr txBox="1">
            <a:spLocks/>
          </p:cNvSpPr>
          <p:nvPr/>
        </p:nvSpPr>
        <p:spPr>
          <a:xfrm>
            <a:off x="2210648" y="573210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F4D7EB9B-0C38-4065-9957-79FC6598C215}"/>
              </a:ext>
            </a:extLst>
          </p:cNvPr>
          <p:cNvSpPr/>
          <p:nvPr/>
        </p:nvSpPr>
        <p:spPr>
          <a:xfrm>
            <a:off x="4975238" y="4943542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A25B3B-420C-44D8-919E-48E2DF26319A}"/>
              </a:ext>
            </a:extLst>
          </p:cNvPr>
          <p:cNvCxnSpPr>
            <a:cxnSpLocks/>
          </p:cNvCxnSpPr>
          <p:nvPr/>
        </p:nvCxnSpPr>
        <p:spPr>
          <a:xfrm>
            <a:off x="1932878" y="4893153"/>
            <a:ext cx="10606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78A5F977-8A3F-4F64-B9E0-52C3A90ECDEE}"/>
              </a:ext>
            </a:extLst>
          </p:cNvPr>
          <p:cNvSpPr txBox="1">
            <a:spLocks/>
          </p:cNvSpPr>
          <p:nvPr/>
        </p:nvSpPr>
        <p:spPr>
          <a:xfrm>
            <a:off x="3255476" y="3838438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AddServlet</a:t>
            </a:r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8D5C668-6AB8-4451-B8E0-42286028C269}"/>
              </a:ext>
            </a:extLst>
          </p:cNvPr>
          <p:cNvSpPr/>
          <p:nvPr/>
        </p:nvSpPr>
        <p:spPr>
          <a:xfrm>
            <a:off x="5701207" y="3761329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D49BDE-F089-45E9-8AC1-B3EA57E22F49}"/>
              </a:ext>
            </a:extLst>
          </p:cNvPr>
          <p:cNvSpPr/>
          <p:nvPr/>
        </p:nvSpPr>
        <p:spPr>
          <a:xfrm>
            <a:off x="8343502" y="3752512"/>
            <a:ext cx="1958194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A76C338D-4F8D-46E5-A37F-2347D2640E8A}"/>
              </a:ext>
            </a:extLst>
          </p:cNvPr>
          <p:cNvSpPr/>
          <p:nvPr/>
        </p:nvSpPr>
        <p:spPr>
          <a:xfrm>
            <a:off x="7691616" y="4953580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7AD1B45F-4365-4BB0-B7E0-B3F796CCCDC3}"/>
              </a:ext>
            </a:extLst>
          </p:cNvPr>
          <p:cNvSpPr txBox="1">
            <a:spLocks/>
          </p:cNvSpPr>
          <p:nvPr/>
        </p:nvSpPr>
        <p:spPr>
          <a:xfrm>
            <a:off x="3402826" y="3358598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Web</a:t>
            </a:r>
            <a:r>
              <a:rPr lang="zh-CN" altLang="en-US"/>
              <a:t>层</a:t>
            </a:r>
          </a:p>
        </p:txBody>
      </p: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E7DB416D-2407-47DA-B6F5-C06DA9CA31CB}"/>
              </a:ext>
            </a:extLst>
          </p:cNvPr>
          <p:cNvSpPr txBox="1">
            <a:spLocks/>
          </p:cNvSpPr>
          <p:nvPr/>
        </p:nvSpPr>
        <p:spPr>
          <a:xfrm>
            <a:off x="6035433" y="3331856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Service</a:t>
            </a:r>
            <a:r>
              <a:rPr lang="zh-CN" altLang="en-US"/>
              <a:t>层</a:t>
            </a:r>
          </a:p>
        </p:txBody>
      </p:sp>
      <p:sp>
        <p:nvSpPr>
          <p:cNvPr id="24" name="文本占位符 6">
            <a:extLst>
              <a:ext uri="{FF2B5EF4-FFF2-40B4-BE49-F238E27FC236}">
                <a16:creationId xmlns:a16="http://schemas.microsoft.com/office/drawing/2014/main" id="{16B5D67B-84CF-4A4C-8C6B-F118ACA4F7AD}"/>
              </a:ext>
            </a:extLst>
          </p:cNvPr>
          <p:cNvSpPr txBox="1">
            <a:spLocks/>
          </p:cNvSpPr>
          <p:nvPr/>
        </p:nvSpPr>
        <p:spPr>
          <a:xfrm>
            <a:off x="8874534" y="3316204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Dao</a:t>
            </a:r>
            <a:r>
              <a:rPr lang="zh-CN" altLang="en-US"/>
              <a:t>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466B248-6B0A-4E58-8F0A-92A486D48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898" y="4405887"/>
            <a:ext cx="940720" cy="1287707"/>
          </a:xfrm>
          <a:prstGeom prst="rect">
            <a:avLst/>
          </a:prstGeom>
        </p:spPr>
      </p:pic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881283C8-70EC-4FF7-A4D9-DC1866DC0CD8}"/>
              </a:ext>
            </a:extLst>
          </p:cNvPr>
          <p:cNvSpPr/>
          <p:nvPr/>
        </p:nvSpPr>
        <p:spPr>
          <a:xfrm>
            <a:off x="10374462" y="4943825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95D5B1C-1174-4B7F-A3E0-92B29DCE456B}"/>
              </a:ext>
            </a:extLst>
          </p:cNvPr>
          <p:cNvSpPr/>
          <p:nvPr/>
        </p:nvSpPr>
        <p:spPr>
          <a:xfrm>
            <a:off x="5845314" y="4235960"/>
            <a:ext cx="1558045" cy="193776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altLang="zh-CN" sz="1400"/>
              <a:t>add</a:t>
            </a:r>
          </a:p>
          <a:p>
            <a:pPr algn="ctr"/>
            <a:endParaRPr lang="en-US" altLang="zh-CN" sz="1200"/>
          </a:p>
          <a:p>
            <a:pPr algn="ctr"/>
            <a:r>
              <a:rPr lang="zh-CN" altLang="en-US" sz="1200"/>
              <a:t>调用</a:t>
            </a:r>
            <a:r>
              <a:rPr lang="en-US" altLang="zh-CN" sz="1200"/>
              <a:t>brandMapper</a:t>
            </a:r>
          </a:p>
        </p:txBody>
      </p:sp>
      <p:sp>
        <p:nvSpPr>
          <p:cNvPr id="38" name="文本占位符 6">
            <a:extLst>
              <a:ext uri="{FF2B5EF4-FFF2-40B4-BE49-F238E27FC236}">
                <a16:creationId xmlns:a16="http://schemas.microsoft.com/office/drawing/2014/main" id="{4C81C0EB-0448-4AE7-9243-4A9451405844}"/>
              </a:ext>
            </a:extLst>
          </p:cNvPr>
          <p:cNvSpPr txBox="1">
            <a:spLocks/>
          </p:cNvSpPr>
          <p:nvPr/>
        </p:nvSpPr>
        <p:spPr>
          <a:xfrm>
            <a:off x="5992163" y="3791630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BrandService</a:t>
            </a:r>
            <a:endParaRPr lang="zh-CN" altLang="en-US"/>
          </a:p>
        </p:txBody>
      </p:sp>
      <p:sp>
        <p:nvSpPr>
          <p:cNvPr id="39" name="文本占位符 6">
            <a:extLst>
              <a:ext uri="{FF2B5EF4-FFF2-40B4-BE49-F238E27FC236}">
                <a16:creationId xmlns:a16="http://schemas.microsoft.com/office/drawing/2014/main" id="{80099688-8AAA-4586-921C-84148828EB66}"/>
              </a:ext>
            </a:extLst>
          </p:cNvPr>
          <p:cNvSpPr txBox="1">
            <a:spLocks/>
          </p:cNvSpPr>
          <p:nvPr/>
        </p:nvSpPr>
        <p:spPr>
          <a:xfrm>
            <a:off x="8626538" y="3827306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BrandMapper</a:t>
            </a:r>
            <a:endParaRPr lang="zh-CN" altLang="en-US"/>
          </a:p>
        </p:txBody>
      </p:sp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1155A535-413A-4041-ADAD-BE430D650721}"/>
              </a:ext>
            </a:extLst>
          </p:cNvPr>
          <p:cNvSpPr txBox="1">
            <a:spLocks/>
          </p:cNvSpPr>
          <p:nvPr/>
        </p:nvSpPr>
        <p:spPr>
          <a:xfrm>
            <a:off x="3010784" y="4552241"/>
            <a:ext cx="1947239" cy="123669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</a:t>
            </a:r>
            <a:r>
              <a:rPr lang="zh-CN" altLang="en-US" sz="1200"/>
              <a:t>接收数据，封装</a:t>
            </a:r>
            <a:r>
              <a:rPr lang="en-US" altLang="zh-CN" sz="1200"/>
              <a:t>Brand</a:t>
            </a:r>
            <a:r>
              <a:rPr lang="zh-CN" altLang="en-US" sz="1200"/>
              <a:t>对象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</a:t>
            </a:r>
            <a:r>
              <a:rPr lang="zh-CN" altLang="en-US" sz="1200"/>
              <a:t>调用</a:t>
            </a:r>
            <a:r>
              <a:rPr lang="en-US" altLang="zh-CN" sz="1200"/>
              <a:t>service</a:t>
            </a:r>
            <a:r>
              <a:rPr lang="zh-CN" altLang="en-US" sz="1200"/>
              <a:t>完成添加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3.</a:t>
            </a:r>
            <a:r>
              <a:rPr lang="zh-CN" altLang="en-US" sz="1200"/>
              <a:t>转发到查询所有</a:t>
            </a:r>
            <a:r>
              <a:rPr lang="en-US" altLang="zh-CN" sz="1200"/>
              <a:t>Servlet</a:t>
            </a:r>
            <a:endParaRPr lang="zh-CN" altLang="en-US" sz="1200"/>
          </a:p>
          <a:p>
            <a:pPr marL="0" indent="0">
              <a:buFont typeface="+mj-lt"/>
              <a:buNone/>
            </a:pPr>
            <a:endParaRPr lang="zh-CN" altLang="en-US" sz="14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D4A6D46-23F7-41DA-A173-86B1A506A7E0}"/>
              </a:ext>
            </a:extLst>
          </p:cNvPr>
          <p:cNvSpPr/>
          <p:nvPr/>
        </p:nvSpPr>
        <p:spPr>
          <a:xfrm>
            <a:off x="8526152" y="4911068"/>
            <a:ext cx="1656059" cy="3725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void add(brand)</a:t>
            </a:r>
            <a:endParaRPr lang="zh-CN" altLang="en-US" sz="14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548E4E-4BBB-4F1B-B954-381E89BB0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132" y="4995275"/>
            <a:ext cx="1478408" cy="4191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D5CB93D-9A75-459B-809B-F1741469B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413" y="1979364"/>
            <a:ext cx="805389" cy="597546"/>
          </a:xfrm>
          <a:prstGeom prst="rect">
            <a:avLst/>
          </a:prstGeom>
        </p:spPr>
      </p:pic>
      <p:sp>
        <p:nvSpPr>
          <p:cNvPr id="28" name="箭头: 右 27">
            <a:extLst>
              <a:ext uri="{FF2B5EF4-FFF2-40B4-BE49-F238E27FC236}">
                <a16:creationId xmlns:a16="http://schemas.microsoft.com/office/drawing/2014/main" id="{81BE6D8E-7B48-48E3-8AD2-686A2B9A7C8B}"/>
              </a:ext>
            </a:extLst>
          </p:cNvPr>
          <p:cNvSpPr/>
          <p:nvPr/>
        </p:nvSpPr>
        <p:spPr>
          <a:xfrm>
            <a:off x="2234611" y="2057328"/>
            <a:ext cx="612056" cy="441618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B5E0AEE-AF12-40D8-971B-97FEC1566F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5476" y="1573844"/>
            <a:ext cx="1615922" cy="147386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C7251428-4EAF-4842-B60D-EBA6C5A50B95}"/>
              </a:ext>
            </a:extLst>
          </p:cNvPr>
          <p:cNvSpPr txBox="1">
            <a:spLocks/>
          </p:cNvSpPr>
          <p:nvPr/>
        </p:nvSpPr>
        <p:spPr>
          <a:xfrm>
            <a:off x="3374092" y="2989365"/>
            <a:ext cx="1615921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addBrand.jsp</a:t>
            </a:r>
            <a:endParaRPr lang="zh-CN" altLang="en-US" sz="1400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FB01AA42-2017-4E46-9E9B-E3DE725A277B}"/>
              </a:ext>
            </a:extLst>
          </p:cNvPr>
          <p:cNvSpPr/>
          <p:nvPr/>
        </p:nvSpPr>
        <p:spPr>
          <a:xfrm>
            <a:off x="5176095" y="2089966"/>
            <a:ext cx="612056" cy="441618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40CAA7C-6F22-4E17-AF76-325D575385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2163" y="1656059"/>
            <a:ext cx="5891357" cy="11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2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4" grpId="0" animBg="1"/>
      <p:bldP spid="17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26" grpId="0" animBg="1"/>
      <p:bldP spid="32" grpId="0" animBg="1"/>
      <p:bldP spid="38" grpId="0"/>
      <p:bldP spid="39" grpId="0"/>
      <p:bldP spid="29" grpId="0" animBg="1"/>
      <p:bldP spid="28" grpId="0" animBg="1"/>
      <p:bldP spid="31" grpId="0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F7B3626-AF35-40D3-BC4E-460185486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完成品牌数据的增删改查操作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D20193A-CAC9-477F-AB11-110FFF33D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450" y="1796922"/>
            <a:ext cx="7887383" cy="1524132"/>
          </a:xfrm>
          <a:prstGeom prst="rect">
            <a:avLst/>
          </a:prstGeom>
        </p:spPr>
      </p:pic>
      <p:sp>
        <p:nvSpPr>
          <p:cNvPr id="4" name="文本占位符 6">
            <a:extLst>
              <a:ext uri="{FF2B5EF4-FFF2-40B4-BE49-F238E27FC236}">
                <a16:creationId xmlns:a16="http://schemas.microsoft.com/office/drawing/2014/main" id="{356DE5A1-39C2-4BFE-BB71-37625B7ADCFD}"/>
              </a:ext>
            </a:extLst>
          </p:cNvPr>
          <p:cNvSpPr txBox="1">
            <a:spLocks/>
          </p:cNvSpPr>
          <p:nvPr/>
        </p:nvSpPr>
        <p:spPr>
          <a:xfrm>
            <a:off x="2195450" y="3749216"/>
            <a:ext cx="4289434" cy="217861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功能列表：</a:t>
            </a:r>
            <a:endParaRPr lang="en-US" altLang="zh-CN"/>
          </a:p>
          <a:p>
            <a:r>
              <a:rPr lang="zh-CN" altLang="en-US"/>
              <a:t>查询所有</a:t>
            </a:r>
            <a:endParaRPr lang="en-US" altLang="zh-CN"/>
          </a:p>
          <a:p>
            <a:r>
              <a:rPr lang="zh-CN" altLang="en-US"/>
              <a:t>添加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修改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10101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F7B3626-AF35-40D3-BC4E-460185486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1770" y="1130691"/>
            <a:ext cx="9214230" cy="517190"/>
          </a:xfrm>
        </p:spPr>
        <p:txBody>
          <a:bodyPr/>
          <a:lstStyle/>
          <a:p>
            <a:r>
              <a:rPr lang="zh-CN" altLang="en-US"/>
              <a:t>修改</a:t>
            </a:r>
            <a:r>
              <a:rPr lang="en-US" altLang="zh-CN"/>
              <a:t>-</a:t>
            </a:r>
            <a:r>
              <a:rPr lang="zh-CN" altLang="en-US"/>
              <a:t>回显数据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A25C77-0400-4DC6-80D0-D92A89F64ADA}"/>
              </a:ext>
            </a:extLst>
          </p:cNvPr>
          <p:cNvSpPr/>
          <p:nvPr/>
        </p:nvSpPr>
        <p:spPr>
          <a:xfrm>
            <a:off x="2984638" y="3787710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FF924F-5162-49FF-A025-3FEE474C0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59" y="4592069"/>
            <a:ext cx="1052978" cy="106836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DEE533-2737-4699-88A6-876E4CB17DDF}"/>
              </a:ext>
            </a:extLst>
          </p:cNvPr>
          <p:cNvCxnSpPr>
            <a:cxnSpLocks/>
          </p:cNvCxnSpPr>
          <p:nvPr/>
        </p:nvCxnSpPr>
        <p:spPr>
          <a:xfrm flipH="1" flipV="1">
            <a:off x="1924000" y="5711286"/>
            <a:ext cx="1104700" cy="5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7960B161-C586-44F0-ABCB-D84D84C4B31E}"/>
              </a:ext>
            </a:extLst>
          </p:cNvPr>
          <p:cNvSpPr txBox="1">
            <a:spLocks/>
          </p:cNvSpPr>
          <p:nvPr/>
        </p:nvSpPr>
        <p:spPr>
          <a:xfrm>
            <a:off x="2182957" y="4422700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D9DFBD6F-7EFF-4702-926F-D4E3FD1768B2}"/>
              </a:ext>
            </a:extLst>
          </p:cNvPr>
          <p:cNvSpPr txBox="1">
            <a:spLocks/>
          </p:cNvSpPr>
          <p:nvPr/>
        </p:nvSpPr>
        <p:spPr>
          <a:xfrm>
            <a:off x="2181556" y="569462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F4D7EB9B-0C38-4065-9957-79FC6598C215}"/>
              </a:ext>
            </a:extLst>
          </p:cNvPr>
          <p:cNvSpPr/>
          <p:nvPr/>
        </p:nvSpPr>
        <p:spPr>
          <a:xfrm>
            <a:off x="4966360" y="4922725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A25B3B-420C-44D8-919E-48E2DF26319A}"/>
              </a:ext>
            </a:extLst>
          </p:cNvPr>
          <p:cNvCxnSpPr>
            <a:cxnSpLocks/>
          </p:cNvCxnSpPr>
          <p:nvPr/>
        </p:nvCxnSpPr>
        <p:spPr>
          <a:xfrm>
            <a:off x="1924000" y="4872336"/>
            <a:ext cx="1104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78A5F977-8A3F-4F64-B9E0-52C3A90ECDEE}"/>
              </a:ext>
            </a:extLst>
          </p:cNvPr>
          <p:cNvSpPr txBox="1">
            <a:spLocks/>
          </p:cNvSpPr>
          <p:nvPr/>
        </p:nvSpPr>
        <p:spPr>
          <a:xfrm>
            <a:off x="3246598" y="3817621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/>
              <a:t>SelectByIdServlet</a:t>
            </a:r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8D5C668-6AB8-4451-B8E0-42286028C269}"/>
              </a:ext>
            </a:extLst>
          </p:cNvPr>
          <p:cNvSpPr/>
          <p:nvPr/>
        </p:nvSpPr>
        <p:spPr>
          <a:xfrm>
            <a:off x="5692329" y="3740512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D49BDE-F089-45E9-8AC1-B3EA57E22F49}"/>
              </a:ext>
            </a:extLst>
          </p:cNvPr>
          <p:cNvSpPr/>
          <p:nvPr/>
        </p:nvSpPr>
        <p:spPr>
          <a:xfrm>
            <a:off x="8334624" y="3731695"/>
            <a:ext cx="1958194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A76C338D-4F8D-46E5-A37F-2347D2640E8A}"/>
              </a:ext>
            </a:extLst>
          </p:cNvPr>
          <p:cNvSpPr/>
          <p:nvPr/>
        </p:nvSpPr>
        <p:spPr>
          <a:xfrm>
            <a:off x="7682738" y="4932763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7AD1B45F-4365-4BB0-B7E0-B3F796CCCDC3}"/>
              </a:ext>
            </a:extLst>
          </p:cNvPr>
          <p:cNvSpPr txBox="1">
            <a:spLocks/>
          </p:cNvSpPr>
          <p:nvPr/>
        </p:nvSpPr>
        <p:spPr>
          <a:xfrm>
            <a:off x="3402476" y="3324523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Web</a:t>
            </a:r>
            <a:r>
              <a:rPr lang="zh-CN" altLang="en-US"/>
              <a:t>层</a:t>
            </a:r>
          </a:p>
        </p:txBody>
      </p: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E7DB416D-2407-47DA-B6F5-C06DA9CA31CB}"/>
              </a:ext>
            </a:extLst>
          </p:cNvPr>
          <p:cNvSpPr txBox="1">
            <a:spLocks/>
          </p:cNvSpPr>
          <p:nvPr/>
        </p:nvSpPr>
        <p:spPr>
          <a:xfrm>
            <a:off x="6026555" y="3292993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Service</a:t>
            </a:r>
            <a:r>
              <a:rPr lang="zh-CN" altLang="en-US"/>
              <a:t>层</a:t>
            </a:r>
          </a:p>
        </p:txBody>
      </p:sp>
      <p:sp>
        <p:nvSpPr>
          <p:cNvPr id="24" name="文本占位符 6">
            <a:extLst>
              <a:ext uri="{FF2B5EF4-FFF2-40B4-BE49-F238E27FC236}">
                <a16:creationId xmlns:a16="http://schemas.microsoft.com/office/drawing/2014/main" id="{16B5D67B-84CF-4A4C-8C6B-F118ACA4F7AD}"/>
              </a:ext>
            </a:extLst>
          </p:cNvPr>
          <p:cNvSpPr txBox="1">
            <a:spLocks/>
          </p:cNvSpPr>
          <p:nvPr/>
        </p:nvSpPr>
        <p:spPr>
          <a:xfrm>
            <a:off x="8884342" y="3292992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Dao</a:t>
            </a:r>
            <a:r>
              <a:rPr lang="zh-CN" altLang="en-US"/>
              <a:t>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466B248-6B0A-4E58-8F0A-92A486D48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020" y="4385070"/>
            <a:ext cx="940720" cy="1287707"/>
          </a:xfrm>
          <a:prstGeom prst="rect">
            <a:avLst/>
          </a:prstGeom>
        </p:spPr>
      </p:pic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881283C8-70EC-4FF7-A4D9-DC1866DC0CD8}"/>
              </a:ext>
            </a:extLst>
          </p:cNvPr>
          <p:cNvSpPr/>
          <p:nvPr/>
        </p:nvSpPr>
        <p:spPr>
          <a:xfrm>
            <a:off x="10365584" y="4923008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95D5B1C-1174-4B7F-A3E0-92B29DCE456B}"/>
              </a:ext>
            </a:extLst>
          </p:cNvPr>
          <p:cNvSpPr/>
          <p:nvPr/>
        </p:nvSpPr>
        <p:spPr>
          <a:xfrm>
            <a:off x="5836436" y="4215143"/>
            <a:ext cx="1558045" cy="193776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altLang="zh-CN" sz="1400"/>
              <a:t>selectById</a:t>
            </a:r>
          </a:p>
          <a:p>
            <a:pPr algn="ctr"/>
            <a:endParaRPr lang="en-US" altLang="zh-CN" sz="1200"/>
          </a:p>
          <a:p>
            <a:pPr algn="ctr"/>
            <a:r>
              <a:rPr lang="zh-CN" altLang="en-US" sz="1200"/>
              <a:t>调用</a:t>
            </a:r>
            <a:r>
              <a:rPr lang="en-US" altLang="zh-CN" sz="1200"/>
              <a:t>brandMapper</a:t>
            </a:r>
          </a:p>
        </p:txBody>
      </p:sp>
      <p:sp>
        <p:nvSpPr>
          <p:cNvPr id="38" name="文本占位符 6">
            <a:extLst>
              <a:ext uri="{FF2B5EF4-FFF2-40B4-BE49-F238E27FC236}">
                <a16:creationId xmlns:a16="http://schemas.microsoft.com/office/drawing/2014/main" id="{4C81C0EB-0448-4AE7-9243-4A9451405844}"/>
              </a:ext>
            </a:extLst>
          </p:cNvPr>
          <p:cNvSpPr txBox="1">
            <a:spLocks/>
          </p:cNvSpPr>
          <p:nvPr/>
        </p:nvSpPr>
        <p:spPr>
          <a:xfrm>
            <a:off x="5983285" y="3770813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BrandService</a:t>
            </a:r>
            <a:endParaRPr lang="zh-CN" altLang="en-US"/>
          </a:p>
        </p:txBody>
      </p:sp>
      <p:sp>
        <p:nvSpPr>
          <p:cNvPr id="39" name="文本占位符 6">
            <a:extLst>
              <a:ext uri="{FF2B5EF4-FFF2-40B4-BE49-F238E27FC236}">
                <a16:creationId xmlns:a16="http://schemas.microsoft.com/office/drawing/2014/main" id="{80099688-8AAA-4586-921C-84148828EB66}"/>
              </a:ext>
            </a:extLst>
          </p:cNvPr>
          <p:cNvSpPr txBox="1">
            <a:spLocks/>
          </p:cNvSpPr>
          <p:nvPr/>
        </p:nvSpPr>
        <p:spPr>
          <a:xfrm>
            <a:off x="8617660" y="3806489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BrandMapper</a:t>
            </a:r>
            <a:endParaRPr lang="zh-CN" altLang="en-US"/>
          </a:p>
        </p:txBody>
      </p:sp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1155A535-413A-4041-ADAD-BE430D650721}"/>
              </a:ext>
            </a:extLst>
          </p:cNvPr>
          <p:cNvSpPr txBox="1">
            <a:spLocks/>
          </p:cNvSpPr>
          <p:nvPr/>
        </p:nvSpPr>
        <p:spPr>
          <a:xfrm>
            <a:off x="3001906" y="4531424"/>
            <a:ext cx="1947239" cy="123669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</a:t>
            </a:r>
            <a:r>
              <a:rPr lang="zh-CN" altLang="en-US" sz="1200"/>
              <a:t>接收</a:t>
            </a:r>
            <a:r>
              <a:rPr lang="en-US" altLang="zh-CN" sz="1200"/>
              <a:t>id</a:t>
            </a:r>
          </a:p>
          <a:p>
            <a:pPr marL="0" indent="0">
              <a:buNone/>
            </a:pPr>
            <a:r>
              <a:rPr lang="en-US" altLang="zh-CN" sz="1200"/>
              <a:t>2.</a:t>
            </a:r>
            <a:r>
              <a:rPr lang="zh-CN" altLang="en-US" sz="1200"/>
              <a:t>调用</a:t>
            </a:r>
            <a:r>
              <a:rPr lang="en-US" altLang="zh-CN" sz="1200"/>
              <a:t>service</a:t>
            </a:r>
            <a:r>
              <a:rPr lang="zh-CN" altLang="en-US" sz="1200"/>
              <a:t>查询 </a:t>
            </a:r>
            <a:r>
              <a:rPr lang="en-US" altLang="zh-CN" sz="1200"/>
              <a:t>Brand</a:t>
            </a:r>
          </a:p>
          <a:p>
            <a:pPr marL="0" indent="0">
              <a:buNone/>
            </a:pPr>
            <a:r>
              <a:rPr lang="en-US" altLang="zh-CN" sz="1200"/>
              <a:t>3.</a:t>
            </a:r>
            <a:r>
              <a:rPr lang="zh-CN" altLang="en-US" sz="1200"/>
              <a:t>存储</a:t>
            </a:r>
            <a:r>
              <a:rPr lang="en-US" altLang="zh-CN" sz="1200"/>
              <a:t>request</a:t>
            </a:r>
          </a:p>
          <a:p>
            <a:pPr marL="0" indent="0">
              <a:buNone/>
            </a:pPr>
            <a:r>
              <a:rPr lang="en-US" altLang="zh-CN" sz="1200"/>
              <a:t>4.</a:t>
            </a:r>
            <a:r>
              <a:rPr lang="zh-CN" altLang="en-US" sz="1200"/>
              <a:t>转发修改页面</a:t>
            </a:r>
            <a:endParaRPr lang="zh-CN" altLang="en-US" sz="14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D4A6D46-23F7-41DA-A173-86B1A506A7E0}"/>
              </a:ext>
            </a:extLst>
          </p:cNvPr>
          <p:cNvSpPr/>
          <p:nvPr/>
        </p:nvSpPr>
        <p:spPr>
          <a:xfrm>
            <a:off x="8517274" y="4890251"/>
            <a:ext cx="1656059" cy="3725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Brand selectById(id)</a:t>
            </a:r>
            <a:endParaRPr lang="zh-CN" altLang="en-US" sz="14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7E26DF-D0BA-44DF-9448-427239D3C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622" y="5069851"/>
            <a:ext cx="1478408" cy="41913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1382F06-2175-4F77-BD13-C815AB4E8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259" y="1784841"/>
            <a:ext cx="5065363" cy="978815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5090236-B7E5-4EB9-8122-A116FB940D04}"/>
              </a:ext>
            </a:extLst>
          </p:cNvPr>
          <p:cNvCxnSpPr/>
          <p:nvPr/>
        </p:nvCxnSpPr>
        <p:spPr>
          <a:xfrm>
            <a:off x="5401189" y="2312276"/>
            <a:ext cx="12507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1F8A5318-22C1-4209-ADE5-30B4E8DA47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8885" y="1720224"/>
            <a:ext cx="1573516" cy="14965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C625051D-62F1-4BC4-BF06-CD40CB5BA3AB}"/>
              </a:ext>
            </a:extLst>
          </p:cNvPr>
          <p:cNvSpPr txBox="1">
            <a:spLocks/>
          </p:cNvSpPr>
          <p:nvPr/>
        </p:nvSpPr>
        <p:spPr>
          <a:xfrm>
            <a:off x="6831712" y="1269620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update.jsp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4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4" grpId="0" animBg="1"/>
      <p:bldP spid="17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26" grpId="0" animBg="1"/>
      <p:bldP spid="32" grpId="0" animBg="1"/>
      <p:bldP spid="38" grpId="0"/>
      <p:bldP spid="39" grpId="0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1373652"/>
            <a:ext cx="5973761" cy="4912848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脚本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EL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表达式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JSTL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MVC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模式和三层架构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89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F7B3626-AF35-40D3-BC4E-460185486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1770" y="1130691"/>
            <a:ext cx="9214230" cy="517190"/>
          </a:xfrm>
        </p:spPr>
        <p:txBody>
          <a:bodyPr/>
          <a:lstStyle/>
          <a:p>
            <a:r>
              <a:rPr lang="zh-CN" altLang="en-US"/>
              <a:t>修改</a:t>
            </a:r>
            <a:r>
              <a:rPr lang="en-US" altLang="zh-CN"/>
              <a:t>-</a:t>
            </a:r>
            <a:r>
              <a:rPr lang="zh-CN" altLang="en-US"/>
              <a:t>修改数据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A25C77-0400-4DC6-80D0-D92A89F64ADA}"/>
              </a:ext>
            </a:extLst>
          </p:cNvPr>
          <p:cNvSpPr/>
          <p:nvPr/>
        </p:nvSpPr>
        <p:spPr>
          <a:xfrm>
            <a:off x="2984638" y="3882303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FF924F-5162-49FF-A025-3FEE474C0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59" y="4686662"/>
            <a:ext cx="1052978" cy="106836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DEE533-2737-4699-88A6-876E4CB17DDF}"/>
              </a:ext>
            </a:extLst>
          </p:cNvPr>
          <p:cNvCxnSpPr>
            <a:cxnSpLocks/>
          </p:cNvCxnSpPr>
          <p:nvPr/>
        </p:nvCxnSpPr>
        <p:spPr>
          <a:xfrm flipH="1" flipV="1">
            <a:off x="1924000" y="5805879"/>
            <a:ext cx="1104700" cy="5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7960B161-C586-44F0-ABCB-D84D84C4B31E}"/>
              </a:ext>
            </a:extLst>
          </p:cNvPr>
          <p:cNvSpPr txBox="1">
            <a:spLocks/>
          </p:cNvSpPr>
          <p:nvPr/>
        </p:nvSpPr>
        <p:spPr>
          <a:xfrm>
            <a:off x="2196826" y="4490716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D9DFBD6F-7EFF-4702-926F-D4E3FD1768B2}"/>
              </a:ext>
            </a:extLst>
          </p:cNvPr>
          <p:cNvSpPr txBox="1">
            <a:spLocks/>
          </p:cNvSpPr>
          <p:nvPr/>
        </p:nvSpPr>
        <p:spPr>
          <a:xfrm>
            <a:off x="2199201" y="5805879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F4D7EB9B-0C38-4065-9957-79FC6598C215}"/>
              </a:ext>
            </a:extLst>
          </p:cNvPr>
          <p:cNvSpPr/>
          <p:nvPr/>
        </p:nvSpPr>
        <p:spPr>
          <a:xfrm>
            <a:off x="4966360" y="5017318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A25B3B-420C-44D8-919E-48E2DF26319A}"/>
              </a:ext>
            </a:extLst>
          </p:cNvPr>
          <p:cNvCxnSpPr>
            <a:cxnSpLocks/>
          </p:cNvCxnSpPr>
          <p:nvPr/>
        </p:nvCxnSpPr>
        <p:spPr>
          <a:xfrm>
            <a:off x="1924000" y="4966929"/>
            <a:ext cx="1104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78A5F977-8A3F-4F64-B9E0-52C3A90ECDEE}"/>
              </a:ext>
            </a:extLst>
          </p:cNvPr>
          <p:cNvSpPr txBox="1">
            <a:spLocks/>
          </p:cNvSpPr>
          <p:nvPr/>
        </p:nvSpPr>
        <p:spPr>
          <a:xfrm>
            <a:off x="3246598" y="3912214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UpdateServlet</a:t>
            </a:r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8D5C668-6AB8-4451-B8E0-42286028C269}"/>
              </a:ext>
            </a:extLst>
          </p:cNvPr>
          <p:cNvSpPr/>
          <p:nvPr/>
        </p:nvSpPr>
        <p:spPr>
          <a:xfrm>
            <a:off x="5692329" y="3835105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D49BDE-F089-45E9-8AC1-B3EA57E22F49}"/>
              </a:ext>
            </a:extLst>
          </p:cNvPr>
          <p:cNvSpPr/>
          <p:nvPr/>
        </p:nvSpPr>
        <p:spPr>
          <a:xfrm>
            <a:off x="8334624" y="3826288"/>
            <a:ext cx="1958194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A76C338D-4F8D-46E5-A37F-2347D2640E8A}"/>
              </a:ext>
            </a:extLst>
          </p:cNvPr>
          <p:cNvSpPr/>
          <p:nvPr/>
        </p:nvSpPr>
        <p:spPr>
          <a:xfrm>
            <a:off x="7682738" y="5027356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7AD1B45F-4365-4BB0-B7E0-B3F796CCCDC3}"/>
              </a:ext>
            </a:extLst>
          </p:cNvPr>
          <p:cNvSpPr txBox="1">
            <a:spLocks/>
          </p:cNvSpPr>
          <p:nvPr/>
        </p:nvSpPr>
        <p:spPr>
          <a:xfrm>
            <a:off x="3440058" y="3439985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Web</a:t>
            </a:r>
            <a:r>
              <a:rPr lang="zh-CN" altLang="en-US"/>
              <a:t>层</a:t>
            </a:r>
          </a:p>
        </p:txBody>
      </p: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E7DB416D-2407-47DA-B6F5-C06DA9CA31CB}"/>
              </a:ext>
            </a:extLst>
          </p:cNvPr>
          <p:cNvSpPr txBox="1">
            <a:spLocks/>
          </p:cNvSpPr>
          <p:nvPr/>
        </p:nvSpPr>
        <p:spPr>
          <a:xfrm>
            <a:off x="6064137" y="3439985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Service</a:t>
            </a:r>
            <a:r>
              <a:rPr lang="zh-CN" altLang="en-US"/>
              <a:t>层</a:t>
            </a:r>
          </a:p>
        </p:txBody>
      </p:sp>
      <p:sp>
        <p:nvSpPr>
          <p:cNvPr id="24" name="文本占位符 6">
            <a:extLst>
              <a:ext uri="{FF2B5EF4-FFF2-40B4-BE49-F238E27FC236}">
                <a16:creationId xmlns:a16="http://schemas.microsoft.com/office/drawing/2014/main" id="{16B5D67B-84CF-4A4C-8C6B-F118ACA4F7AD}"/>
              </a:ext>
            </a:extLst>
          </p:cNvPr>
          <p:cNvSpPr txBox="1">
            <a:spLocks/>
          </p:cNvSpPr>
          <p:nvPr/>
        </p:nvSpPr>
        <p:spPr>
          <a:xfrm>
            <a:off x="8921924" y="3439984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Dao</a:t>
            </a:r>
            <a:r>
              <a:rPr lang="zh-CN" altLang="en-US"/>
              <a:t>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466B248-6B0A-4E58-8F0A-92A486D48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020" y="4479663"/>
            <a:ext cx="940720" cy="1287707"/>
          </a:xfrm>
          <a:prstGeom prst="rect">
            <a:avLst/>
          </a:prstGeom>
        </p:spPr>
      </p:pic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881283C8-70EC-4FF7-A4D9-DC1866DC0CD8}"/>
              </a:ext>
            </a:extLst>
          </p:cNvPr>
          <p:cNvSpPr/>
          <p:nvPr/>
        </p:nvSpPr>
        <p:spPr>
          <a:xfrm>
            <a:off x="10365584" y="5017601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95D5B1C-1174-4B7F-A3E0-92B29DCE456B}"/>
              </a:ext>
            </a:extLst>
          </p:cNvPr>
          <p:cNvSpPr/>
          <p:nvPr/>
        </p:nvSpPr>
        <p:spPr>
          <a:xfrm>
            <a:off x="5836436" y="4309736"/>
            <a:ext cx="1558045" cy="193776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altLang="zh-CN" sz="1400"/>
              <a:t>update</a:t>
            </a:r>
          </a:p>
          <a:p>
            <a:pPr algn="ctr"/>
            <a:endParaRPr lang="en-US" altLang="zh-CN" sz="1200"/>
          </a:p>
          <a:p>
            <a:pPr algn="ctr"/>
            <a:r>
              <a:rPr lang="zh-CN" altLang="en-US" sz="1200"/>
              <a:t>调用</a:t>
            </a:r>
            <a:r>
              <a:rPr lang="en-US" altLang="zh-CN" sz="1200"/>
              <a:t>brandMapper</a:t>
            </a:r>
          </a:p>
        </p:txBody>
      </p:sp>
      <p:sp>
        <p:nvSpPr>
          <p:cNvPr id="38" name="文本占位符 6">
            <a:extLst>
              <a:ext uri="{FF2B5EF4-FFF2-40B4-BE49-F238E27FC236}">
                <a16:creationId xmlns:a16="http://schemas.microsoft.com/office/drawing/2014/main" id="{4C81C0EB-0448-4AE7-9243-4A9451405844}"/>
              </a:ext>
            </a:extLst>
          </p:cNvPr>
          <p:cNvSpPr txBox="1">
            <a:spLocks/>
          </p:cNvSpPr>
          <p:nvPr/>
        </p:nvSpPr>
        <p:spPr>
          <a:xfrm>
            <a:off x="5983285" y="3865406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BrandService</a:t>
            </a:r>
            <a:endParaRPr lang="zh-CN" altLang="en-US"/>
          </a:p>
        </p:txBody>
      </p:sp>
      <p:sp>
        <p:nvSpPr>
          <p:cNvPr id="39" name="文本占位符 6">
            <a:extLst>
              <a:ext uri="{FF2B5EF4-FFF2-40B4-BE49-F238E27FC236}">
                <a16:creationId xmlns:a16="http://schemas.microsoft.com/office/drawing/2014/main" id="{80099688-8AAA-4586-921C-84148828EB66}"/>
              </a:ext>
            </a:extLst>
          </p:cNvPr>
          <p:cNvSpPr txBox="1">
            <a:spLocks/>
          </p:cNvSpPr>
          <p:nvPr/>
        </p:nvSpPr>
        <p:spPr>
          <a:xfrm>
            <a:off x="8617660" y="3901082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BrandMapper</a:t>
            </a:r>
            <a:endParaRPr lang="zh-CN" altLang="en-US"/>
          </a:p>
        </p:txBody>
      </p:sp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1155A535-413A-4041-ADAD-BE430D650721}"/>
              </a:ext>
            </a:extLst>
          </p:cNvPr>
          <p:cNvSpPr txBox="1">
            <a:spLocks/>
          </p:cNvSpPr>
          <p:nvPr/>
        </p:nvSpPr>
        <p:spPr>
          <a:xfrm>
            <a:off x="3001906" y="4626017"/>
            <a:ext cx="1947239" cy="123669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</a:t>
            </a:r>
            <a:r>
              <a:rPr lang="zh-CN" altLang="en-US" sz="1200"/>
              <a:t>接收数据，封装</a:t>
            </a:r>
            <a:r>
              <a:rPr lang="en-US" altLang="zh-CN" sz="1200"/>
              <a:t>Brand</a:t>
            </a:r>
            <a:r>
              <a:rPr lang="zh-CN" altLang="en-US" sz="1200"/>
              <a:t>对象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</a:t>
            </a:r>
            <a:r>
              <a:rPr lang="zh-CN" altLang="en-US" sz="1200"/>
              <a:t>调用</a:t>
            </a:r>
            <a:r>
              <a:rPr lang="en-US" altLang="zh-CN" sz="1200"/>
              <a:t>service</a:t>
            </a:r>
            <a:r>
              <a:rPr lang="zh-CN" altLang="en-US" sz="1200"/>
              <a:t>修改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3.</a:t>
            </a:r>
            <a:r>
              <a:rPr lang="zh-CN" altLang="en-US" sz="1200"/>
              <a:t>转发到查询所有</a:t>
            </a:r>
            <a:r>
              <a:rPr lang="en-US" altLang="zh-CN" sz="1200"/>
              <a:t>Servlet</a:t>
            </a:r>
            <a:endParaRPr lang="zh-CN" altLang="en-US" sz="1200"/>
          </a:p>
          <a:p>
            <a:pPr marL="0" indent="0">
              <a:buFont typeface="+mj-lt"/>
              <a:buNone/>
            </a:pPr>
            <a:endParaRPr lang="zh-CN" altLang="en-US" sz="14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D4A6D46-23F7-41DA-A173-86B1A506A7E0}"/>
              </a:ext>
            </a:extLst>
          </p:cNvPr>
          <p:cNvSpPr/>
          <p:nvPr/>
        </p:nvSpPr>
        <p:spPr>
          <a:xfrm>
            <a:off x="8517274" y="4984844"/>
            <a:ext cx="1656059" cy="3725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void update(brand)</a:t>
            </a:r>
            <a:endParaRPr lang="zh-CN" altLang="en-US" sz="1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608618-E4EA-41C0-8A10-3945BF913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443" y="5123516"/>
            <a:ext cx="1486029" cy="39627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4460736-9099-4948-BE85-74559A010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0524" y="2122996"/>
            <a:ext cx="5065363" cy="97881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2BB18D3-A94F-4775-B62D-9A73825403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5183" y="1909566"/>
            <a:ext cx="1573516" cy="14965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8435FDA8-B3F4-4F61-A1F0-786EFDB7D0B0}"/>
              </a:ext>
            </a:extLst>
          </p:cNvPr>
          <p:cNvSpPr txBox="1">
            <a:spLocks/>
          </p:cNvSpPr>
          <p:nvPr/>
        </p:nvSpPr>
        <p:spPr>
          <a:xfrm>
            <a:off x="1464919" y="3367198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update.jsp</a:t>
            </a:r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765DB968-9A76-418E-BC93-B85D8BC3BEF7}"/>
              </a:ext>
            </a:extLst>
          </p:cNvPr>
          <p:cNvSpPr/>
          <p:nvPr/>
        </p:nvSpPr>
        <p:spPr>
          <a:xfrm>
            <a:off x="3584994" y="2391595"/>
            <a:ext cx="612056" cy="441618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4" grpId="0" animBg="1"/>
      <p:bldP spid="17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26" grpId="0" animBg="1"/>
      <p:bldP spid="32" grpId="0" animBg="1"/>
      <p:bldP spid="38" grpId="0"/>
      <p:bldP spid="39" grpId="0"/>
      <p:bldP spid="29" grpId="0" animBg="1"/>
      <p:bldP spid="31" grpId="0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1373652"/>
            <a:ext cx="5973761" cy="4912848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JSP </a:t>
            </a:r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脚本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EL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表达式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JSTL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MVC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模式和三层架构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9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2B8263-6381-4E83-A62D-98157D2FB1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JSP </a:t>
            </a:r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48D89-AE20-4A04-985B-85A35DC7C7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7172"/>
            <a:ext cx="1692969" cy="517191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导入</a:t>
            </a:r>
            <a:r>
              <a:rPr lang="en-US" altLang="zh-CN"/>
              <a:t>JSP</a:t>
            </a:r>
            <a:r>
              <a:rPr lang="zh-CN" altLang="en-US"/>
              <a:t>坐标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A7F286A-0402-4CD0-85E5-4D01065A3039}"/>
              </a:ext>
            </a:extLst>
          </p:cNvPr>
          <p:cNvSpPr txBox="1"/>
          <p:nvPr/>
        </p:nvSpPr>
        <p:spPr>
          <a:xfrm>
            <a:off x="2494868" y="2285459"/>
            <a:ext cx="4410879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dependency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groupId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&gt;javax.servlet.jsp&lt;/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groupId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artifactId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&gt;jsp-api&lt;/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artifactId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version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&gt;2.2&lt;/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version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scope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400">
                <a:solidFill>
                  <a:srgbClr val="C00000"/>
                </a:solidFill>
                <a:latin typeface="Arial Unicode MS"/>
                <a:ea typeface="JetBrains Mono"/>
              </a:rPr>
              <a:t>provided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scope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dependency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231A57CC-BC52-4147-B3C7-DAAFE60E6F2A}"/>
              </a:ext>
            </a:extLst>
          </p:cNvPr>
          <p:cNvSpPr txBox="1">
            <a:spLocks/>
          </p:cNvSpPr>
          <p:nvPr/>
        </p:nvSpPr>
        <p:spPr>
          <a:xfrm>
            <a:off x="2195449" y="3756846"/>
            <a:ext cx="1692969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2. </a:t>
            </a:r>
            <a:r>
              <a:rPr lang="zh-CN" altLang="en-US"/>
              <a:t>创建</a:t>
            </a:r>
            <a:r>
              <a:rPr lang="en-US" altLang="zh-CN"/>
              <a:t>JSP</a:t>
            </a:r>
            <a:r>
              <a:rPr lang="zh-CN" altLang="en-US"/>
              <a:t>文件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DE082F-CC2B-499B-86C6-9C8A98A1A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68" y="4256226"/>
            <a:ext cx="4480470" cy="752672"/>
          </a:xfrm>
          <a:prstGeom prst="rect">
            <a:avLst/>
          </a:prstGeom>
        </p:spPr>
      </p:pic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93627805-BAF8-46C6-94FF-B638BEB50A4B}"/>
              </a:ext>
            </a:extLst>
          </p:cNvPr>
          <p:cNvSpPr txBox="1">
            <a:spLocks/>
          </p:cNvSpPr>
          <p:nvPr/>
        </p:nvSpPr>
        <p:spPr>
          <a:xfrm>
            <a:off x="2195449" y="5082144"/>
            <a:ext cx="5323938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3. </a:t>
            </a:r>
            <a:r>
              <a:rPr lang="zh-CN" altLang="en-US"/>
              <a:t>编写 </a:t>
            </a:r>
            <a:r>
              <a:rPr lang="en-US" altLang="zh-CN"/>
              <a:t>HTML</a:t>
            </a:r>
            <a:r>
              <a:rPr lang="zh-CN" altLang="en-US"/>
              <a:t>标签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/>
              <a:t>Java</a:t>
            </a:r>
            <a:r>
              <a:rPr lang="zh-CN" altLang="en-US"/>
              <a:t>代码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FC95C01-8CAB-40F9-B0A6-D904C3975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68" y="5594670"/>
            <a:ext cx="3932261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1373652"/>
            <a:ext cx="5973761" cy="4912848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JSP </a:t>
            </a:r>
            <a:r>
              <a:rPr lang="zh-CN" altLang="en-US">
                <a:solidFill>
                  <a:srgbClr val="C00000"/>
                </a:solidFill>
              </a:rPr>
              <a:t>原理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脚本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EL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表达式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JSTL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MVC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模式和三层架构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01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FBFF5B9F-E2F4-4A86-837E-80B5D10B5B16}"/>
              </a:ext>
            </a:extLst>
          </p:cNvPr>
          <p:cNvSpPr/>
          <p:nvPr/>
        </p:nvSpPr>
        <p:spPr>
          <a:xfrm>
            <a:off x="5184558" y="4094219"/>
            <a:ext cx="3080552" cy="245911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JSP </a:t>
            </a:r>
            <a:r>
              <a:rPr lang="zh-CN" altLang="en-US"/>
              <a:t>原理</a:t>
            </a:r>
          </a:p>
        </p:txBody>
      </p:sp>
      <p:sp>
        <p:nvSpPr>
          <p:cNvPr id="14" name="文本占位符 16">
            <a:extLst>
              <a:ext uri="{FF2B5EF4-FFF2-40B4-BE49-F238E27FC236}">
                <a16:creationId xmlns:a16="http://schemas.microsoft.com/office/drawing/2014/main" id="{FA9EEF42-7A17-4A95-959F-51EFD9C588B3}"/>
              </a:ext>
            </a:extLst>
          </p:cNvPr>
          <p:cNvSpPr txBox="1">
            <a:spLocks/>
          </p:cNvSpPr>
          <p:nvPr/>
        </p:nvSpPr>
        <p:spPr>
          <a:xfrm>
            <a:off x="710879" y="1527628"/>
            <a:ext cx="10439474" cy="216376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概念：</a:t>
            </a:r>
            <a:r>
              <a:rPr lang="en-US" altLang="zh-CN">
                <a:solidFill>
                  <a:srgbClr val="C00000"/>
                </a:solidFill>
              </a:rPr>
              <a:t>J</a:t>
            </a:r>
            <a:r>
              <a:rPr lang="en-US" altLang="zh-CN"/>
              <a:t>ava </a:t>
            </a:r>
            <a:r>
              <a:rPr lang="en-US" altLang="zh-CN">
                <a:solidFill>
                  <a:srgbClr val="C00000"/>
                </a:solidFill>
              </a:rPr>
              <a:t>S</a:t>
            </a:r>
            <a:r>
              <a:rPr lang="en-US" altLang="zh-CN"/>
              <a:t>erver </a:t>
            </a:r>
            <a:r>
              <a:rPr lang="en-US" altLang="zh-CN">
                <a:solidFill>
                  <a:srgbClr val="C00000"/>
                </a:solidFill>
              </a:rPr>
              <a:t>P</a:t>
            </a:r>
            <a:r>
              <a:rPr lang="en-US" altLang="zh-CN"/>
              <a:t>ages</a:t>
            </a:r>
            <a:r>
              <a:rPr lang="zh-CN" altLang="en-US"/>
              <a:t>，</a:t>
            </a:r>
            <a:r>
              <a:rPr lang="en-US" altLang="zh-CN"/>
              <a:t>Java</a:t>
            </a:r>
            <a:r>
              <a:rPr lang="zh-CN" altLang="en-US"/>
              <a:t>服务端页面</a:t>
            </a:r>
            <a:endParaRPr lang="en-US" altLang="zh-CN"/>
          </a:p>
          <a:p>
            <a:r>
              <a:rPr lang="en-US" altLang="zh-CN"/>
              <a:t>JSP = HTML + Java</a:t>
            </a:r>
            <a:r>
              <a:rPr lang="zh-CN" altLang="en-US"/>
              <a:t>，用于简化开发的</a:t>
            </a:r>
            <a:endParaRPr lang="en-US" altLang="zh-CN"/>
          </a:p>
          <a:p>
            <a:r>
              <a:rPr lang="en-US" altLang="zh-CN"/>
              <a:t>JSP </a:t>
            </a:r>
            <a:r>
              <a:rPr lang="zh-CN" altLang="en-US"/>
              <a:t>本质上就是一个 </a:t>
            </a:r>
            <a:r>
              <a:rPr lang="en-US" altLang="zh-CN"/>
              <a:t>Servlet</a:t>
            </a:r>
          </a:p>
          <a:p>
            <a:r>
              <a:rPr lang="en-US" altLang="zh-CN"/>
              <a:t>JSP </a:t>
            </a:r>
            <a:r>
              <a:rPr lang="zh-CN" altLang="en-US"/>
              <a:t>在被访问时，由</a:t>
            </a:r>
            <a:r>
              <a:rPr lang="en-US" altLang="zh-CN"/>
              <a:t>JSP</a:t>
            </a:r>
            <a:r>
              <a:rPr lang="zh-CN" altLang="en-US"/>
              <a:t>容器</a:t>
            </a:r>
            <a:r>
              <a:rPr lang="en-US" altLang="zh-CN"/>
              <a:t>(Tomcat)</a:t>
            </a:r>
            <a:r>
              <a:rPr lang="zh-CN" altLang="en-US"/>
              <a:t>将其转换为</a:t>
            </a:r>
            <a:r>
              <a:rPr lang="en-US" altLang="zh-CN"/>
              <a:t> Java</a:t>
            </a:r>
            <a:r>
              <a:rPr lang="zh-CN" altLang="en-US"/>
              <a:t>文件</a:t>
            </a:r>
            <a:r>
              <a:rPr lang="en-US" altLang="zh-CN"/>
              <a:t>(Servlet)</a:t>
            </a:r>
            <a:r>
              <a:rPr lang="zh-CN" altLang="en-US"/>
              <a:t>，在由</a:t>
            </a:r>
            <a:r>
              <a:rPr lang="en-US" altLang="zh-CN"/>
              <a:t>JSP</a:t>
            </a:r>
            <a:r>
              <a:rPr lang="zh-CN" altLang="en-US"/>
              <a:t>容器</a:t>
            </a:r>
            <a:r>
              <a:rPr lang="en-US" altLang="zh-CN"/>
              <a:t>(Tomcat)</a:t>
            </a:r>
            <a:r>
              <a:rPr lang="zh-CN" altLang="en-US"/>
              <a:t>将其编译，最终对外提供服务的其实就是这个字节码文件</a:t>
            </a:r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173E2DE-6B7B-4D26-AA49-58FFE681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63" y="4431811"/>
            <a:ext cx="1052978" cy="1068366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7DD8C0D-7C79-4F92-9F8E-1AEDC97B349D}"/>
              </a:ext>
            </a:extLst>
          </p:cNvPr>
          <p:cNvCxnSpPr>
            <a:cxnSpLocks/>
          </p:cNvCxnSpPr>
          <p:nvPr/>
        </p:nvCxnSpPr>
        <p:spPr>
          <a:xfrm>
            <a:off x="2515197" y="4747603"/>
            <a:ext cx="2447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42C6CBD-D1A2-4953-8F7C-313E59CEB922}"/>
              </a:ext>
            </a:extLst>
          </p:cNvPr>
          <p:cNvCxnSpPr>
            <a:cxnSpLocks/>
          </p:cNvCxnSpPr>
          <p:nvPr/>
        </p:nvCxnSpPr>
        <p:spPr>
          <a:xfrm flipH="1">
            <a:off x="2515197" y="5249763"/>
            <a:ext cx="2447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8FAF849-A116-46BD-989B-3183B27A6FFF}"/>
              </a:ext>
            </a:extLst>
          </p:cNvPr>
          <p:cNvSpPr txBox="1">
            <a:spLocks/>
          </p:cNvSpPr>
          <p:nvPr/>
        </p:nvSpPr>
        <p:spPr>
          <a:xfrm>
            <a:off x="3362230" y="4250956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B06EE95A-CF04-41A8-B344-93CF3BE14DB9}"/>
              </a:ext>
            </a:extLst>
          </p:cNvPr>
          <p:cNvSpPr txBox="1">
            <a:spLocks/>
          </p:cNvSpPr>
          <p:nvPr/>
        </p:nvSpPr>
        <p:spPr>
          <a:xfrm>
            <a:off x="3408481" y="5279365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09EF5A9-4575-446B-AA07-F21D71831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166" y="3532897"/>
            <a:ext cx="779335" cy="44162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C9BB162-2662-4C9B-85CF-ED653648C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690" y="4252126"/>
            <a:ext cx="436283" cy="440535"/>
          </a:xfrm>
          <a:prstGeom prst="rect">
            <a:avLst/>
          </a:prstGeom>
        </p:spPr>
      </p:pic>
      <p:sp>
        <p:nvSpPr>
          <p:cNvPr id="29" name="文本占位符 16">
            <a:extLst>
              <a:ext uri="{FF2B5EF4-FFF2-40B4-BE49-F238E27FC236}">
                <a16:creationId xmlns:a16="http://schemas.microsoft.com/office/drawing/2014/main" id="{ADA35B04-9284-4D7F-8820-0A298358A1AC}"/>
              </a:ext>
            </a:extLst>
          </p:cNvPr>
          <p:cNvSpPr txBox="1">
            <a:spLocks/>
          </p:cNvSpPr>
          <p:nvPr/>
        </p:nvSpPr>
        <p:spPr>
          <a:xfrm>
            <a:off x="5252621" y="4747603"/>
            <a:ext cx="843379" cy="31336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hello.jsp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5AB4981-583B-4E77-9AB3-5CA4221D3B00}"/>
              </a:ext>
            </a:extLst>
          </p:cNvPr>
          <p:cNvCxnSpPr>
            <a:cxnSpLocks/>
          </p:cNvCxnSpPr>
          <p:nvPr/>
        </p:nvCxnSpPr>
        <p:spPr>
          <a:xfrm>
            <a:off x="6070439" y="4472393"/>
            <a:ext cx="6543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84C294F-7B26-4C32-A4DB-DE41CEF5F63D}"/>
              </a:ext>
            </a:extLst>
          </p:cNvPr>
          <p:cNvSpPr/>
          <p:nvPr/>
        </p:nvSpPr>
        <p:spPr>
          <a:xfrm>
            <a:off x="6784027" y="4198583"/>
            <a:ext cx="772966" cy="53417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Servlet</a:t>
            </a:r>
            <a:endParaRPr lang="zh-CN" altLang="en-US" sz="1400"/>
          </a:p>
        </p:txBody>
      </p:sp>
      <p:sp>
        <p:nvSpPr>
          <p:cNvPr id="30" name="文本占位符 16">
            <a:extLst>
              <a:ext uri="{FF2B5EF4-FFF2-40B4-BE49-F238E27FC236}">
                <a16:creationId xmlns:a16="http://schemas.microsoft.com/office/drawing/2014/main" id="{0CFF9F35-4217-419B-BAC9-602B20A43335}"/>
              </a:ext>
            </a:extLst>
          </p:cNvPr>
          <p:cNvSpPr txBox="1">
            <a:spLocks/>
          </p:cNvSpPr>
          <p:nvPr/>
        </p:nvSpPr>
        <p:spPr>
          <a:xfrm>
            <a:off x="6643473" y="4747602"/>
            <a:ext cx="1185170" cy="31336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hello_jsp.java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F57EB03-4BAC-41EB-8B3A-E3BC2CD45A2D}"/>
              </a:ext>
            </a:extLst>
          </p:cNvPr>
          <p:cNvSpPr/>
          <p:nvPr/>
        </p:nvSpPr>
        <p:spPr>
          <a:xfrm>
            <a:off x="6784027" y="5599288"/>
            <a:ext cx="772966" cy="53417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class</a:t>
            </a:r>
            <a:endParaRPr lang="zh-CN" altLang="en-US"/>
          </a:p>
        </p:txBody>
      </p:sp>
      <p:sp>
        <p:nvSpPr>
          <p:cNvPr id="32" name="文本占位符 16">
            <a:extLst>
              <a:ext uri="{FF2B5EF4-FFF2-40B4-BE49-F238E27FC236}">
                <a16:creationId xmlns:a16="http://schemas.microsoft.com/office/drawing/2014/main" id="{E7CA8C1F-D02A-40AA-81F7-85935A9BEB9B}"/>
              </a:ext>
            </a:extLst>
          </p:cNvPr>
          <p:cNvSpPr txBox="1">
            <a:spLocks/>
          </p:cNvSpPr>
          <p:nvPr/>
        </p:nvSpPr>
        <p:spPr>
          <a:xfrm>
            <a:off x="6613876" y="6133466"/>
            <a:ext cx="1244363" cy="31336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hello_jsp.class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0D42C32-956D-4CC7-83B8-BDB0F1390DDD}"/>
              </a:ext>
            </a:extLst>
          </p:cNvPr>
          <p:cNvCxnSpPr>
            <a:cxnSpLocks/>
          </p:cNvCxnSpPr>
          <p:nvPr/>
        </p:nvCxnSpPr>
        <p:spPr>
          <a:xfrm>
            <a:off x="7170510" y="5060971"/>
            <a:ext cx="0" cy="439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文本占位符 16">
            <a:extLst>
              <a:ext uri="{FF2B5EF4-FFF2-40B4-BE49-F238E27FC236}">
                <a16:creationId xmlns:a16="http://schemas.microsoft.com/office/drawing/2014/main" id="{E3632E9F-66A1-4DD7-9FBC-45F5A7AAC6A0}"/>
              </a:ext>
            </a:extLst>
          </p:cNvPr>
          <p:cNvSpPr txBox="1">
            <a:spLocks/>
          </p:cNvSpPr>
          <p:nvPr/>
        </p:nvSpPr>
        <p:spPr>
          <a:xfrm>
            <a:off x="6127615" y="4130678"/>
            <a:ext cx="573333" cy="31336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转换</a:t>
            </a:r>
            <a:endParaRPr lang="en-US" altLang="zh-CN" sz="1200"/>
          </a:p>
        </p:txBody>
      </p:sp>
      <p:sp>
        <p:nvSpPr>
          <p:cNvPr id="35" name="文本占位符 16">
            <a:extLst>
              <a:ext uri="{FF2B5EF4-FFF2-40B4-BE49-F238E27FC236}">
                <a16:creationId xmlns:a16="http://schemas.microsoft.com/office/drawing/2014/main" id="{7C7EB661-CF1D-4311-B86E-E09E7468052B}"/>
              </a:ext>
            </a:extLst>
          </p:cNvPr>
          <p:cNvSpPr txBox="1">
            <a:spLocks/>
          </p:cNvSpPr>
          <p:nvPr/>
        </p:nvSpPr>
        <p:spPr>
          <a:xfrm>
            <a:off x="7170510" y="5079679"/>
            <a:ext cx="573333" cy="31336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编译</a:t>
            </a:r>
            <a:endParaRPr lang="en-US" altLang="zh-CN" sz="12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0D9BF40-30A1-46FD-8C2B-565FEBF1A2B3}"/>
              </a:ext>
            </a:extLst>
          </p:cNvPr>
          <p:cNvCxnSpPr/>
          <p:nvPr/>
        </p:nvCxnSpPr>
        <p:spPr>
          <a:xfrm flipH="1" flipV="1">
            <a:off x="5078027" y="5279365"/>
            <a:ext cx="1622921" cy="587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文本占位符 16">
            <a:extLst>
              <a:ext uri="{FF2B5EF4-FFF2-40B4-BE49-F238E27FC236}">
                <a16:creationId xmlns:a16="http://schemas.microsoft.com/office/drawing/2014/main" id="{D4FDB772-E2FC-417E-984F-5D1B0A412502}"/>
              </a:ext>
            </a:extLst>
          </p:cNvPr>
          <p:cNvSpPr txBox="1">
            <a:spLocks/>
          </p:cNvSpPr>
          <p:nvPr/>
        </p:nvSpPr>
        <p:spPr>
          <a:xfrm>
            <a:off x="1070043" y="2356589"/>
            <a:ext cx="3468937" cy="3555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JSP </a:t>
            </a:r>
            <a:r>
              <a:rPr lang="zh-CN" altLang="en-US">
                <a:solidFill>
                  <a:srgbClr val="C00000"/>
                </a:solidFill>
              </a:rPr>
              <a:t>本质上就是一个 </a:t>
            </a:r>
            <a:r>
              <a:rPr lang="en-US" altLang="zh-CN">
                <a:solidFill>
                  <a:srgbClr val="C00000"/>
                </a:solidFill>
              </a:rPr>
              <a:t>Servlet</a:t>
            </a:r>
          </a:p>
        </p:txBody>
      </p:sp>
    </p:spTree>
    <p:extLst>
      <p:ext uri="{BB962C8B-B14F-4D97-AF65-F5344CB8AC3E}">
        <p14:creationId xmlns:p14="http://schemas.microsoft.com/office/powerpoint/2010/main" val="319144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  <p:bldP spid="22" grpId="0"/>
      <p:bldP spid="29" grpId="0"/>
      <p:bldP spid="7" grpId="0" animBg="1"/>
      <p:bldP spid="30" grpId="0"/>
      <p:bldP spid="31" grpId="0" animBg="1"/>
      <p:bldP spid="32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1373652"/>
            <a:ext cx="5973761" cy="4912848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JSP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JSP </a:t>
            </a:r>
            <a:r>
              <a:rPr lang="zh-CN" altLang="en-US">
                <a:solidFill>
                  <a:srgbClr val="C00000"/>
                </a:solidFill>
              </a:rPr>
              <a:t>脚本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EL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表达式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JSTL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标签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MVC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模式和三层架构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4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JSP </a:t>
            </a:r>
            <a:r>
              <a:rPr lang="zh-CN" altLang="en-US"/>
              <a:t>脚本</a:t>
            </a:r>
            <a:endParaRPr lang="zh-CN" altLang="en-US" dirty="0"/>
          </a:p>
        </p:txBody>
      </p:sp>
      <p:sp>
        <p:nvSpPr>
          <p:cNvPr id="38" name="文本占位符 6">
            <a:extLst>
              <a:ext uri="{FF2B5EF4-FFF2-40B4-BE49-F238E27FC236}">
                <a16:creationId xmlns:a16="http://schemas.microsoft.com/office/drawing/2014/main" id="{2AB6A964-0F39-44F1-B403-8E73CEE1C90A}"/>
              </a:ext>
            </a:extLst>
          </p:cNvPr>
          <p:cNvSpPr txBox="1">
            <a:spLocks/>
          </p:cNvSpPr>
          <p:nvPr/>
        </p:nvSpPr>
        <p:spPr>
          <a:xfrm>
            <a:off x="710882" y="1625398"/>
            <a:ext cx="6071658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JSP</a:t>
            </a:r>
            <a:r>
              <a:rPr lang="zh-CN" altLang="en-US"/>
              <a:t>脚本用于在 </a:t>
            </a:r>
            <a:r>
              <a:rPr lang="en-US" altLang="zh-CN"/>
              <a:t>JSP</a:t>
            </a:r>
            <a:r>
              <a:rPr lang="zh-CN" altLang="en-US"/>
              <a:t>页面内定义 </a:t>
            </a:r>
            <a:r>
              <a:rPr lang="en-US" altLang="zh-CN"/>
              <a:t>Java</a:t>
            </a:r>
            <a:r>
              <a:rPr lang="zh-CN" altLang="en-US"/>
              <a:t>代码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文本占位符 6">
            <a:extLst>
              <a:ext uri="{FF2B5EF4-FFF2-40B4-BE49-F238E27FC236}">
                <a16:creationId xmlns:a16="http://schemas.microsoft.com/office/drawing/2014/main" id="{1629B970-EF78-44AA-8F82-A56244DB1E54}"/>
              </a:ext>
            </a:extLst>
          </p:cNvPr>
          <p:cNvSpPr txBox="1">
            <a:spLocks/>
          </p:cNvSpPr>
          <p:nvPr/>
        </p:nvSpPr>
        <p:spPr>
          <a:xfrm>
            <a:off x="710882" y="2142588"/>
            <a:ext cx="6071658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JSP </a:t>
            </a:r>
            <a:r>
              <a:rPr lang="zh-CN" altLang="en-US"/>
              <a:t>脚本分类：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文本占位符 6">
            <a:extLst>
              <a:ext uri="{FF2B5EF4-FFF2-40B4-BE49-F238E27FC236}">
                <a16:creationId xmlns:a16="http://schemas.microsoft.com/office/drawing/2014/main" id="{DBEB79FA-ED5F-44F1-A637-EE8F4CDB0CB2}"/>
              </a:ext>
            </a:extLst>
          </p:cNvPr>
          <p:cNvSpPr txBox="1">
            <a:spLocks/>
          </p:cNvSpPr>
          <p:nvPr/>
        </p:nvSpPr>
        <p:spPr>
          <a:xfrm>
            <a:off x="1005325" y="2659777"/>
            <a:ext cx="6071658" cy="118425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&lt;%...%&gt;</a:t>
            </a:r>
            <a:r>
              <a:rPr lang="zh-CN" altLang="en-US" sz="1400"/>
              <a:t>：内容会直接放到</a:t>
            </a:r>
            <a:r>
              <a:rPr lang="en-US" altLang="zh-CN" sz="1400"/>
              <a:t>_jspService()</a:t>
            </a:r>
            <a:r>
              <a:rPr lang="zh-CN" altLang="en-US" sz="1400"/>
              <a:t>方法之中</a:t>
            </a:r>
          </a:p>
          <a:p>
            <a:r>
              <a:rPr lang="en-US" altLang="zh-CN" sz="1400"/>
              <a:t>&lt;%=…%&gt;</a:t>
            </a:r>
            <a:r>
              <a:rPr lang="zh-CN" altLang="en-US" sz="1400"/>
              <a:t>：内容会放到</a:t>
            </a:r>
            <a:r>
              <a:rPr lang="en-US" altLang="zh-CN" sz="1400"/>
              <a:t>out.print()</a:t>
            </a:r>
            <a:r>
              <a:rPr lang="zh-CN" altLang="en-US" sz="1400"/>
              <a:t>中，作为</a:t>
            </a:r>
            <a:r>
              <a:rPr lang="en-US" altLang="zh-CN" sz="1400"/>
              <a:t>out.print()</a:t>
            </a:r>
            <a:r>
              <a:rPr lang="zh-CN" altLang="en-US" sz="1400"/>
              <a:t>的参数</a:t>
            </a:r>
          </a:p>
          <a:p>
            <a:r>
              <a:rPr lang="en-US" altLang="zh-CN" sz="1400"/>
              <a:t>&lt;%!…%&gt;</a:t>
            </a:r>
            <a:r>
              <a:rPr lang="zh-CN" altLang="en-US" sz="1400"/>
              <a:t>：内容会放到</a:t>
            </a:r>
            <a:r>
              <a:rPr lang="en-US" altLang="zh-CN" sz="1400"/>
              <a:t>_jspService()</a:t>
            </a:r>
            <a:r>
              <a:rPr lang="zh-CN" altLang="en-US" sz="1400"/>
              <a:t>方法之外，被类直接包含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2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48547</TotalTime>
  <Words>1705</Words>
  <Application>Microsoft Office PowerPoint</Application>
  <PresentationFormat>宽屏</PresentationFormat>
  <Paragraphs>315</Paragraphs>
  <Slides>31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31</vt:i4>
      </vt:variant>
    </vt:vector>
  </HeadingPairs>
  <TitlesOfParts>
    <vt:vector size="54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华文楷体</vt:lpstr>
      <vt:lpstr>华文楷体</vt:lpstr>
      <vt:lpstr>宋体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JSP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JSP 原理</vt:lpstr>
      <vt:lpstr>PowerPoint 演示文稿</vt:lpstr>
      <vt:lpstr>JSP 脚本</vt:lpstr>
      <vt:lpstr>PowerPoint 演示文稿</vt:lpstr>
      <vt:lpstr>JSP 缺点</vt:lpstr>
      <vt:lpstr>PowerPoint 演示文稿</vt:lpstr>
      <vt:lpstr>EL 表达式</vt:lpstr>
      <vt:lpstr>PowerPoint 演示文稿</vt:lpstr>
      <vt:lpstr>JSTL 标签</vt:lpstr>
      <vt:lpstr>PowerPoint 演示文稿</vt:lpstr>
      <vt:lpstr>JSTL 标签</vt:lpstr>
      <vt:lpstr>JSTL 标签</vt:lpstr>
      <vt:lpstr>PowerPoint 演示文稿</vt:lpstr>
      <vt:lpstr>MVC 模式</vt:lpstr>
      <vt:lpstr>三层架构</vt:lpstr>
      <vt:lpstr>MVC 模式 和 三层架构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super</cp:lastModifiedBy>
  <cp:revision>1335</cp:revision>
  <dcterms:created xsi:type="dcterms:W3CDTF">2020-03-31T02:23:27Z</dcterms:created>
  <dcterms:modified xsi:type="dcterms:W3CDTF">2021-08-13T10:22:36Z</dcterms:modified>
</cp:coreProperties>
</file>