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5"/>
  </p:notesMasterIdLst>
  <p:handoutMasterIdLst>
    <p:handoutMasterId r:id="rId16"/>
  </p:handoutMasterIdLst>
  <p:sldIdLst>
    <p:sldId id="462" r:id="rId8"/>
    <p:sldId id="1278" r:id="rId9"/>
    <p:sldId id="1281" r:id="rId10"/>
    <p:sldId id="1287" r:id="rId11"/>
    <p:sldId id="1285" r:id="rId12"/>
    <p:sldId id="1288" r:id="rId13"/>
    <p:sldId id="127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D2B26"/>
    <a:srgbClr val="F2F2F2"/>
    <a:srgbClr val="FFFFE4"/>
    <a:srgbClr val="49504F"/>
    <a:srgbClr val="D9D9D9"/>
    <a:srgbClr val="FFFFFF"/>
    <a:srgbClr val="E1E1E1"/>
    <a:srgbClr val="0070C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6379" autoAdjust="0"/>
  </p:normalViewPr>
  <p:slideViewPr>
    <p:cSldViewPr snapToGrid="0">
      <p:cViewPr varScale="1">
        <p:scale>
          <a:sx n="110" d="100"/>
          <a:sy n="110" d="100"/>
        </p:scale>
        <p:origin x="570"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2021/4/15</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2</a:t>
            </a:fld>
            <a:endParaRPr lang="zh-CN" altLang="en-US"/>
          </a:p>
        </p:txBody>
      </p:sp>
    </p:spTree>
    <p:extLst>
      <p:ext uri="{BB962C8B-B14F-4D97-AF65-F5344CB8AC3E}">
        <p14:creationId xmlns:p14="http://schemas.microsoft.com/office/powerpoint/2010/main" val="354733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3</a:t>
            </a:fld>
            <a:endParaRPr lang="zh-CN" altLang="en-US"/>
          </a:p>
        </p:txBody>
      </p:sp>
    </p:spTree>
    <p:extLst>
      <p:ext uri="{BB962C8B-B14F-4D97-AF65-F5344CB8AC3E}">
        <p14:creationId xmlns:p14="http://schemas.microsoft.com/office/powerpoint/2010/main" val="44409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4</a:t>
            </a:fld>
            <a:endParaRPr lang="zh-CN" altLang="en-US"/>
          </a:p>
        </p:txBody>
      </p:sp>
    </p:spTree>
    <p:extLst>
      <p:ext uri="{BB962C8B-B14F-4D97-AF65-F5344CB8AC3E}">
        <p14:creationId xmlns:p14="http://schemas.microsoft.com/office/powerpoint/2010/main" val="263996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18566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6</a:t>
            </a:fld>
            <a:endParaRPr lang="zh-CN" altLang="en-US"/>
          </a:p>
        </p:txBody>
      </p:sp>
    </p:spTree>
    <p:extLst>
      <p:ext uri="{BB962C8B-B14F-4D97-AF65-F5344CB8AC3E}">
        <p14:creationId xmlns:p14="http://schemas.microsoft.com/office/powerpoint/2010/main" val="319362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7</a:t>
            </a:fld>
            <a:endParaRPr lang="zh-CN" altLang="en-US"/>
          </a:p>
        </p:txBody>
      </p:sp>
    </p:spTree>
    <p:extLst>
      <p:ext uri="{BB962C8B-B14F-4D97-AF65-F5344CB8AC3E}">
        <p14:creationId xmlns:p14="http://schemas.microsoft.com/office/powerpoint/2010/main" val="182921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extLst>
      <p:ext uri="{BB962C8B-B14F-4D97-AF65-F5344CB8AC3E}">
        <p14:creationId xmlns:p14="http://schemas.microsoft.com/office/powerpoint/2010/main" val="2361137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小</a:t>
              </a:r>
              <a:r>
                <a:rPr lang="zh-CN" altLang="en-US" sz="40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3400594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8" cstate="hq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1" r:id="rId14"/>
    <p:sldLayoutId id="2147483710" r:id="rId15"/>
    <p:sldLayoutId id="2147483706"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38200" y="2849563"/>
            <a:ext cx="10541000" cy="1158875"/>
          </a:xfrm>
        </p:spPr>
        <p:txBody>
          <a:bodyPr/>
          <a:lstStyle/>
          <a:p>
            <a:r>
              <a:rPr kumimoji="1" lang="zh-CN" altLang="en-US" dirty="0" smtClean="0">
                <a:latin typeface="Consolas" panose="020B0609020204030204" pitchFamily="49" charset="0"/>
              </a:rPr>
              <a:t>依赖注入</a:t>
            </a:r>
            <a:endParaRPr kumimoji="1" lang="zh-CN" altLang="en-US" dirty="0">
              <a:latin typeface="Consolas" panose="020B0609020204030204" pitchFamily="49" charset="0"/>
            </a:endParaRPr>
          </a:p>
        </p:txBody>
      </p:sp>
    </p:spTree>
    <p:extLst>
      <p:ext uri="{BB962C8B-B14F-4D97-AF65-F5344CB8AC3E}">
        <p14:creationId xmlns:p14="http://schemas.microsoft.com/office/powerpoint/2010/main" val="3833974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B34E976-B681-9A4C-B3D0-09DC1AA2C164}"/>
              </a:ext>
            </a:extLst>
          </p:cNvPr>
          <p:cNvSpPr>
            <a:spLocks noGrp="1"/>
          </p:cNvSpPr>
          <p:nvPr>
            <p:ph type="title"/>
          </p:nvPr>
        </p:nvSpPr>
        <p:spPr>
          <a:xfrm>
            <a:off x="710880" y="234029"/>
            <a:ext cx="8771021" cy="517190"/>
          </a:xfrm>
        </p:spPr>
        <p:txBody>
          <a:bodyPr/>
          <a:lstStyle/>
          <a:p>
            <a:r>
              <a:rPr kumimoji="1" lang="zh-CN" altLang="en-US" dirty="0">
                <a:latin typeface="Consolas" panose="020B0609020204030204" pitchFamily="49" charset="0"/>
              </a:rPr>
              <a:t>依赖注入</a:t>
            </a:r>
            <a:endParaRPr lang="zh-CN" altLang="en-US" dirty="0">
              <a:latin typeface="Consolas" panose="020B0609020204030204" pitchFamily="49" charset="0"/>
            </a:endParaRPr>
          </a:p>
        </p:txBody>
      </p:sp>
      <p:sp>
        <p:nvSpPr>
          <p:cNvPr id="4"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0" y="761379"/>
            <a:ext cx="12192000" cy="6018561"/>
          </a:xfrm>
        </p:spPr>
        <p:txBody>
          <a:bodyPr anchor="ctr" anchorCtr="1"/>
          <a:lstStyle/>
          <a:p>
            <a:pPr marL="0" indent="0">
              <a:buNone/>
            </a:pPr>
            <a:r>
              <a:rPr kumimoji="1" lang="zh-CN" altLang="en-US" sz="4200" b="1"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rPr>
              <a:t>自动装配</a:t>
            </a:r>
            <a:endParaRPr kumimoji="1" lang="en-US" altLang="zh-CN" sz="4200" b="1" dirty="0" smtClean="0">
              <a:solidFill>
                <a:srgbClr val="595959"/>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4047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0" y="1018110"/>
            <a:ext cx="10723473" cy="4727021"/>
          </a:xfrm>
        </p:spPr>
        <p:txBody>
          <a:bodyPr anchor="t" anchorCtr="0"/>
          <a:lstStyle/>
          <a:p>
            <a:r>
              <a:rPr lang="zh-CN" altLang="en-US" dirty="0" smtClean="0">
                <a:latin typeface="Consolas" panose="020B0609020204030204" pitchFamily="49" charset="0"/>
              </a:rPr>
              <a:t>使用</a:t>
            </a:r>
            <a:r>
              <a:rPr lang="en-US" altLang="zh-CN" dirty="0" smtClean="0">
                <a:latin typeface="Consolas" panose="020B0609020204030204" pitchFamily="49" charset="0"/>
              </a:rPr>
              <a:t>@</a:t>
            </a:r>
            <a:r>
              <a:rPr lang="en-US" altLang="zh-CN" dirty="0" err="1" smtClean="0">
                <a:latin typeface="Consolas" panose="020B0609020204030204" pitchFamily="49" charset="0"/>
              </a:rPr>
              <a:t>Autowired</a:t>
            </a:r>
            <a:r>
              <a:rPr lang="zh-CN" altLang="en-US" dirty="0" smtClean="0">
                <a:latin typeface="Consolas" panose="020B0609020204030204" pitchFamily="49" charset="0"/>
              </a:rPr>
              <a:t>注解开启自动装配模式（按类型）</a:t>
            </a:r>
            <a:endParaRPr lang="en-US" altLang="zh-CN" dirty="0" smtClean="0">
              <a:latin typeface="Consolas" panose="020B0609020204030204" pitchFamily="49" charset="0"/>
            </a:endParaRPr>
          </a:p>
          <a:p>
            <a:endParaRPr lang="en-US" altLang="zh-CN" dirty="0">
              <a:latin typeface="Consolas" panose="020B0609020204030204" pitchFamily="49" charset="0"/>
            </a:endParaRPr>
          </a:p>
          <a:p>
            <a:endParaRPr lang="en-US" altLang="zh-CN" dirty="0" smtClean="0">
              <a:latin typeface="Consolas" panose="020B0609020204030204" pitchFamily="49" charset="0"/>
            </a:endParaRPr>
          </a:p>
          <a:p>
            <a:endParaRPr lang="en-US" altLang="zh-CN" dirty="0">
              <a:latin typeface="Consolas" panose="020B0609020204030204" pitchFamily="49" charset="0"/>
            </a:endParaRPr>
          </a:p>
          <a:p>
            <a:endParaRPr lang="en-US" altLang="zh-CN" dirty="0" smtClean="0">
              <a:latin typeface="Consolas" panose="020B0609020204030204" pitchFamily="49" charset="0"/>
            </a:endParaRPr>
          </a:p>
          <a:p>
            <a:endParaRPr lang="en-US" altLang="zh-CN" dirty="0">
              <a:latin typeface="Consolas" panose="020B0609020204030204" pitchFamily="49" charset="0"/>
            </a:endParaRPr>
          </a:p>
          <a:p>
            <a:endParaRPr lang="en-US" altLang="zh-CN" dirty="0" smtClean="0">
              <a:latin typeface="Consolas" panose="020B0609020204030204" pitchFamily="49" charset="0"/>
            </a:endParaRPr>
          </a:p>
          <a:p>
            <a:endParaRPr lang="en-US" altLang="zh-CN" sz="1200" dirty="0">
              <a:latin typeface="Consolas" panose="020B0609020204030204" pitchFamily="49" charset="0"/>
            </a:endParaRPr>
          </a:p>
          <a:p>
            <a:endParaRPr lang="en-US" altLang="zh-CN" dirty="0" smtClean="0">
              <a:latin typeface="Consolas" panose="020B0609020204030204" pitchFamily="49" charset="0"/>
            </a:endParaRPr>
          </a:p>
          <a:p>
            <a:endParaRPr lang="en-US" altLang="zh-CN" dirty="0">
              <a:latin typeface="Consolas" panose="020B0609020204030204" pitchFamily="49" charset="0"/>
            </a:endParaRPr>
          </a:p>
          <a:p>
            <a:endParaRPr lang="en-US" altLang="zh-CN" dirty="0" smtClean="0">
              <a:latin typeface="Consolas" panose="020B0609020204030204" pitchFamily="49" charset="0"/>
            </a:endParaRPr>
          </a:p>
          <a:p>
            <a:r>
              <a:rPr lang="zh-CN" altLang="en-US" dirty="0" smtClean="0">
                <a:latin typeface="Consolas" panose="020B0609020204030204" pitchFamily="49" charset="0"/>
              </a:rPr>
              <a:t>注意：自动装配基于反射设计创建对象并暴力反射对应属性为私有属性初始化数据，因此无需提供</a:t>
            </a:r>
            <a:r>
              <a:rPr lang="en-US" altLang="zh-CN" dirty="0" smtClean="0">
                <a:latin typeface="Consolas" panose="020B0609020204030204" pitchFamily="49" charset="0"/>
              </a:rPr>
              <a:t>setter</a:t>
            </a:r>
            <a:r>
              <a:rPr lang="zh-CN" altLang="en-US" dirty="0" smtClean="0">
                <a:latin typeface="Consolas" panose="020B0609020204030204" pitchFamily="49" charset="0"/>
              </a:rPr>
              <a:t>方法</a:t>
            </a:r>
            <a:endParaRPr lang="en-US" altLang="zh-CN" dirty="0" smtClean="0">
              <a:latin typeface="Consolas" panose="020B0609020204030204" pitchFamily="49" charset="0"/>
            </a:endParaRPr>
          </a:p>
          <a:p>
            <a:r>
              <a:rPr lang="zh-CN" altLang="en-US" dirty="0" smtClean="0">
                <a:latin typeface="Consolas" panose="020B0609020204030204" pitchFamily="49" charset="0"/>
              </a:rPr>
              <a:t>注意：自动装配建议使用无参构造方法创建对象（默认），如果不提供对应构造方法，请提供唯一的构造方法</a:t>
            </a:r>
            <a:endParaRPr lang="en-US" altLang="zh-CN" dirty="0" smtClean="0">
              <a:latin typeface="Consolas" panose="020B0609020204030204" pitchFamily="49" charset="0"/>
            </a:endParaRPr>
          </a:p>
        </p:txBody>
      </p:sp>
      <p:sp>
        <p:nvSpPr>
          <p:cNvPr id="5" name="标题 4">
            <a:extLst>
              <a:ext uri="{FF2B5EF4-FFF2-40B4-BE49-F238E27FC236}">
                <a16:creationId xmlns:a16="http://schemas.microsoft.com/office/drawing/2014/main" id="{AB34E976-B681-9A4C-B3D0-09DC1AA2C164}"/>
              </a:ext>
            </a:extLst>
          </p:cNvPr>
          <p:cNvSpPr txBox="1">
            <a:spLocks/>
          </p:cNvSpPr>
          <p:nvPr/>
        </p:nvSpPr>
        <p:spPr>
          <a:xfrm>
            <a:off x="710880" y="234029"/>
            <a:ext cx="8771021" cy="517190"/>
          </a:xfrm>
          <a:prstGeom prst="rect">
            <a:avLst/>
          </a:prstGeom>
        </p:spPr>
        <p:txBody>
          <a:bodyPr anchor="ctr" anchorCtr="0"/>
          <a:lstStyle>
            <a:lvl1pPr algn="l" rtl="0" eaLnBrk="0" fontAlgn="base" hangingPunct="0">
              <a:spcBef>
                <a:spcPct val="0"/>
              </a:spcBef>
              <a:spcAft>
                <a:spcPct val="0"/>
              </a:spcAft>
              <a:defRPr lang="zh-CN" altLang="en-US" sz="2400" b="1" i="0" kern="120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kumimoji="1" lang="zh-CN" altLang="en-US" dirty="0">
                <a:latin typeface="Consolas" panose="020B0609020204030204" pitchFamily="49" charset="0"/>
              </a:rPr>
              <a:t>依赖注入</a:t>
            </a:r>
            <a:endParaRPr lang="zh-CN" altLang="en-US" dirty="0">
              <a:latin typeface="Consolas" panose="020B0609020204030204" pitchFamily="49" charset="0"/>
            </a:endParaRPr>
          </a:p>
        </p:txBody>
      </p:sp>
      <p:sp>
        <p:nvSpPr>
          <p:cNvPr id="6" name="TextBox 3">
            <a:extLst>
              <a:ext uri="{FF2B5EF4-FFF2-40B4-BE49-F238E27FC236}">
                <a16:creationId xmlns:a16="http://schemas.microsoft.com/office/drawing/2014/main" id="{0C998B78-AB18-3C47-A1C7-25AE9A3A40B0}"/>
              </a:ext>
            </a:extLst>
          </p:cNvPr>
          <p:cNvSpPr txBox="1"/>
          <p:nvPr/>
        </p:nvSpPr>
        <p:spPr>
          <a:xfrm>
            <a:off x="710880" y="1485774"/>
            <a:ext cx="10770240" cy="3970318"/>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9E880D"/>
                </a:solidFill>
                <a:latin typeface="Consolas" panose="020B0609020204030204" pitchFamily="49" charset="0"/>
              </a:rPr>
              <a:t>@Service</a:t>
            </a:r>
            <a:br>
              <a:rPr lang="zh-CN" altLang="zh-CN" sz="1400" dirty="0">
                <a:solidFill>
                  <a:srgbClr val="9E880D"/>
                </a:solidFill>
                <a:latin typeface="Consolas" panose="020B0609020204030204" pitchFamily="49" charset="0"/>
              </a:rPr>
            </a:br>
            <a:r>
              <a:rPr lang="zh-CN" altLang="zh-CN" sz="1400" dirty="0">
                <a:solidFill>
                  <a:srgbClr val="0033B3"/>
                </a:solidFill>
                <a:latin typeface="Consolas" panose="020B0609020204030204" pitchFamily="49" charset="0"/>
              </a:rPr>
              <a:t>public class </a:t>
            </a:r>
            <a:r>
              <a:rPr lang="zh-CN" altLang="zh-CN" sz="1400" dirty="0">
                <a:solidFill>
                  <a:srgbClr val="000000"/>
                </a:solidFill>
                <a:latin typeface="Consolas" panose="020B0609020204030204" pitchFamily="49" charset="0"/>
              </a:rPr>
              <a:t>BookServiceImpl </a:t>
            </a:r>
            <a:r>
              <a:rPr lang="zh-CN" altLang="zh-CN" sz="1400" dirty="0">
                <a:solidFill>
                  <a:srgbClr val="0033B3"/>
                </a:solidFill>
                <a:latin typeface="Consolas" panose="020B0609020204030204" pitchFamily="49" charset="0"/>
              </a:rPr>
              <a:t>implements </a:t>
            </a:r>
            <a:r>
              <a:rPr lang="zh-CN" altLang="zh-CN" sz="1400" dirty="0">
                <a:solidFill>
                  <a:srgbClr val="000000"/>
                </a:solidFill>
                <a:latin typeface="Consolas" panose="020B0609020204030204" pitchFamily="49" charset="0"/>
              </a:rPr>
              <a:t>BookService </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9E880D"/>
                </a:solidFill>
                <a:latin typeface="Consolas" panose="020B0609020204030204" pitchFamily="49" charset="0"/>
              </a:rPr>
              <a:t>@Autowired</a:t>
            </a:r>
            <a:br>
              <a:rPr lang="zh-CN" altLang="zh-CN" sz="1400" dirty="0">
                <a:solidFill>
                  <a:srgbClr val="9E880D"/>
                </a:solidFill>
                <a:latin typeface="Consolas" panose="020B0609020204030204" pitchFamily="49" charset="0"/>
              </a:rPr>
            </a:br>
            <a:r>
              <a:rPr lang="zh-CN" altLang="zh-CN" sz="1400" dirty="0">
                <a:solidFill>
                  <a:srgbClr val="9E880D"/>
                </a:solidFill>
                <a:latin typeface="Consolas" panose="020B0609020204030204" pitchFamily="49" charset="0"/>
              </a:rPr>
              <a:t>    </a:t>
            </a:r>
            <a:r>
              <a:rPr lang="zh-CN" altLang="zh-CN" sz="1400" dirty="0">
                <a:solidFill>
                  <a:srgbClr val="0033B3"/>
                </a:solidFill>
                <a:latin typeface="Consolas" panose="020B0609020204030204" pitchFamily="49" charset="0"/>
              </a:rPr>
              <a:t>private </a:t>
            </a:r>
            <a:r>
              <a:rPr lang="zh-CN" altLang="zh-CN" sz="1400" dirty="0">
                <a:solidFill>
                  <a:srgbClr val="000000"/>
                </a:solidFill>
                <a:latin typeface="Consolas" panose="020B0609020204030204" pitchFamily="49" charset="0"/>
              </a:rPr>
              <a:t>BookDao </a:t>
            </a:r>
            <a:r>
              <a:rPr lang="zh-CN" altLang="zh-CN" sz="1400" dirty="0">
                <a:solidFill>
                  <a:srgbClr val="871094"/>
                </a:solidFill>
                <a:latin typeface="Consolas" panose="020B0609020204030204" pitchFamily="49" charset="0"/>
              </a:rPr>
              <a:t>bookDao</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smtClean="0">
                <a:solidFill>
                  <a:schemeClr val="bg1">
                    <a:lumMod val="65000"/>
                  </a:schemeClr>
                </a:solidFill>
                <a:latin typeface="Consolas" panose="020B0609020204030204" pitchFamily="49" charset="0"/>
              </a:rPr>
              <a:t>    </a:t>
            </a:r>
            <a:r>
              <a:rPr lang="zh-CN" altLang="zh-CN" sz="1400" dirty="0">
                <a:solidFill>
                  <a:schemeClr val="bg1">
                    <a:lumMod val="65000"/>
                  </a:schemeClr>
                </a:solidFill>
                <a:latin typeface="Consolas" panose="020B0609020204030204" pitchFamily="49" charset="0"/>
              </a:rPr>
              <a:t>public void setBookDao(BookDao bookDao) {</a:t>
            </a:r>
            <a:br>
              <a:rPr lang="zh-CN" altLang="zh-CN" sz="1400" dirty="0">
                <a:solidFill>
                  <a:schemeClr val="bg1">
                    <a:lumMod val="65000"/>
                  </a:schemeClr>
                </a:solidFill>
                <a:latin typeface="Consolas" panose="020B0609020204030204" pitchFamily="49" charset="0"/>
              </a:rPr>
            </a:br>
            <a:r>
              <a:rPr lang="zh-CN" altLang="zh-CN" sz="1400" dirty="0">
                <a:solidFill>
                  <a:schemeClr val="bg1">
                    <a:lumMod val="65000"/>
                  </a:schemeClr>
                </a:solidFill>
                <a:latin typeface="Consolas" panose="020B0609020204030204" pitchFamily="49" charset="0"/>
              </a:rPr>
              <a:t>        this.bookDao = bookDao;</a:t>
            </a:r>
            <a:br>
              <a:rPr lang="zh-CN" altLang="zh-CN" sz="1400" dirty="0">
                <a:solidFill>
                  <a:schemeClr val="bg1">
                    <a:lumMod val="65000"/>
                  </a:schemeClr>
                </a:solidFill>
                <a:latin typeface="Consolas" panose="020B0609020204030204" pitchFamily="49" charset="0"/>
              </a:rPr>
            </a:br>
            <a:r>
              <a:rPr lang="zh-CN" altLang="zh-CN" sz="1400" dirty="0">
                <a:solidFill>
                  <a:schemeClr val="bg1">
                    <a:lumMod val="65000"/>
                  </a:schemeClr>
                </a:solidFill>
                <a:latin typeface="Consolas" panose="020B0609020204030204" pitchFamily="49" charset="0"/>
              </a:rPr>
              <a:t>    }</a:t>
            </a: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    </a:t>
            </a:r>
            <a:r>
              <a:rPr lang="zh-CN" altLang="zh-CN" sz="1400" dirty="0">
                <a:solidFill>
                  <a:srgbClr val="0033B3"/>
                </a:solidFill>
                <a:latin typeface="Consolas" panose="020B0609020204030204" pitchFamily="49" charset="0"/>
              </a:rPr>
              <a:t>public void </a:t>
            </a:r>
            <a:r>
              <a:rPr lang="zh-CN" altLang="zh-CN" sz="1400" dirty="0">
                <a:solidFill>
                  <a:srgbClr val="00627A"/>
                </a:solidFill>
                <a:latin typeface="Consolas" panose="020B0609020204030204" pitchFamily="49" charset="0"/>
              </a:rPr>
              <a:t>save</a:t>
            </a: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000000"/>
                </a:solidFill>
                <a:latin typeface="Consolas" panose="020B0609020204030204" pitchFamily="49" charset="0"/>
              </a:rPr>
              <a:t>System</a:t>
            </a:r>
            <a:r>
              <a:rPr lang="zh-CN" altLang="zh-CN" sz="1400" dirty="0">
                <a:solidFill>
                  <a:srgbClr val="080808"/>
                </a:solidFill>
                <a:latin typeface="Consolas" panose="020B0609020204030204" pitchFamily="49" charset="0"/>
              </a:rPr>
              <a:t>.</a:t>
            </a:r>
            <a:r>
              <a:rPr lang="zh-CN" altLang="zh-CN" sz="1400" i="1" dirty="0">
                <a:solidFill>
                  <a:srgbClr val="871094"/>
                </a:solidFill>
                <a:latin typeface="Consolas" panose="020B0609020204030204" pitchFamily="49" charset="0"/>
              </a:rPr>
              <a:t>out</a:t>
            </a:r>
            <a:r>
              <a:rPr lang="zh-CN" altLang="zh-CN" sz="1400" dirty="0">
                <a:solidFill>
                  <a:srgbClr val="080808"/>
                </a:solidFill>
                <a:latin typeface="Consolas" panose="020B0609020204030204" pitchFamily="49" charset="0"/>
              </a:rPr>
              <a:t>.println(</a:t>
            </a:r>
            <a:r>
              <a:rPr lang="zh-CN" altLang="zh-CN" sz="1400" dirty="0">
                <a:solidFill>
                  <a:srgbClr val="067D17"/>
                </a:solidFill>
                <a:latin typeface="Consolas" panose="020B0609020204030204" pitchFamily="49" charset="0"/>
              </a:rPr>
              <a:t>"book service save ..."</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bookDao</a:t>
            </a:r>
            <a:r>
              <a:rPr lang="zh-CN" altLang="zh-CN" sz="1400" dirty="0">
                <a:solidFill>
                  <a:srgbClr val="080808"/>
                </a:solidFill>
                <a:latin typeface="Consolas" panose="020B0609020204030204" pitchFamily="49" charset="0"/>
              </a:rPr>
              <a:t>.save();</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4013483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0" y="1018110"/>
            <a:ext cx="10723473" cy="4727021"/>
          </a:xfrm>
        </p:spPr>
        <p:txBody>
          <a:bodyPr anchor="t" anchorCtr="0"/>
          <a:lstStyle/>
          <a:p>
            <a:r>
              <a:rPr lang="zh-CN" altLang="en-US" dirty="0">
                <a:latin typeface="Consolas" panose="020B0609020204030204" pitchFamily="49" charset="0"/>
              </a:rPr>
              <a:t>使用</a:t>
            </a:r>
            <a:r>
              <a:rPr lang="en-US" altLang="zh-CN" dirty="0" smtClean="0">
                <a:latin typeface="Consolas" panose="020B0609020204030204" pitchFamily="49" charset="0"/>
              </a:rPr>
              <a:t>@Qualifier</a:t>
            </a:r>
            <a:r>
              <a:rPr lang="zh-CN" altLang="en-US" dirty="0" smtClean="0">
                <a:latin typeface="Consolas" panose="020B0609020204030204" pitchFamily="49" charset="0"/>
              </a:rPr>
              <a:t>注解</a:t>
            </a:r>
            <a:r>
              <a:rPr lang="zh-CN" altLang="en-US" dirty="0" smtClean="0">
                <a:latin typeface="Consolas" panose="020B0609020204030204" pitchFamily="49" charset="0"/>
              </a:rPr>
              <a:t>开启</a:t>
            </a:r>
            <a:r>
              <a:rPr lang="zh-CN" altLang="en-US" dirty="0" smtClean="0">
                <a:latin typeface="Consolas" panose="020B0609020204030204" pitchFamily="49" charset="0"/>
              </a:rPr>
              <a:t>指定</a:t>
            </a:r>
            <a:r>
              <a:rPr lang="zh-CN" altLang="en-US" dirty="0" smtClean="0">
                <a:latin typeface="Consolas" panose="020B0609020204030204" pitchFamily="49" charset="0"/>
              </a:rPr>
              <a:t>名称</a:t>
            </a:r>
            <a:r>
              <a:rPr lang="zh-CN" altLang="en-US" dirty="0" smtClean="0">
                <a:latin typeface="Consolas" panose="020B0609020204030204" pitchFamily="49" charset="0"/>
              </a:rPr>
              <a:t>装配</a:t>
            </a:r>
            <a:r>
              <a:rPr lang="en-US" altLang="zh-CN" dirty="0" smtClean="0">
                <a:latin typeface="Consolas" panose="020B0609020204030204" pitchFamily="49" charset="0"/>
              </a:rPr>
              <a:t>bean</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smtClean="0">
              <a:latin typeface="Consolas" panose="020B0609020204030204" pitchFamily="49" charset="0"/>
            </a:endParaRPr>
          </a:p>
          <a:p>
            <a:endParaRPr lang="en-US" altLang="zh-CN" dirty="0" smtClean="0">
              <a:latin typeface="Consolas" panose="020B0609020204030204" pitchFamily="49" charset="0"/>
            </a:endParaRPr>
          </a:p>
          <a:p>
            <a:endParaRPr lang="en-US" altLang="zh-CN" dirty="0">
              <a:latin typeface="Consolas" panose="020B0609020204030204" pitchFamily="49" charset="0"/>
            </a:endParaRPr>
          </a:p>
          <a:p>
            <a:endParaRPr lang="en-US" altLang="zh-CN" dirty="0" smtClean="0">
              <a:latin typeface="Consolas" panose="020B0609020204030204" pitchFamily="49" charset="0"/>
            </a:endParaRPr>
          </a:p>
          <a:p>
            <a:r>
              <a:rPr lang="zh-CN" altLang="en-US" dirty="0" smtClean="0">
                <a:latin typeface="Consolas" panose="020B0609020204030204" pitchFamily="49" charset="0"/>
              </a:rPr>
              <a:t>注意：</a:t>
            </a:r>
            <a:r>
              <a:rPr lang="en-US" altLang="zh-CN" dirty="0" smtClean="0">
                <a:latin typeface="Consolas" panose="020B0609020204030204" pitchFamily="49" charset="0"/>
              </a:rPr>
              <a:t>@Qualifier</a:t>
            </a:r>
            <a:r>
              <a:rPr lang="zh-CN" altLang="en-US" dirty="0" smtClean="0">
                <a:latin typeface="Consolas" panose="020B0609020204030204" pitchFamily="49" charset="0"/>
              </a:rPr>
              <a:t>注解无法单独使用，必须配合</a:t>
            </a:r>
            <a:r>
              <a:rPr lang="en-US" altLang="zh-CN" dirty="0" smtClean="0">
                <a:latin typeface="Consolas" panose="020B0609020204030204" pitchFamily="49" charset="0"/>
              </a:rPr>
              <a:t>@</a:t>
            </a:r>
            <a:r>
              <a:rPr lang="en-US" altLang="zh-CN" dirty="0" err="1" smtClean="0">
                <a:latin typeface="Consolas" panose="020B0609020204030204" pitchFamily="49" charset="0"/>
              </a:rPr>
              <a:t>Autowired</a:t>
            </a:r>
            <a:r>
              <a:rPr lang="zh-CN" altLang="en-US" dirty="0" smtClean="0">
                <a:latin typeface="Consolas" panose="020B0609020204030204" pitchFamily="49" charset="0"/>
              </a:rPr>
              <a:t>注解使用</a:t>
            </a:r>
            <a:endParaRPr lang="en-US" altLang="zh-CN" dirty="0" smtClean="0">
              <a:latin typeface="Consolas" panose="020B0609020204030204" pitchFamily="49" charset="0"/>
            </a:endParaRPr>
          </a:p>
        </p:txBody>
      </p:sp>
      <p:sp>
        <p:nvSpPr>
          <p:cNvPr id="5" name="标题 4">
            <a:extLst>
              <a:ext uri="{FF2B5EF4-FFF2-40B4-BE49-F238E27FC236}">
                <a16:creationId xmlns:a16="http://schemas.microsoft.com/office/drawing/2014/main" id="{AB34E976-B681-9A4C-B3D0-09DC1AA2C164}"/>
              </a:ext>
            </a:extLst>
          </p:cNvPr>
          <p:cNvSpPr txBox="1">
            <a:spLocks/>
          </p:cNvSpPr>
          <p:nvPr/>
        </p:nvSpPr>
        <p:spPr>
          <a:xfrm>
            <a:off x="710880" y="234029"/>
            <a:ext cx="8771021" cy="517190"/>
          </a:xfrm>
          <a:prstGeom prst="rect">
            <a:avLst/>
          </a:prstGeom>
        </p:spPr>
        <p:txBody>
          <a:bodyPr anchor="ctr" anchorCtr="0"/>
          <a:lstStyle>
            <a:lvl1pPr algn="l" rtl="0" eaLnBrk="0" fontAlgn="base" hangingPunct="0">
              <a:spcBef>
                <a:spcPct val="0"/>
              </a:spcBef>
              <a:spcAft>
                <a:spcPct val="0"/>
              </a:spcAft>
              <a:defRPr lang="zh-CN" altLang="en-US" sz="2400" b="1" i="0" kern="120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kumimoji="1" lang="zh-CN" altLang="en-US" dirty="0">
                <a:latin typeface="Consolas" panose="020B0609020204030204" pitchFamily="49" charset="0"/>
              </a:rPr>
              <a:t>依赖注入</a:t>
            </a:r>
            <a:endParaRPr lang="zh-CN" altLang="en-US" dirty="0">
              <a:latin typeface="Consolas" panose="020B0609020204030204" pitchFamily="49" charset="0"/>
            </a:endParaRPr>
          </a:p>
        </p:txBody>
      </p:sp>
      <p:sp>
        <p:nvSpPr>
          <p:cNvPr id="6" name="TextBox 3">
            <a:extLst>
              <a:ext uri="{FF2B5EF4-FFF2-40B4-BE49-F238E27FC236}">
                <a16:creationId xmlns:a16="http://schemas.microsoft.com/office/drawing/2014/main" id="{0C998B78-AB18-3C47-A1C7-25AE9A3A40B0}"/>
              </a:ext>
            </a:extLst>
          </p:cNvPr>
          <p:cNvSpPr txBox="1"/>
          <p:nvPr/>
        </p:nvSpPr>
        <p:spPr>
          <a:xfrm>
            <a:off x="710880" y="1485774"/>
            <a:ext cx="10770240" cy="1995611"/>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9E880D"/>
                </a:solidFill>
                <a:latin typeface="Consolas" panose="020B0609020204030204" pitchFamily="49" charset="0"/>
              </a:rPr>
              <a:t>@Service</a:t>
            </a:r>
            <a:br>
              <a:rPr lang="zh-CN" altLang="zh-CN" sz="1400" dirty="0">
                <a:solidFill>
                  <a:srgbClr val="9E880D"/>
                </a:solidFill>
                <a:latin typeface="Consolas" panose="020B0609020204030204" pitchFamily="49" charset="0"/>
              </a:rPr>
            </a:br>
            <a:r>
              <a:rPr lang="zh-CN" altLang="zh-CN" sz="1400" dirty="0">
                <a:solidFill>
                  <a:srgbClr val="0033B3"/>
                </a:solidFill>
                <a:latin typeface="Consolas" panose="020B0609020204030204" pitchFamily="49" charset="0"/>
              </a:rPr>
              <a:t>public class </a:t>
            </a:r>
            <a:r>
              <a:rPr lang="zh-CN" altLang="zh-CN" sz="1400" dirty="0">
                <a:solidFill>
                  <a:srgbClr val="000000"/>
                </a:solidFill>
                <a:latin typeface="Consolas" panose="020B0609020204030204" pitchFamily="49" charset="0"/>
              </a:rPr>
              <a:t>BookServiceImpl </a:t>
            </a:r>
            <a:r>
              <a:rPr lang="zh-CN" altLang="zh-CN" sz="1400" dirty="0">
                <a:solidFill>
                  <a:srgbClr val="0033B3"/>
                </a:solidFill>
                <a:latin typeface="Consolas" panose="020B0609020204030204" pitchFamily="49" charset="0"/>
              </a:rPr>
              <a:t>implements </a:t>
            </a:r>
            <a:r>
              <a:rPr lang="zh-CN" altLang="zh-CN" sz="1400" dirty="0">
                <a:solidFill>
                  <a:srgbClr val="000000"/>
                </a:solidFill>
                <a:latin typeface="Consolas" panose="020B0609020204030204" pitchFamily="49" charset="0"/>
              </a:rPr>
              <a:t>BookService </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9E880D"/>
                </a:solidFill>
                <a:latin typeface="Consolas" panose="020B0609020204030204" pitchFamily="49" charset="0"/>
              </a:rPr>
              <a:t>@Autowired</a:t>
            </a:r>
            <a:br>
              <a:rPr lang="zh-CN" altLang="zh-CN" sz="1400" dirty="0">
                <a:solidFill>
                  <a:srgbClr val="9E880D"/>
                </a:solidFill>
                <a:latin typeface="Consolas" panose="020B0609020204030204" pitchFamily="49" charset="0"/>
              </a:rPr>
            </a:br>
            <a:r>
              <a:rPr lang="zh-CN" altLang="zh-CN" sz="1400" dirty="0">
                <a:solidFill>
                  <a:srgbClr val="9E880D"/>
                </a:solidFill>
                <a:latin typeface="Consolas" panose="020B0609020204030204" pitchFamily="49" charset="0"/>
              </a:rPr>
              <a:t>    @Qualifier</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"bookDao"</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0033B3"/>
                </a:solidFill>
                <a:latin typeface="Consolas" panose="020B0609020204030204" pitchFamily="49" charset="0"/>
              </a:rPr>
              <a:t>private </a:t>
            </a:r>
            <a:r>
              <a:rPr lang="zh-CN" altLang="zh-CN" sz="1400" dirty="0">
                <a:solidFill>
                  <a:srgbClr val="000000"/>
                </a:solidFill>
                <a:latin typeface="Consolas" panose="020B0609020204030204" pitchFamily="49" charset="0"/>
              </a:rPr>
              <a:t>BookDao </a:t>
            </a:r>
            <a:r>
              <a:rPr lang="zh-CN" altLang="zh-CN" sz="1400" dirty="0">
                <a:solidFill>
                  <a:srgbClr val="871094"/>
                </a:solidFill>
                <a:latin typeface="Consolas" panose="020B0609020204030204" pitchFamily="49" charset="0"/>
              </a:rPr>
              <a:t>bookDao</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2503393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0" y="1018110"/>
            <a:ext cx="10723473" cy="4727021"/>
          </a:xfrm>
        </p:spPr>
        <p:txBody>
          <a:bodyPr anchor="t" anchorCtr="0"/>
          <a:lstStyle/>
          <a:p>
            <a:r>
              <a:rPr lang="zh-CN" altLang="en-US" dirty="0">
                <a:latin typeface="Consolas" panose="020B0609020204030204" pitchFamily="49" charset="0"/>
              </a:rPr>
              <a:t>使用</a:t>
            </a:r>
            <a:r>
              <a:rPr lang="en-US" altLang="zh-CN" dirty="0" smtClean="0">
                <a:latin typeface="Consolas" panose="020B0609020204030204" pitchFamily="49" charset="0"/>
              </a:rPr>
              <a:t>@Value</a:t>
            </a:r>
            <a:r>
              <a:rPr lang="zh-CN" altLang="en-US" dirty="0" smtClean="0">
                <a:latin typeface="Consolas" panose="020B0609020204030204" pitchFamily="49" charset="0"/>
              </a:rPr>
              <a:t>实现简单类型注入</a:t>
            </a:r>
            <a:endParaRPr lang="en-US" altLang="zh-CN" dirty="0">
              <a:latin typeface="Consolas" panose="020B0609020204030204" pitchFamily="49" charset="0"/>
            </a:endParaRPr>
          </a:p>
        </p:txBody>
      </p:sp>
      <p:sp>
        <p:nvSpPr>
          <p:cNvPr id="5" name="标题 4">
            <a:extLst>
              <a:ext uri="{FF2B5EF4-FFF2-40B4-BE49-F238E27FC236}">
                <a16:creationId xmlns:a16="http://schemas.microsoft.com/office/drawing/2014/main" id="{AB34E976-B681-9A4C-B3D0-09DC1AA2C164}"/>
              </a:ext>
            </a:extLst>
          </p:cNvPr>
          <p:cNvSpPr txBox="1">
            <a:spLocks/>
          </p:cNvSpPr>
          <p:nvPr/>
        </p:nvSpPr>
        <p:spPr>
          <a:xfrm>
            <a:off x="710880" y="234029"/>
            <a:ext cx="8771021" cy="517190"/>
          </a:xfrm>
          <a:prstGeom prst="rect">
            <a:avLst/>
          </a:prstGeom>
        </p:spPr>
        <p:txBody>
          <a:bodyPr anchor="ctr" anchorCtr="0"/>
          <a:lstStyle>
            <a:lvl1pPr algn="l" rtl="0" eaLnBrk="0" fontAlgn="base" hangingPunct="0">
              <a:spcBef>
                <a:spcPct val="0"/>
              </a:spcBef>
              <a:spcAft>
                <a:spcPct val="0"/>
              </a:spcAft>
              <a:defRPr lang="zh-CN" altLang="en-US" sz="2400" b="1" i="0" kern="120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kumimoji="1" lang="zh-CN" altLang="en-US" dirty="0">
                <a:latin typeface="Consolas" panose="020B0609020204030204" pitchFamily="49" charset="0"/>
              </a:rPr>
              <a:t>依赖注入</a:t>
            </a:r>
            <a:endParaRPr lang="zh-CN" altLang="en-US" dirty="0">
              <a:latin typeface="Consolas" panose="020B0609020204030204" pitchFamily="49" charset="0"/>
            </a:endParaRPr>
          </a:p>
        </p:txBody>
      </p:sp>
      <p:sp>
        <p:nvSpPr>
          <p:cNvPr id="7" name="TextBox 3">
            <a:extLst>
              <a:ext uri="{FF2B5EF4-FFF2-40B4-BE49-F238E27FC236}">
                <a16:creationId xmlns:a16="http://schemas.microsoft.com/office/drawing/2014/main" id="{0C998B78-AB18-3C47-A1C7-25AE9A3A40B0}"/>
              </a:ext>
            </a:extLst>
          </p:cNvPr>
          <p:cNvSpPr txBox="1"/>
          <p:nvPr/>
        </p:nvSpPr>
        <p:spPr>
          <a:xfrm>
            <a:off x="710880" y="1485774"/>
            <a:ext cx="10770240" cy="1708160"/>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9E880D"/>
                </a:solidFill>
                <a:latin typeface="Consolas" panose="020B0609020204030204" pitchFamily="49" charset="0"/>
              </a:rPr>
              <a:t>@Repository</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"bookDao"</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033B3"/>
                </a:solidFill>
                <a:latin typeface="Consolas" panose="020B0609020204030204" pitchFamily="49" charset="0"/>
              </a:rPr>
              <a:t>public class </a:t>
            </a:r>
            <a:r>
              <a:rPr lang="zh-CN" altLang="zh-CN" sz="1400" dirty="0">
                <a:solidFill>
                  <a:srgbClr val="000000"/>
                </a:solidFill>
                <a:latin typeface="Consolas" panose="020B0609020204030204" pitchFamily="49" charset="0"/>
              </a:rPr>
              <a:t>BookDaoImpl </a:t>
            </a:r>
            <a:r>
              <a:rPr lang="zh-CN" altLang="zh-CN" sz="1400" dirty="0">
                <a:solidFill>
                  <a:srgbClr val="0033B3"/>
                </a:solidFill>
                <a:latin typeface="Consolas" panose="020B0609020204030204" pitchFamily="49" charset="0"/>
              </a:rPr>
              <a:t>implements </a:t>
            </a:r>
            <a:r>
              <a:rPr lang="zh-CN" altLang="zh-CN" sz="1400" dirty="0">
                <a:solidFill>
                  <a:srgbClr val="000000"/>
                </a:solidFill>
                <a:latin typeface="Consolas" panose="020B0609020204030204" pitchFamily="49" charset="0"/>
              </a:rPr>
              <a:t>BookDao </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9E880D"/>
                </a:solidFill>
                <a:latin typeface="Consolas" panose="020B0609020204030204" pitchFamily="49" charset="0"/>
              </a:rPr>
              <a:t>@Value</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"100"</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0033B3"/>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dirty="0">
                <a:solidFill>
                  <a:srgbClr val="871094"/>
                </a:solidFill>
                <a:latin typeface="Consolas" panose="020B0609020204030204" pitchFamily="49" charset="0"/>
              </a:rPr>
              <a:t>connectionNum</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a:t>
            </a:r>
            <a:endParaRPr lang="zh-CN" altLang="zh-CN" sz="1600" dirty="0">
              <a:latin typeface="Consolas" panose="020B0609020204030204" pitchFamily="49" charset="0"/>
            </a:endParaRPr>
          </a:p>
        </p:txBody>
      </p:sp>
    </p:spTree>
    <p:extLst>
      <p:ext uri="{BB962C8B-B14F-4D97-AF65-F5344CB8AC3E}">
        <p14:creationId xmlns:p14="http://schemas.microsoft.com/office/powerpoint/2010/main" val="2783257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0" y="1018110"/>
            <a:ext cx="10723473" cy="4727021"/>
          </a:xfrm>
        </p:spPr>
        <p:txBody>
          <a:bodyPr anchor="t" anchorCtr="0"/>
          <a:lstStyle/>
          <a:p>
            <a:r>
              <a:rPr lang="zh-CN" altLang="en-US" dirty="0">
                <a:latin typeface="Consolas" panose="020B0609020204030204" pitchFamily="49" charset="0"/>
              </a:rPr>
              <a:t>使用</a:t>
            </a:r>
            <a:r>
              <a:rPr lang="en-US" altLang="zh-CN" dirty="0" smtClean="0">
                <a:latin typeface="Consolas" panose="020B0609020204030204" pitchFamily="49" charset="0"/>
              </a:rPr>
              <a:t>@</a:t>
            </a:r>
            <a:r>
              <a:rPr lang="en-US" altLang="zh-CN" dirty="0" err="1" smtClean="0">
                <a:latin typeface="Consolas" panose="020B0609020204030204" pitchFamily="49" charset="0"/>
              </a:rPr>
              <a:t>PropertySource</a:t>
            </a:r>
            <a:r>
              <a:rPr lang="zh-CN" altLang="en-US" dirty="0" smtClean="0">
                <a:latin typeface="Consolas" panose="020B0609020204030204" pitchFamily="49" charset="0"/>
              </a:rPr>
              <a:t>注解加载</a:t>
            </a:r>
            <a:r>
              <a:rPr lang="en-US" altLang="zh-CN" dirty="0" smtClean="0">
                <a:latin typeface="Consolas" panose="020B0609020204030204" pitchFamily="49" charset="0"/>
              </a:rPr>
              <a:t>properties</a:t>
            </a:r>
            <a:r>
              <a:rPr lang="zh-CN" altLang="en-US" dirty="0" smtClean="0">
                <a:latin typeface="Consolas" panose="020B0609020204030204" pitchFamily="49" charset="0"/>
              </a:rPr>
              <a:t>文件</a:t>
            </a:r>
            <a:endParaRPr lang="en-US" altLang="zh-CN" dirty="0" smtClean="0">
              <a:latin typeface="Consolas" panose="020B0609020204030204" pitchFamily="49" charset="0"/>
            </a:endParaRPr>
          </a:p>
          <a:p>
            <a:endParaRPr lang="en-US" altLang="zh-CN" dirty="0">
              <a:latin typeface="Consolas" panose="020B0609020204030204" pitchFamily="49" charset="0"/>
            </a:endParaRPr>
          </a:p>
          <a:p>
            <a:endParaRPr lang="en-US" altLang="zh-CN" dirty="0" smtClean="0">
              <a:latin typeface="Consolas" panose="020B0609020204030204" pitchFamily="49" charset="0"/>
            </a:endParaRPr>
          </a:p>
          <a:p>
            <a:endParaRPr lang="en-US" altLang="zh-CN" dirty="0">
              <a:latin typeface="Consolas" panose="020B0609020204030204" pitchFamily="49" charset="0"/>
            </a:endParaRPr>
          </a:p>
          <a:p>
            <a:endParaRPr lang="en-US" altLang="zh-CN" sz="1800" dirty="0" smtClean="0">
              <a:latin typeface="Consolas" panose="020B0609020204030204" pitchFamily="49" charset="0"/>
            </a:endParaRPr>
          </a:p>
          <a:p>
            <a:r>
              <a:rPr lang="zh-CN" altLang="en-US" dirty="0" smtClean="0">
                <a:latin typeface="Consolas" panose="020B0609020204030204" pitchFamily="49" charset="0"/>
              </a:rPr>
              <a:t>注意：路径</a:t>
            </a:r>
            <a:r>
              <a:rPr lang="zh-CN" altLang="en-US" dirty="0">
                <a:latin typeface="Consolas" panose="020B0609020204030204" pitchFamily="49" charset="0"/>
              </a:rPr>
              <a:t>仅支持单一文件配置，</a:t>
            </a:r>
            <a:r>
              <a:rPr lang="zh-CN" altLang="en-US" dirty="0" smtClean="0">
                <a:latin typeface="Consolas" panose="020B0609020204030204" pitchFamily="49" charset="0"/>
              </a:rPr>
              <a:t>多文件请使用数组格式配置，不允许使用通配符*</a:t>
            </a:r>
            <a:endParaRPr lang="en-US" altLang="zh-CN" dirty="0" smtClean="0">
              <a:latin typeface="Consolas" panose="020B0609020204030204" pitchFamily="49" charset="0"/>
            </a:endParaRPr>
          </a:p>
        </p:txBody>
      </p:sp>
      <p:sp>
        <p:nvSpPr>
          <p:cNvPr id="5" name="标题 4">
            <a:extLst>
              <a:ext uri="{FF2B5EF4-FFF2-40B4-BE49-F238E27FC236}">
                <a16:creationId xmlns:a16="http://schemas.microsoft.com/office/drawing/2014/main" id="{AB34E976-B681-9A4C-B3D0-09DC1AA2C164}"/>
              </a:ext>
            </a:extLst>
          </p:cNvPr>
          <p:cNvSpPr txBox="1">
            <a:spLocks/>
          </p:cNvSpPr>
          <p:nvPr/>
        </p:nvSpPr>
        <p:spPr>
          <a:xfrm>
            <a:off x="710880" y="234029"/>
            <a:ext cx="8771021" cy="517190"/>
          </a:xfrm>
          <a:prstGeom prst="rect">
            <a:avLst/>
          </a:prstGeom>
        </p:spPr>
        <p:txBody>
          <a:bodyPr anchor="ctr" anchorCtr="0"/>
          <a:lstStyle>
            <a:lvl1pPr algn="l" rtl="0" eaLnBrk="0" fontAlgn="base" hangingPunct="0">
              <a:spcBef>
                <a:spcPct val="0"/>
              </a:spcBef>
              <a:spcAft>
                <a:spcPct val="0"/>
              </a:spcAft>
              <a:defRPr lang="zh-CN" altLang="en-US" sz="2400" b="1" i="0" kern="120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kumimoji="1" lang="zh-CN" altLang="en-US" dirty="0" smtClean="0">
                <a:latin typeface="Consolas" panose="020B0609020204030204" pitchFamily="49" charset="0"/>
              </a:rPr>
              <a:t>加载</a:t>
            </a:r>
            <a:r>
              <a:rPr kumimoji="1" lang="en-US" altLang="zh-CN" dirty="0" smtClean="0">
                <a:latin typeface="Consolas" panose="020B0609020204030204" pitchFamily="49" charset="0"/>
              </a:rPr>
              <a:t>properties</a:t>
            </a:r>
            <a:r>
              <a:rPr kumimoji="1" lang="zh-CN" altLang="en-US" dirty="0" smtClean="0">
                <a:latin typeface="Consolas" panose="020B0609020204030204" pitchFamily="49" charset="0"/>
              </a:rPr>
              <a:t>文件</a:t>
            </a:r>
            <a:endParaRPr lang="zh-CN" altLang="en-US" dirty="0">
              <a:latin typeface="Consolas" panose="020B0609020204030204" pitchFamily="49" charset="0"/>
            </a:endParaRPr>
          </a:p>
        </p:txBody>
      </p:sp>
      <p:sp>
        <p:nvSpPr>
          <p:cNvPr id="7" name="TextBox 3">
            <a:extLst>
              <a:ext uri="{FF2B5EF4-FFF2-40B4-BE49-F238E27FC236}">
                <a16:creationId xmlns:a16="http://schemas.microsoft.com/office/drawing/2014/main" id="{0C998B78-AB18-3C47-A1C7-25AE9A3A40B0}"/>
              </a:ext>
            </a:extLst>
          </p:cNvPr>
          <p:cNvSpPr txBox="1"/>
          <p:nvPr/>
        </p:nvSpPr>
        <p:spPr>
          <a:xfrm>
            <a:off x="710880" y="1485774"/>
            <a:ext cx="10770240" cy="1672446"/>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400" dirty="0">
                <a:solidFill>
                  <a:srgbClr val="9E880D"/>
                </a:solidFill>
                <a:latin typeface="Consolas" panose="020B0609020204030204" pitchFamily="49" charset="0"/>
              </a:rPr>
              <a:t>@Configuration</a:t>
            </a:r>
            <a:br>
              <a:rPr lang="zh-CN" altLang="zh-CN" sz="1400" dirty="0">
                <a:solidFill>
                  <a:srgbClr val="9E880D"/>
                </a:solidFill>
                <a:latin typeface="Consolas" panose="020B0609020204030204" pitchFamily="49" charset="0"/>
              </a:rPr>
            </a:br>
            <a:r>
              <a:rPr lang="zh-CN" altLang="zh-CN" sz="1400" dirty="0">
                <a:solidFill>
                  <a:srgbClr val="9E880D"/>
                </a:solidFill>
                <a:latin typeface="Consolas" panose="020B0609020204030204" pitchFamily="49" charset="0"/>
              </a:rPr>
              <a:t>@ComponentScan</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"com.itheima"</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9E880D"/>
                </a:solidFill>
                <a:latin typeface="Consolas" panose="020B0609020204030204" pitchFamily="49" charset="0"/>
              </a:rPr>
              <a:t>@PropertySource</a:t>
            </a:r>
            <a:r>
              <a:rPr lang="zh-CN" altLang="zh-CN" sz="1400" dirty="0">
                <a:solidFill>
                  <a:srgbClr val="080808"/>
                </a:solidFill>
                <a:latin typeface="Consolas" panose="020B0609020204030204" pitchFamily="49" charset="0"/>
              </a:rPr>
              <a:t>(</a:t>
            </a:r>
            <a:r>
              <a:rPr lang="zh-CN" altLang="zh-CN" sz="1400" dirty="0">
                <a:solidFill>
                  <a:srgbClr val="067D17"/>
                </a:solidFill>
                <a:latin typeface="Consolas" panose="020B0609020204030204" pitchFamily="49" charset="0"/>
              </a:rPr>
              <a:t>"classpath:jdbc.properties"</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033B3"/>
                </a:solidFill>
                <a:latin typeface="Consolas" panose="020B0609020204030204" pitchFamily="49" charset="0"/>
              </a:rPr>
              <a:t>public class </a:t>
            </a:r>
            <a:r>
              <a:rPr lang="zh-CN" altLang="zh-CN" sz="1400" dirty="0">
                <a:solidFill>
                  <a:srgbClr val="000000"/>
                </a:solidFill>
                <a:latin typeface="Consolas" panose="020B0609020204030204" pitchFamily="49" charset="0"/>
              </a:rPr>
              <a:t>SpringConfig </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4236357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pPr>
              <a:lnSpc>
                <a:spcPct val="150000"/>
              </a:lnSpc>
            </a:pPr>
            <a:r>
              <a:rPr lang="zh-CN" altLang="en-US" dirty="0" smtClean="0">
                <a:solidFill>
                  <a:srgbClr val="595959"/>
                </a:solidFill>
                <a:latin typeface="Consolas" panose="020B0609020204030204" pitchFamily="49" charset="0"/>
                <a:ea typeface="阿里巴巴普惠体" panose="00020600040101010101"/>
              </a:rPr>
              <a:t>自动装配</a:t>
            </a:r>
            <a:endParaRPr lang="en-US" altLang="zh-CN" dirty="0" smtClean="0">
              <a:solidFill>
                <a:srgbClr val="595959"/>
              </a:solidFill>
              <a:latin typeface="Consolas" panose="020B0609020204030204" pitchFamily="49" charset="0"/>
              <a:ea typeface="阿里巴巴普惠体" panose="00020600040101010101"/>
            </a:endParaRPr>
          </a:p>
          <a:p>
            <a:pPr marL="895335" lvl="1" indent="-285750">
              <a:lnSpc>
                <a:spcPct val="150000"/>
              </a:lnSpc>
              <a:buFont typeface="Wingdings" panose="05000000000000000000" pitchFamily="2" charset="2"/>
              <a:buChar char="l"/>
            </a:pPr>
            <a:r>
              <a:rPr lang="en-US" altLang="zh-CN" b="0" dirty="0" smtClean="0">
                <a:solidFill>
                  <a:srgbClr val="595959"/>
                </a:solidFill>
                <a:latin typeface="Consolas" panose="020B0609020204030204" pitchFamily="49" charset="0"/>
                <a:ea typeface="阿里巴巴普惠体" panose="00020600040101010101"/>
              </a:rPr>
              <a:t>@</a:t>
            </a:r>
            <a:r>
              <a:rPr lang="en-US" altLang="zh-CN" b="0" dirty="0" err="1" smtClean="0">
                <a:solidFill>
                  <a:srgbClr val="595959"/>
                </a:solidFill>
                <a:latin typeface="Consolas" panose="020B0609020204030204" pitchFamily="49" charset="0"/>
                <a:ea typeface="阿里巴巴普惠体" panose="00020600040101010101"/>
              </a:rPr>
              <a:t>Autowired</a:t>
            </a:r>
            <a:endParaRPr lang="en-US" altLang="zh-CN" b="0" dirty="0" smtClean="0">
              <a:solidFill>
                <a:srgbClr val="595959"/>
              </a:solidFill>
              <a:latin typeface="Consolas" panose="020B0609020204030204" pitchFamily="49" charset="0"/>
              <a:ea typeface="阿里巴巴普惠体" panose="00020600040101010101"/>
            </a:endParaRPr>
          </a:p>
          <a:p>
            <a:pPr marL="895335" lvl="1" indent="-285750">
              <a:lnSpc>
                <a:spcPct val="150000"/>
              </a:lnSpc>
              <a:buFont typeface="Wingdings" panose="05000000000000000000" pitchFamily="2" charset="2"/>
              <a:buChar char="l"/>
            </a:pPr>
            <a:r>
              <a:rPr lang="en-US" altLang="zh-CN" b="0" dirty="0" smtClean="0">
                <a:solidFill>
                  <a:srgbClr val="595959"/>
                </a:solidFill>
                <a:latin typeface="Consolas" panose="020B0609020204030204" pitchFamily="49" charset="0"/>
                <a:ea typeface="阿里巴巴普惠体" panose="00020600040101010101"/>
              </a:rPr>
              <a:t>@Qualifier</a:t>
            </a:r>
          </a:p>
          <a:p>
            <a:pPr marL="895335" lvl="1" indent="-285750">
              <a:lnSpc>
                <a:spcPct val="150000"/>
              </a:lnSpc>
              <a:buFont typeface="Wingdings" panose="05000000000000000000" pitchFamily="2" charset="2"/>
              <a:buChar char="l"/>
            </a:pPr>
            <a:r>
              <a:rPr lang="en-US" altLang="zh-CN" b="0" dirty="0" smtClean="0">
                <a:solidFill>
                  <a:srgbClr val="595959"/>
                </a:solidFill>
                <a:latin typeface="Consolas" panose="020B0609020204030204" pitchFamily="49" charset="0"/>
                <a:ea typeface="阿里巴巴普惠体" panose="00020600040101010101"/>
              </a:rPr>
              <a:t>@Value</a:t>
            </a:r>
          </a:p>
          <a:p>
            <a:pPr>
              <a:lnSpc>
                <a:spcPct val="150000"/>
              </a:lnSpc>
            </a:pPr>
            <a:r>
              <a:rPr lang="zh-CN" altLang="en-US" dirty="0" smtClean="0">
                <a:solidFill>
                  <a:srgbClr val="595959"/>
                </a:solidFill>
                <a:latin typeface="Consolas" panose="020B0609020204030204" pitchFamily="49" charset="0"/>
                <a:ea typeface="阿里巴巴普惠体" panose="00020600040101010101"/>
              </a:rPr>
              <a:t>读取</a:t>
            </a:r>
            <a:r>
              <a:rPr lang="en-US" altLang="zh-CN" dirty="0" smtClean="0">
                <a:solidFill>
                  <a:srgbClr val="595959"/>
                </a:solidFill>
                <a:latin typeface="Consolas" panose="020B0609020204030204" pitchFamily="49" charset="0"/>
                <a:ea typeface="阿里巴巴普惠体" panose="00020600040101010101"/>
              </a:rPr>
              <a:t>properties</a:t>
            </a:r>
            <a:r>
              <a:rPr lang="zh-CN" altLang="en-US" dirty="0" smtClean="0">
                <a:solidFill>
                  <a:srgbClr val="595959"/>
                </a:solidFill>
                <a:latin typeface="Consolas" panose="020B0609020204030204" pitchFamily="49" charset="0"/>
                <a:ea typeface="阿里巴巴普惠体" panose="00020600040101010101"/>
              </a:rPr>
              <a:t>文件</a:t>
            </a:r>
            <a:endParaRPr lang="en-US" altLang="zh-CN" dirty="0" smtClean="0">
              <a:solidFill>
                <a:srgbClr val="595959"/>
              </a:solidFill>
              <a:latin typeface="Consolas" panose="020B0609020204030204" pitchFamily="49" charset="0"/>
              <a:ea typeface="阿里巴巴普惠体" panose="00020600040101010101"/>
            </a:endParaRPr>
          </a:p>
          <a:p>
            <a:pPr marL="895335" lvl="1" indent="-285750">
              <a:lnSpc>
                <a:spcPct val="150000"/>
              </a:lnSpc>
              <a:buFont typeface="Wingdings" panose="05000000000000000000" pitchFamily="2" charset="2"/>
              <a:buChar char="l"/>
            </a:pPr>
            <a:r>
              <a:rPr lang="en-US" altLang="zh-CN" b="0" dirty="0" smtClean="0">
                <a:solidFill>
                  <a:srgbClr val="595959"/>
                </a:solidFill>
                <a:latin typeface="Consolas" panose="020B0609020204030204" pitchFamily="49" charset="0"/>
                <a:ea typeface="阿里巴巴普惠体" panose="00020600040101010101"/>
              </a:rPr>
              <a:t>@</a:t>
            </a:r>
            <a:r>
              <a:rPr lang="en-US" altLang="zh-CN" b="0" dirty="0" err="1" smtClean="0">
                <a:solidFill>
                  <a:srgbClr val="595959"/>
                </a:solidFill>
                <a:latin typeface="Consolas" panose="020B0609020204030204" pitchFamily="49" charset="0"/>
                <a:ea typeface="阿里巴巴普惠体" panose="00020600040101010101"/>
              </a:rPr>
              <a:t>PropertySource</a:t>
            </a:r>
            <a:endParaRPr lang="en-US" altLang="zh-CN" b="0" dirty="0" smtClean="0">
              <a:solidFill>
                <a:srgbClr val="595959"/>
              </a:solidFill>
              <a:latin typeface="Consolas" panose="020B0609020204030204" pitchFamily="49" charset="0"/>
              <a:ea typeface="阿里巴巴普惠体" panose="00020600040101010101"/>
            </a:endParaRPr>
          </a:p>
        </p:txBody>
      </p:sp>
      <p:sp>
        <p:nvSpPr>
          <p:cNvPr id="8" name="标题 4">
            <a:extLst>
              <a:ext uri="{FF2B5EF4-FFF2-40B4-BE49-F238E27FC236}">
                <a16:creationId xmlns:a16="http://schemas.microsoft.com/office/drawing/2014/main" id="{AB34E976-B681-9A4C-B3D0-09DC1AA2C164}"/>
              </a:ext>
            </a:extLst>
          </p:cNvPr>
          <p:cNvSpPr>
            <a:spLocks noGrp="1"/>
          </p:cNvSpPr>
          <p:nvPr>
            <p:ph type="title"/>
          </p:nvPr>
        </p:nvSpPr>
        <p:spPr>
          <a:xfrm>
            <a:off x="710880" y="234029"/>
            <a:ext cx="8771021" cy="517190"/>
          </a:xfrm>
        </p:spPr>
        <p:txBody>
          <a:bodyPr/>
          <a:lstStyle/>
          <a:p>
            <a:r>
              <a:rPr kumimoji="1" lang="zh-CN" altLang="en-US" dirty="0">
                <a:latin typeface="Consolas" panose="020B0609020204030204" pitchFamily="49" charset="0"/>
              </a:rPr>
              <a:t>依赖注入</a:t>
            </a:r>
            <a:endParaRPr lang="zh-CN" altLang="en-US" dirty="0">
              <a:latin typeface="Consolas" panose="020B0609020204030204" pitchFamily="49" charset="0"/>
            </a:endParaRPr>
          </a:p>
        </p:txBody>
      </p:sp>
    </p:spTree>
    <p:extLst>
      <p:ext uri="{BB962C8B-B14F-4D97-AF65-F5344CB8AC3E}">
        <p14:creationId xmlns:p14="http://schemas.microsoft.com/office/powerpoint/2010/main" val="3777576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AD2B26"/>
          </a:solidFill>
          <a:tailEnd type="triangle"/>
        </a:ln>
      </a:spPr>
      <a:bodyPr/>
      <a:lstStyle/>
      <a:style>
        <a:lnRef idx="1">
          <a:schemeClr val="accent1"/>
        </a:lnRef>
        <a:fillRef idx="0">
          <a:schemeClr val="accent1"/>
        </a:fillRef>
        <a:effectRef idx="0">
          <a:schemeClr val="accent1"/>
        </a:effectRef>
        <a:fontRef idx="minor">
          <a:schemeClr val="tx1"/>
        </a:fontRef>
      </a:style>
    </a:lnDef>
    <a:txDef>
      <a:spPr/>
      <a:bodyPr anchor="ctr" anchorCtr="0"/>
      <a:lstStyle>
        <a:defPPr algn="ctr">
          <a:defRPr kumimoji="1" dirty="0" smtClean="0">
            <a:solidFill>
              <a:srgbClr val="AD2B26"/>
            </a:solidFill>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31498</TotalTime>
  <Words>315</Words>
  <Application>Microsoft Office PowerPoint</Application>
  <PresentationFormat>宽屏</PresentationFormat>
  <Paragraphs>51</Paragraphs>
  <Slides>7</Slides>
  <Notes>6</Notes>
  <HiddenSlides>0</HiddenSlides>
  <MMClips>0</MMClips>
  <ScaleCrop>false</ScaleCrop>
  <HeadingPairs>
    <vt:vector size="6" baseType="variant">
      <vt:variant>
        <vt:lpstr>已用的字体</vt:lpstr>
      </vt:variant>
      <vt:variant>
        <vt:i4>14</vt:i4>
      </vt:variant>
      <vt:variant>
        <vt:lpstr>主题</vt:lpstr>
      </vt:variant>
      <vt:variant>
        <vt:i4>7</vt:i4>
      </vt:variant>
      <vt:variant>
        <vt:lpstr>幻灯片标题</vt:lpstr>
      </vt:variant>
      <vt:variant>
        <vt:i4>7</vt:i4>
      </vt:variant>
    </vt:vector>
  </HeadingPairs>
  <TitlesOfParts>
    <vt:vector size="28" baseType="lpstr">
      <vt:lpstr>Alibaba PuHuiTi B</vt:lpstr>
      <vt:lpstr>Alibaba PuHuiTi M</vt:lpstr>
      <vt:lpstr>Alibaba PuHuiTi R</vt:lpstr>
      <vt:lpstr>阿里巴巴普惠体</vt:lpstr>
      <vt:lpstr>等线</vt:lpstr>
      <vt:lpstr>黑体</vt:lpstr>
      <vt:lpstr>宋体</vt:lpstr>
      <vt:lpstr>微软雅黑</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依赖注入</vt:lpstr>
      <vt:lpstr>依赖注入</vt:lpstr>
      <vt:lpstr>PowerPoint 演示文稿</vt:lpstr>
      <vt:lpstr>PowerPoint 演示文稿</vt:lpstr>
      <vt:lpstr>PowerPoint 演示文稿</vt:lpstr>
      <vt:lpstr>PowerPoint 演示文稿</vt:lpstr>
      <vt:lpstr>依赖注入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Windows 用户</cp:lastModifiedBy>
  <cp:revision>953</cp:revision>
  <dcterms:created xsi:type="dcterms:W3CDTF">2020-03-31T02:23:27Z</dcterms:created>
  <dcterms:modified xsi:type="dcterms:W3CDTF">2021-04-15T09:39:46Z</dcterms:modified>
</cp:coreProperties>
</file>