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4"/>
  </p:notesMasterIdLst>
  <p:handoutMasterIdLst>
    <p:handoutMasterId r:id="rId15"/>
  </p:handoutMasterIdLst>
  <p:sldIdLst>
    <p:sldId id="462" r:id="rId8"/>
    <p:sldId id="1278" r:id="rId9"/>
    <p:sldId id="1281" r:id="rId10"/>
    <p:sldId id="1283" r:id="rId11"/>
    <p:sldId id="1285" r:id="rId12"/>
    <p:sldId id="127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595959"/>
    <a:srgbClr val="F2F2F2"/>
    <a:srgbClr val="FFFFE4"/>
    <a:srgbClr val="49504F"/>
    <a:srgbClr val="D9D9D9"/>
    <a:srgbClr val="FFFFFF"/>
    <a:srgbClr val="E1E1E1"/>
    <a:srgbClr val="0070C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6379" autoAdjust="0"/>
  </p:normalViewPr>
  <p:slideViewPr>
    <p:cSldViewPr snapToGrid="0">
      <p:cViewPr>
        <p:scale>
          <a:sx n="125" d="100"/>
          <a:sy n="125" d="100"/>
        </p:scale>
        <p:origin x="-714" y="-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2021/4/22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3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09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407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026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21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</a:t>
              </a:r>
              <a:r>
                <a:rPr lang="zh-CN" altLang="en-US" sz="4000" dirty="0" smtClean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40059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1" r:id="rId14"/>
    <p:sldLayoutId id="2147483710" r:id="rId15"/>
    <p:sldLayoutId id="214748370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9563"/>
            <a:ext cx="10541000" cy="1158875"/>
          </a:xfrm>
        </p:spPr>
        <p:txBody>
          <a:bodyPr/>
          <a:lstStyle/>
          <a:p>
            <a:r>
              <a:rPr kumimoji="1" lang="en-US" altLang="zh-CN" dirty="0" smtClean="0">
                <a:latin typeface="Consolas" panose="020B0609020204030204" pitchFamily="49" charset="0"/>
              </a:rPr>
              <a:t>AOP</a:t>
            </a:r>
            <a:r>
              <a:rPr kumimoji="1" lang="zh-CN" altLang="en-US" dirty="0" smtClean="0">
                <a:latin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AOP</a:t>
            </a:r>
            <a:r>
              <a:rPr kumimoji="1" lang="zh-CN" altLang="en-US" dirty="0">
                <a:latin typeface="Consolas" panose="020B0609020204030204" pitchFamily="49" charset="0"/>
              </a:rPr>
              <a:t>简介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761379"/>
            <a:ext cx="12192000" cy="6018561"/>
          </a:xfrm>
        </p:spPr>
        <p:txBody>
          <a:bodyPr anchor="ctr" anchorCtr="1"/>
          <a:lstStyle/>
          <a:p>
            <a:pPr marL="0" indent="0">
              <a:buNone/>
            </a:pPr>
            <a:r>
              <a:rPr kumimoji="1" lang="en-US" altLang="zh-CN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AOP</a:t>
            </a: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核心概念</a:t>
            </a:r>
            <a:endParaRPr kumimoji="1" lang="en-US" altLang="zh-CN" sz="4200" b="1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en-US" altLang="zh-CN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AOP</a:t>
            </a: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</a:t>
            </a:r>
            <a:endParaRPr kumimoji="1" lang="en-US" altLang="zh-CN" sz="4200" b="1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4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r>
              <a:rPr lang="en-US" altLang="zh-CN" dirty="0">
                <a:latin typeface="Consolas" panose="020B0609020204030204" pitchFamily="49" charset="0"/>
              </a:rPr>
              <a:t>AOP(Aspect Oriented </a:t>
            </a:r>
            <a:r>
              <a:rPr lang="en-US" altLang="zh-CN" dirty="0" smtClean="0">
                <a:latin typeface="Consolas" panose="020B0609020204030204" pitchFamily="49" charset="0"/>
              </a:rPr>
              <a:t>Programming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</a:rPr>
              <a:t>面向切面</a:t>
            </a:r>
            <a:r>
              <a:rPr lang="zh-CN" altLang="en-US" dirty="0" smtClean="0">
                <a:latin typeface="Consolas" panose="020B0609020204030204" pitchFamily="49" charset="0"/>
              </a:rPr>
              <a:t>编程</a:t>
            </a:r>
            <a:r>
              <a:rPr lang="zh-CN" altLang="en-US" dirty="0">
                <a:latin typeface="Consolas" panose="020B0609020204030204" pitchFamily="49" charset="0"/>
              </a:rPr>
              <a:t>，</a:t>
            </a:r>
            <a:r>
              <a:rPr lang="zh-CN" altLang="en-US" dirty="0" smtClean="0">
                <a:latin typeface="Consolas" panose="020B0609020204030204" pitchFamily="49" charset="0"/>
              </a:rPr>
              <a:t>一</a:t>
            </a:r>
            <a:r>
              <a:rPr lang="zh-CN" altLang="en-US" dirty="0">
                <a:latin typeface="Consolas" panose="020B0609020204030204" pitchFamily="49" charset="0"/>
              </a:rPr>
              <a:t>种编程范式，指导开发者如何组织程序</a:t>
            </a:r>
            <a:r>
              <a:rPr lang="zh-CN" altLang="en-US" dirty="0" smtClean="0">
                <a:latin typeface="Consolas" panose="020B0609020204030204" pitchFamily="49" charset="0"/>
              </a:rPr>
              <a:t>结构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OOP(Object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Oriented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Programming)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面向对象编程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作用：在不惊动原始设计的基础上为其进行功能增强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Spring</a:t>
            </a:r>
            <a:r>
              <a:rPr lang="zh-CN" altLang="en-US" dirty="0" smtClean="0">
                <a:latin typeface="Consolas" panose="020B0609020204030204" pitchFamily="49" charset="0"/>
              </a:rPr>
              <a:t>理念：无入侵式</a:t>
            </a:r>
            <a:r>
              <a:rPr lang="en-US" altLang="zh-CN" dirty="0" smtClean="0">
                <a:latin typeface="Consolas" panose="020B0609020204030204" pitchFamily="49" charset="0"/>
              </a:rPr>
              <a:t>/</a:t>
            </a:r>
            <a:r>
              <a:rPr lang="zh-CN" altLang="en-US" dirty="0" smtClean="0">
                <a:latin typeface="Consolas" panose="020B0609020204030204" pitchFamily="49" charset="0"/>
              </a:rPr>
              <a:t>无侵入式</a:t>
            </a:r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en-US" altLang="zh-CN" dirty="0">
                <a:latin typeface="Consolas" panose="020B0609020204030204" pitchFamily="49" charset="0"/>
              </a:rPr>
              <a:t>AOP</a:t>
            </a:r>
            <a:r>
              <a:rPr kumimoji="1" lang="zh-CN" altLang="en-US" dirty="0">
                <a:latin typeface="Consolas" panose="020B0609020204030204" pitchFamily="49" charset="0"/>
              </a:rPr>
              <a:t>简介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48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en-US" altLang="zh-CN" dirty="0" smtClean="0">
                <a:latin typeface="Consolas" panose="020B0609020204030204" pitchFamily="49" charset="0"/>
              </a:rPr>
              <a:t>AOP</a:t>
            </a:r>
            <a:r>
              <a:rPr kumimoji="1" lang="zh-CN" altLang="en-US" dirty="0" smtClean="0">
                <a:latin typeface="Consolas" panose="020B0609020204030204" pitchFamily="49" charset="0"/>
              </a:rPr>
              <a:t>核心概念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6411929" y="1551186"/>
            <a:ext cx="5549210" cy="504753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ea typeface="Alibaba PuHuiTi R"/>
              </a:rPr>
              <a:t>save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Alibaba PuHuiTi R"/>
              </a:rPr>
              <a:t>//记录程序当前执行执行（开始时间）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Long startTime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</a:t>
            </a: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currentTimeMillis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Alibaba PuHuiTi R"/>
              </a:rPr>
              <a:t>//业务执行百万次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for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int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i 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Alibaba PuHuiTi R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;i&lt;</a:t>
            </a:r>
            <a:r>
              <a:rPr lang="zh-CN" altLang="zh-CN" sz="1400" dirty="0" smtClean="0">
                <a:solidFill>
                  <a:srgbClr val="1750EB"/>
                </a:solidFill>
                <a:latin typeface="Consolas" panose="020B0609020204030204" pitchFamily="49" charset="0"/>
                <a:ea typeface="Alibaba PuHuiTi R"/>
              </a:rPr>
              <a:t>10000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;i++)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Alibaba PuHuiTi R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.println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(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“book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dao save 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...”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Alibaba PuHuiTi R"/>
              </a:rPr>
              <a:t>//记录程序当前执行时间（结束时间）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Long endTime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</a:t>
            </a: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currentTimeMillis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Alibaba PuHuiTi R"/>
              </a:rPr>
              <a:t>//计算时间差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Long totalTime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endTime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-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startTime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Alibaba PuHuiTi R"/>
              </a:rPr>
              <a:t>//输出信息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Alibaba PuHuiTi R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.println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(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"万次耗时</a:t>
            </a:r>
            <a:r>
              <a:rPr lang="en-US" altLang="zh-CN" sz="1400" dirty="0" smtClean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: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+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totalTime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+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"ms"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}</a:t>
            </a:r>
            <a:endParaRPr lang="en-US" altLang="zh-CN" sz="1400" dirty="0" smtClean="0">
              <a:solidFill>
                <a:srgbClr val="080808"/>
              </a:solidFill>
              <a:latin typeface="Consolas" panose="020B0609020204030204" pitchFamily="49" charset="0"/>
              <a:ea typeface="Alibaba PuHuiTi R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ea typeface="Alibaba PuHuiTi R"/>
              </a:rPr>
              <a:t>update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(){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Alibaba PuHuiTi R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"book dao update ..."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ea typeface="Alibaba PuHuiTi R"/>
              </a:rPr>
              <a:t>delete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(){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Alibaba PuHuiTi R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"book dao delete ..."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ea typeface="Alibaba PuHuiTi R"/>
              </a:rPr>
              <a:t>select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(){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Alibaba PuHuiTi R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"book dao select ..."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}</a:t>
            </a:r>
            <a:endParaRPr lang="zh-CN" altLang="zh-CN" sz="1400" dirty="0"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79557" y="1814378"/>
            <a:ext cx="5003443" cy="830216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AD2B26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79558" y="5428970"/>
            <a:ext cx="4215162" cy="250368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AD2B26"/>
              </a:solidFill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29978" y="1563860"/>
            <a:ext cx="5951973" cy="246221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public </a:t>
            </a:r>
            <a:r>
              <a:rPr lang="en-US" altLang="zh-CN" sz="1400" dirty="0" smtClean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void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 </a:t>
            </a:r>
            <a:r>
              <a:rPr lang="en-US" altLang="zh-CN" sz="1400" dirty="0" smtClean="0">
                <a:solidFill>
                  <a:srgbClr val="00627A"/>
                </a:solidFill>
                <a:latin typeface="Consolas" panose="020B0609020204030204" pitchFamily="49" charset="0"/>
                <a:ea typeface="Alibaba PuHuiTi R"/>
              </a:rPr>
              <a:t>method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(){</a:t>
            </a:r>
            <a:b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   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Long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startTime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</a:t>
            </a: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currentTimeMillis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for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int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i 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Alibaba PuHuiTi R"/>
              </a:rPr>
              <a:t>0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; i&lt;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Alibaba PuHuiTi R"/>
              </a:rPr>
              <a:t>10000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; i++)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       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Alibaba PuHuiTi R"/>
              </a:rPr>
              <a:t>//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Alibaba PuHuiTi R"/>
              </a:rPr>
              <a:t>调用原始操作</a:t>
            </a:r>
            <a:endParaRPr lang="zh-CN" altLang="zh-CN" sz="1600" dirty="0">
              <a:latin typeface="Arial" panose="020B0604020202020204" pitchFamily="34" charset="0"/>
              <a:ea typeface="Alibaba PuHuiTi 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   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Long endTime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</a:t>
            </a: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currentTimeMillis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Long totalTime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endTime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-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startTime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Alibaba PuHuiTi R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.println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(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</a:t>
            </a:r>
            <a:r>
              <a:rPr lang="zh-CN" altLang="zh-CN" sz="1400" dirty="0" smtClean="0">
                <a:solidFill>
                  <a:srgbClr val="067D17"/>
                </a:solidFill>
                <a:latin typeface="宋体" panose="02010600030101010101" pitchFamily="2" charset="-122"/>
                <a:ea typeface="Alibaba PuHuiTi R"/>
              </a:rPr>
              <a:t>万次耗时</a:t>
            </a:r>
            <a:r>
              <a:rPr lang="en-US" altLang="zh-CN" sz="1400" dirty="0" smtClean="0">
                <a:solidFill>
                  <a:srgbClr val="067D17"/>
                </a:solidFill>
                <a:latin typeface="宋体" panose="02010600030101010101" pitchFamily="2" charset="-122"/>
                <a:ea typeface="Alibaba PuHuiTi R"/>
              </a:rPr>
              <a:t>: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+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totalTime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+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</a:rPr>
              <a:t>"ms"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)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;</a:t>
            </a:r>
            <a:b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}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en-US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</a:t>
            </a:r>
            <a:endParaRPr lang="zh-CN" altLang="zh-CN" sz="1600" dirty="0">
              <a:latin typeface="Arial" panose="020B0604020202020204" pitchFamily="34" charset="0"/>
              <a:ea typeface="Alibaba PuHuiTi R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42322" y="245992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AD2B26"/>
                </a:solidFill>
              </a:rPr>
              <a:t>通知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784231" y="157516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AD2B26"/>
                </a:solidFill>
              </a:rPr>
              <a:t>通知类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908161" y="446938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AD2B26"/>
                </a:solidFill>
              </a:rPr>
              <a:t>切面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8523790" y="570877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AD2B26"/>
                </a:solidFill>
              </a:rPr>
              <a:t>连接点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6879557" y="6072349"/>
            <a:ext cx="4215162" cy="250368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AD2B26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879557" y="4788472"/>
            <a:ext cx="4215162" cy="250368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AD2B26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263502" y="2637800"/>
            <a:ext cx="4024877" cy="250368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AD2B26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879556" y="2888938"/>
            <a:ext cx="5003443" cy="150940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AD2B26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088653" y="2710444"/>
            <a:ext cx="5003443" cy="830216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AD2B26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088653" y="2026724"/>
            <a:ext cx="5003443" cy="433203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AD2B26"/>
              </a:solidFill>
            </a:endParaRPr>
          </a:p>
        </p:txBody>
      </p:sp>
      <p:cxnSp>
        <p:nvCxnSpPr>
          <p:cNvPr id="63" name="曲线连接符 62"/>
          <p:cNvCxnSpPr>
            <a:endCxn id="35" idx="1"/>
          </p:cNvCxnSpPr>
          <p:nvPr/>
        </p:nvCxnSpPr>
        <p:spPr>
          <a:xfrm>
            <a:off x="710601" y="2829259"/>
            <a:ext cx="2197560" cy="1824789"/>
          </a:xfrm>
          <a:prstGeom prst="curvedConnector3">
            <a:avLst>
              <a:gd name="adj1" fmla="val -712"/>
            </a:avLst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951945" y="446818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AD2B26"/>
                </a:solidFill>
              </a:rPr>
              <a:t>切入点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8523790" y="145816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AD2B26"/>
                </a:solidFill>
              </a:rPr>
              <a:t>连接点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8523790" y="506196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AD2B26"/>
                </a:solidFill>
              </a:rPr>
              <a:t>连接点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8523790" y="442450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AD2B26"/>
                </a:solidFill>
              </a:rPr>
              <a:t>连接点</a:t>
            </a:r>
            <a:endParaRPr lang="zh-CN" altLang="en-US" dirty="0"/>
          </a:p>
        </p:txBody>
      </p:sp>
      <p:cxnSp>
        <p:nvCxnSpPr>
          <p:cNvPr id="75" name="曲线连接符 74"/>
          <p:cNvCxnSpPr>
            <a:stCxn id="66" idx="1"/>
            <a:endCxn id="35" idx="3"/>
          </p:cNvCxnSpPr>
          <p:nvPr/>
        </p:nvCxnSpPr>
        <p:spPr>
          <a:xfrm rot="10800000" flipV="1">
            <a:off x="3554493" y="4652852"/>
            <a:ext cx="1397453" cy="1196"/>
          </a:xfrm>
          <a:prstGeom prst="curvedConnector3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31013" y="1563262"/>
            <a:ext cx="5951973" cy="246221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public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</a:rPr>
              <a:t>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</a:rPr>
              <a:t>MyAdvice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    </a:t>
            </a:r>
            <a:endParaRPr lang="en-US" altLang="zh-CN" sz="1400" dirty="0" smtClean="0">
              <a:solidFill>
                <a:srgbClr val="0033B3"/>
              </a:solidFill>
              <a:latin typeface="Consolas" panose="020B0609020204030204" pitchFamily="49" charset="0"/>
              <a:ea typeface="Alibaba PuHuiTi 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0033B3"/>
              </a:solidFill>
              <a:latin typeface="Consolas" panose="020B0609020204030204" pitchFamily="49" charset="0"/>
              <a:ea typeface="Alibaba PuHuiTi 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 smtClean="0">
              <a:solidFill>
                <a:srgbClr val="0033B3"/>
              </a:solidFill>
              <a:latin typeface="Consolas" panose="020B0609020204030204" pitchFamily="49" charset="0"/>
              <a:ea typeface="Alibaba PuHuiTi 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0033B3"/>
              </a:solidFill>
              <a:latin typeface="Consolas" panose="020B0609020204030204" pitchFamily="49" charset="0"/>
              <a:ea typeface="Alibaba PuHuiTi 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 smtClean="0">
              <a:solidFill>
                <a:srgbClr val="0033B3"/>
              </a:solidFill>
              <a:latin typeface="Consolas" panose="020B0609020204030204" pitchFamily="49" charset="0"/>
              <a:ea typeface="Alibaba PuHuiTi 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0033B3"/>
              </a:solidFill>
              <a:latin typeface="Consolas" panose="020B0609020204030204" pitchFamily="49" charset="0"/>
              <a:ea typeface="Alibaba PuHuiTi 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 smtClean="0">
              <a:solidFill>
                <a:srgbClr val="0033B3"/>
              </a:solidFill>
              <a:latin typeface="Consolas" panose="020B0609020204030204" pitchFamily="49" charset="0"/>
              <a:ea typeface="Alibaba PuHuiTi 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0033B3"/>
              </a:solidFill>
              <a:latin typeface="Consolas" panose="020B0609020204030204" pitchFamily="49" charset="0"/>
              <a:ea typeface="Alibaba PuHuiTi 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 smtClean="0">
              <a:solidFill>
                <a:srgbClr val="0033B3"/>
              </a:solidFill>
              <a:latin typeface="Consolas" panose="020B0609020204030204" pitchFamily="49" charset="0"/>
              <a:ea typeface="Alibaba PuHuiTi 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</a:rPr>
              <a:t>}</a:t>
            </a:r>
            <a:endParaRPr lang="zh-CN" altLang="zh-CN" sz="1600" dirty="0">
              <a:latin typeface="Arial" panose="020B0604020202020204" pitchFamily="34" charset="0"/>
              <a:ea typeface="Alibaba PuHuiTi R"/>
            </a:endParaRPr>
          </a:p>
        </p:txBody>
      </p:sp>
      <p:cxnSp>
        <p:nvCxnSpPr>
          <p:cNvPr id="9" name="曲线连接符 8"/>
          <p:cNvCxnSpPr>
            <a:stCxn id="66" idx="2"/>
          </p:cNvCxnSpPr>
          <p:nvPr/>
        </p:nvCxnSpPr>
        <p:spPr>
          <a:xfrm rot="16200000" flipH="1">
            <a:off x="5592763" y="4635281"/>
            <a:ext cx="716636" cy="1121109"/>
          </a:xfrm>
          <a:prstGeom prst="curvedConnector2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66" idx="2"/>
          </p:cNvCxnSpPr>
          <p:nvPr/>
        </p:nvCxnSpPr>
        <p:spPr>
          <a:xfrm rot="16200000" flipH="1">
            <a:off x="5886098" y="4341947"/>
            <a:ext cx="129967" cy="1121108"/>
          </a:xfrm>
          <a:prstGeom prst="curvedConnector2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73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7" grpId="0" animBg="1"/>
      <p:bldP spid="33" grpId="0"/>
      <p:bldP spid="34" grpId="0"/>
      <p:bldP spid="35" grpId="0"/>
      <p:bldP spid="40" grpId="0"/>
      <p:bldP spid="41" grpId="0" animBg="1"/>
      <p:bldP spid="42" grpId="0" animBg="1"/>
      <p:bldP spid="43" grpId="0" animBg="1"/>
      <p:bldP spid="46" grpId="0" animBg="1"/>
      <p:bldP spid="47" grpId="0" animBg="1"/>
      <p:bldP spid="49" grpId="0" animBg="1"/>
      <p:bldP spid="66" grpId="0"/>
      <p:bldP spid="67" grpId="0"/>
      <p:bldP spid="68" grpId="0"/>
      <p:bldP spid="69" grpId="0"/>
      <p:bldP spid="7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pPr marL="276225" indent="-276225"/>
            <a:r>
              <a:rPr lang="zh-CN" altLang="en-US" dirty="0" smtClean="0">
                <a:latin typeface="Consolas" panose="020B0609020204030204" pitchFamily="49" charset="0"/>
              </a:rPr>
              <a:t>连接点</a:t>
            </a:r>
            <a:r>
              <a:rPr lang="zh-CN" altLang="en-US" dirty="0">
                <a:latin typeface="Consolas" panose="020B0609020204030204" pitchFamily="49" charset="0"/>
              </a:rPr>
              <a:t>（</a:t>
            </a:r>
            <a:r>
              <a:rPr lang="en-US" altLang="zh-CN" dirty="0" err="1" smtClean="0">
                <a:latin typeface="Consolas" panose="020B0609020204030204" pitchFamily="49" charset="0"/>
              </a:rPr>
              <a:t>JoinPoint</a:t>
            </a:r>
            <a:r>
              <a:rPr lang="zh-CN" altLang="en-US" dirty="0">
                <a:latin typeface="Consolas" panose="020B0609020204030204" pitchFamily="49" charset="0"/>
              </a:rPr>
              <a:t>）</a:t>
            </a:r>
            <a:r>
              <a:rPr lang="zh-CN" altLang="en-US" dirty="0" smtClean="0">
                <a:latin typeface="Consolas" panose="020B0609020204030204" pitchFamily="49" charset="0"/>
              </a:rPr>
              <a:t>：程序执行过程中的任意位置，粒度为执行方法、抛出异常、设置变量等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Consolas" panose="020B0609020204030204" pitchFamily="49" charset="0"/>
              </a:rPr>
              <a:t>在</a:t>
            </a:r>
            <a:r>
              <a:rPr lang="en-US" altLang="zh-CN" dirty="0" err="1" smtClean="0">
                <a:latin typeface="Consolas" panose="020B0609020204030204" pitchFamily="49" charset="0"/>
              </a:rPr>
              <a:t>SpringAOP</a:t>
            </a:r>
            <a:r>
              <a:rPr lang="zh-CN" altLang="en-US" dirty="0" smtClean="0">
                <a:latin typeface="Consolas" panose="020B0609020204030204" pitchFamily="49" charset="0"/>
              </a:rPr>
              <a:t>中，理解为方法的执行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276225" indent="-276225"/>
            <a:r>
              <a:rPr lang="zh-CN" altLang="en-US" dirty="0" smtClean="0">
                <a:latin typeface="Consolas" panose="020B0609020204030204" pitchFamily="49" charset="0"/>
              </a:rPr>
              <a:t>切入点（</a:t>
            </a:r>
            <a:r>
              <a:rPr lang="en-US" altLang="zh-CN" dirty="0" err="1" smtClean="0">
                <a:latin typeface="Consolas" panose="020B0609020204030204" pitchFamily="49" charset="0"/>
              </a:rPr>
              <a:t>Pointcut</a:t>
            </a:r>
            <a:r>
              <a:rPr lang="zh-CN" altLang="en-US" dirty="0" smtClean="0">
                <a:latin typeface="Consolas" panose="020B0609020204030204" pitchFamily="49" charset="0"/>
              </a:rPr>
              <a:t>）：匹配连接点的式子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Consolas" panose="020B0609020204030204" pitchFamily="49" charset="0"/>
              </a:rPr>
              <a:t>在</a:t>
            </a:r>
            <a:r>
              <a:rPr lang="en-US" altLang="zh-CN" dirty="0" err="1" smtClean="0">
                <a:latin typeface="Consolas" panose="020B0609020204030204" pitchFamily="49" charset="0"/>
              </a:rPr>
              <a:t>SpringAOP</a:t>
            </a:r>
            <a:r>
              <a:rPr lang="zh-CN" altLang="en-US" dirty="0" smtClean="0">
                <a:latin typeface="Consolas" panose="020B0609020204030204" pitchFamily="49" charset="0"/>
              </a:rPr>
              <a:t>中，一个切入点可以只描述一个具体方法，也可以匹配多个方法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005250" lvl="2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Consolas" panose="020B0609020204030204" pitchFamily="49" charset="0"/>
              </a:rPr>
              <a:t>一个具体方法：</a:t>
            </a:r>
            <a:r>
              <a:rPr lang="en-US" altLang="zh-CN" dirty="0" err="1" smtClean="0">
                <a:latin typeface="Consolas" panose="020B0609020204030204" pitchFamily="49" charset="0"/>
              </a:rPr>
              <a:t>com.itheima.dao</a:t>
            </a:r>
            <a:r>
              <a:rPr lang="zh-CN" altLang="en-US" dirty="0" smtClean="0">
                <a:latin typeface="Consolas" panose="020B0609020204030204" pitchFamily="49" charset="0"/>
              </a:rPr>
              <a:t>包下的</a:t>
            </a:r>
            <a:r>
              <a:rPr lang="en-US" altLang="zh-CN" dirty="0" err="1" smtClean="0">
                <a:latin typeface="Consolas" panose="020B0609020204030204" pitchFamily="49" charset="0"/>
              </a:rPr>
              <a:t>BookDao</a:t>
            </a:r>
            <a:r>
              <a:rPr lang="zh-CN" altLang="en-US" dirty="0" smtClean="0">
                <a:latin typeface="Consolas" panose="020B0609020204030204" pitchFamily="49" charset="0"/>
              </a:rPr>
              <a:t>接口中的无形参无返回值的</a:t>
            </a:r>
            <a:r>
              <a:rPr lang="en-US" altLang="zh-CN" dirty="0" smtClean="0">
                <a:latin typeface="Consolas" panose="020B0609020204030204" pitchFamily="49" charset="0"/>
              </a:rPr>
              <a:t>save</a:t>
            </a:r>
            <a:r>
              <a:rPr lang="zh-CN" altLang="en-US" dirty="0" smtClean="0">
                <a:latin typeface="Consolas" panose="020B0609020204030204" pitchFamily="49" charset="0"/>
              </a:rPr>
              <a:t>方法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005250" lvl="2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Consolas" panose="020B0609020204030204" pitchFamily="49" charset="0"/>
              </a:rPr>
              <a:t>匹配多个方法：所有的</a:t>
            </a:r>
            <a:r>
              <a:rPr lang="en-US" altLang="zh-CN" dirty="0" smtClean="0">
                <a:latin typeface="Consolas" panose="020B0609020204030204" pitchFamily="49" charset="0"/>
              </a:rPr>
              <a:t>save</a:t>
            </a:r>
            <a:r>
              <a:rPr lang="zh-CN" altLang="en-US" dirty="0" smtClean="0">
                <a:latin typeface="Consolas" panose="020B0609020204030204" pitchFamily="49" charset="0"/>
              </a:rPr>
              <a:t>方法，所有的</a:t>
            </a:r>
            <a:r>
              <a:rPr lang="en-US" altLang="zh-CN" dirty="0" smtClean="0">
                <a:latin typeface="Consolas" panose="020B0609020204030204" pitchFamily="49" charset="0"/>
              </a:rPr>
              <a:t>get</a:t>
            </a:r>
            <a:r>
              <a:rPr lang="zh-CN" altLang="en-US" dirty="0" smtClean="0">
                <a:latin typeface="Consolas" panose="020B0609020204030204" pitchFamily="49" charset="0"/>
              </a:rPr>
              <a:t>开头的方法，所有以</a:t>
            </a:r>
            <a:r>
              <a:rPr lang="en-US" altLang="zh-CN" dirty="0" smtClean="0">
                <a:latin typeface="Consolas" panose="020B0609020204030204" pitchFamily="49" charset="0"/>
              </a:rPr>
              <a:t>Dao</a:t>
            </a:r>
            <a:r>
              <a:rPr lang="zh-CN" altLang="en-US" dirty="0" smtClean="0">
                <a:latin typeface="Consolas" panose="020B0609020204030204" pitchFamily="49" charset="0"/>
              </a:rPr>
              <a:t>结尾的接口中的任意方法，所有带有一个参数的方法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276225" indent="-276225"/>
            <a:r>
              <a:rPr lang="zh-CN" altLang="en-US" dirty="0">
                <a:latin typeface="Consolas" panose="020B0609020204030204" pitchFamily="49" charset="0"/>
              </a:rPr>
              <a:t>通知（</a:t>
            </a:r>
            <a:r>
              <a:rPr lang="en-US" altLang="zh-CN" dirty="0">
                <a:latin typeface="Consolas" panose="020B0609020204030204" pitchFamily="49" charset="0"/>
              </a:rPr>
              <a:t>Advice</a:t>
            </a:r>
            <a:r>
              <a:rPr lang="zh-CN" altLang="en-US" dirty="0">
                <a:latin typeface="Consolas" panose="020B0609020204030204" pitchFamily="49" charset="0"/>
              </a:rPr>
              <a:t>）</a:t>
            </a:r>
            <a:r>
              <a:rPr lang="zh-CN" altLang="en-US" dirty="0" smtClean="0">
                <a:latin typeface="Consolas" panose="020B0609020204030204" pitchFamily="49" charset="0"/>
              </a:rPr>
              <a:t>：</a:t>
            </a:r>
            <a:r>
              <a:rPr lang="zh-CN" altLang="en-US" dirty="0">
                <a:latin typeface="Consolas" panose="020B0609020204030204" pitchFamily="49" charset="0"/>
              </a:rPr>
              <a:t>在切入点处</a:t>
            </a:r>
            <a:r>
              <a:rPr lang="zh-CN" altLang="en-US" dirty="0" smtClean="0">
                <a:latin typeface="Consolas" panose="020B0609020204030204" pitchFamily="49" charset="0"/>
              </a:rPr>
              <a:t>执行的操作，也就是共性功能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644888" lvl="1" indent="-285750">
              <a:buFont typeface="Wingdings" panose="05000000000000000000" pitchFamily="2" charset="2"/>
              <a:buChar char="n"/>
            </a:pPr>
            <a:r>
              <a:rPr lang="zh-CN" altLang="en-US" dirty="0">
                <a:latin typeface="Consolas" panose="020B0609020204030204" pitchFamily="49" charset="0"/>
              </a:rPr>
              <a:t>在</a:t>
            </a:r>
            <a:r>
              <a:rPr lang="en-US" altLang="zh-CN" dirty="0" err="1">
                <a:latin typeface="Consolas" panose="020B0609020204030204" pitchFamily="49" charset="0"/>
              </a:rPr>
              <a:t>SpringAOP</a:t>
            </a:r>
            <a:r>
              <a:rPr lang="zh-CN" altLang="en-US" dirty="0">
                <a:latin typeface="Consolas" panose="020B0609020204030204" pitchFamily="49" charset="0"/>
              </a:rPr>
              <a:t>中</a:t>
            </a:r>
            <a:r>
              <a:rPr lang="zh-CN" altLang="en-US" dirty="0" smtClean="0">
                <a:latin typeface="Consolas" panose="020B0609020204030204" pitchFamily="49" charset="0"/>
              </a:rPr>
              <a:t>，功能最终以方法的形式呈现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276225" indent="-276225"/>
            <a:r>
              <a:rPr lang="zh-CN" altLang="en-US" dirty="0" smtClean="0">
                <a:latin typeface="Consolas" panose="020B0609020204030204" pitchFamily="49" charset="0"/>
              </a:rPr>
              <a:t>通知</a:t>
            </a:r>
            <a:r>
              <a:rPr lang="zh-CN" altLang="en-US" dirty="0">
                <a:latin typeface="Consolas" panose="020B0609020204030204" pitchFamily="49" charset="0"/>
              </a:rPr>
              <a:t>类：</a:t>
            </a:r>
            <a:r>
              <a:rPr lang="zh-CN" altLang="en-US" dirty="0" smtClean="0">
                <a:latin typeface="Consolas" panose="020B0609020204030204" pitchFamily="49" charset="0"/>
              </a:rPr>
              <a:t>定义通知</a:t>
            </a:r>
            <a:r>
              <a:rPr lang="zh-CN" altLang="en-US" dirty="0">
                <a:latin typeface="Consolas" panose="020B0609020204030204" pitchFamily="49" charset="0"/>
              </a:rPr>
              <a:t>的类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276225" indent="-276225"/>
            <a:r>
              <a:rPr lang="zh-CN" altLang="en-US" dirty="0" smtClean="0">
                <a:latin typeface="Consolas" panose="020B0609020204030204" pitchFamily="49" charset="0"/>
              </a:rPr>
              <a:t>切面</a:t>
            </a:r>
            <a:r>
              <a:rPr lang="zh-CN" altLang="en-US" dirty="0">
                <a:latin typeface="Consolas" panose="020B0609020204030204" pitchFamily="49" charset="0"/>
              </a:rPr>
              <a:t>（</a:t>
            </a:r>
            <a:r>
              <a:rPr lang="en-US" altLang="zh-CN" dirty="0">
                <a:latin typeface="Consolas" panose="020B0609020204030204" pitchFamily="49" charset="0"/>
              </a:rPr>
              <a:t>Aspect</a:t>
            </a:r>
            <a:r>
              <a:rPr lang="zh-CN" altLang="en-US" dirty="0">
                <a:latin typeface="Consolas" panose="020B0609020204030204" pitchFamily="49" charset="0"/>
              </a:rPr>
              <a:t>）：</a:t>
            </a:r>
            <a:r>
              <a:rPr lang="zh-CN" altLang="en-US" dirty="0" smtClean="0">
                <a:latin typeface="Consolas" panose="020B0609020204030204" pitchFamily="49" charset="0"/>
              </a:rPr>
              <a:t>描述通知与切入点的对应关系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en-US" altLang="zh-CN" dirty="0">
                <a:latin typeface="Consolas" panose="020B0609020204030204" pitchFamily="49" charset="0"/>
              </a:rPr>
              <a:t>AOP</a:t>
            </a:r>
            <a:r>
              <a:rPr kumimoji="1" lang="zh-CN" altLang="en-US" dirty="0">
                <a:latin typeface="Consolas" panose="020B0609020204030204" pitchFamily="49" charset="0"/>
              </a:rPr>
              <a:t>核心</a:t>
            </a:r>
            <a:r>
              <a:rPr kumimoji="1" lang="zh-CN" altLang="en-US" dirty="0" smtClean="0">
                <a:latin typeface="Consolas" panose="020B0609020204030204" pitchFamily="49" charset="0"/>
              </a:rPr>
              <a:t>概念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69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AOP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概念与作用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AOP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核心概念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连接点</a:t>
            </a:r>
            <a:r>
              <a:rPr lang="zh-CN" altLang="en-US" sz="1600" b="0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（</a:t>
            </a:r>
            <a:r>
              <a:rPr lang="en-US" altLang="zh-CN" sz="1600" b="0" dirty="0" err="1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JoinPoint</a:t>
            </a:r>
            <a:r>
              <a:rPr lang="zh-CN" altLang="en-US" sz="1600" b="0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）</a:t>
            </a:r>
            <a:endParaRPr lang="en-US" altLang="zh-CN" sz="1600" b="0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切入点（</a:t>
            </a:r>
            <a:r>
              <a:rPr lang="en-US" altLang="zh-CN" sz="1600" b="0" dirty="0" err="1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Pointcut</a:t>
            </a:r>
            <a:r>
              <a:rPr lang="zh-CN" altLang="en-US" sz="1600" b="0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）</a:t>
            </a:r>
            <a:endParaRPr lang="en-US" altLang="zh-CN" sz="1600" b="0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通知（</a:t>
            </a:r>
            <a:r>
              <a:rPr lang="en-US" altLang="zh-CN" sz="1600" b="0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Advice</a:t>
            </a:r>
            <a:r>
              <a:rPr lang="zh-CN" altLang="en-US" sz="1600" b="0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）</a:t>
            </a:r>
            <a:endParaRPr lang="en-US" altLang="zh-CN" sz="1600" b="0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通知</a:t>
            </a:r>
            <a:r>
              <a:rPr lang="zh-CN" altLang="en-US" sz="1600" b="0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类</a:t>
            </a:r>
            <a:endParaRPr lang="en-US" altLang="zh-CN" sz="1600" b="0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切面（</a:t>
            </a:r>
            <a:r>
              <a:rPr lang="en-US" altLang="zh-CN" sz="1600" b="0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Aspect</a:t>
            </a:r>
            <a:r>
              <a:rPr lang="zh-CN" altLang="en-US" sz="1600" b="0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）</a:t>
            </a:r>
            <a:endParaRPr lang="en-US" altLang="zh-CN" sz="1600" b="0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</p:txBody>
      </p:sp>
      <p:sp>
        <p:nvSpPr>
          <p:cNvPr id="8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AOP</a:t>
            </a:r>
            <a:r>
              <a:rPr kumimoji="1" lang="zh-CN" altLang="en-US" dirty="0">
                <a:latin typeface="Consolas" panose="020B0609020204030204" pitchFamily="49" charset="0"/>
              </a:rPr>
              <a:t>简介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5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AD2B26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ctr" anchorCtr="0"/>
      <a:lstStyle>
        <a:defPPr algn="ctr">
          <a:defRPr kumimoji="1" dirty="0" smtClean="0">
            <a:solidFill>
              <a:srgbClr val="AD2B26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31961</TotalTime>
  <Words>555</Words>
  <Application>Microsoft Office PowerPoint</Application>
  <PresentationFormat>宽屏</PresentationFormat>
  <Paragraphs>56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</vt:i4>
      </vt:variant>
    </vt:vector>
  </HeadingPairs>
  <TitlesOfParts>
    <vt:vector size="27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AOP简介</vt:lpstr>
      <vt:lpstr>AOP简介</vt:lpstr>
      <vt:lpstr>PowerPoint 演示文稿</vt:lpstr>
      <vt:lpstr>PowerPoint 演示文稿</vt:lpstr>
      <vt:lpstr>PowerPoint 演示文稿</vt:lpstr>
      <vt:lpstr>AOP简介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Windows 用户</cp:lastModifiedBy>
  <cp:revision>966</cp:revision>
  <dcterms:created xsi:type="dcterms:W3CDTF">2020-03-31T02:23:27Z</dcterms:created>
  <dcterms:modified xsi:type="dcterms:W3CDTF">2021-04-22T06:18:10Z</dcterms:modified>
</cp:coreProperties>
</file>