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13"/>
  </p:notesMasterIdLst>
  <p:handoutMasterIdLst>
    <p:handoutMasterId r:id="rId14"/>
  </p:handoutMasterIdLst>
  <p:sldIdLst>
    <p:sldId id="462" r:id="rId8"/>
    <p:sldId id="1278" r:id="rId9"/>
    <p:sldId id="1286" r:id="rId10"/>
    <p:sldId id="1285" r:id="rId11"/>
    <p:sldId id="127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F2F2F2"/>
    <a:srgbClr val="595959"/>
    <a:srgbClr val="FFFFE4"/>
    <a:srgbClr val="49504F"/>
    <a:srgbClr val="D9D9D9"/>
    <a:srgbClr val="FFFFFF"/>
    <a:srgbClr val="E1E1E1"/>
    <a:srgbClr val="0070C0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79931" autoAdjust="0"/>
  </p:normalViewPr>
  <p:slideViewPr>
    <p:cSldViewPr snapToGrid="0">
      <p:cViewPr varScale="1">
        <p:scale>
          <a:sx n="91" d="100"/>
          <a:sy n="91" d="100"/>
        </p:scale>
        <p:origin x="12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2021/4/25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336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086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719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214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小</a:t>
              </a:r>
              <a:r>
                <a:rPr lang="zh-CN" altLang="en-US" sz="4000" dirty="0" smtClean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400594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1" r:id="rId14"/>
    <p:sldLayoutId id="2147483710" r:id="rId15"/>
    <p:sldLayoutId id="2147483706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9563"/>
            <a:ext cx="10541000" cy="1158875"/>
          </a:xfrm>
        </p:spPr>
        <p:txBody>
          <a:bodyPr/>
          <a:lstStyle/>
          <a:p>
            <a:r>
              <a:rPr kumimoji="1" lang="en-US" altLang="zh-CN" dirty="0" smtClean="0">
                <a:latin typeface="Consolas" panose="020B0609020204030204" pitchFamily="49" charset="0"/>
              </a:rPr>
              <a:t>AOP</a:t>
            </a:r>
            <a:r>
              <a:rPr kumimoji="1" lang="zh-CN" altLang="en-US" dirty="0" smtClean="0">
                <a:latin typeface="Consolas" panose="020B0609020204030204" pitchFamily="49" charset="0"/>
              </a:rPr>
              <a:t>工作流程</a:t>
            </a:r>
            <a:endParaRPr kumimoji="1"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Consolas" panose="020B0609020204030204" pitchFamily="49" charset="0"/>
              </a:rPr>
              <a:t>AOP</a:t>
            </a:r>
            <a:r>
              <a:rPr kumimoji="1" lang="zh-CN" altLang="en-US" dirty="0" smtClean="0">
                <a:latin typeface="Consolas" panose="020B0609020204030204" pitchFamily="49" charset="0"/>
              </a:rPr>
              <a:t>工作流程</a:t>
            </a:r>
            <a:endParaRPr kumimoji="1"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761379"/>
            <a:ext cx="12192000" cy="6018561"/>
          </a:xfrm>
        </p:spPr>
        <p:txBody>
          <a:bodyPr anchor="ctr" anchorCtr="1"/>
          <a:lstStyle/>
          <a:p>
            <a:pPr marL="0" indent="0">
              <a:buNone/>
            </a:pPr>
            <a:r>
              <a:rPr kumimoji="1" lang="en-US" altLang="zh-CN" sz="4200" b="1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AOP</a:t>
            </a:r>
            <a:r>
              <a:rPr kumimoji="1" lang="zh-CN" altLang="en-US" sz="4200" b="1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工作流程</a:t>
            </a:r>
            <a:endParaRPr kumimoji="1" lang="en-US" altLang="zh-CN" sz="4200" b="1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en-US" altLang="zh-CN" sz="4200" b="1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AOP</a:t>
            </a:r>
            <a:r>
              <a:rPr kumimoji="1" lang="zh-CN" altLang="en-US" sz="4200" b="1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核心概念</a:t>
            </a:r>
            <a:endParaRPr kumimoji="1" lang="en-US" altLang="zh-CN" sz="4200" b="1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047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onsolas" panose="020B0609020204030204" pitchFamily="49" charset="0"/>
              </a:rPr>
              <a:t>AOP</a:t>
            </a:r>
            <a:r>
              <a:rPr kumimoji="1" lang="zh-CN" altLang="en-US" dirty="0">
                <a:latin typeface="Consolas" panose="020B0609020204030204" pitchFamily="49" charset="0"/>
              </a:rPr>
              <a:t>工作流程</a:t>
            </a:r>
          </a:p>
        </p:txBody>
      </p:sp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018110"/>
            <a:ext cx="10640291" cy="4727021"/>
          </a:xfrm>
        </p:spPr>
        <p:txBody>
          <a:bodyPr anchor="t" anchorCtr="0"/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latin typeface="Consolas" panose="020B0609020204030204" pitchFamily="49" charset="0"/>
              </a:rPr>
              <a:t>Spring</a:t>
            </a:r>
            <a:r>
              <a:rPr lang="zh-CN" altLang="en-US" dirty="0">
                <a:latin typeface="Consolas" panose="020B0609020204030204" pitchFamily="49" charset="0"/>
              </a:rPr>
              <a:t>容器启动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Consolas" panose="020B0609020204030204" pitchFamily="49" charset="0"/>
              </a:rPr>
              <a:t>读取所有切面配置中的切入点</a:t>
            </a:r>
            <a:endParaRPr lang="zh-CN" altLang="en-US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Consolas" panose="020B0609020204030204" pitchFamily="49" charset="0"/>
              </a:rPr>
              <a:t>初始化</a:t>
            </a:r>
            <a:r>
              <a:rPr lang="en-US" altLang="zh-CN" dirty="0" smtClean="0">
                <a:latin typeface="Consolas" panose="020B0609020204030204" pitchFamily="49" charset="0"/>
              </a:rPr>
              <a:t>bean</a:t>
            </a:r>
            <a:r>
              <a:rPr lang="zh-CN" altLang="en-US" dirty="0" smtClean="0">
                <a:latin typeface="Consolas" panose="020B0609020204030204" pitchFamily="49" charset="0"/>
              </a:rPr>
              <a:t>，判定</a:t>
            </a:r>
            <a:r>
              <a:rPr lang="en-US" altLang="zh-CN" dirty="0" smtClean="0">
                <a:latin typeface="Consolas" panose="020B0609020204030204" pitchFamily="49" charset="0"/>
              </a:rPr>
              <a:t>bean</a:t>
            </a:r>
            <a:r>
              <a:rPr lang="zh-CN" altLang="en-US" dirty="0">
                <a:latin typeface="Consolas" panose="020B0609020204030204" pitchFamily="49" charset="0"/>
              </a:rPr>
              <a:t>对应的类中的</a:t>
            </a:r>
            <a:r>
              <a:rPr lang="zh-CN" altLang="en-US" dirty="0" smtClean="0">
                <a:latin typeface="Consolas" panose="020B0609020204030204" pitchFamily="49" charset="0"/>
              </a:rPr>
              <a:t>方法是否匹配</a:t>
            </a:r>
            <a:r>
              <a:rPr lang="zh-CN" altLang="en-US" dirty="0">
                <a:latin typeface="Consolas" panose="020B0609020204030204" pitchFamily="49" charset="0"/>
              </a:rPr>
              <a:t>到任意切入点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702038" lvl="1" indent="-342900"/>
            <a:r>
              <a:rPr lang="zh-CN" altLang="en-US" sz="1600" dirty="0" smtClean="0">
                <a:latin typeface="Consolas" panose="020B0609020204030204" pitchFamily="49" charset="0"/>
              </a:rPr>
              <a:t>匹配失败，创建对象</a:t>
            </a:r>
            <a:endParaRPr lang="en-US" altLang="zh-CN" sz="1600" dirty="0" smtClean="0">
              <a:latin typeface="Consolas" panose="020B0609020204030204" pitchFamily="49" charset="0"/>
            </a:endParaRPr>
          </a:p>
          <a:p>
            <a:pPr marL="702038" lvl="1" indent="-342900"/>
            <a:r>
              <a:rPr lang="zh-CN" altLang="en-US" sz="1600" dirty="0">
                <a:latin typeface="Consolas" panose="020B0609020204030204" pitchFamily="49" charset="0"/>
              </a:rPr>
              <a:t>匹配成功，创建原始对象（</a:t>
            </a:r>
            <a:r>
              <a:rPr lang="zh-CN" altLang="en-US" sz="1600" b="1" dirty="0">
                <a:solidFill>
                  <a:srgbClr val="AD2B26"/>
                </a:solidFill>
                <a:latin typeface="Consolas" panose="020B0609020204030204" pitchFamily="49" charset="0"/>
              </a:rPr>
              <a:t>目标对象</a:t>
            </a:r>
            <a:r>
              <a:rPr lang="zh-CN" altLang="en-US" sz="1600" dirty="0">
                <a:latin typeface="Consolas" panose="020B0609020204030204" pitchFamily="49" charset="0"/>
              </a:rPr>
              <a:t>）的</a:t>
            </a:r>
            <a:r>
              <a:rPr lang="zh-CN" altLang="en-US" sz="1600" b="1" dirty="0">
                <a:solidFill>
                  <a:srgbClr val="AD2B26"/>
                </a:solidFill>
                <a:latin typeface="Consolas" panose="020B0609020204030204" pitchFamily="49" charset="0"/>
              </a:rPr>
              <a:t>代理</a:t>
            </a:r>
            <a:r>
              <a:rPr lang="zh-CN" altLang="en-US" sz="1600" dirty="0" smtClean="0">
                <a:latin typeface="Consolas" panose="020B0609020204030204" pitchFamily="49" charset="0"/>
              </a:rPr>
              <a:t>对象</a:t>
            </a:r>
            <a:endParaRPr lang="en-US" altLang="zh-CN" sz="1600" dirty="0" smtClean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Consolas" panose="020B0609020204030204" pitchFamily="49" charset="0"/>
              </a:rPr>
              <a:t>获取</a:t>
            </a:r>
            <a:r>
              <a:rPr lang="en-US" altLang="zh-CN" dirty="0" smtClean="0">
                <a:latin typeface="Consolas" panose="020B0609020204030204" pitchFamily="49" charset="0"/>
              </a:rPr>
              <a:t>bean</a:t>
            </a:r>
            <a:r>
              <a:rPr lang="zh-CN" altLang="en-US" dirty="0" smtClean="0">
                <a:latin typeface="Consolas" panose="020B0609020204030204" pitchFamily="49" charset="0"/>
              </a:rPr>
              <a:t>执行方法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702038" lvl="1" indent="-342900"/>
            <a:r>
              <a:rPr lang="zh-CN" altLang="en-US" sz="1600" dirty="0" smtClean="0">
                <a:latin typeface="Consolas" panose="020B0609020204030204" pitchFamily="49" charset="0"/>
              </a:rPr>
              <a:t>获取</a:t>
            </a:r>
            <a:r>
              <a:rPr lang="en-US" altLang="zh-CN" sz="1600" dirty="0" smtClean="0">
                <a:latin typeface="Consolas" panose="020B0609020204030204" pitchFamily="49" charset="0"/>
              </a:rPr>
              <a:t>bean</a:t>
            </a:r>
            <a:r>
              <a:rPr lang="zh-CN" altLang="en-US" sz="1600" dirty="0" smtClean="0">
                <a:latin typeface="Consolas" panose="020B0609020204030204" pitchFamily="49" charset="0"/>
              </a:rPr>
              <a:t>，调用方法并执行，完成操作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702038" lvl="1" indent="-342900"/>
            <a:r>
              <a:rPr lang="zh-CN" altLang="en-US" sz="1600" dirty="0" smtClean="0">
                <a:latin typeface="Consolas" panose="020B0609020204030204" pitchFamily="49" charset="0"/>
              </a:rPr>
              <a:t>获取的</a:t>
            </a:r>
            <a:r>
              <a:rPr lang="en-US" altLang="zh-CN" sz="1600" dirty="0" smtClean="0">
                <a:latin typeface="Consolas" panose="020B0609020204030204" pitchFamily="49" charset="0"/>
              </a:rPr>
              <a:t>bean</a:t>
            </a:r>
            <a:r>
              <a:rPr lang="zh-CN" altLang="en-US" sz="1600" dirty="0" smtClean="0">
                <a:latin typeface="Consolas" panose="020B0609020204030204" pitchFamily="49" charset="0"/>
              </a:rPr>
              <a:t>是代理对象时，根据代理对象的运行模式运行原始方法与增强的内容，完成操作</a:t>
            </a:r>
            <a:endParaRPr lang="en-US" altLang="zh-CN" sz="1600" dirty="0" smtClean="0">
              <a:latin typeface="Consolas" panose="020B0609020204030204" pitchFamily="49" charset="0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014424" y="1913512"/>
            <a:ext cx="9576118" cy="461664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@Component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@Aspect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MyAdvice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@Pointcut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"execution(void com.itheima.dao.BookDao.save())"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pt</a:t>
            </a:r>
            <a:r>
              <a:rPr lang="en-US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x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(){}</a:t>
            </a:r>
            <a:endParaRPr lang="en-US" altLang="zh-CN" sz="1400" dirty="0" smtClean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@Pointcut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"execution(void com.itheima.dao.BookDao.update())"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pt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(){}</a:t>
            </a:r>
            <a:endParaRPr lang="en-US" altLang="zh-CN" sz="1400" dirty="0" smtClean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@Before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"pt()"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method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080808"/>
                </a:solidFill>
                <a:latin typeface="Consolas" panose="020B0609020204030204" pitchFamily="49" charset="0"/>
              </a:rPr>
              <a:t>currentTimeMillis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80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018110"/>
            <a:ext cx="10723473" cy="4727021"/>
          </a:xfrm>
        </p:spPr>
        <p:txBody>
          <a:bodyPr anchor="t" anchorCtr="0"/>
          <a:lstStyle/>
          <a:p>
            <a:pPr marL="276225" indent="-276225"/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</a:rPr>
              <a:t>目标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</a:rPr>
              <a:t>对象（</a:t>
            </a:r>
            <a:r>
              <a:rPr lang="en-US" altLang="zh-CN" dirty="0">
                <a:solidFill>
                  <a:srgbClr val="262626"/>
                </a:solidFill>
                <a:latin typeface="Consolas" panose="020B0609020204030204" pitchFamily="49" charset="0"/>
              </a:rPr>
              <a:t>Target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</a:rPr>
              <a:t>）：原始功能去掉共性功能对应的类产生的对象，这种对象是无法直接完成最终工作的</a:t>
            </a: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</a:endParaRPr>
          </a:p>
          <a:p>
            <a:pPr marL="276225" indent="-276225"/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</a:rPr>
              <a:t>代理（</a:t>
            </a:r>
            <a:r>
              <a:rPr lang="en-US" altLang="zh-CN" dirty="0">
                <a:solidFill>
                  <a:srgbClr val="262626"/>
                </a:solidFill>
                <a:latin typeface="Consolas" panose="020B0609020204030204" pitchFamily="49" charset="0"/>
              </a:rPr>
              <a:t>Proxy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</a:rPr>
              <a:t>）：目标对象无法直接完成工作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</a:rPr>
              <a:t>，需要对其进行功能回填，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</a:rPr>
              <a:t>通过原始对象的代理对象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</a:rPr>
              <a:t>实现</a:t>
            </a: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kumimoji="1" lang="en-US" altLang="zh-CN" dirty="0">
                <a:latin typeface="Consolas" panose="020B0609020204030204" pitchFamily="49" charset="0"/>
              </a:rPr>
              <a:t>AOP</a:t>
            </a:r>
            <a:r>
              <a:rPr kumimoji="1" lang="zh-CN" altLang="en-US" dirty="0">
                <a:latin typeface="Consolas" panose="020B0609020204030204" pitchFamily="49" charset="0"/>
              </a:rPr>
              <a:t>核心概念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25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AOP</a:t>
            </a:r>
            <a:r>
              <a:rPr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工作流程</a:t>
            </a:r>
            <a:endParaRPr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AOP</a:t>
            </a:r>
            <a:r>
              <a:rPr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核心概念</a:t>
            </a:r>
            <a:endParaRPr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目标对象</a:t>
            </a:r>
            <a:endParaRPr lang="en-US" altLang="zh-CN" sz="1600" b="0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代理</a:t>
            </a:r>
            <a:endParaRPr lang="en-US" altLang="zh-CN" sz="1600" b="0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SpringAOP</a:t>
            </a: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本质：代理模式</a:t>
            </a:r>
            <a:endParaRPr lang="en-US" altLang="zh-CN" sz="1600" b="0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600" b="0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kumimoji="1" lang="en-US" altLang="zh-CN" dirty="0">
                <a:latin typeface="Consolas" panose="020B0609020204030204" pitchFamily="49" charset="0"/>
              </a:rPr>
              <a:t>AOP</a:t>
            </a:r>
            <a:r>
              <a:rPr kumimoji="1" lang="zh-CN" altLang="en-US" dirty="0">
                <a:latin typeface="Consolas" panose="020B0609020204030204" pitchFamily="49" charset="0"/>
              </a:rPr>
              <a:t>工作流程</a:t>
            </a:r>
            <a:endParaRPr kumimoji="1"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94235" y="5207904"/>
            <a:ext cx="6096000" cy="1255728"/>
          </a:xfrm>
          <a:prstGeom prst="rect">
            <a:avLst/>
          </a:prstGeom>
        </p:spPr>
        <p:txBody>
          <a:bodyPr anchor="ctr"/>
          <a:lstStyle/>
          <a:p>
            <a:pPr marL="34290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zh-CN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757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AD2B26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anchor="ctr" anchorCtr="0"/>
      <a:lstStyle>
        <a:defPPr algn="ctr">
          <a:defRPr kumimoji="1" dirty="0" smtClean="0">
            <a:solidFill>
              <a:srgbClr val="AD2B26"/>
            </a:solidFill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32335</TotalTime>
  <Words>263</Words>
  <Application>Microsoft Office PowerPoint</Application>
  <PresentationFormat>宽屏</PresentationFormat>
  <Paragraphs>29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5</vt:i4>
      </vt:variant>
    </vt:vector>
  </HeadingPairs>
  <TitlesOfParts>
    <vt:vector size="26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宋体</vt:lpstr>
      <vt:lpstr>微软雅黑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AOP工作流程</vt:lpstr>
      <vt:lpstr>AOP工作流程</vt:lpstr>
      <vt:lpstr>AOP工作流程</vt:lpstr>
      <vt:lpstr>AOP核心概念</vt:lpstr>
      <vt:lpstr>AOP工作流程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Windows 用户</cp:lastModifiedBy>
  <cp:revision>892</cp:revision>
  <dcterms:created xsi:type="dcterms:W3CDTF">2020-03-31T02:23:27Z</dcterms:created>
  <dcterms:modified xsi:type="dcterms:W3CDTF">2021-04-25T02:42:52Z</dcterms:modified>
</cp:coreProperties>
</file>