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8"/>
  </p:notesMasterIdLst>
  <p:handoutMasterIdLst>
    <p:handoutMasterId r:id="rId19"/>
  </p:handoutMasterIdLst>
  <p:sldIdLst>
    <p:sldId id="462" r:id="rId8"/>
    <p:sldId id="1278" r:id="rId9"/>
    <p:sldId id="1280" r:id="rId10"/>
    <p:sldId id="1302" r:id="rId11"/>
    <p:sldId id="1303" r:id="rId12"/>
    <p:sldId id="1304" r:id="rId13"/>
    <p:sldId id="1305" r:id="rId14"/>
    <p:sldId id="1306" r:id="rId15"/>
    <p:sldId id="1307" r:id="rId16"/>
    <p:sldId id="127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F2F2F2"/>
    <a:srgbClr val="595959"/>
    <a:srgbClr val="FFFFE4"/>
    <a:srgbClr val="49504F"/>
    <a:srgbClr val="D9D9D9"/>
    <a:srgbClr val="FFFFFF"/>
    <a:srgbClr val="E1E1E1"/>
    <a:srgbClr val="0070C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79931" autoAdjust="0"/>
  </p:normalViewPr>
  <p:slideViewPr>
    <p:cSldViewPr snapToGrid="0">
      <p:cViewPr varScale="1">
        <p:scale>
          <a:sx n="91" d="100"/>
          <a:sy n="91" d="100"/>
        </p:scale>
        <p:origin x="12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3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069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070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194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006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580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718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779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提问：到这里对象已经被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管理起来了，但是对象与对象之间本来存在着关系，现在还没有绑定，这就需要完成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21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</a:t>
              </a:r>
              <a:r>
                <a:rPr lang="zh-CN" altLang="en-US" sz="4000" dirty="0" smtClean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40059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1" r:id="rId14"/>
    <p:sldLayoutId id="2147483710" r:id="rId15"/>
    <p:sldLayoutId id="214748370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9563"/>
            <a:ext cx="10541000" cy="1158875"/>
          </a:xfrm>
        </p:spPr>
        <p:txBody>
          <a:bodyPr/>
          <a:lstStyle/>
          <a:p>
            <a:r>
              <a:rPr kumimoji="1" lang="en-US" altLang="zh-CN" dirty="0" smtClean="0">
                <a:latin typeface="Consolas" panose="020B0609020204030204" pitchFamily="49" charset="0"/>
              </a:rPr>
              <a:t>AOP</a:t>
            </a:r>
            <a:r>
              <a:rPr kumimoji="1" lang="zh-CN" altLang="en-US" dirty="0" smtClean="0">
                <a:latin typeface="Consolas" panose="020B0609020204030204" pitchFamily="49" charset="0"/>
              </a:rPr>
              <a:t>通知类型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AOP</a:t>
            </a:r>
            <a:r>
              <a:rPr lang="zh-CN" altLang="en-US" dirty="0">
                <a:latin typeface="Consolas" panose="020B0609020204030204" pitchFamily="49" charset="0"/>
              </a:rPr>
              <a:t>通知</a:t>
            </a:r>
            <a:r>
              <a:rPr lang="zh-CN" altLang="en-US" dirty="0" smtClean="0">
                <a:latin typeface="Consolas" panose="020B0609020204030204" pitchFamily="49" charset="0"/>
              </a:rPr>
              <a:t>类型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@Around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AOP</a:t>
            </a:r>
            <a:r>
              <a:rPr kumimoji="1" lang="zh-CN" altLang="en-US" dirty="0">
                <a:latin typeface="Consolas" panose="020B0609020204030204" pitchFamily="49" charset="0"/>
              </a:rPr>
              <a:t>通知类型</a:t>
            </a:r>
          </a:p>
        </p:txBody>
      </p:sp>
    </p:spTree>
    <p:extLst>
      <p:ext uri="{BB962C8B-B14F-4D97-AF65-F5344CB8AC3E}">
        <p14:creationId xmlns:p14="http://schemas.microsoft.com/office/powerpoint/2010/main" val="37775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AOP</a:t>
            </a:r>
            <a:r>
              <a:rPr kumimoji="1" lang="zh-CN" altLang="en-US" dirty="0">
                <a:latin typeface="Consolas" panose="020B0609020204030204" pitchFamily="49" charset="0"/>
              </a:rPr>
              <a:t>通知类型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761379"/>
            <a:ext cx="12192000" cy="6018561"/>
          </a:xfrm>
        </p:spPr>
        <p:txBody>
          <a:bodyPr anchor="ctr" anchorCtr="1"/>
          <a:lstStyle/>
          <a:p>
            <a:pPr marL="0" indent="0">
              <a:buNone/>
            </a:pPr>
            <a:r>
              <a:rPr kumimoji="1" lang="en-US" altLang="zh-CN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AOP</a:t>
            </a: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通知类型</a:t>
            </a:r>
            <a:endParaRPr kumimoji="1" lang="en-US" altLang="zh-CN" sz="4200" b="1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4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AOP</a:t>
            </a:r>
            <a:r>
              <a:rPr kumimoji="1" lang="zh-CN" altLang="en-US" dirty="0">
                <a:latin typeface="Consolas" panose="020B0609020204030204" pitchFamily="49" charset="0"/>
              </a:rPr>
              <a:t>通知类型</a:t>
            </a: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97947" cy="4727021"/>
          </a:xfrm>
        </p:spPr>
        <p:txBody>
          <a:bodyPr anchor="t" anchorCtr="0"/>
          <a:lstStyle/>
          <a:p>
            <a:r>
              <a:rPr lang="en-US" altLang="zh-CN" dirty="0">
                <a:latin typeface="Consolas" panose="020B0609020204030204" pitchFamily="49" charset="0"/>
              </a:rPr>
              <a:t>AOP</a:t>
            </a:r>
            <a:r>
              <a:rPr lang="zh-CN" altLang="en-US" dirty="0">
                <a:latin typeface="Consolas" panose="020B0609020204030204" pitchFamily="49" charset="0"/>
              </a:rPr>
              <a:t>通知描述了抽取的共性功能，根据共性功能抽取的位置不同</a:t>
            </a:r>
            <a:r>
              <a:rPr lang="zh-CN" altLang="en-US" dirty="0" smtClean="0">
                <a:latin typeface="Consolas" panose="020B0609020204030204" pitchFamily="49" charset="0"/>
              </a:rPr>
              <a:t>，最终运行代码时要将其加入到合理的位置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AOP</a:t>
            </a:r>
            <a:r>
              <a:rPr lang="zh-CN" altLang="en-US" dirty="0">
                <a:latin typeface="Consolas" panose="020B0609020204030204" pitchFamily="49" charset="0"/>
              </a:rPr>
              <a:t>通知共分为</a:t>
            </a:r>
            <a:r>
              <a:rPr lang="en-US" altLang="zh-CN" dirty="0">
                <a:latin typeface="Consolas" panose="020B0609020204030204" pitchFamily="49" charset="0"/>
              </a:rPr>
              <a:t>5</a:t>
            </a:r>
            <a:r>
              <a:rPr lang="zh-CN" altLang="en-US" dirty="0">
                <a:latin typeface="Consolas" panose="020B0609020204030204" pitchFamily="49" charset="0"/>
              </a:rPr>
              <a:t>种类型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1600" dirty="0"/>
              <a:t>前置通知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1600" dirty="0"/>
              <a:t>后置通知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1600" dirty="0"/>
              <a:t>环绕</a:t>
            </a:r>
            <a:r>
              <a:rPr lang="zh-CN" altLang="en-US" sz="1600" dirty="0" smtClean="0"/>
              <a:t>通知（重点）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1600" dirty="0"/>
              <a:t>返回后</a:t>
            </a:r>
            <a:r>
              <a:rPr lang="zh-CN" altLang="en-US" sz="1600" dirty="0" smtClean="0"/>
              <a:t>通知（了解）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1600" dirty="0"/>
              <a:t>抛出异常后</a:t>
            </a:r>
            <a:r>
              <a:rPr lang="zh-CN" altLang="en-US" sz="1600" dirty="0" smtClean="0"/>
              <a:t>通知</a:t>
            </a:r>
            <a:r>
              <a:rPr lang="zh-CN" altLang="en-US" sz="1600" dirty="0"/>
              <a:t>（了解）</a:t>
            </a:r>
          </a:p>
        </p:txBody>
      </p:sp>
    </p:spTree>
    <p:extLst>
      <p:ext uri="{BB962C8B-B14F-4D97-AF65-F5344CB8AC3E}">
        <p14:creationId xmlns:p14="http://schemas.microsoft.com/office/powerpoint/2010/main" val="78337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AOP</a:t>
            </a:r>
            <a:r>
              <a:rPr kumimoji="1" lang="zh-CN" altLang="en-US" dirty="0">
                <a:latin typeface="Consolas" panose="020B0609020204030204" pitchFamily="49" charset="0"/>
              </a:rPr>
              <a:t>通知类型</a:t>
            </a: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97947" cy="4727021"/>
          </a:xfrm>
        </p:spPr>
        <p:txBody>
          <a:bodyPr anchor="t" anchorCtr="0"/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262626"/>
                </a:solidFill>
                <a:latin typeface="Alibaba PuHuiTi R"/>
                <a:ea typeface="Alibaba PuHuiTi R"/>
              </a:rPr>
              <a:t>名称：</a:t>
            </a:r>
            <a:r>
              <a:rPr lang="zh-CN" altLang="zh-CN" dirty="0"/>
              <a:t>@</a:t>
            </a:r>
            <a:r>
              <a:rPr lang="en-US" altLang="zh-CN" dirty="0"/>
              <a:t>Before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262626"/>
                </a:solidFill>
                <a:latin typeface="Alibaba PuHuiTi R"/>
                <a:ea typeface="Alibaba PuHuiTi R"/>
              </a:rPr>
              <a:t>类型：</a:t>
            </a:r>
            <a:r>
              <a:rPr lang="zh-CN" altLang="en-US" b="1" dirty="0">
                <a:solidFill>
                  <a:srgbClr val="AD2B26"/>
                </a:solidFill>
                <a:latin typeface="Alibaba PuHuiTi R"/>
                <a:ea typeface="Alibaba PuHuiTi R"/>
              </a:rPr>
              <a:t>方法注解</a:t>
            </a:r>
            <a:endParaRPr lang="en-US" altLang="zh-CN" b="1" dirty="0">
              <a:solidFill>
                <a:srgbClr val="AD2B26"/>
              </a:solidFill>
              <a:latin typeface="Alibaba PuHuiTi R"/>
              <a:ea typeface="Alibaba PuHuiTi R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262626"/>
                </a:solidFill>
                <a:latin typeface="Alibaba PuHuiTi R"/>
                <a:ea typeface="Alibaba PuHuiTi R"/>
              </a:rPr>
              <a:t>位置：通知方法定义上方</a:t>
            </a:r>
            <a:endParaRPr lang="en-US" altLang="zh-CN" dirty="0">
              <a:solidFill>
                <a:srgbClr val="262626"/>
              </a:solidFill>
              <a:latin typeface="Alibaba PuHuiTi R"/>
              <a:ea typeface="Alibaba PuHuiTi R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262626"/>
                </a:solidFill>
                <a:latin typeface="Alibaba PuHuiTi R"/>
                <a:ea typeface="Alibaba PuHuiTi R"/>
              </a:rPr>
              <a:t>作用：设置当前通知方法与切入点之间的绑定关系，当前通知方法在原始切入点方法前运行</a:t>
            </a:r>
            <a:endParaRPr lang="en-US" altLang="zh-CN" dirty="0">
              <a:solidFill>
                <a:srgbClr val="262626"/>
              </a:solidFill>
              <a:latin typeface="Alibaba PuHuiTi R"/>
              <a:ea typeface="Alibaba PuHuiTi R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262626"/>
                </a:solidFill>
                <a:latin typeface="Alibaba PuHuiTi R"/>
                <a:ea typeface="Alibaba PuHuiTi R"/>
              </a:rPr>
              <a:t>范例：</a:t>
            </a:r>
            <a:endParaRPr lang="en-US" altLang="zh-CN" dirty="0">
              <a:solidFill>
                <a:srgbClr val="262626"/>
              </a:solidFill>
              <a:latin typeface="Alibaba PuHuiTi R"/>
              <a:ea typeface="Alibaba PuHuiTi R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262626"/>
              </a:solidFill>
              <a:latin typeface="Alibaba PuHuiTi R"/>
              <a:ea typeface="Alibaba PuHuiTi R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262626"/>
              </a:solidFill>
              <a:latin typeface="Alibaba PuHuiTi R"/>
              <a:ea typeface="Alibaba PuHuiTi R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262626"/>
              </a:solidFill>
              <a:latin typeface="Alibaba PuHuiTi R"/>
              <a:ea typeface="Alibaba PuHuiTi R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262626"/>
              </a:solidFill>
              <a:latin typeface="Alibaba PuHuiTi R"/>
              <a:ea typeface="Alibaba PuHuiTi R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262626"/>
                </a:solidFill>
                <a:latin typeface="Alibaba PuHuiTi R"/>
                <a:ea typeface="Alibaba PuHuiTi R"/>
              </a:rPr>
              <a:t>相关属性：</a:t>
            </a:r>
            <a:r>
              <a:rPr lang="en-US" altLang="zh-CN" dirty="0">
                <a:solidFill>
                  <a:srgbClr val="262626"/>
                </a:solidFill>
                <a:latin typeface="Alibaba PuHuiTi R"/>
                <a:ea typeface="Alibaba PuHuiTi R"/>
              </a:rPr>
              <a:t>value</a:t>
            </a:r>
            <a:r>
              <a:rPr lang="zh-CN" altLang="en-US" dirty="0">
                <a:solidFill>
                  <a:srgbClr val="262626"/>
                </a:solidFill>
                <a:latin typeface="Alibaba PuHuiTi R"/>
                <a:ea typeface="Alibaba PuHuiTi R"/>
              </a:rPr>
              <a:t>（默认）：切入点方法名，格式为类名</a:t>
            </a:r>
            <a:r>
              <a:rPr lang="en-US" altLang="zh-CN" dirty="0">
                <a:solidFill>
                  <a:srgbClr val="262626"/>
                </a:solidFill>
                <a:latin typeface="Alibaba PuHuiTi R"/>
                <a:ea typeface="Alibaba PuHuiTi R"/>
              </a:rPr>
              <a:t>.</a:t>
            </a:r>
            <a:r>
              <a:rPr lang="zh-CN" altLang="en-US" dirty="0">
                <a:solidFill>
                  <a:srgbClr val="262626"/>
                </a:solidFill>
                <a:latin typeface="Alibaba PuHuiTi R"/>
                <a:ea typeface="Alibaba PuHuiTi R"/>
              </a:rPr>
              <a:t>方法名</a:t>
            </a:r>
            <a:r>
              <a:rPr lang="en-US" altLang="zh-CN" dirty="0">
                <a:solidFill>
                  <a:srgbClr val="262626"/>
                </a:solidFill>
                <a:latin typeface="Alibaba PuHuiTi R"/>
                <a:ea typeface="Alibaba PuHuiTi R"/>
              </a:rPr>
              <a:t>()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921467"/>
            <a:ext cx="10225116" cy="134928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@Before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"pt()"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before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"before advice ..."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18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AOP</a:t>
            </a:r>
            <a:r>
              <a:rPr kumimoji="1" lang="zh-CN" altLang="en-US" dirty="0">
                <a:latin typeface="Consolas" panose="020B0609020204030204" pitchFamily="49" charset="0"/>
              </a:rPr>
              <a:t>通知类型</a:t>
            </a: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97947" cy="4727021"/>
          </a:xfrm>
        </p:spPr>
        <p:txBody>
          <a:bodyPr anchor="t" anchorCtr="0"/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262626"/>
                </a:solidFill>
                <a:latin typeface="Alibaba PuHuiTi R"/>
                <a:ea typeface="Alibaba PuHuiTi R"/>
              </a:rPr>
              <a:t>名称：</a:t>
            </a:r>
            <a:r>
              <a:rPr lang="en-US" altLang="zh-CN" dirty="0"/>
              <a:t>@After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262626"/>
                </a:solidFill>
                <a:latin typeface="Alibaba PuHuiTi R"/>
                <a:ea typeface="Alibaba PuHuiTi R"/>
              </a:rPr>
              <a:t>类型：</a:t>
            </a:r>
            <a:r>
              <a:rPr lang="zh-CN" altLang="en-US" b="1" dirty="0">
                <a:solidFill>
                  <a:srgbClr val="AD2B26"/>
                </a:solidFill>
                <a:latin typeface="Alibaba PuHuiTi R"/>
                <a:ea typeface="Alibaba PuHuiTi R"/>
              </a:rPr>
              <a:t>方法注解</a:t>
            </a:r>
            <a:endParaRPr lang="en-US" altLang="zh-CN" b="1" dirty="0">
              <a:solidFill>
                <a:srgbClr val="AD2B26"/>
              </a:solidFill>
              <a:latin typeface="Alibaba PuHuiTi R"/>
              <a:ea typeface="Alibaba PuHuiTi R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262626"/>
                </a:solidFill>
                <a:latin typeface="Alibaba PuHuiTi R"/>
                <a:ea typeface="Alibaba PuHuiTi R"/>
              </a:rPr>
              <a:t>位置：通知方法定义上方</a:t>
            </a:r>
            <a:endParaRPr lang="en-US" altLang="zh-CN" dirty="0">
              <a:solidFill>
                <a:srgbClr val="262626"/>
              </a:solidFill>
              <a:latin typeface="Alibaba PuHuiTi R"/>
              <a:ea typeface="Alibaba PuHuiTi R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262626"/>
                </a:solidFill>
                <a:latin typeface="Alibaba PuHuiTi R"/>
                <a:ea typeface="Alibaba PuHuiTi R"/>
              </a:rPr>
              <a:t>作用：设置当前通知方法与切入点之间的绑定关系，当前通知方法在原始切入点方法后运行</a:t>
            </a:r>
            <a:endParaRPr lang="en-US" altLang="zh-CN" dirty="0">
              <a:solidFill>
                <a:srgbClr val="262626"/>
              </a:solidFill>
              <a:latin typeface="Alibaba PuHuiTi R"/>
              <a:ea typeface="Alibaba PuHuiTi R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262626"/>
                </a:solidFill>
                <a:latin typeface="Alibaba PuHuiTi R"/>
                <a:ea typeface="Alibaba PuHuiTi R"/>
              </a:rPr>
              <a:t>范例：</a:t>
            </a:r>
            <a:endParaRPr lang="en-US" altLang="zh-CN" dirty="0">
              <a:solidFill>
                <a:srgbClr val="262626"/>
              </a:solidFill>
              <a:latin typeface="Alibaba PuHuiTi R"/>
              <a:ea typeface="Alibaba PuHuiTi R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262626"/>
              </a:solidFill>
              <a:latin typeface="Alibaba PuHuiTi R"/>
              <a:ea typeface="Alibaba PuHuiTi R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262626"/>
              </a:solidFill>
              <a:latin typeface="Alibaba PuHuiTi R"/>
              <a:ea typeface="Alibaba PuHuiTi R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262626"/>
              </a:solidFill>
              <a:latin typeface="Alibaba PuHuiTi R"/>
              <a:ea typeface="Alibaba PuHuiTi R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262626"/>
              </a:solidFill>
              <a:latin typeface="Alibaba PuHuiTi R"/>
              <a:ea typeface="Alibaba PuHuiTi R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262626"/>
                </a:solidFill>
                <a:latin typeface="Alibaba PuHuiTi R"/>
                <a:ea typeface="Alibaba PuHuiTi R"/>
              </a:rPr>
              <a:t>相关属性：</a:t>
            </a:r>
            <a:r>
              <a:rPr lang="en-US" altLang="zh-CN" dirty="0">
                <a:solidFill>
                  <a:srgbClr val="262626"/>
                </a:solidFill>
                <a:latin typeface="Alibaba PuHuiTi R"/>
                <a:ea typeface="Alibaba PuHuiTi R"/>
              </a:rPr>
              <a:t>value</a:t>
            </a:r>
            <a:r>
              <a:rPr lang="zh-CN" altLang="en-US" dirty="0">
                <a:solidFill>
                  <a:srgbClr val="262626"/>
                </a:solidFill>
                <a:latin typeface="Alibaba PuHuiTi R"/>
                <a:ea typeface="Alibaba PuHuiTi R"/>
              </a:rPr>
              <a:t>（默认）：切入点方法名，格式为类名</a:t>
            </a:r>
            <a:r>
              <a:rPr lang="en-US" altLang="zh-CN" dirty="0">
                <a:solidFill>
                  <a:srgbClr val="262626"/>
                </a:solidFill>
                <a:latin typeface="Alibaba PuHuiTi R"/>
                <a:ea typeface="Alibaba PuHuiTi R"/>
              </a:rPr>
              <a:t>.</a:t>
            </a:r>
            <a:r>
              <a:rPr lang="zh-CN" altLang="en-US" dirty="0">
                <a:solidFill>
                  <a:srgbClr val="262626"/>
                </a:solidFill>
                <a:latin typeface="Alibaba PuHuiTi R"/>
                <a:ea typeface="Alibaba PuHuiTi R"/>
              </a:rPr>
              <a:t>方法名</a:t>
            </a:r>
            <a:r>
              <a:rPr lang="en-US" altLang="zh-CN" dirty="0">
                <a:solidFill>
                  <a:srgbClr val="262626"/>
                </a:solidFill>
                <a:latin typeface="Alibaba PuHuiTi R"/>
                <a:ea typeface="Alibaba PuHuiTi R"/>
              </a:rPr>
              <a:t>()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921467"/>
            <a:ext cx="10225116" cy="134928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@After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"pt()"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after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"after advice ..."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17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AOP</a:t>
            </a:r>
            <a:r>
              <a:rPr kumimoji="1" lang="zh-CN" altLang="en-US" dirty="0">
                <a:latin typeface="Consolas" panose="020B0609020204030204" pitchFamily="49" charset="0"/>
              </a:rPr>
              <a:t>通知类型</a:t>
            </a: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97947" cy="4727021"/>
          </a:xfrm>
        </p:spPr>
        <p:txBody>
          <a:bodyPr anchor="t" anchorCtr="0"/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262626"/>
                </a:solidFill>
                <a:latin typeface="Alibaba PuHuiTi R"/>
                <a:ea typeface="Alibaba PuHuiTi R"/>
              </a:rPr>
              <a:t>名称：</a:t>
            </a:r>
            <a:r>
              <a:rPr lang="en-US" altLang="zh-CN" dirty="0"/>
              <a:t>@Around</a:t>
            </a:r>
            <a:r>
              <a:rPr lang="zh-CN" altLang="en-US" dirty="0"/>
              <a:t>（重点，常用）</a:t>
            </a:r>
            <a:endParaRPr lang="en-US" altLang="zh-CN" dirty="0"/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262626"/>
                </a:solidFill>
                <a:latin typeface="Alibaba PuHuiTi R"/>
                <a:ea typeface="Alibaba PuHuiTi R"/>
              </a:rPr>
              <a:t>类型：</a:t>
            </a:r>
            <a:r>
              <a:rPr lang="zh-CN" altLang="en-US" b="1" dirty="0">
                <a:solidFill>
                  <a:srgbClr val="AD2B26"/>
                </a:solidFill>
                <a:latin typeface="Alibaba PuHuiTi R"/>
                <a:ea typeface="Alibaba PuHuiTi R"/>
              </a:rPr>
              <a:t>方法注解</a:t>
            </a:r>
            <a:endParaRPr lang="en-US" altLang="zh-CN" b="1" dirty="0">
              <a:solidFill>
                <a:srgbClr val="AD2B26"/>
              </a:solidFill>
              <a:latin typeface="Alibaba PuHuiTi R"/>
              <a:ea typeface="Alibaba PuHuiTi R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262626"/>
                </a:solidFill>
                <a:latin typeface="Alibaba PuHuiTi R"/>
                <a:ea typeface="Alibaba PuHuiTi R"/>
              </a:rPr>
              <a:t>位置：通知方法定义上方</a:t>
            </a:r>
            <a:endParaRPr lang="en-US" altLang="zh-CN" dirty="0">
              <a:solidFill>
                <a:srgbClr val="262626"/>
              </a:solidFill>
              <a:latin typeface="Alibaba PuHuiTi R"/>
              <a:ea typeface="Alibaba PuHuiTi R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262626"/>
                </a:solidFill>
                <a:latin typeface="Alibaba PuHuiTi R"/>
                <a:ea typeface="Alibaba PuHuiTi R"/>
              </a:rPr>
              <a:t>作用：设置当前通知方法与切入点之间的绑定关系，当前通知方法在原始切入点方法前后运行</a:t>
            </a:r>
            <a:endParaRPr lang="en-US" altLang="zh-CN" dirty="0">
              <a:solidFill>
                <a:srgbClr val="262626"/>
              </a:solidFill>
              <a:latin typeface="Alibaba PuHuiTi R"/>
              <a:ea typeface="Alibaba PuHuiTi R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262626"/>
                </a:solidFill>
                <a:latin typeface="Alibaba PuHuiTi R"/>
                <a:ea typeface="Alibaba PuHuiTi R"/>
              </a:rPr>
              <a:t>范例：</a:t>
            </a:r>
            <a:endParaRPr lang="en-US" altLang="zh-CN" dirty="0">
              <a:solidFill>
                <a:srgbClr val="262626"/>
              </a:solidFill>
              <a:latin typeface="Alibaba PuHuiTi R"/>
              <a:ea typeface="Alibaba PuHuiTi R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921467"/>
            <a:ext cx="10225116" cy="231877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@Around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"pt()"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Object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around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ProceedingJoinPoint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pjp)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throws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Throwable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"around before advice ..."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Object ret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pjp.proceed();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"around after advice ..."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ret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35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AOP</a:t>
            </a:r>
            <a:r>
              <a:rPr kumimoji="1" lang="zh-CN" altLang="en-US" dirty="0">
                <a:latin typeface="Consolas" panose="020B0609020204030204" pitchFamily="49" charset="0"/>
              </a:rPr>
              <a:t>通知类型</a:t>
            </a: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97947" cy="4727021"/>
          </a:xfrm>
        </p:spPr>
        <p:txBody>
          <a:bodyPr anchor="t" anchorCtr="0"/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@</a:t>
            </a:r>
            <a:r>
              <a:rPr lang="en-US" altLang="zh-CN" dirty="0">
                <a:latin typeface="Consolas" panose="020B0609020204030204" pitchFamily="49" charset="0"/>
              </a:rPr>
              <a:t>Around</a:t>
            </a:r>
            <a:r>
              <a:rPr lang="zh-CN" altLang="en-US" dirty="0"/>
              <a:t>注意事项</a:t>
            </a:r>
            <a:endParaRPr lang="en-US" altLang="zh-CN" dirty="0"/>
          </a:p>
          <a:p>
            <a:pPr marL="702038" lvl="1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/>
              <a:t>环绕通知必须依赖形参</a:t>
            </a:r>
            <a:r>
              <a:rPr lang="zh-CN" altLang="zh-CN" dirty="0"/>
              <a:t>ProceedingJoinPoint</a:t>
            </a:r>
            <a:r>
              <a:rPr lang="zh-CN" altLang="en-US" dirty="0"/>
              <a:t>才能实现对原始方法的调用，进而实现原始方法调用前后同时添加通知</a:t>
            </a:r>
            <a:endParaRPr lang="en-US" altLang="zh-CN" dirty="0"/>
          </a:p>
          <a:p>
            <a:pPr marL="702038" lvl="1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/>
              <a:t>通知中如果未使用</a:t>
            </a:r>
            <a:r>
              <a:rPr lang="zh-CN" altLang="zh-CN" dirty="0"/>
              <a:t>ProceedingJoinPoint</a:t>
            </a:r>
            <a:r>
              <a:rPr lang="zh-CN" altLang="en-US" dirty="0"/>
              <a:t>对原始方法进行调用将跳过原始方法的执行</a:t>
            </a:r>
            <a:endParaRPr lang="en-US" altLang="zh-CN" dirty="0"/>
          </a:p>
          <a:p>
            <a:pPr marL="702038" lvl="1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/>
              <a:t>对原始方法的调用可以不接收返回值，通知方法设置成</a:t>
            </a:r>
            <a:r>
              <a:rPr lang="en-US" altLang="zh-CN" dirty="0"/>
              <a:t>void</a:t>
            </a:r>
            <a:r>
              <a:rPr lang="zh-CN" altLang="en-US" dirty="0"/>
              <a:t>即可，如果接收返回值，必须设定为</a:t>
            </a:r>
            <a:r>
              <a:rPr lang="en-US" altLang="zh-CN" dirty="0"/>
              <a:t>Object</a:t>
            </a:r>
            <a:r>
              <a:rPr lang="zh-CN" altLang="en-US" dirty="0"/>
              <a:t>类型</a:t>
            </a:r>
            <a:endParaRPr lang="en-US" altLang="zh-CN" dirty="0"/>
          </a:p>
          <a:p>
            <a:pPr marL="702038" lvl="1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/>
              <a:t>原始方法的返回值如果是</a:t>
            </a:r>
            <a:r>
              <a:rPr lang="en-US" altLang="zh-CN" dirty="0"/>
              <a:t>void</a:t>
            </a:r>
            <a:r>
              <a:rPr lang="zh-CN" altLang="en-US" dirty="0"/>
              <a:t>类型，通知方法的返回值类型可以设置成</a:t>
            </a:r>
            <a:r>
              <a:rPr lang="en-US" altLang="zh-CN" dirty="0"/>
              <a:t>void</a:t>
            </a:r>
            <a:r>
              <a:rPr lang="zh-CN" altLang="en-US" dirty="0"/>
              <a:t>，也可以设置成</a:t>
            </a:r>
            <a:r>
              <a:rPr lang="en-US" altLang="zh-CN" dirty="0"/>
              <a:t>Object</a:t>
            </a:r>
          </a:p>
          <a:p>
            <a:pPr marL="702038" lvl="1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/>
              <a:t>由于无法预知原始方法运行后是否会抛出异常，因此环绕通知方法必须抛出</a:t>
            </a:r>
            <a:r>
              <a:rPr lang="en-US" altLang="zh-CN" dirty="0" err="1"/>
              <a:t>Throwable</a:t>
            </a:r>
            <a:r>
              <a:rPr lang="zh-CN" altLang="en-US" dirty="0"/>
              <a:t>对象</a:t>
            </a:r>
            <a:endParaRPr lang="en-US" altLang="zh-CN" dirty="0"/>
          </a:p>
          <a:p>
            <a:pPr marL="702038" lvl="1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CN" dirty="0"/>
          </a:p>
          <a:p>
            <a:pPr marL="702038" lvl="1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3152698"/>
            <a:ext cx="10225116" cy="231877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@Around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"pt()"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Object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around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ProceedingJoinPoint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pjp)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throws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Throwable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"around before advice ..."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Object ret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pjp.proceed();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"around after advice ..."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ret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05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AOP</a:t>
            </a:r>
            <a:r>
              <a:rPr kumimoji="1" lang="zh-CN" altLang="en-US" dirty="0">
                <a:latin typeface="Consolas" panose="020B0609020204030204" pitchFamily="49" charset="0"/>
              </a:rPr>
              <a:t>通知类型</a:t>
            </a: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97947" cy="4727021"/>
          </a:xfrm>
        </p:spPr>
        <p:txBody>
          <a:bodyPr anchor="t" anchorCtr="0"/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262626"/>
                </a:solidFill>
                <a:latin typeface="Alibaba PuHuiTi R"/>
                <a:ea typeface="Alibaba PuHuiTi R"/>
              </a:rPr>
              <a:t>名称：</a:t>
            </a:r>
            <a:r>
              <a:rPr lang="en-US" altLang="zh-CN" dirty="0"/>
              <a:t>@</a:t>
            </a:r>
            <a:r>
              <a:rPr lang="en-US" altLang="zh-CN" dirty="0" err="1"/>
              <a:t>AfterReturning</a:t>
            </a:r>
            <a:r>
              <a:rPr lang="zh-CN" altLang="en-US" dirty="0"/>
              <a:t>（了解）</a:t>
            </a:r>
            <a:endParaRPr lang="en-US" altLang="zh-CN" dirty="0"/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262626"/>
                </a:solidFill>
                <a:latin typeface="Alibaba PuHuiTi R"/>
                <a:ea typeface="Alibaba PuHuiTi R"/>
              </a:rPr>
              <a:t>类型：</a:t>
            </a:r>
            <a:r>
              <a:rPr lang="zh-CN" altLang="en-US" b="1" dirty="0">
                <a:solidFill>
                  <a:srgbClr val="AD2B26"/>
                </a:solidFill>
                <a:latin typeface="Alibaba PuHuiTi R"/>
                <a:ea typeface="Alibaba PuHuiTi R"/>
              </a:rPr>
              <a:t>方法注解</a:t>
            </a:r>
            <a:endParaRPr lang="en-US" altLang="zh-CN" b="1" dirty="0">
              <a:solidFill>
                <a:srgbClr val="AD2B26"/>
              </a:solidFill>
              <a:latin typeface="Alibaba PuHuiTi R"/>
              <a:ea typeface="Alibaba PuHuiTi R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262626"/>
                </a:solidFill>
                <a:latin typeface="Alibaba PuHuiTi R"/>
                <a:ea typeface="Alibaba PuHuiTi R"/>
              </a:rPr>
              <a:t>位置：通知方法定义上方</a:t>
            </a:r>
            <a:endParaRPr lang="en-US" altLang="zh-CN" dirty="0">
              <a:solidFill>
                <a:srgbClr val="262626"/>
              </a:solidFill>
              <a:latin typeface="Alibaba PuHuiTi R"/>
              <a:ea typeface="Alibaba PuHuiTi R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262626"/>
                </a:solidFill>
                <a:latin typeface="Alibaba PuHuiTi R"/>
                <a:ea typeface="Alibaba PuHuiTi R"/>
              </a:rPr>
              <a:t>作用：设置当前通知方法与切入点之间的绑定关系，当前通知方法在原始切入点方法正常执行完毕后运行</a:t>
            </a:r>
            <a:endParaRPr lang="en-US" altLang="zh-CN" dirty="0">
              <a:solidFill>
                <a:srgbClr val="262626"/>
              </a:solidFill>
              <a:latin typeface="Alibaba PuHuiTi R"/>
              <a:ea typeface="Alibaba PuHuiTi R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262626"/>
                </a:solidFill>
                <a:latin typeface="Alibaba PuHuiTi R"/>
                <a:ea typeface="Alibaba PuHuiTi R"/>
              </a:rPr>
              <a:t>范例：</a:t>
            </a:r>
            <a:endParaRPr lang="en-US" altLang="zh-CN" dirty="0">
              <a:solidFill>
                <a:srgbClr val="262626"/>
              </a:solidFill>
              <a:latin typeface="Alibaba PuHuiTi R"/>
              <a:ea typeface="Alibaba PuHuiTi R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262626"/>
              </a:solidFill>
              <a:latin typeface="Alibaba PuHuiTi R"/>
              <a:ea typeface="Alibaba PuHuiTi R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262626"/>
              </a:solidFill>
              <a:latin typeface="Alibaba PuHuiTi R"/>
              <a:ea typeface="Alibaba PuHuiTi R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262626"/>
              </a:solidFill>
              <a:latin typeface="Alibaba PuHuiTi R"/>
              <a:ea typeface="Alibaba PuHuiTi R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262626"/>
              </a:solidFill>
              <a:latin typeface="Alibaba PuHuiTi R"/>
              <a:ea typeface="Alibaba PuHuiTi R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262626"/>
                </a:solidFill>
                <a:latin typeface="Alibaba PuHuiTi R"/>
                <a:ea typeface="Alibaba PuHuiTi R"/>
              </a:rPr>
              <a:t>相关属性：</a:t>
            </a:r>
            <a:r>
              <a:rPr lang="en-US" altLang="zh-CN" dirty="0">
                <a:solidFill>
                  <a:srgbClr val="262626"/>
                </a:solidFill>
                <a:latin typeface="Alibaba PuHuiTi R"/>
                <a:ea typeface="Alibaba PuHuiTi R"/>
              </a:rPr>
              <a:t>value</a:t>
            </a:r>
            <a:r>
              <a:rPr lang="zh-CN" altLang="en-US" dirty="0">
                <a:solidFill>
                  <a:srgbClr val="262626"/>
                </a:solidFill>
                <a:latin typeface="Alibaba PuHuiTi R"/>
                <a:ea typeface="Alibaba PuHuiTi R"/>
              </a:rPr>
              <a:t>（默认）：切入点方法名，格式为类名</a:t>
            </a:r>
            <a:r>
              <a:rPr lang="en-US" altLang="zh-CN" dirty="0">
                <a:solidFill>
                  <a:srgbClr val="262626"/>
                </a:solidFill>
                <a:latin typeface="Alibaba PuHuiTi R"/>
                <a:ea typeface="Alibaba PuHuiTi R"/>
              </a:rPr>
              <a:t>.</a:t>
            </a:r>
            <a:r>
              <a:rPr lang="zh-CN" altLang="en-US" dirty="0">
                <a:solidFill>
                  <a:srgbClr val="262626"/>
                </a:solidFill>
                <a:latin typeface="Alibaba PuHuiTi R"/>
                <a:ea typeface="Alibaba PuHuiTi R"/>
              </a:rPr>
              <a:t>方法名</a:t>
            </a:r>
            <a:r>
              <a:rPr lang="en-US" altLang="zh-CN" dirty="0">
                <a:solidFill>
                  <a:srgbClr val="262626"/>
                </a:solidFill>
                <a:latin typeface="Alibaba PuHuiTi R"/>
                <a:ea typeface="Alibaba PuHuiTi R"/>
              </a:rPr>
              <a:t>()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921467"/>
            <a:ext cx="10225116" cy="134928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@AfterReturning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"pt()"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afterReturning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"afterReturning advice ..."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9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AOP</a:t>
            </a:r>
            <a:r>
              <a:rPr kumimoji="1" lang="zh-CN" altLang="en-US" dirty="0">
                <a:latin typeface="Consolas" panose="020B0609020204030204" pitchFamily="49" charset="0"/>
              </a:rPr>
              <a:t>通知类型</a:t>
            </a: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97947" cy="4727021"/>
          </a:xfrm>
        </p:spPr>
        <p:txBody>
          <a:bodyPr anchor="t" anchorCtr="0"/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262626"/>
                </a:solidFill>
                <a:latin typeface="Alibaba PuHuiTi R"/>
                <a:ea typeface="Alibaba PuHuiTi R"/>
              </a:rPr>
              <a:t>名称：</a:t>
            </a:r>
            <a:r>
              <a:rPr lang="en-US" altLang="zh-CN" dirty="0"/>
              <a:t>@</a:t>
            </a:r>
            <a:r>
              <a:rPr lang="en-US" altLang="zh-CN" dirty="0" err="1"/>
              <a:t>AfterThrowing</a:t>
            </a:r>
            <a:r>
              <a:rPr lang="zh-CN" altLang="en-US" dirty="0"/>
              <a:t>（了解）</a:t>
            </a:r>
            <a:endParaRPr lang="en-US" altLang="zh-CN" dirty="0"/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262626"/>
                </a:solidFill>
                <a:latin typeface="Alibaba PuHuiTi R"/>
                <a:ea typeface="Alibaba PuHuiTi R"/>
              </a:rPr>
              <a:t>类型：</a:t>
            </a:r>
            <a:r>
              <a:rPr lang="zh-CN" altLang="en-US" b="1" dirty="0">
                <a:solidFill>
                  <a:srgbClr val="AD2B26"/>
                </a:solidFill>
                <a:latin typeface="Alibaba PuHuiTi R"/>
                <a:ea typeface="Alibaba PuHuiTi R"/>
              </a:rPr>
              <a:t>方法注解</a:t>
            </a:r>
            <a:endParaRPr lang="en-US" altLang="zh-CN" b="1" dirty="0">
              <a:solidFill>
                <a:srgbClr val="AD2B26"/>
              </a:solidFill>
              <a:latin typeface="Alibaba PuHuiTi R"/>
              <a:ea typeface="Alibaba PuHuiTi R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262626"/>
                </a:solidFill>
                <a:latin typeface="Alibaba PuHuiTi R"/>
                <a:ea typeface="Alibaba PuHuiTi R"/>
              </a:rPr>
              <a:t>位置：通知方法定义上方</a:t>
            </a:r>
            <a:endParaRPr lang="en-US" altLang="zh-CN" dirty="0">
              <a:solidFill>
                <a:srgbClr val="262626"/>
              </a:solidFill>
              <a:latin typeface="Alibaba PuHuiTi R"/>
              <a:ea typeface="Alibaba PuHuiTi R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262626"/>
                </a:solidFill>
                <a:latin typeface="Alibaba PuHuiTi R"/>
                <a:ea typeface="Alibaba PuHuiTi R"/>
              </a:rPr>
              <a:t>作用：设置当前通知方法与切入点之间的绑定关系，当前通知方法在原始切入点方法运行抛出异常后执行</a:t>
            </a:r>
            <a:endParaRPr lang="en-US" altLang="zh-CN" dirty="0">
              <a:solidFill>
                <a:srgbClr val="262626"/>
              </a:solidFill>
              <a:latin typeface="Alibaba PuHuiTi R"/>
              <a:ea typeface="Alibaba PuHuiTi R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262626"/>
                </a:solidFill>
                <a:latin typeface="Alibaba PuHuiTi R"/>
                <a:ea typeface="Alibaba PuHuiTi R"/>
              </a:rPr>
              <a:t>范例：</a:t>
            </a:r>
            <a:endParaRPr lang="en-US" altLang="zh-CN" dirty="0">
              <a:solidFill>
                <a:srgbClr val="262626"/>
              </a:solidFill>
              <a:latin typeface="Alibaba PuHuiTi R"/>
              <a:ea typeface="Alibaba PuHuiTi R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262626"/>
              </a:solidFill>
              <a:latin typeface="Alibaba PuHuiTi R"/>
              <a:ea typeface="Alibaba PuHuiTi R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262626"/>
              </a:solidFill>
              <a:latin typeface="Alibaba PuHuiTi R"/>
              <a:ea typeface="Alibaba PuHuiTi R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262626"/>
              </a:solidFill>
              <a:latin typeface="Alibaba PuHuiTi R"/>
              <a:ea typeface="Alibaba PuHuiTi R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262626"/>
              </a:solidFill>
              <a:latin typeface="Alibaba PuHuiTi R"/>
              <a:ea typeface="Alibaba PuHuiTi R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262626"/>
                </a:solidFill>
                <a:latin typeface="Alibaba PuHuiTi R"/>
                <a:ea typeface="Alibaba PuHuiTi R"/>
              </a:rPr>
              <a:t>相关属性：</a:t>
            </a:r>
            <a:r>
              <a:rPr lang="en-US" altLang="zh-CN" dirty="0">
                <a:solidFill>
                  <a:srgbClr val="262626"/>
                </a:solidFill>
                <a:latin typeface="Alibaba PuHuiTi R"/>
                <a:ea typeface="Alibaba PuHuiTi R"/>
              </a:rPr>
              <a:t>value</a:t>
            </a:r>
            <a:r>
              <a:rPr lang="zh-CN" altLang="en-US" dirty="0">
                <a:solidFill>
                  <a:srgbClr val="262626"/>
                </a:solidFill>
                <a:latin typeface="Alibaba PuHuiTi R"/>
                <a:ea typeface="Alibaba PuHuiTi R"/>
              </a:rPr>
              <a:t>（默认）：切入点方法名，格式为类名</a:t>
            </a:r>
            <a:r>
              <a:rPr lang="en-US" altLang="zh-CN" dirty="0">
                <a:solidFill>
                  <a:srgbClr val="262626"/>
                </a:solidFill>
                <a:latin typeface="Alibaba PuHuiTi R"/>
                <a:ea typeface="Alibaba PuHuiTi R"/>
              </a:rPr>
              <a:t>.</a:t>
            </a:r>
            <a:r>
              <a:rPr lang="zh-CN" altLang="en-US" dirty="0">
                <a:solidFill>
                  <a:srgbClr val="262626"/>
                </a:solidFill>
                <a:latin typeface="Alibaba PuHuiTi R"/>
                <a:ea typeface="Alibaba PuHuiTi R"/>
              </a:rPr>
              <a:t>方法名</a:t>
            </a:r>
            <a:r>
              <a:rPr lang="en-US" altLang="zh-CN" dirty="0">
                <a:solidFill>
                  <a:srgbClr val="262626"/>
                </a:solidFill>
                <a:latin typeface="Alibaba PuHuiTi R"/>
                <a:ea typeface="Alibaba PuHuiTi R"/>
              </a:rPr>
              <a:t>()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921467"/>
            <a:ext cx="10225116" cy="134928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@AfterThrowing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"pt()"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afterThrowing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"afterThrowing advice ..."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4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AD2B26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ctr" anchorCtr="0"/>
      <a:lstStyle>
        <a:defPPr algn="ctr">
          <a:defRPr kumimoji="1" dirty="0" smtClean="0">
            <a:solidFill>
              <a:srgbClr val="AD2B26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31515</TotalTime>
  <Words>767</Words>
  <Application>Microsoft Office PowerPoint</Application>
  <PresentationFormat>宽屏</PresentationFormat>
  <Paragraphs>87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10</vt:i4>
      </vt:variant>
    </vt:vector>
  </HeadingPairs>
  <TitlesOfParts>
    <vt:vector size="31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AOP通知类型</vt:lpstr>
      <vt:lpstr>AOP通知类型</vt:lpstr>
      <vt:lpstr>AOP通知类型</vt:lpstr>
      <vt:lpstr>AOP通知类型</vt:lpstr>
      <vt:lpstr>AOP通知类型</vt:lpstr>
      <vt:lpstr>AOP通知类型</vt:lpstr>
      <vt:lpstr>AOP通知类型</vt:lpstr>
      <vt:lpstr>AOP通知类型</vt:lpstr>
      <vt:lpstr>AOP通知类型</vt:lpstr>
      <vt:lpstr>AOP通知类型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Windows 用户</cp:lastModifiedBy>
  <cp:revision>888</cp:revision>
  <dcterms:created xsi:type="dcterms:W3CDTF">2020-03-31T02:23:27Z</dcterms:created>
  <dcterms:modified xsi:type="dcterms:W3CDTF">2021-04-25T03:22:26Z</dcterms:modified>
</cp:coreProperties>
</file>