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5"/>
  </p:notesMasterIdLst>
  <p:handoutMasterIdLst>
    <p:handoutMasterId r:id="rId16"/>
  </p:handoutMasterIdLst>
  <p:sldIdLst>
    <p:sldId id="462" r:id="rId8"/>
    <p:sldId id="1278" r:id="rId9"/>
    <p:sldId id="1280" r:id="rId10"/>
    <p:sldId id="1301" r:id="rId11"/>
    <p:sldId id="1302" r:id="rId12"/>
    <p:sldId id="1304" r:id="rId13"/>
    <p:sldId id="127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F2F2F2"/>
    <a:srgbClr val="595959"/>
    <a:srgbClr val="FFFFE4"/>
    <a:srgbClr val="49504F"/>
    <a:srgbClr val="D9D9D9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6379" autoAdjust="0"/>
  </p:normalViewPr>
  <p:slideViewPr>
    <p:cSldViewPr snapToGrid="0">
      <p:cViewPr varScale="1">
        <p:scale>
          <a:sx n="115" d="100"/>
          <a:sy n="115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2021/8/31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6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336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40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476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1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63"/>
            <a:ext cx="10541000" cy="1158875"/>
          </a:xfrm>
        </p:spPr>
        <p:txBody>
          <a:bodyPr/>
          <a:lstStyle/>
          <a:p>
            <a:r>
              <a:rPr kumimoji="1" lang="en-US" altLang="zh-CN" dirty="0" smtClean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通知获取数据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通知获取数据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61379"/>
            <a:ext cx="12192000" cy="6018561"/>
          </a:xfrm>
        </p:spPr>
        <p:txBody>
          <a:bodyPr anchor="ctr" anchorCtr="1"/>
          <a:lstStyle/>
          <a:p>
            <a:pPr marL="0" indent="0">
              <a:buNone/>
            </a:pPr>
            <a:r>
              <a:rPr kumimoji="1" lang="zh-CN" altLang="en-US" sz="4200" b="1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获取参数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sz="4200" b="1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返回值</a:t>
            </a:r>
            <a:endParaRPr kumimoji="1" lang="en-US" altLang="zh-CN" sz="4200" b="1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sz="4200" b="1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获取异常</a:t>
            </a:r>
            <a:endParaRPr kumimoji="1" lang="en-US" altLang="zh-CN" sz="4200" b="1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通知获取数据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577229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获取切入点方法的参数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latin typeface="Consolas" panose="020B0609020204030204" pitchFamily="49" charset="0"/>
              </a:rPr>
              <a:t>JoinPoint</a:t>
            </a:r>
            <a:r>
              <a:rPr lang="zh-CN" altLang="en-US" dirty="0" smtClean="0">
                <a:latin typeface="Consolas" panose="020B0609020204030204" pitchFamily="49" charset="0"/>
              </a:rPr>
              <a:t>：适用于前置、后置、返回后、抛出异常后通知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latin typeface="Consolas" panose="020B0609020204030204" pitchFamily="49" charset="0"/>
              </a:rPr>
              <a:t>ProceedJointPoint</a:t>
            </a:r>
            <a:r>
              <a:rPr lang="zh-CN" altLang="en-US" dirty="0">
                <a:latin typeface="Consolas" panose="020B0609020204030204" pitchFamily="49" charset="0"/>
              </a:rPr>
              <a:t>：适用于环绕通知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获取切入点方法返回值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>
                <a:latin typeface="Consolas" panose="020B0609020204030204" pitchFamily="49" charset="0"/>
              </a:rPr>
              <a:t>返回后通知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>
                <a:latin typeface="Consolas" panose="020B0609020204030204" pitchFamily="49" charset="0"/>
              </a:rPr>
              <a:t>环绕通知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</a:rPr>
              <a:t>获取</a:t>
            </a:r>
            <a:r>
              <a:rPr lang="zh-CN" altLang="en-US" dirty="0">
                <a:latin typeface="Consolas" panose="020B0609020204030204" pitchFamily="49" charset="0"/>
              </a:rPr>
              <a:t>切入点</a:t>
            </a:r>
            <a:r>
              <a:rPr lang="zh-CN" altLang="en-US" dirty="0" smtClean="0">
                <a:latin typeface="Consolas" panose="020B0609020204030204" pitchFamily="49" charset="0"/>
              </a:rPr>
              <a:t>方法运行异常信息</a:t>
            </a:r>
            <a:endParaRPr lang="zh-CN" altLang="en-US" dirty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>
                <a:latin typeface="Consolas" panose="020B0609020204030204" pitchFamily="49" charset="0"/>
              </a:rPr>
              <a:t>抛出异常后通知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>
                <a:latin typeface="Consolas" panose="020B0609020204030204" pitchFamily="49" charset="0"/>
              </a:rPr>
              <a:t>环绕通知</a:t>
            </a:r>
          </a:p>
          <a:p>
            <a:pPr lvl="1"/>
            <a:endParaRPr lang="en-US" altLang="zh-CN" dirty="0">
              <a:latin typeface="Consolas" panose="020B0609020204030204" pitchFamily="49" charset="0"/>
            </a:endParaRPr>
          </a:p>
          <a:p>
            <a:pPr lvl="1"/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通知</a:t>
            </a:r>
            <a:r>
              <a:rPr kumimoji="1" lang="zh-CN" altLang="en-US" dirty="0" smtClean="0">
                <a:latin typeface="Consolas" panose="020B0609020204030204" pitchFamily="49" charset="0"/>
              </a:rPr>
              <a:t>获取参数数据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018110"/>
            <a:ext cx="10892540" cy="4727021"/>
          </a:xfrm>
        </p:spPr>
        <p:txBody>
          <a:bodyPr anchor="t" anchorCtr="0"/>
          <a:lstStyle/>
          <a:p>
            <a:pPr marL="276225" indent="-276225"/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</a:rPr>
              <a:t>JoinPoint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</a:rPr>
              <a:t>对象描述了连接点方法的运行状态，可以获取到原始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</a:rPr>
              <a:t>方法的调用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</a:rPr>
              <a:t>参数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</a:endParaRPr>
          </a:p>
          <a:p>
            <a:pPr marL="276225" indent="-276225"/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</a:endParaRPr>
          </a:p>
          <a:p>
            <a:pPr marL="276225" indent="-276225"/>
            <a:endParaRPr lang="en-US" altLang="zh-CN" sz="1100" dirty="0">
              <a:solidFill>
                <a:srgbClr val="262626"/>
              </a:solidFill>
              <a:latin typeface="Consolas" panose="020B0609020204030204" pitchFamily="49" charset="0"/>
            </a:endParaRPr>
          </a:p>
          <a:p>
            <a:pPr marL="276225" indent="-276225"/>
            <a:endParaRPr lang="en-US" altLang="zh-CN" sz="1050" dirty="0">
              <a:solidFill>
                <a:srgbClr val="262626"/>
              </a:solidFill>
              <a:latin typeface="Consolas" panose="020B0609020204030204" pitchFamily="49" charset="0"/>
            </a:endParaRPr>
          </a:p>
          <a:p>
            <a:pPr marL="276225" indent="-276225"/>
            <a:endParaRPr lang="en-US" altLang="zh-CN" sz="1400" dirty="0">
              <a:solidFill>
                <a:srgbClr val="262626"/>
              </a:solidFill>
              <a:latin typeface="Consolas" panose="020B0609020204030204" pitchFamily="49" charset="0"/>
            </a:endParaRPr>
          </a:p>
          <a:p>
            <a:pPr marL="276225" indent="-276225"/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</a:endParaRPr>
          </a:p>
          <a:p>
            <a:pPr marL="276225" indent="-276225"/>
            <a:r>
              <a:rPr lang="en-US" altLang="zh-CN" dirty="0" err="1" smtClean="0">
                <a:solidFill>
                  <a:srgbClr val="262626"/>
                </a:solidFill>
                <a:latin typeface="Consolas" panose="020B0609020204030204" pitchFamily="49" charset="0"/>
              </a:rPr>
              <a:t>ProceedJointPoint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dirty="0" err="1">
                <a:solidFill>
                  <a:srgbClr val="262626"/>
                </a:solidFill>
                <a:latin typeface="Consolas" panose="020B0609020204030204" pitchFamily="49" charset="0"/>
              </a:rPr>
              <a:t>JoinPoint</a:t>
            </a:r>
            <a:r>
              <a:rPr lang="zh-CN" altLang="en-US" dirty="0">
                <a:solidFill>
                  <a:srgbClr val="262626"/>
                </a:solidFill>
                <a:latin typeface="Consolas" panose="020B0609020204030204" pitchFamily="49" charset="0"/>
              </a:rPr>
              <a:t>的子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</a:rPr>
              <a:t>类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</a:endParaRPr>
          </a:p>
          <a:p>
            <a:pPr marL="276225" indent="-276225"/>
            <a:endParaRPr lang="zh-CN" altLang="en-US" dirty="0">
              <a:solidFill>
                <a:srgbClr val="262626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85774"/>
            <a:ext cx="10770240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@Before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"pt()"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before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JoinPoint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jp)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[]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args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jp.getArgs();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Arrays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toString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671931"/>
            <a:ext cx="10770240" cy="231877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@Around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"pt()"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around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ProceedingJoinPoint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pjp)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Throwable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[]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args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pjp.getArgs();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Arrays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</a:rPr>
              <a:t>toString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Object ret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pjp.proceed();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2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通知</a:t>
            </a:r>
            <a:r>
              <a:rPr kumimoji="1" lang="zh-CN" altLang="en-US" dirty="0" smtClean="0">
                <a:latin typeface="Consolas" panose="020B0609020204030204" pitchFamily="49" charset="0"/>
              </a:rPr>
              <a:t>获取返回值数据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018110"/>
            <a:ext cx="10892540" cy="4727021"/>
          </a:xfrm>
        </p:spPr>
        <p:txBody>
          <a:bodyPr anchor="t" anchorCtr="0"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抛出异常后通知可以获取切入点方法中出现的异常信息，使用形参可以接收对应的异常对象</a:t>
            </a:r>
            <a:endParaRPr lang="en-US" altLang="zh-CN" dirty="0">
              <a:solidFill>
                <a:srgbClr val="262626"/>
              </a:solidFill>
            </a:endParaRPr>
          </a:p>
          <a:p>
            <a:pPr marL="276225" indent="-276225"/>
            <a:endParaRPr lang="en-US" altLang="zh-CN" dirty="0">
              <a:solidFill>
                <a:srgbClr val="262626"/>
              </a:solidFill>
            </a:endParaRPr>
          </a:p>
          <a:p>
            <a:pPr marL="276225" indent="-276225"/>
            <a:endParaRPr lang="en-US" altLang="zh-CN" dirty="0" smtClean="0">
              <a:solidFill>
                <a:srgbClr val="262626"/>
              </a:solidFill>
            </a:endParaRPr>
          </a:p>
          <a:p>
            <a:pPr marL="276225" indent="-276225"/>
            <a:endParaRPr lang="en-US" altLang="zh-CN" sz="1100" dirty="0">
              <a:solidFill>
                <a:srgbClr val="262626"/>
              </a:solidFill>
            </a:endParaRPr>
          </a:p>
          <a:p>
            <a:pPr marL="276225" indent="-276225"/>
            <a:endParaRPr lang="en-US" altLang="zh-CN" sz="1200" dirty="0">
              <a:solidFill>
                <a:srgbClr val="262626"/>
              </a:solidFill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环绕通知中可以手工书写对原始方法的调用，得到的结果即为原始方法的返回值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85774"/>
            <a:ext cx="10770240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@AfterReturning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 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"pt()"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,returning 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ret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afterReturning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ret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"afterReturning advice 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+ret);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388152"/>
            <a:ext cx="10770240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@Around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"pt()"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around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ProceedingJoinPoint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pjp)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Throwable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Object ret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pjp.proceed();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47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通知获取异常数据（了解）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018110"/>
            <a:ext cx="10892540" cy="4727021"/>
          </a:xfrm>
        </p:spPr>
        <p:txBody>
          <a:bodyPr anchor="t" anchorCtr="0"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抛出异常后通知可以获取切入点方法中出现的异常信息，使用形参可以接收对应的异常对象</a:t>
            </a:r>
            <a:endParaRPr lang="en-US" altLang="zh-CN" dirty="0">
              <a:solidFill>
                <a:srgbClr val="262626"/>
              </a:solidFill>
            </a:endParaRPr>
          </a:p>
          <a:p>
            <a:pPr marL="276225" indent="-276225"/>
            <a:endParaRPr lang="en-US" altLang="zh-CN" dirty="0">
              <a:solidFill>
                <a:srgbClr val="262626"/>
              </a:solidFill>
            </a:endParaRPr>
          </a:p>
          <a:p>
            <a:pPr marL="276225" indent="-276225"/>
            <a:endParaRPr lang="en-US" altLang="zh-CN" dirty="0" smtClean="0">
              <a:solidFill>
                <a:srgbClr val="262626"/>
              </a:solidFill>
            </a:endParaRPr>
          </a:p>
          <a:p>
            <a:pPr marL="276225" indent="-276225"/>
            <a:endParaRPr lang="en-US" altLang="zh-CN" sz="1100" dirty="0">
              <a:solidFill>
                <a:srgbClr val="262626"/>
              </a:solidFill>
            </a:endParaRPr>
          </a:p>
          <a:p>
            <a:pPr marL="276225" indent="-276225"/>
            <a:endParaRPr lang="en-US" altLang="zh-CN" sz="1200" dirty="0">
              <a:solidFill>
                <a:srgbClr val="262626"/>
              </a:solidFill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抛出异常后通知可以获取切入点方法运行的异常信息，使用形参可以接收运行时抛出的异常对象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85774"/>
            <a:ext cx="10770240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@AfterThrowing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 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"pt()"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,throwing 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t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afterThrowing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Throwable 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"afterThrowing advice ..."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 t);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388152"/>
            <a:ext cx="10770240" cy="328827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@Around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"pt()"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around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ProceedingJoinPoint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pjp) 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ret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null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try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ret = pjp.proceed();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catch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Throwable 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.printStackTrace();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ret;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68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AOP</a:t>
            </a:r>
            <a:r>
              <a:rPr lang="zh-CN" altLang="en-US" dirty="0">
                <a:latin typeface="Consolas" panose="020B0609020204030204" pitchFamily="49" charset="0"/>
              </a:rPr>
              <a:t>通知获取数据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Consolas" panose="020B0609020204030204" pitchFamily="49" charset="0"/>
              </a:rPr>
              <a:t>参数</a:t>
            </a:r>
            <a:endParaRPr lang="en-US" altLang="zh-CN" b="0" dirty="0"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Consolas" panose="020B0609020204030204" pitchFamily="49" charset="0"/>
              </a:rPr>
              <a:t>返回值</a:t>
            </a:r>
            <a:endParaRPr lang="en-US" altLang="zh-CN" b="0" dirty="0"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Consolas" panose="020B0609020204030204" pitchFamily="49" charset="0"/>
              </a:rPr>
              <a:t>异常（了解）</a:t>
            </a:r>
            <a:endParaRPr lang="en-US" altLang="zh-CN" b="0" dirty="0">
              <a:latin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AOP</a:t>
            </a:r>
            <a:r>
              <a:rPr kumimoji="1" lang="zh-CN" altLang="en-US" dirty="0">
                <a:latin typeface="Consolas" panose="020B0609020204030204" pitchFamily="49" charset="0"/>
              </a:rPr>
              <a:t>通知获取数据</a:t>
            </a:r>
          </a:p>
        </p:txBody>
      </p:sp>
    </p:spTree>
    <p:extLst>
      <p:ext uri="{BB962C8B-B14F-4D97-AF65-F5344CB8AC3E}">
        <p14:creationId xmlns:p14="http://schemas.microsoft.com/office/powerpoint/2010/main" val="37775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31777</TotalTime>
  <Words>496</Words>
  <Application>Microsoft Office PowerPoint</Application>
  <PresentationFormat>宽屏</PresentationFormat>
  <Paragraphs>54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</vt:i4>
      </vt:variant>
    </vt:vector>
  </HeadingPairs>
  <TitlesOfParts>
    <vt:vector size="28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AOP通知获取数据</vt:lpstr>
      <vt:lpstr>AOP通知获取数据</vt:lpstr>
      <vt:lpstr>AOP通知获取数据</vt:lpstr>
      <vt:lpstr>AOP通知获取参数数据</vt:lpstr>
      <vt:lpstr>AOP通知获取返回值数据</vt:lpstr>
      <vt:lpstr>AOP通知获取异常数据（了解）</vt:lpstr>
      <vt:lpstr>AOP通知获取数据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890</cp:revision>
  <dcterms:created xsi:type="dcterms:W3CDTF">2020-03-31T02:23:27Z</dcterms:created>
  <dcterms:modified xsi:type="dcterms:W3CDTF">2021-08-31T03:07:49Z</dcterms:modified>
</cp:coreProperties>
</file>