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5"/>
  </p:notesMasterIdLst>
  <p:handoutMasterIdLst>
    <p:handoutMasterId r:id="rId16"/>
  </p:handoutMasterIdLst>
  <p:sldIdLst>
    <p:sldId id="462" r:id="rId8"/>
    <p:sldId id="1293" r:id="rId9"/>
    <p:sldId id="1294" r:id="rId10"/>
    <p:sldId id="1295" r:id="rId11"/>
    <p:sldId id="1296" r:id="rId12"/>
    <p:sldId id="1297" r:id="rId13"/>
    <p:sldId id="127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595959"/>
    <a:srgbClr val="F2F2F2"/>
    <a:srgbClr val="FFFFE4"/>
    <a:srgbClr val="49504F"/>
    <a:srgbClr val="D9D9D9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6379" autoAdjust="0"/>
  </p:normalViewPr>
  <p:slideViewPr>
    <p:cSldViewPr snapToGrid="0">
      <p:cViewPr varScale="1">
        <p:scale>
          <a:sx n="110" d="100"/>
          <a:sy n="110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2021/8/31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65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36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102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761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273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1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63"/>
            <a:ext cx="10541000" cy="1158875"/>
          </a:xfrm>
        </p:spPr>
        <p:txBody>
          <a:bodyPr/>
          <a:lstStyle/>
          <a:p>
            <a:r>
              <a:rPr kumimoji="1" lang="en-US" altLang="zh-CN" dirty="0" smtClean="0">
                <a:latin typeface="Consolas" panose="020B0609020204030204" pitchFamily="49" charset="0"/>
              </a:rPr>
              <a:t>AOP</a:t>
            </a:r>
            <a:r>
              <a:rPr kumimoji="1" lang="zh-CN" altLang="en-US" dirty="0" smtClean="0">
                <a:latin typeface="Consolas" panose="020B0609020204030204" pitchFamily="49" charset="0"/>
              </a:rPr>
              <a:t>总结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en-US" altLang="zh-CN" dirty="0" smtClean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总结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97947" cy="4727021"/>
          </a:xfrm>
        </p:spPr>
        <p:txBody>
          <a:bodyPr anchor="t" anchorCtr="0"/>
          <a:lstStyle/>
          <a:p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概念：</a:t>
            </a:r>
            <a:r>
              <a:rPr lang="en-US" altLang="zh-CN" dirty="0">
                <a:solidFill>
                  <a:srgbClr val="595959"/>
                </a:solidFill>
                <a:latin typeface="Consolas" panose="020B0609020204030204" pitchFamily="49" charset="0"/>
              </a:rPr>
              <a:t>AOP(Aspect Oriented Programming)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面向切面编程，一种编程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范式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作用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：在不惊动原始设计的基础上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方法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进行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功能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增强</a:t>
            </a:r>
            <a:endParaRPr lang="en-US" altLang="zh-CN" b="1" dirty="0" smtClean="0">
              <a:solidFill>
                <a:srgbClr val="AD2B26"/>
              </a:solidFill>
              <a:latin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核心概念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代理（</a:t>
            </a:r>
            <a:r>
              <a:rPr lang="en-US" altLang="zh-CN" dirty="0">
                <a:solidFill>
                  <a:srgbClr val="595959"/>
                </a:solidFill>
                <a:latin typeface="Consolas" panose="020B0609020204030204" pitchFamily="49" charset="0"/>
              </a:rPr>
              <a:t>Proxy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）：</a:t>
            </a:r>
            <a:r>
              <a:rPr lang="en-US" altLang="zh-CN" dirty="0" err="1">
                <a:solidFill>
                  <a:srgbClr val="595959"/>
                </a:solidFill>
                <a:latin typeface="Consolas" panose="020B0609020204030204" pitchFamily="49" charset="0"/>
              </a:rPr>
              <a:t>SpringAOP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的核心本质是采用代理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模式实现的</a:t>
            </a:r>
            <a:endParaRPr lang="en-US" altLang="zh-CN" dirty="0">
              <a:solidFill>
                <a:srgbClr val="595959"/>
              </a:solidFill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连接点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dirty="0" err="1">
                <a:solidFill>
                  <a:srgbClr val="595959"/>
                </a:solidFill>
                <a:latin typeface="Consolas" panose="020B0609020204030204" pitchFamily="49" charset="0"/>
              </a:rPr>
              <a:t>JoinPoint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）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：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	在</a:t>
            </a:r>
            <a:r>
              <a:rPr lang="en-US" altLang="zh-CN" dirty="0" err="1">
                <a:solidFill>
                  <a:srgbClr val="595959"/>
                </a:solidFill>
                <a:latin typeface="Consolas" panose="020B0609020204030204" pitchFamily="49" charset="0"/>
              </a:rPr>
              <a:t>SpringAOP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中，理解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为任意方法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的执行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切入点（</a:t>
            </a:r>
            <a:r>
              <a:rPr lang="en-US" altLang="zh-CN" dirty="0" err="1">
                <a:solidFill>
                  <a:srgbClr val="595959"/>
                </a:solidFill>
                <a:latin typeface="Consolas" panose="020B0609020204030204" pitchFamily="49" charset="0"/>
              </a:rPr>
              <a:t>Pointcut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）：匹配连接点的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式子，也是具有共性功能的方法描述</a:t>
            </a:r>
            <a:endParaRPr lang="zh-CN" altLang="en-US" dirty="0">
              <a:solidFill>
                <a:srgbClr val="595959"/>
              </a:solidFill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通知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Consolas" panose="020B0609020204030204" pitchFamily="49" charset="0"/>
              </a:rPr>
              <a:t>Advice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）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：若干个方法的共性功能，在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切入点处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执行，最终体现为一个方法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切面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Consolas" panose="020B0609020204030204" pitchFamily="49" charset="0"/>
              </a:rPr>
              <a:t>Aspect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）：描述通知与切入点的对应关系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目标对象（</a:t>
            </a:r>
            <a:r>
              <a:rPr lang="en-US" altLang="zh-CN" dirty="0">
                <a:solidFill>
                  <a:srgbClr val="595959"/>
                </a:solidFill>
                <a:latin typeface="Consolas" panose="020B0609020204030204" pitchFamily="49" charset="0"/>
              </a:rPr>
              <a:t>Target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）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：被代理的原始对象成为目标对象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8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en-US" altLang="zh-CN" dirty="0" smtClean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总结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97947" cy="4727021"/>
          </a:xfrm>
        </p:spPr>
        <p:txBody>
          <a:bodyPr anchor="t" anchorCtr="0"/>
          <a:lstStyle/>
          <a:p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切入点表达式标准格式：动作关键字（访问修饰符  返回值  包名</a:t>
            </a:r>
            <a:r>
              <a:rPr lang="en-US" altLang="zh-CN" dirty="0">
                <a:solidFill>
                  <a:srgbClr val="595959"/>
                </a:solidFill>
                <a:latin typeface="Consolas" panose="020B0609020204030204" pitchFamily="49" charset="0"/>
              </a:rPr>
              <a:t>.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类</a:t>
            </a:r>
            <a:r>
              <a:rPr lang="en-US" altLang="zh-CN" dirty="0">
                <a:solidFill>
                  <a:srgbClr val="595959"/>
                </a:solidFill>
                <a:latin typeface="Consolas" panose="020B0609020204030204" pitchFamily="49" charset="0"/>
              </a:rPr>
              <a:t>/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接口名</a:t>
            </a:r>
            <a:r>
              <a:rPr lang="en-US" altLang="zh-CN" dirty="0">
                <a:solidFill>
                  <a:srgbClr val="595959"/>
                </a:solidFill>
                <a:latin typeface="Consolas" panose="020B0609020204030204" pitchFamily="49" charset="0"/>
              </a:rPr>
              <a:t>.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方法名（参数）异常名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）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595959"/>
                </a:solidFill>
                <a:latin typeface="Consolas" panose="020B0609020204030204" pitchFamily="49" charset="0"/>
              </a:rPr>
              <a:t>execution(* </a:t>
            </a:r>
            <a:r>
              <a:rPr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</a:rPr>
              <a:t>com.itheima.service</a:t>
            </a:r>
            <a:r>
              <a:rPr lang="en-US" altLang="zh-CN" dirty="0" smtClean="0">
                <a:solidFill>
                  <a:srgbClr val="595959"/>
                </a:solidFill>
                <a:latin typeface="Consolas" panose="020B0609020204030204" pitchFamily="49" charset="0"/>
              </a:rPr>
              <a:t>.*Service.*(..))</a:t>
            </a:r>
            <a:endParaRPr lang="zh-CN" altLang="en-US" dirty="0">
              <a:solidFill>
                <a:srgbClr val="595959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切入点表达式描述通配符：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作用：用于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快速描述，范围描述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* 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：匹配任意符号（常用）</a:t>
            </a:r>
            <a:endParaRPr lang="zh-CN" altLang="en-US" dirty="0">
              <a:solidFill>
                <a:srgbClr val="595959"/>
              </a:solidFill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595959"/>
                </a:solidFill>
                <a:latin typeface="Consolas" panose="020B0609020204030204" pitchFamily="49" charset="0"/>
              </a:rPr>
              <a:t>.. 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：匹配多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个连续的任意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符号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（常用）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595959"/>
                </a:solidFill>
                <a:latin typeface="Consolas" panose="020B0609020204030204" pitchFamily="49" charset="0"/>
              </a:rPr>
              <a:t>+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：匹配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子类类型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10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en-US" altLang="zh-CN" dirty="0" smtClean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总结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97947" cy="4727021"/>
          </a:xfrm>
        </p:spPr>
        <p:txBody>
          <a:bodyPr anchor="t" anchorCtr="0"/>
          <a:lstStyle/>
          <a:p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切入点表达式标准格式：动作关键字（访问修饰符  返回值  包名</a:t>
            </a:r>
            <a:r>
              <a:rPr lang="en-US" altLang="zh-CN" dirty="0">
                <a:solidFill>
                  <a:srgbClr val="595959"/>
                </a:solidFill>
                <a:latin typeface="Consolas" panose="020B0609020204030204" pitchFamily="49" charset="0"/>
              </a:rPr>
              <a:t>.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类</a:t>
            </a:r>
            <a:r>
              <a:rPr lang="en-US" altLang="zh-CN" dirty="0">
                <a:solidFill>
                  <a:srgbClr val="595959"/>
                </a:solidFill>
                <a:latin typeface="Consolas" panose="020B0609020204030204" pitchFamily="49" charset="0"/>
              </a:rPr>
              <a:t>/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接口名</a:t>
            </a:r>
            <a:r>
              <a:rPr lang="en-US" altLang="zh-CN" dirty="0">
                <a:solidFill>
                  <a:srgbClr val="595959"/>
                </a:solidFill>
                <a:latin typeface="Consolas" panose="020B0609020204030204" pitchFamily="49" charset="0"/>
              </a:rPr>
              <a:t>.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方法名（参数）异常名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）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595959"/>
                </a:solidFill>
                <a:latin typeface="Consolas" panose="020B0609020204030204" pitchFamily="49" charset="0"/>
              </a:rPr>
              <a:t>execution(* </a:t>
            </a:r>
            <a:r>
              <a:rPr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</a:rPr>
              <a:t>com.itheima.service</a:t>
            </a:r>
            <a:r>
              <a:rPr lang="en-US" altLang="zh-CN" dirty="0" smtClean="0">
                <a:solidFill>
                  <a:srgbClr val="595959"/>
                </a:solidFill>
                <a:latin typeface="Consolas" panose="020B0609020204030204" pitchFamily="49" charset="0"/>
              </a:rPr>
              <a:t>.*Service.*(..))</a:t>
            </a:r>
            <a:endParaRPr lang="zh-CN" altLang="en-US" dirty="0">
              <a:solidFill>
                <a:srgbClr val="595959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切入点表达式描述通配符：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作用：用于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快速描述，范围描述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* 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：匹配任意符号（常用）</a:t>
            </a:r>
            <a:endParaRPr lang="zh-CN" altLang="en-US" dirty="0">
              <a:solidFill>
                <a:srgbClr val="595959"/>
              </a:solidFill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595959"/>
                </a:solidFill>
                <a:latin typeface="Consolas" panose="020B0609020204030204" pitchFamily="49" charset="0"/>
              </a:rPr>
              <a:t>.. 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：匹配多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个连续的任意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符号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（常用）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595959"/>
                </a:solidFill>
                <a:latin typeface="Consolas" panose="020B0609020204030204" pitchFamily="49" charset="0"/>
              </a:rPr>
              <a:t>+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：匹配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子类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类型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切入点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表达式书写技巧</a:t>
            </a:r>
          </a:p>
          <a:p>
            <a:pPr marL="360363" lvl="1" indent="0">
              <a:buNone/>
            </a:pPr>
            <a:r>
              <a:rPr lang="en-US" altLang="zh-CN" dirty="0">
                <a:solidFill>
                  <a:srgbClr val="595959"/>
                </a:solidFill>
                <a:latin typeface="Consolas" panose="020B0609020204030204" pitchFamily="49" charset="0"/>
              </a:rPr>
              <a:t>1.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按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</a:rPr>
              <a:t>标准规范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开发</a:t>
            </a:r>
          </a:p>
          <a:p>
            <a:pPr marL="360363" lvl="1" indent="0">
              <a:buNone/>
            </a:pPr>
            <a:r>
              <a:rPr lang="en-US" altLang="zh-CN" dirty="0">
                <a:solidFill>
                  <a:srgbClr val="595959"/>
                </a:solidFill>
                <a:latin typeface="Consolas" panose="020B0609020204030204" pitchFamily="49" charset="0"/>
              </a:rPr>
              <a:t>2.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查询操作的返回值建议使用*匹配</a:t>
            </a:r>
          </a:p>
          <a:p>
            <a:pPr marL="360363" lvl="1" indent="0">
              <a:buNone/>
            </a:pPr>
            <a:r>
              <a:rPr lang="en-US" altLang="zh-CN" dirty="0">
                <a:solidFill>
                  <a:srgbClr val="595959"/>
                </a:solidFill>
                <a:latin typeface="Consolas" panose="020B0609020204030204" pitchFamily="49" charset="0"/>
              </a:rPr>
              <a:t>3.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减少使用</a:t>
            </a:r>
            <a:r>
              <a:rPr lang="en-US" altLang="zh-CN" dirty="0">
                <a:solidFill>
                  <a:srgbClr val="595959"/>
                </a:solidFill>
                <a:latin typeface="Consolas" panose="020B0609020204030204" pitchFamily="49" charset="0"/>
              </a:rPr>
              <a:t>..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的形式描述包</a:t>
            </a:r>
          </a:p>
          <a:p>
            <a:pPr marL="360363" lvl="1" indent="0">
              <a:buNone/>
            </a:pPr>
            <a:r>
              <a:rPr lang="en-US" altLang="zh-CN" dirty="0">
                <a:solidFill>
                  <a:srgbClr val="595959"/>
                </a:solidFill>
                <a:latin typeface="Consolas" panose="020B0609020204030204" pitchFamily="49" charset="0"/>
              </a:rPr>
              <a:t>4.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</a:rPr>
              <a:t>对接口进行描述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，使用*表示模块名，例如</a:t>
            </a:r>
            <a:r>
              <a:rPr lang="en-US" altLang="zh-CN" dirty="0" err="1">
                <a:solidFill>
                  <a:srgbClr val="595959"/>
                </a:solidFill>
                <a:latin typeface="Consolas" panose="020B0609020204030204" pitchFamily="49" charset="0"/>
              </a:rPr>
              <a:t>UserService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的匹配描述为*</a:t>
            </a:r>
            <a:r>
              <a:rPr lang="en-US" altLang="zh-CN" dirty="0">
                <a:solidFill>
                  <a:srgbClr val="595959"/>
                </a:solidFill>
                <a:latin typeface="Consolas" panose="020B0609020204030204" pitchFamily="49" charset="0"/>
              </a:rPr>
              <a:t>Service</a:t>
            </a:r>
          </a:p>
          <a:p>
            <a:pPr marL="360363" lvl="1" indent="0">
              <a:buNone/>
            </a:pPr>
            <a:r>
              <a:rPr lang="en-US" altLang="zh-CN" dirty="0">
                <a:solidFill>
                  <a:srgbClr val="595959"/>
                </a:solidFill>
                <a:latin typeface="Consolas" panose="020B0609020204030204" pitchFamily="49" charset="0"/>
              </a:rPr>
              <a:t>5.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方法名书写保留动词，例如</a:t>
            </a:r>
            <a:r>
              <a:rPr lang="en-US" altLang="zh-CN" dirty="0">
                <a:solidFill>
                  <a:srgbClr val="595959"/>
                </a:solidFill>
                <a:latin typeface="Consolas" panose="020B0609020204030204" pitchFamily="49" charset="0"/>
              </a:rPr>
              <a:t>get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，使用*表示名词，例如</a:t>
            </a:r>
            <a:r>
              <a:rPr lang="en-US" altLang="zh-CN" dirty="0" err="1">
                <a:solidFill>
                  <a:srgbClr val="595959"/>
                </a:solidFill>
                <a:latin typeface="Consolas" panose="020B0609020204030204" pitchFamily="49" charset="0"/>
              </a:rPr>
              <a:t>getById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匹配描述为</a:t>
            </a:r>
            <a:r>
              <a:rPr lang="en-US" altLang="zh-CN" dirty="0" err="1">
                <a:solidFill>
                  <a:srgbClr val="595959"/>
                </a:solidFill>
                <a:latin typeface="Consolas" panose="020B0609020204030204" pitchFamily="49" charset="0"/>
              </a:rPr>
              <a:t>getBy</a:t>
            </a:r>
            <a:r>
              <a:rPr lang="en-US" altLang="zh-CN" dirty="0">
                <a:solidFill>
                  <a:srgbClr val="595959"/>
                </a:solidFill>
                <a:latin typeface="Consolas" panose="020B0609020204030204" pitchFamily="49" charset="0"/>
              </a:rPr>
              <a:t>*</a:t>
            </a:r>
          </a:p>
          <a:p>
            <a:pPr marL="360363" lvl="1" indent="0">
              <a:buNone/>
            </a:pPr>
            <a:r>
              <a:rPr lang="en-US" altLang="zh-CN" dirty="0">
                <a:solidFill>
                  <a:srgbClr val="595959"/>
                </a:solidFill>
                <a:latin typeface="Consolas" panose="020B0609020204030204" pitchFamily="49" charset="0"/>
              </a:rPr>
              <a:t>6.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参数根据实际情况灵活调整</a:t>
            </a:r>
          </a:p>
          <a:p>
            <a:pPr lvl="1"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en-US" altLang="zh-CN" dirty="0" smtClean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总结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97947" cy="4727021"/>
          </a:xfrm>
        </p:spPr>
        <p:txBody>
          <a:bodyPr anchor="t" anchorCtr="0"/>
          <a:lstStyle/>
          <a:p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通知类型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前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置通知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后置通知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环绕通知（重点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）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环绕通知依赖形参</a:t>
            </a:r>
            <a:r>
              <a:rPr lang="en-US" altLang="zh-CN" dirty="0" err="1">
                <a:solidFill>
                  <a:srgbClr val="595959"/>
                </a:solidFill>
                <a:latin typeface="Consolas" panose="020B0609020204030204" pitchFamily="49" charset="0"/>
              </a:rPr>
              <a:t>ProceedingJoinPoint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才能实现对原始方法的调用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环绕通知可以隔离原始方法的调用执行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环绕通知返回值设置为</a:t>
            </a:r>
            <a:r>
              <a:rPr lang="en-US" altLang="zh-CN" dirty="0">
                <a:solidFill>
                  <a:srgbClr val="595959"/>
                </a:solidFill>
                <a:latin typeface="Consolas" panose="020B0609020204030204" pitchFamily="49" charset="0"/>
              </a:rPr>
              <a:t>Object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类型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环绕通知中可以对原始方法调用过程中出现的异常进行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处理</a:t>
            </a:r>
            <a:endParaRPr lang="zh-CN" altLang="en-US" dirty="0">
              <a:solidFill>
                <a:srgbClr val="595959"/>
              </a:solidFill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返回后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通知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抛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出异常后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</a:rPr>
              <a:t>通知</a:t>
            </a:r>
            <a:endParaRPr lang="zh-CN" altLang="en-US" dirty="0">
              <a:solidFill>
                <a:srgbClr val="595959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rgbClr val="59595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04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en-US" altLang="zh-CN" dirty="0" smtClean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总结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97947" cy="4727021"/>
          </a:xfrm>
        </p:spPr>
        <p:txBody>
          <a:bodyPr anchor="t" anchorCtr="0"/>
          <a:lstStyle/>
          <a:p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获取切入点方法的参数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err="1">
                <a:solidFill>
                  <a:srgbClr val="595959"/>
                </a:solidFill>
                <a:latin typeface="Consolas" panose="020B0609020204030204" pitchFamily="49" charset="0"/>
              </a:rPr>
              <a:t>JoinPoint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：适用于前置、后置、返回后、抛出异常后通知，设置为方法的第一个形参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</a:rPr>
              <a:t>ProceedJointPoint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：适用于环绕通知</a:t>
            </a:r>
          </a:p>
          <a:p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获取切入点方法返回值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返回后通知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环绕通知</a:t>
            </a:r>
          </a:p>
          <a:p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获取切入点方法运行异常信息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抛出异常后通知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</a:rPr>
              <a:t>环绕通知</a:t>
            </a:r>
          </a:p>
        </p:txBody>
      </p:sp>
    </p:spTree>
    <p:extLst>
      <p:ext uri="{BB962C8B-B14F-4D97-AF65-F5344CB8AC3E}">
        <p14:creationId xmlns:p14="http://schemas.microsoft.com/office/powerpoint/2010/main" val="91294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概念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作用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核心概念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切入点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通知类别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通知获取数据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952485" lvl="2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  <a:cs typeface="阿里巴巴普惠体" panose="00020600040101010101" pitchFamily="18" charset="-122"/>
              </a:rPr>
              <a:t>参数</a:t>
            </a:r>
            <a:endParaRPr lang="en-US" altLang="zh-CN" sz="1600" b="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  <a:cs typeface="阿里巴巴普惠体" panose="00020600040101010101" pitchFamily="18" charset="-122"/>
            </a:endParaRPr>
          </a:p>
          <a:p>
            <a:pPr marL="952485" lvl="2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  <a:cs typeface="阿里巴巴普惠体" panose="00020600040101010101" pitchFamily="18" charset="-122"/>
              </a:rPr>
              <a:t>返回值</a:t>
            </a:r>
            <a:endParaRPr lang="en-US" altLang="zh-CN" sz="1600" b="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  <a:cs typeface="阿里巴巴普惠体" panose="00020600040101010101" pitchFamily="18" charset="-122"/>
            </a:endParaRPr>
          </a:p>
          <a:p>
            <a:pPr marL="952485" lvl="2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  <a:cs typeface="阿里巴巴普惠体" panose="00020600040101010101" pitchFamily="18" charset="-122"/>
              </a:rPr>
              <a:t>异常</a:t>
            </a:r>
            <a:endParaRPr lang="en-US" altLang="zh-CN" sz="1600" b="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  <a:cs typeface="阿里巴巴普惠体" panose="00020600040101010101" pitchFamily="18" charset="-122"/>
            </a:endParaRPr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总结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31616</TotalTime>
  <Words>510</Words>
  <Application>Microsoft Office PowerPoint</Application>
  <PresentationFormat>宽屏</PresentationFormat>
  <Paragraphs>71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</vt:i4>
      </vt:variant>
    </vt:vector>
  </HeadingPairs>
  <TitlesOfParts>
    <vt:vector size="28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AOP总结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AOP总结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967</cp:revision>
  <dcterms:created xsi:type="dcterms:W3CDTF">2020-03-31T02:23:27Z</dcterms:created>
  <dcterms:modified xsi:type="dcterms:W3CDTF">2021-08-31T02:10:44Z</dcterms:modified>
</cp:coreProperties>
</file>