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3"/>
  </p:notesMasterIdLst>
  <p:handoutMasterIdLst>
    <p:handoutMasterId r:id="rId14"/>
  </p:handoutMasterIdLst>
  <p:sldIdLst>
    <p:sldId id="462" r:id="rId8"/>
    <p:sldId id="1278" r:id="rId9"/>
    <p:sldId id="1310" r:id="rId10"/>
    <p:sldId id="1311" r:id="rId11"/>
    <p:sldId id="130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2F2F2"/>
    <a:srgbClr val="595959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9931" autoAdjust="0"/>
  </p:normalViewPr>
  <p:slideViewPr>
    <p:cSldViewPr snapToGrid="0">
      <p:cViewPr varScale="1">
        <p:scale>
          <a:sx n="91" d="100"/>
          <a:sy n="91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9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6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提问：到这里对象已经被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管理起来了，但是对象与对象之间本来存在着关系，现在还没有绑定，这就需要完成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3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latin typeface="Consolas" panose="020B0609020204030204" pitchFamily="49" charset="0"/>
              </a:rPr>
              <a:t>事务</a:t>
            </a:r>
            <a:r>
              <a:rPr kumimoji="1" lang="zh-CN" altLang="en-US" dirty="0">
                <a:latin typeface="Consolas" panose="020B0609020204030204" pitchFamily="49" charset="0"/>
              </a:rPr>
              <a:t>角色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Spring</a:t>
            </a:r>
            <a:r>
              <a:rPr kumimoji="1" lang="zh-CN" altLang="en-US" dirty="0">
                <a:latin typeface="Consolas" panose="020B0609020204030204" pitchFamily="49" charset="0"/>
              </a:rPr>
              <a:t>事务角色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事务管理员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事务协调员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3736" y="3002446"/>
            <a:ext cx="5998695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transfer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out,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in 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money)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accountDao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.outMoney(out,money);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accountDao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.inMoney(in,money);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994461" y="2668775"/>
            <a:ext cx="1402522" cy="660203"/>
          </a:xfrm>
          <a:prstGeom prst="wedgeRoundRectCallou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Alibaba PuHuiTi R"/>
              </a:rPr>
              <a:t>开启事务</a:t>
            </a:r>
            <a:r>
              <a:rPr lang="en-US" altLang="zh-CN" dirty="0" smtClean="0">
                <a:solidFill>
                  <a:schemeClr val="bg1"/>
                </a:solidFill>
                <a:ea typeface="Alibaba PuHuiTi R"/>
              </a:rPr>
              <a:t>T</a:t>
            </a:r>
            <a:endParaRPr lang="zh-CN" altLang="en-US" dirty="0">
              <a:solidFill>
                <a:schemeClr val="bg1"/>
              </a:solidFill>
              <a:ea typeface="Alibaba PuHuiTi R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658907" y="5151173"/>
            <a:ext cx="8357042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AccountDao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"update tbl_account set money = money + #{money} where name = #{name}"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inMoney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@Param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"name"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name,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@Param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"money"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money)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512187" y="1068260"/>
            <a:ext cx="8503762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AccountDao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"update tbl_account set money = money - #{money} where name = #{name}"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outMoney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@Param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"name"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name,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@Param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"money"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money);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3645" y="3738967"/>
            <a:ext cx="3161878" cy="272791"/>
          </a:xfrm>
          <a:prstGeom prst="rect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3645" y="4093381"/>
            <a:ext cx="3161878" cy="248990"/>
          </a:xfrm>
          <a:prstGeom prst="rect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8971564" y="2178598"/>
            <a:ext cx="1402522" cy="660203"/>
          </a:xfrm>
          <a:prstGeom prst="wedgeRoundRectCallout">
            <a:avLst>
              <a:gd name="adj1" fmla="val -19022"/>
              <a:gd name="adj2" fmla="val -62537"/>
              <a:gd name="adj3" fmla="val 16667"/>
            </a:avLst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Alibaba PuHuiTi R"/>
              </a:rPr>
              <a:t>开启事务</a:t>
            </a:r>
            <a:r>
              <a:rPr lang="en-US" altLang="zh-CN" dirty="0" smtClean="0">
                <a:solidFill>
                  <a:schemeClr val="tx1"/>
                </a:solidFill>
                <a:ea typeface="Alibaba PuHuiTi R"/>
              </a:rPr>
              <a:t>T1</a:t>
            </a:r>
            <a:endParaRPr lang="zh-CN" altLang="en-US" dirty="0">
              <a:solidFill>
                <a:schemeClr val="tx1"/>
              </a:solidFill>
              <a:ea typeface="Alibaba PuHuiTi R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8971564" y="4816398"/>
            <a:ext cx="1402522" cy="660203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Alibaba PuHuiTi R"/>
              </a:rPr>
              <a:t>开启事务</a:t>
            </a:r>
            <a:r>
              <a:rPr lang="en-US" altLang="zh-CN" dirty="0" smtClean="0">
                <a:solidFill>
                  <a:schemeClr val="tx1"/>
                </a:solidFill>
                <a:ea typeface="Alibaba PuHuiTi R"/>
              </a:rPr>
              <a:t>T2</a:t>
            </a:r>
            <a:endParaRPr lang="zh-CN" altLang="en-US" dirty="0">
              <a:solidFill>
                <a:schemeClr val="tx1"/>
              </a:solidFill>
              <a:ea typeface="Alibaba PuHuiTi R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8971564" y="2178598"/>
            <a:ext cx="1402522" cy="660203"/>
          </a:xfrm>
          <a:prstGeom prst="wedgeRoundRectCallout">
            <a:avLst>
              <a:gd name="adj1" fmla="val -19475"/>
              <a:gd name="adj2" fmla="val -62537"/>
              <a:gd name="adj3" fmla="val 16667"/>
            </a:avLst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Alibaba PuHuiTi R"/>
              </a:rPr>
              <a:t>加入</a:t>
            </a:r>
            <a:r>
              <a:rPr lang="zh-CN" altLang="en-US" dirty="0" smtClean="0">
                <a:solidFill>
                  <a:schemeClr val="bg1"/>
                </a:solidFill>
                <a:ea typeface="Alibaba PuHuiTi R"/>
              </a:rPr>
              <a:t>事务</a:t>
            </a:r>
            <a:r>
              <a:rPr lang="en-US" altLang="zh-CN" dirty="0" smtClean="0">
                <a:solidFill>
                  <a:schemeClr val="bg1"/>
                </a:solidFill>
                <a:ea typeface="Alibaba PuHuiTi R"/>
              </a:rPr>
              <a:t>T</a:t>
            </a:r>
            <a:endParaRPr lang="zh-CN" altLang="en-US" dirty="0">
              <a:solidFill>
                <a:schemeClr val="bg1"/>
              </a:solidFill>
              <a:ea typeface="Alibaba PuHuiTi R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8971564" y="4816398"/>
            <a:ext cx="1402522" cy="660203"/>
          </a:xfrm>
          <a:prstGeom prst="wedgeRoundRectCallou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Alibaba PuHuiTi R"/>
              </a:rPr>
              <a:t>加入</a:t>
            </a:r>
            <a:r>
              <a:rPr lang="zh-CN" altLang="en-US" dirty="0" smtClean="0">
                <a:solidFill>
                  <a:schemeClr val="bg1"/>
                </a:solidFill>
                <a:ea typeface="Alibaba PuHuiTi R"/>
              </a:rPr>
              <a:t>事务</a:t>
            </a:r>
            <a:r>
              <a:rPr lang="en-US" altLang="zh-CN" dirty="0" smtClean="0">
                <a:solidFill>
                  <a:schemeClr val="bg1"/>
                </a:solidFill>
                <a:ea typeface="Alibaba PuHuiTi R"/>
              </a:rPr>
              <a:t>T</a:t>
            </a:r>
            <a:endParaRPr lang="zh-CN" altLang="en-US" dirty="0">
              <a:solidFill>
                <a:schemeClr val="bg1"/>
              </a:solidFill>
              <a:ea typeface="Alibaba PuHuiTi R"/>
            </a:endParaRPr>
          </a:p>
        </p:txBody>
      </p:sp>
      <p:sp>
        <p:nvSpPr>
          <p:cNvPr id="22" name="弧形 21"/>
          <p:cNvSpPr/>
          <p:nvPr/>
        </p:nvSpPr>
        <p:spPr>
          <a:xfrm rot="21333655" flipH="1">
            <a:off x="2490411" y="1886140"/>
            <a:ext cx="6949646" cy="1514194"/>
          </a:xfrm>
          <a:prstGeom prst="arc">
            <a:avLst>
              <a:gd name="adj1" fmla="val 11053195"/>
              <a:gd name="adj2" fmla="val 21320310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942280" flipH="1" flipV="1">
            <a:off x="2033885" y="2748885"/>
            <a:ext cx="8502112" cy="2074839"/>
          </a:xfrm>
          <a:prstGeom prst="arc">
            <a:avLst>
              <a:gd name="adj1" fmla="val 11627343"/>
              <a:gd name="adj2" fmla="val 21064183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6772" y="2533691"/>
            <a:ext cx="1443976" cy="51719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AD2B26"/>
                </a:solidFill>
              </a:rPr>
              <a:t>事务管理员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8950837" y="3543619"/>
            <a:ext cx="144397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AD2B26"/>
                </a:solidFill>
              </a:rPr>
              <a:t>事务协调员</a:t>
            </a:r>
            <a:endParaRPr lang="zh-CN" altLang="en-US" dirty="0">
              <a:solidFill>
                <a:srgbClr val="AD2B26"/>
              </a:solidFill>
            </a:endParaRPr>
          </a:p>
        </p:txBody>
      </p:sp>
      <p:cxnSp>
        <p:nvCxnSpPr>
          <p:cNvPr id="27" name="直接箭头连接符 26"/>
          <p:cNvCxnSpPr>
            <a:stCxn id="26" idx="0"/>
            <a:endCxn id="19" idx="2"/>
          </p:cNvCxnSpPr>
          <p:nvPr/>
        </p:nvCxnSpPr>
        <p:spPr>
          <a:xfrm flipV="1">
            <a:off x="9672825" y="2838801"/>
            <a:ext cx="0" cy="704818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2"/>
            <a:endCxn id="20" idx="0"/>
          </p:cNvCxnSpPr>
          <p:nvPr/>
        </p:nvCxnSpPr>
        <p:spPr>
          <a:xfrm>
            <a:off x="9672825" y="4060809"/>
            <a:ext cx="0" cy="755589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Spring</a:t>
            </a:r>
            <a:r>
              <a:rPr kumimoji="1" lang="zh-CN" altLang="en-US" dirty="0">
                <a:latin typeface="Consolas" panose="020B0609020204030204" pitchFamily="49" charset="0"/>
              </a:rPr>
              <a:t>事务角色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3230" y="3074700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@Transactional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291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41067 -0.3076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4" y="-1539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41328 0.2402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4" y="1201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1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8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8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12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15" grpId="0" animBg="1"/>
      <p:bldP spid="15" grpId="1" animBg="1"/>
      <p:bldP spid="17" grpId="0" animBg="1"/>
      <p:bldP spid="17" grpId="1" animBg="1"/>
      <p:bldP spid="19" grpId="0" animBg="1"/>
      <p:bldP spid="20" grpId="0" animBg="1"/>
      <p:bldP spid="22" grpId="0" animBg="1"/>
      <p:bldP spid="22" grpId="1" animBg="1"/>
      <p:bldP spid="24" grpId="0" animBg="1"/>
      <p:bldP spid="24" grpId="1" animBg="1"/>
      <p:bldP spid="25" grpId="0" build="p"/>
      <p:bldP spid="26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pPr marL="276225" indent="-276225"/>
            <a:r>
              <a:rPr lang="zh-CN" altLang="en-US" dirty="0" smtClean="0">
                <a:solidFill>
                  <a:srgbClr val="262626"/>
                </a:solidFill>
                <a:ea typeface="Alibaba PuHuiTi R"/>
              </a:rPr>
              <a:t>事务角色</a:t>
            </a:r>
            <a:endParaRPr lang="en-US" altLang="zh-CN" dirty="0">
              <a:solidFill>
                <a:srgbClr val="262626"/>
              </a:solidFill>
              <a:ea typeface="Alibaba PuHuiTi R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262626"/>
                </a:solidFill>
                <a:ea typeface="Alibaba PuHuiTi R"/>
              </a:rPr>
              <a:t>事务</a:t>
            </a:r>
            <a:r>
              <a:rPr lang="zh-CN" altLang="en-US" dirty="0" smtClean="0">
                <a:solidFill>
                  <a:srgbClr val="262626"/>
                </a:solidFill>
                <a:ea typeface="Alibaba PuHuiTi R"/>
              </a:rPr>
              <a:t>管理员：发起事务方，在</a:t>
            </a:r>
            <a:r>
              <a:rPr lang="en-US" altLang="zh-CN" dirty="0" smtClean="0">
                <a:solidFill>
                  <a:srgbClr val="262626"/>
                </a:solidFill>
                <a:ea typeface="Alibaba PuHuiTi R"/>
              </a:rPr>
              <a:t>Spring</a:t>
            </a:r>
            <a:r>
              <a:rPr lang="zh-CN" altLang="en-US" dirty="0" smtClean="0">
                <a:solidFill>
                  <a:srgbClr val="262626"/>
                </a:solidFill>
                <a:ea typeface="Alibaba PuHuiTi R"/>
              </a:rPr>
              <a:t>中通常指代业务层开启事务的方法</a:t>
            </a:r>
            <a:endParaRPr lang="en-US" altLang="zh-CN" dirty="0">
              <a:solidFill>
                <a:srgbClr val="262626"/>
              </a:solidFill>
              <a:ea typeface="Alibaba PuHuiTi R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262626"/>
                </a:solidFill>
                <a:ea typeface="Alibaba PuHuiTi R"/>
              </a:rPr>
              <a:t>事务协调</a:t>
            </a:r>
            <a:r>
              <a:rPr lang="zh-CN" altLang="en-US" dirty="0" smtClean="0">
                <a:solidFill>
                  <a:srgbClr val="262626"/>
                </a:solidFill>
                <a:ea typeface="Alibaba PuHuiTi R"/>
              </a:rPr>
              <a:t>员：加入事务方，在</a:t>
            </a:r>
            <a:r>
              <a:rPr lang="en-US" altLang="zh-CN" dirty="0" smtClean="0">
                <a:solidFill>
                  <a:srgbClr val="262626"/>
                </a:solidFill>
                <a:ea typeface="Alibaba PuHuiTi R"/>
              </a:rPr>
              <a:t>Spring</a:t>
            </a:r>
            <a:r>
              <a:rPr lang="zh-CN" altLang="en-US" dirty="0" smtClean="0">
                <a:solidFill>
                  <a:srgbClr val="262626"/>
                </a:solidFill>
                <a:ea typeface="Alibaba PuHuiTi R"/>
              </a:rPr>
              <a:t>中通常指代数据</a:t>
            </a:r>
            <a:r>
              <a:rPr lang="zh-CN" altLang="en-US" smtClean="0">
                <a:solidFill>
                  <a:srgbClr val="262626"/>
                </a:solidFill>
                <a:ea typeface="Alibaba PuHuiTi R"/>
              </a:rPr>
              <a:t>层</a:t>
            </a:r>
            <a:r>
              <a:rPr lang="zh-CN" altLang="en-US" smtClean="0">
                <a:solidFill>
                  <a:srgbClr val="262626"/>
                </a:solidFill>
                <a:ea typeface="Alibaba PuHuiTi R"/>
              </a:rPr>
              <a:t>方法，也可以是业务层方法</a:t>
            </a:r>
            <a:endParaRPr lang="en-US" altLang="zh-CN" dirty="0">
              <a:solidFill>
                <a:srgbClr val="262626"/>
              </a:solidFill>
              <a:ea typeface="Alibaba PuHuiTi R"/>
            </a:endParaRPr>
          </a:p>
        </p:txBody>
      </p:sp>
      <p:sp>
        <p:nvSpPr>
          <p:cNvPr id="3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Spring</a:t>
            </a:r>
            <a:r>
              <a:rPr kumimoji="1" lang="zh-CN" altLang="en-US" dirty="0">
                <a:latin typeface="Consolas" panose="020B0609020204030204" pitchFamily="49" charset="0"/>
              </a:rPr>
              <a:t>事务角色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事务管理员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事务协调员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Spring</a:t>
            </a:r>
            <a:r>
              <a:rPr kumimoji="1" lang="zh-CN" altLang="en-US" dirty="0">
                <a:latin typeface="Consolas" panose="020B0609020204030204" pitchFamily="49" charset="0"/>
              </a:rPr>
              <a:t>事务角色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5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31825</TotalTime>
  <Words>265</Words>
  <Application>Microsoft Office PowerPoint</Application>
  <PresentationFormat>宽屏</PresentationFormat>
  <Paragraphs>29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Spring事务角色</vt:lpstr>
      <vt:lpstr>Spring事务角色</vt:lpstr>
      <vt:lpstr>Spring事务角色</vt:lpstr>
      <vt:lpstr>Spring事务角色</vt:lpstr>
      <vt:lpstr>Spring事务角色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892</cp:revision>
  <dcterms:created xsi:type="dcterms:W3CDTF">2020-03-31T02:23:27Z</dcterms:created>
  <dcterms:modified xsi:type="dcterms:W3CDTF">2021-04-28T01:59:33Z</dcterms:modified>
</cp:coreProperties>
</file>