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"/>
  </p:notesMasterIdLst>
  <p:handoutMasterIdLst>
    <p:handoutMasterId r:id="rId17"/>
  </p:handoutMasterIdLst>
  <p:sldIdLst>
    <p:sldId id="462" r:id="rId8"/>
    <p:sldId id="1324" r:id="rId9"/>
    <p:sldId id="1325" r:id="rId10"/>
    <p:sldId id="1304" r:id="rId11"/>
    <p:sldId id="1329" r:id="rId12"/>
    <p:sldId id="1306" r:id="rId13"/>
    <p:sldId id="1327" r:id="rId14"/>
    <p:sldId id="13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79" autoAdjust="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3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72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7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提问：到这里对象已经被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管理起来了，但是对象与对象之间本来存在着关系，现在还没有绑定，这就需要完成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3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事务相关配置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事务相关配置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事务配置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案例：转账业务追加日志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事务传播行为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5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10028"/>
              </p:ext>
            </p:extLst>
          </p:nvPr>
        </p:nvGraphicFramePr>
        <p:xfrm>
          <a:off x="847515" y="1299292"/>
          <a:ext cx="10098018" cy="4239716"/>
        </p:xfrm>
        <a:graphic>
          <a:graphicData uri="http://schemas.openxmlformats.org/drawingml/2006/table">
            <a:tbl>
              <a:tblPr/>
              <a:tblGrid>
                <a:gridCol w="336600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36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示例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readOnly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设置是否为只读事务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readOnly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=true 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只读事务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timeout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设置事务超时时间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timeout = -1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（永不超时）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rollbackFor</a:t>
                      </a:r>
                      <a:endParaRPr kumimoji="0" lang="zh-CN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设置事务回滚异常（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class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rollbackFor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{</a:t>
                      </a: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NullPointException.class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}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rollbackForClassName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设置事务回滚异常（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同上格式为字符串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noRollbackFor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设置事务不回滚异常（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class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noRollbackFor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{</a:t>
                      </a: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NullPointException.class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}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noRollbackForClassName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设置事务不回滚异常（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同上格式为字符串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propagation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设置事务传播行为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……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事务相关配置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转账</a:t>
            </a:r>
            <a:r>
              <a:rPr kumimoji="1" lang="zh-CN" altLang="en-US" dirty="0">
                <a:latin typeface="Consolas" panose="020B0609020204030204" pitchFamily="49" charset="0"/>
              </a:rPr>
              <a:t>业务追加日志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：实现任意两个账户间转账操作，并对每次转账操作在数据库进行留痕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需求微缩：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账户减钱，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账户加钱，数据库记录日志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：基于转账操作案例添加日志模块，实现数据库中记录日志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②：业务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层转账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操作（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transfer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），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调用减钱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加钱与记录日志功能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实现效果预期：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无论转账操作是否成功，均进行转账操作的日志留痕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存在的问题：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日志的记录与转账操作隶属同一个事务，同成功同失败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实现效果预期改进：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无论转账操作是否成功，日志必须保留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案例：转账业务追加日志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0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pPr marL="276225" indent="-276225"/>
            <a:r>
              <a:rPr lang="zh-CN" altLang="en-US" dirty="0" smtClean="0">
                <a:solidFill>
                  <a:srgbClr val="262626"/>
                </a:solidFill>
                <a:ea typeface="Alibaba PuHuiTi R"/>
              </a:rPr>
              <a:t>事务</a:t>
            </a:r>
            <a:r>
              <a:rPr lang="zh-CN" altLang="en-US" dirty="0">
                <a:solidFill>
                  <a:srgbClr val="262626"/>
                </a:solidFill>
                <a:ea typeface="Alibaba PuHuiTi R"/>
              </a:rPr>
              <a:t>传播行为：事务协调员对事务</a:t>
            </a:r>
            <a:r>
              <a:rPr lang="zh-CN" altLang="en-US" dirty="0" smtClean="0">
                <a:solidFill>
                  <a:srgbClr val="262626"/>
                </a:solidFill>
                <a:ea typeface="Alibaba PuHuiTi R"/>
              </a:rPr>
              <a:t>管理员所携带事务的处理态度</a:t>
            </a:r>
            <a:endParaRPr lang="zh-CN" altLang="en-US" dirty="0">
              <a:solidFill>
                <a:srgbClr val="262626"/>
              </a:solidFill>
              <a:ea typeface="Alibaba PuHuiTi R"/>
            </a:endParaRPr>
          </a:p>
          <a:p>
            <a:pPr marL="276225" indent="-276225"/>
            <a:endParaRPr lang="zh-CN" altLang="en-US" dirty="0">
              <a:solidFill>
                <a:srgbClr val="262626"/>
              </a:solidFill>
              <a:ea typeface="Alibaba PuHuiTi R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20538" y="2579720"/>
            <a:ext cx="5949661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transfer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out,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in 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money)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accountDao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.outMoney(out,money);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accountDao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.inMoney(in,money);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finally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logService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.log(out,in,money);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420511" y="2001139"/>
            <a:ext cx="1402522" cy="660203"/>
          </a:xfrm>
          <a:prstGeom prst="wedgeRoundRectCallou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Alibaba PuHuiTi R"/>
              </a:rPr>
              <a:t>开启事务</a:t>
            </a:r>
            <a:r>
              <a:rPr lang="en-US" altLang="zh-CN" dirty="0" smtClean="0">
                <a:solidFill>
                  <a:schemeClr val="bg1"/>
                </a:solidFill>
                <a:ea typeface="Alibaba PuHuiTi R"/>
              </a:rPr>
              <a:t>T</a:t>
            </a:r>
            <a:endParaRPr lang="zh-CN" altLang="en-US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666069" y="4021726"/>
            <a:ext cx="6055431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@Service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logDao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@Transactional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out,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in,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money 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logDao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.log(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转账操作由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+out+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+in+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",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金额：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677914" y="2181763"/>
            <a:ext cx="604167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AccountDao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9E880D"/>
                </a:solidFill>
                <a:latin typeface="Consolas" panose="020B0609020204030204" pitchFamily="49" charset="0"/>
              </a:rPr>
              <a:t>@Update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</a:rPr>
              <a:t>"update tbl_account set money = money + #{money} where name = #{name}"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000" dirty="0">
                <a:solidFill>
                  <a:srgbClr val="00627A"/>
                </a:solidFill>
                <a:latin typeface="Consolas" panose="020B0609020204030204" pitchFamily="49" charset="0"/>
              </a:rPr>
              <a:t>inMoney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9E880D"/>
                </a:solidFill>
                <a:latin typeface="Consolas" panose="020B0609020204030204" pitchFamily="49" charset="0"/>
              </a:rPr>
              <a:t>@Param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name, </a:t>
            </a:r>
            <a:r>
              <a:rPr lang="zh-CN" altLang="zh-CN" sz="1000" dirty="0">
                <a:solidFill>
                  <a:srgbClr val="9E880D"/>
                </a:solidFill>
                <a:latin typeface="Consolas" panose="020B0609020204030204" pitchFamily="49" charset="0"/>
              </a:rPr>
              <a:t>@Param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</a:rPr>
              <a:t>"money"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money);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0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9E880D"/>
                </a:solidFill>
                <a:latin typeface="Consolas" panose="020B0609020204030204" pitchFamily="49" charset="0"/>
              </a:rPr>
              <a:t>@Update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</a:rPr>
              <a:t>"update tbl_account set money = money - #{money} where name = #{name}"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000" dirty="0">
                <a:solidFill>
                  <a:srgbClr val="00627A"/>
                </a:solidFill>
                <a:latin typeface="Consolas" panose="020B0609020204030204" pitchFamily="49" charset="0"/>
              </a:rPr>
              <a:t>outMoney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9E880D"/>
                </a:solidFill>
                <a:latin typeface="Consolas" panose="020B0609020204030204" pitchFamily="49" charset="0"/>
              </a:rPr>
              <a:t>@Param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</a:rPr>
              <a:t>"name"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name, </a:t>
            </a:r>
            <a:r>
              <a:rPr lang="zh-CN" altLang="zh-CN" sz="1000" dirty="0">
                <a:solidFill>
                  <a:srgbClr val="9E880D"/>
                </a:solidFill>
                <a:latin typeface="Consolas" panose="020B0609020204030204" pitchFamily="49" charset="0"/>
              </a:rPr>
              <a:t>@Param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</a:rPr>
              <a:t>"money"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money);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5677" y="4594648"/>
            <a:ext cx="3395722" cy="272791"/>
          </a:xfrm>
          <a:prstGeom prst="rect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45677" y="3648893"/>
            <a:ext cx="3395722" cy="595833"/>
          </a:xfrm>
          <a:prstGeom prst="rect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708262" y="4187421"/>
            <a:ext cx="1402522" cy="660203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Alibaba PuHuiTi R"/>
              </a:rPr>
              <a:t>开启事务</a:t>
            </a:r>
            <a:r>
              <a:rPr lang="en-US" altLang="zh-CN" dirty="0" smtClean="0">
                <a:solidFill>
                  <a:schemeClr val="tx1"/>
                </a:solidFill>
                <a:ea typeface="Alibaba PuHuiTi R"/>
              </a:rPr>
              <a:t>T1</a:t>
            </a:r>
            <a:endParaRPr lang="zh-CN" altLang="en-US" dirty="0">
              <a:solidFill>
                <a:schemeClr val="tx1"/>
              </a:solidFill>
              <a:ea typeface="Alibaba PuHuiTi R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10082580" y="2236340"/>
            <a:ext cx="1402522" cy="660203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Alibaba PuHuiTi R"/>
              </a:rPr>
              <a:t>开启事务</a:t>
            </a:r>
            <a:r>
              <a:rPr lang="en-US" altLang="zh-CN" dirty="0" smtClean="0">
                <a:solidFill>
                  <a:schemeClr val="tx1"/>
                </a:solidFill>
                <a:ea typeface="Alibaba PuHuiTi R"/>
              </a:rPr>
              <a:t>T3</a:t>
            </a:r>
            <a:endParaRPr lang="zh-CN" altLang="en-US" dirty="0">
              <a:solidFill>
                <a:schemeClr val="tx1"/>
              </a:solidFill>
              <a:ea typeface="Alibaba PuHuiTi R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0538" y="2661342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</a:rPr>
              <a:t>@Transactional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6708262" y="4187421"/>
            <a:ext cx="1402522" cy="660203"/>
          </a:xfrm>
          <a:prstGeom prst="wedgeRoundRectCallou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Alibaba PuHuiTi R"/>
              </a:rPr>
              <a:t>加入事务</a:t>
            </a:r>
            <a:r>
              <a:rPr lang="en-US" altLang="zh-CN" dirty="0">
                <a:solidFill>
                  <a:schemeClr val="bg1"/>
                </a:solidFill>
                <a:ea typeface="Alibaba PuHuiTi R"/>
              </a:rPr>
              <a:t>T</a:t>
            </a:r>
            <a:endParaRPr lang="zh-CN" altLang="en-US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10082580" y="2236340"/>
            <a:ext cx="1402522" cy="660203"/>
          </a:xfrm>
          <a:prstGeom prst="wedgeRoundRectCallou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Alibaba PuHuiTi R"/>
              </a:rPr>
              <a:t>加入事务</a:t>
            </a:r>
            <a:r>
              <a:rPr lang="en-US" altLang="zh-CN" dirty="0">
                <a:solidFill>
                  <a:schemeClr val="bg1"/>
                </a:solidFill>
                <a:ea typeface="Alibaba PuHuiTi R"/>
              </a:rPr>
              <a:t>T</a:t>
            </a:r>
            <a:endParaRPr lang="zh-CN" altLang="en-US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22" name="弧形 21"/>
          <p:cNvSpPr/>
          <p:nvPr/>
        </p:nvSpPr>
        <p:spPr>
          <a:xfrm flipH="1">
            <a:off x="2121772" y="1922060"/>
            <a:ext cx="6949646" cy="1514194"/>
          </a:xfrm>
          <a:prstGeom prst="arc">
            <a:avLst>
              <a:gd name="adj1" fmla="val 11606611"/>
              <a:gd name="adj2" fmla="val 21037839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706854" flipH="1" flipV="1">
            <a:off x="2063181" y="1885146"/>
            <a:ext cx="7416529" cy="2391742"/>
          </a:xfrm>
          <a:prstGeom prst="arc">
            <a:avLst>
              <a:gd name="adj1" fmla="val 13478186"/>
              <a:gd name="adj2" fmla="val 21259658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标注 29"/>
          <p:cNvSpPr/>
          <p:nvPr/>
        </p:nvSpPr>
        <p:spPr>
          <a:xfrm>
            <a:off x="6708262" y="4187421"/>
            <a:ext cx="1402522" cy="660203"/>
          </a:xfrm>
          <a:prstGeom prst="wedgeRoundRectCallout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Alibaba PuHuiTi R"/>
              </a:rPr>
              <a:t>开启事务</a:t>
            </a:r>
            <a:r>
              <a:rPr lang="en-US" altLang="zh-CN" dirty="0" smtClean="0">
                <a:solidFill>
                  <a:schemeClr val="bg1"/>
                </a:solidFill>
                <a:ea typeface="Alibaba PuHuiTi R"/>
              </a:rPr>
              <a:t>T2</a:t>
            </a:r>
            <a:endParaRPr lang="zh-CN" altLang="en-US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3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事务传播行为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4" name="弧形 33"/>
          <p:cNvSpPr/>
          <p:nvPr/>
        </p:nvSpPr>
        <p:spPr>
          <a:xfrm rot="21436184" flipH="1" flipV="1">
            <a:off x="2447462" y="1164111"/>
            <a:ext cx="8931838" cy="2129570"/>
          </a:xfrm>
          <a:prstGeom prst="arc">
            <a:avLst>
              <a:gd name="adj1" fmla="val 11611614"/>
              <a:gd name="adj2" fmla="val 21398848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7898428" y="1789950"/>
            <a:ext cx="1402522" cy="660203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Alibaba PuHuiTi R"/>
              </a:rPr>
              <a:t>开启事务</a:t>
            </a:r>
            <a:r>
              <a:rPr lang="en-US" altLang="zh-CN" dirty="0" smtClean="0">
                <a:solidFill>
                  <a:schemeClr val="tx1"/>
                </a:solidFill>
                <a:ea typeface="Alibaba PuHuiTi R"/>
              </a:rPr>
              <a:t>T2</a:t>
            </a:r>
            <a:endParaRPr lang="zh-CN" altLang="en-US" dirty="0">
              <a:solidFill>
                <a:schemeClr val="tx1"/>
              </a:solidFill>
              <a:ea typeface="Alibaba PuHuiTi R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7898428" y="1789950"/>
            <a:ext cx="1402522" cy="660203"/>
          </a:xfrm>
          <a:prstGeom prst="wedgeRoundRectCallou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Alibaba PuHuiTi R"/>
              </a:rPr>
              <a:t>加入事务</a:t>
            </a:r>
            <a:r>
              <a:rPr lang="en-US" altLang="zh-CN" dirty="0" smtClean="0">
                <a:solidFill>
                  <a:schemeClr val="bg1"/>
                </a:solidFill>
                <a:ea typeface="Alibaba PuHuiTi R"/>
              </a:rPr>
              <a:t>T</a:t>
            </a:r>
            <a:endParaRPr lang="zh-CN" altLang="en-US" dirty="0">
              <a:solidFill>
                <a:schemeClr val="bg1"/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7969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47057 0.040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01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46744 -0.1611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72" y="-805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8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8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2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2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5" grpId="0" animBg="1"/>
      <p:bldP spid="15" grpId="1" animBg="1"/>
      <p:bldP spid="17" grpId="0" animBg="1"/>
      <p:bldP spid="17" grpId="1" animBg="1"/>
      <p:bldP spid="18" grpId="0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30" grpId="0" animBg="1"/>
      <p:bldP spid="34" grpId="0" animBg="1"/>
      <p:bldP spid="34" grpId="1" animBg="1"/>
      <p:bldP spid="16" grpId="0" animBg="1"/>
      <p:bldP spid="16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案例：转账业务追加日志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①：在业务层接口上添加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事务，设置事务传播行为</a:t>
            </a:r>
            <a:r>
              <a:rPr lang="zh-CN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REQUIRES_</a:t>
            </a:r>
            <a:r>
              <a:rPr lang="zh-CN" altLang="zh-CN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需要新事务</a:t>
            </a:r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@Service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LogServiceImpl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LogService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logDao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@Transactional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(propagation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Propagation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REQUIRES_NEW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out,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in,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money 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logDao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.log(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转账操作由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+out+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+in+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",</a:t>
            </a:r>
            <a:r>
              <a:rPr lang="zh-CN" altLang="zh-CN" sz="14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金额：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+money);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 txBox="1">
            <a:spLocks/>
          </p:cNvSpPr>
          <p:nvPr/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案例：转账业务追加日志</a:t>
            </a:r>
            <a:endParaRPr kumimoji="1" lang="zh-CN" altLang="en-US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8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70579"/>
              </p:ext>
            </p:extLst>
          </p:nvPr>
        </p:nvGraphicFramePr>
        <p:xfrm>
          <a:off x="690000" y="1306618"/>
          <a:ext cx="10413048" cy="4783160"/>
        </p:xfrm>
        <a:graphic>
          <a:graphicData uri="http://schemas.openxmlformats.org/drawingml/2006/table">
            <a:tbl>
              <a:tblPr/>
              <a:tblGrid>
                <a:gridCol w="347101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71016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347101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传播属性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事务管理员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事务协调员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254772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（默认）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开启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加入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254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新建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T2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72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REQUIRES_NEW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开启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新建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T2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254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新建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T2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72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SUPPORTS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开启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加入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254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772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NOT_SUPPORTED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开启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254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772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MANDATORY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开启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加入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254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ERROR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772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NEVER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开启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ERROR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95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NESTED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</a:t>
                      </a:r>
                      <a:r>
                        <a:rPr kumimoji="0" lang="en-US" altLang="zh-CN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savePoint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一旦事务回滚，事务将回滚到</a:t>
                      </a:r>
                      <a:r>
                        <a:rPr kumimoji="0" lang="en-US" altLang="zh-CN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savePoint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处，交由客户响应提交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回滚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事务传播行为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事务配置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案例：转账业务追加日志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事务传播行为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事务相关配置</a:t>
            </a:r>
          </a:p>
        </p:txBody>
      </p:sp>
    </p:spTree>
    <p:extLst>
      <p:ext uri="{BB962C8B-B14F-4D97-AF65-F5344CB8AC3E}">
        <p14:creationId xmlns:p14="http://schemas.microsoft.com/office/powerpoint/2010/main" val="21685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32069</TotalTime>
  <Words>753</Words>
  <Application>Microsoft Office PowerPoint</Application>
  <PresentationFormat>宽屏</PresentationFormat>
  <Paragraphs>108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事务相关配置</vt:lpstr>
      <vt:lpstr>事务相关配置</vt:lpstr>
      <vt:lpstr>事务相关配置</vt:lpstr>
      <vt:lpstr>案例：转账业务追加日志</vt:lpstr>
      <vt:lpstr>事务传播行为</vt:lpstr>
      <vt:lpstr>PowerPoint 演示文稿</vt:lpstr>
      <vt:lpstr>事务传播行为</vt:lpstr>
      <vt:lpstr>事务相关配置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902</cp:revision>
  <dcterms:created xsi:type="dcterms:W3CDTF">2020-03-31T02:23:27Z</dcterms:created>
  <dcterms:modified xsi:type="dcterms:W3CDTF">2021-09-14T03:46:28Z</dcterms:modified>
</cp:coreProperties>
</file>